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1"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6055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3342768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3853056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F2CAF7-FF29-4A4F-BF44-86F55173DEA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679687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F2CAF7-FF29-4A4F-BF44-86F55173DEAB}" type="datetimeFigureOut">
              <a:rPr lang="en-GB" smtClean="0"/>
              <a:t>05/06/2019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995254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7F2CAF7-FF29-4A4F-BF44-86F55173DEAB}" type="datetimeFigureOut">
              <a:rPr lang="en-GB" smtClean="0"/>
              <a:t>05/06/2019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140209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F2CAF7-FF29-4A4F-BF44-86F55173DEAB}" type="datetimeFigureOut">
              <a:rPr lang="en-GB" smtClean="0"/>
              <a:t>05/06/2019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3439008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F2CAF7-FF29-4A4F-BF44-86F55173DEA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707419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F2CAF7-FF29-4A4F-BF44-86F55173DEAB}" type="datetimeFigureOut">
              <a:rPr lang="en-GB" smtClean="0"/>
              <a:t>05/06/2019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380653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7F2CAF7-FF29-4A4F-BF44-86F55173DEAB}" type="datetimeFigureOut">
              <a:rPr lang="en-GB" smtClean="0"/>
              <a:t>05/06/2019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1200983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40107961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65952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3193168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66700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2850745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3622565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F2CAF7-FF29-4A4F-BF44-86F55173DEAB}" type="datetimeFigureOut">
              <a:rPr lang="en-GB" smtClean="0"/>
              <a:t>05/06/2019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6FBC51-C355-4959-BDE7-D354B948B1FB}" type="slidenum">
              <a:rPr lang="en-GB" smtClean="0"/>
              <a:t>‹#›</a:t>
            </a:fld>
            <a:endParaRPr lang="en-GB"/>
          </a:p>
        </p:txBody>
      </p:sp>
    </p:spTree>
    <p:extLst>
      <p:ext uri="{BB962C8B-B14F-4D97-AF65-F5344CB8AC3E}">
        <p14:creationId xmlns:p14="http://schemas.microsoft.com/office/powerpoint/2010/main" val="1608859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7F2CAF7-FF29-4A4F-BF44-86F55173DEAB}" type="datetimeFigureOut">
              <a:rPr lang="en-GB" smtClean="0"/>
              <a:t>05/06/2019</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E6FBC51-C355-4959-BDE7-D354B948B1FB}" type="slidenum">
              <a:rPr lang="en-GB" smtClean="0"/>
              <a:t>‹#›</a:t>
            </a:fld>
            <a:endParaRPr lang="en-GB"/>
          </a:p>
        </p:txBody>
      </p:sp>
    </p:spTree>
    <p:extLst>
      <p:ext uri="{BB962C8B-B14F-4D97-AF65-F5344CB8AC3E}">
        <p14:creationId xmlns:p14="http://schemas.microsoft.com/office/powerpoint/2010/main" val="3398330409"/>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8.xml.rels><?xml version="1.0" encoding="UTF-8" standalone="yes"?>
<Relationships xmlns="http://schemas.openxmlformats.org/package/2006/relationships"><Relationship Id="rId3" Type="http://schemas.openxmlformats.org/officeDocument/2006/relationships/hyperlink" Target="https://marmuseum.no/en/exhibitions?kp_id=74:401:4894#KP" TargetMode="External"/><Relationship Id="rId2" Type="http://schemas.openxmlformats.org/officeDocument/2006/relationships/hyperlink" Target="https://www.facebook.com/Baatlaben/?ref=br_rs" TargetMode="External"/><Relationship Id="rId1" Type="http://schemas.openxmlformats.org/officeDocument/2006/relationships/slideLayout" Target="../slideLayouts/slideLayout2.xml"/><Relationship Id="rId5" Type="http://schemas.openxmlformats.org/officeDocument/2006/relationships/hyperlink" Target="https://marmuseum.no/en/about-the-museum" TargetMode="External"/><Relationship Id="rId4" Type="http://schemas.openxmlformats.org/officeDocument/2006/relationships/hyperlink" Target="https://marmuseum.no/en/locations-for-ren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9F43C-68B7-4DE9-8A21-6CAE694D6F42}"/>
              </a:ext>
            </a:extLst>
          </p:cNvPr>
          <p:cNvSpPr>
            <a:spLocks noGrp="1"/>
          </p:cNvSpPr>
          <p:nvPr>
            <p:ph type="ctrTitle"/>
          </p:nvPr>
        </p:nvSpPr>
        <p:spPr>
          <a:xfrm>
            <a:off x="0" y="-1326700"/>
            <a:ext cx="9822180" cy="2387600"/>
          </a:xfrm>
        </p:spPr>
        <p:txBody>
          <a:bodyPr/>
          <a:lstStyle/>
          <a:p>
            <a:r>
              <a:rPr lang="en-GB" dirty="0">
                <a:latin typeface="Calibri Light" panose="020F0302020204030204" pitchFamily="34" charset="0"/>
                <a:cs typeface="Calibri Light" panose="020F0302020204030204" pitchFamily="34" charset="0"/>
              </a:rPr>
              <a:t>HPAR5004- Practice Placement</a:t>
            </a:r>
          </a:p>
        </p:txBody>
      </p:sp>
      <p:sp>
        <p:nvSpPr>
          <p:cNvPr id="3" name="Subtitle 2">
            <a:extLst>
              <a:ext uri="{FF2B5EF4-FFF2-40B4-BE49-F238E27FC236}">
                <a16:creationId xmlns:a16="http://schemas.microsoft.com/office/drawing/2014/main" id="{44F17DB6-E2CB-43D0-959A-3B673952F2E4}"/>
              </a:ext>
            </a:extLst>
          </p:cNvPr>
          <p:cNvSpPr>
            <a:spLocks noGrp="1"/>
          </p:cNvSpPr>
          <p:nvPr>
            <p:ph type="subTitle" idx="1"/>
          </p:nvPr>
        </p:nvSpPr>
        <p:spPr>
          <a:xfrm>
            <a:off x="62781" y="1060900"/>
            <a:ext cx="5915988" cy="1488689"/>
          </a:xfrm>
        </p:spPr>
        <p:txBody>
          <a:bodyPr/>
          <a:lstStyle/>
          <a:p>
            <a:r>
              <a:rPr lang="en-GB" dirty="0">
                <a:solidFill>
                  <a:schemeClr val="tx1"/>
                </a:solidFill>
                <a:latin typeface="Calibri Light" panose="020F0302020204030204" pitchFamily="34" charset="0"/>
                <a:cs typeface="Calibri Light" panose="020F0302020204030204" pitchFamily="34" charset="0"/>
              </a:rPr>
              <a:t>Norwegian Maritime Museum, Oslo, Norway </a:t>
            </a:r>
          </a:p>
        </p:txBody>
      </p:sp>
      <p:pic>
        <p:nvPicPr>
          <p:cNvPr id="4" name="Picture 3">
            <a:extLst>
              <a:ext uri="{FF2B5EF4-FFF2-40B4-BE49-F238E27FC236}">
                <a16:creationId xmlns:a16="http://schemas.microsoft.com/office/drawing/2014/main" id="{FD717002-C878-FE41-8D4B-60E6E3CFAAEF}"/>
              </a:ext>
            </a:extLst>
          </p:cNvPr>
          <p:cNvPicPr>
            <a:picLocks noChangeAspect="1"/>
          </p:cNvPicPr>
          <p:nvPr/>
        </p:nvPicPr>
        <p:blipFill>
          <a:blip r:embed="rId2"/>
          <a:stretch>
            <a:fillRect/>
          </a:stretch>
        </p:blipFill>
        <p:spPr>
          <a:xfrm>
            <a:off x="344118" y="5776219"/>
            <a:ext cx="2878091" cy="954107"/>
          </a:xfrm>
          <a:prstGeom prst="rect">
            <a:avLst/>
          </a:prstGeom>
        </p:spPr>
      </p:pic>
      <p:sp>
        <p:nvSpPr>
          <p:cNvPr id="5" name="Rounded Rectangle 2">
            <a:extLst>
              <a:ext uri="{FF2B5EF4-FFF2-40B4-BE49-F238E27FC236}">
                <a16:creationId xmlns:a16="http://schemas.microsoft.com/office/drawing/2014/main" id="{DD6667CE-510B-AE4D-894B-FACB2BBEC8F5}"/>
              </a:ext>
            </a:extLst>
          </p:cNvPr>
          <p:cNvSpPr/>
          <p:nvPr/>
        </p:nvSpPr>
        <p:spPr>
          <a:xfrm>
            <a:off x="181976" y="5115706"/>
            <a:ext cx="3202377" cy="166859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latin typeface="Calibri Light" panose="020F0302020204030204" pitchFamily="34" charset="0"/>
              <a:cs typeface="Calibri Light" panose="020F0302020204030204" pitchFamily="34" charset="0"/>
            </a:endParaRPr>
          </a:p>
        </p:txBody>
      </p:sp>
      <p:sp>
        <p:nvSpPr>
          <p:cNvPr id="6" name="TextBox 5">
            <a:extLst>
              <a:ext uri="{FF2B5EF4-FFF2-40B4-BE49-F238E27FC236}">
                <a16:creationId xmlns:a16="http://schemas.microsoft.com/office/drawing/2014/main" id="{B4AA1005-9AD4-4DCA-873B-FCEC15E6E412}"/>
              </a:ext>
            </a:extLst>
          </p:cNvPr>
          <p:cNvSpPr txBox="1"/>
          <p:nvPr/>
        </p:nvSpPr>
        <p:spPr>
          <a:xfrm>
            <a:off x="503583" y="5406887"/>
            <a:ext cx="1643269"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Evan Fray</a:t>
            </a:r>
          </a:p>
        </p:txBody>
      </p:sp>
      <p:pic>
        <p:nvPicPr>
          <p:cNvPr id="1026" name="Picture 2" descr="https://lh3.googleusercontent.com/V4h4rqmgpeBf7ht9Ioc2stMeZdMi-Fi7B3y7XluLqTKJ9G_UKGxJl8VDYCWhBkzeBJBq0LuP1glK_Hy52pPMGwzAmn7SijFYNAzK6ZCPsSWpv1e6p69MdU1aHV-QAwlPSPypZTE82_HsVu386RvWxvRKa1jzzmcki5TB8GV7alZNyK6OXTRxEoJzs2UJfKSjAMwitqVBgUwQeXg8mtcUEwvgloskMJts-WKUsxDxKyr01p0e9fNr2npFt_0cSIqFPX243kXih3kua-ajz2HSeaCysymI059KNc9H9dUVUElSFhm2x8R9HGtpWlMqkbZVJqAk2I-9Iq6Rvb-lFLwjzO_r6lX_B1r4TaTHT4_d8jRzlBCkuXxIFznuaWK_UTYC4pS8eUcBM6GNPVUEMWdK9iMChOpuTLelhN59xLxBsmSjh8AabZ1v-pBYBqX5Ckcl4GIAkdwg6QoIobhfMV9dCjrtjWzy76l4F6Uqq52ze6O6g8fCfQTtXdg5tk0mAbkPJYnFpPMOVCca_8xoBE7tADHRZT7TLZOtKaG6d-wvp_5d8DeYzUkE8K7uMjSUGpqeyi9h4ZNT8JPpwQQntLhwEy0ImpbaKpkf32Pv_TNDamdj2krM2GfeZK8flTtcb3-Dr_TLkj3Ij0XuvJbEyIZGEGhA96QeH10=w876-h657-no">
            <a:extLst>
              <a:ext uri="{FF2B5EF4-FFF2-40B4-BE49-F238E27FC236}">
                <a16:creationId xmlns:a16="http://schemas.microsoft.com/office/drawing/2014/main" id="{D3CF694D-D213-4773-A658-69724465F9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5526"/>
          <a:stretch/>
        </p:blipFill>
        <p:spPr bwMode="auto">
          <a:xfrm>
            <a:off x="728561" y="1698351"/>
            <a:ext cx="4585253" cy="33262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E72A6-1E0D-46D6-9C40-0AE8A9ACA9A8}"/>
              </a:ext>
            </a:extLst>
          </p:cNvPr>
          <p:cNvSpPr txBox="1"/>
          <p:nvPr/>
        </p:nvSpPr>
        <p:spPr>
          <a:xfrm>
            <a:off x="3256887" y="4516178"/>
            <a:ext cx="1948070"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Front entrance </a:t>
            </a:r>
          </a:p>
        </p:txBody>
      </p:sp>
      <p:sp>
        <p:nvSpPr>
          <p:cNvPr id="9" name="TextBox 8">
            <a:extLst>
              <a:ext uri="{FF2B5EF4-FFF2-40B4-BE49-F238E27FC236}">
                <a16:creationId xmlns:a16="http://schemas.microsoft.com/office/drawing/2014/main" id="{C7B9D27A-8967-47DD-A3F1-3EBC3ACCF33C}"/>
              </a:ext>
            </a:extLst>
          </p:cNvPr>
          <p:cNvSpPr txBox="1"/>
          <p:nvPr/>
        </p:nvSpPr>
        <p:spPr>
          <a:xfrm>
            <a:off x="9031358" y="113607"/>
            <a:ext cx="3160642"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18</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March- 12</a:t>
            </a:r>
            <a:r>
              <a:rPr lang="en-GB" baseline="30000" dirty="0">
                <a:latin typeface="Calibri Light" panose="020F0302020204030204" pitchFamily="34" charset="0"/>
                <a:cs typeface="Calibri Light" panose="020F0302020204030204" pitchFamily="34" charset="0"/>
              </a:rPr>
              <a:t>th</a:t>
            </a:r>
            <a:r>
              <a:rPr lang="en-GB" dirty="0">
                <a:latin typeface="Calibri Light" panose="020F0302020204030204" pitchFamily="34" charset="0"/>
                <a:cs typeface="Calibri Light" panose="020F0302020204030204" pitchFamily="34" charset="0"/>
              </a:rPr>
              <a:t> April 2019</a:t>
            </a:r>
          </a:p>
        </p:txBody>
      </p:sp>
      <p:pic>
        <p:nvPicPr>
          <p:cNvPr id="1028" name="Picture 4" descr="https://dms-cf-01.dimu.org/image/032ykV8oDTyz?dimension=800x800">
            <a:extLst>
              <a:ext uri="{FF2B5EF4-FFF2-40B4-BE49-F238E27FC236}">
                <a16:creationId xmlns:a16="http://schemas.microsoft.com/office/drawing/2014/main" id="{42E17FA9-6FCC-4613-A861-0ACA0A8880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3276" y="2549589"/>
            <a:ext cx="4596072" cy="3056388"/>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EF2A8E7-B1C6-462E-B4C7-025EA73AB5EF}"/>
              </a:ext>
            </a:extLst>
          </p:cNvPr>
          <p:cNvSpPr txBox="1"/>
          <p:nvPr/>
        </p:nvSpPr>
        <p:spPr>
          <a:xfrm>
            <a:off x="7309056" y="5236645"/>
            <a:ext cx="4464512" cy="369332"/>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Area of The Central Hall  </a:t>
            </a:r>
          </a:p>
        </p:txBody>
      </p:sp>
      <p:sp>
        <p:nvSpPr>
          <p:cNvPr id="8" name="TextBox 7">
            <a:extLst>
              <a:ext uri="{FF2B5EF4-FFF2-40B4-BE49-F238E27FC236}">
                <a16:creationId xmlns:a16="http://schemas.microsoft.com/office/drawing/2014/main" id="{D23F7D64-41D3-4055-8CE4-DBA2392F2919}"/>
              </a:ext>
            </a:extLst>
          </p:cNvPr>
          <p:cNvSpPr txBox="1"/>
          <p:nvPr/>
        </p:nvSpPr>
        <p:spPr>
          <a:xfrm>
            <a:off x="7587833" y="6476410"/>
            <a:ext cx="4766748" cy="253916"/>
          </a:xfrm>
          <a:prstGeom prst="rect">
            <a:avLst/>
          </a:prstGeom>
          <a:noFill/>
        </p:spPr>
        <p:txBody>
          <a:bodyPr wrap="square" rtlCol="0">
            <a:spAutoFit/>
          </a:bodyPr>
          <a:lstStyle/>
          <a:p>
            <a:r>
              <a:rPr lang="en-GB" sz="1050" dirty="0">
                <a:latin typeface="Calibri Light" panose="020F0302020204030204" pitchFamily="34" charset="0"/>
                <a:cs typeface="Calibri Light" panose="020F0302020204030204" pitchFamily="34" charset="0"/>
              </a:rPr>
              <a:t>https://marmuseum.no/en/exhibitions?kp_id=74:401:4894#KP</a:t>
            </a:r>
          </a:p>
        </p:txBody>
      </p:sp>
      <p:pic>
        <p:nvPicPr>
          <p:cNvPr id="1030" name="Picture 6" descr="Image result for norsk Maritimt museum logo">
            <a:extLst>
              <a:ext uri="{FF2B5EF4-FFF2-40B4-BE49-F238E27FC236}">
                <a16:creationId xmlns:a16="http://schemas.microsoft.com/office/drawing/2014/main" id="{4E701F88-ADF6-41B9-81A8-70B03AD5D3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72460" y="1060900"/>
            <a:ext cx="4230922" cy="1072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4078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5D586E77-D27F-4AD3-990A-B2CE32C0F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3DB2C336-F08E-43B2-81D2-8517ED39618D}"/>
              </a:ext>
            </a:extLst>
          </p:cNvPr>
          <p:cNvSpPr>
            <a:spLocks noGrp="1"/>
          </p:cNvSpPr>
          <p:nvPr>
            <p:ph type="title"/>
          </p:nvPr>
        </p:nvSpPr>
        <p:spPr>
          <a:xfrm>
            <a:off x="774161" y="166302"/>
            <a:ext cx="4620880" cy="1507067"/>
          </a:xfrm>
        </p:spPr>
        <p:txBody>
          <a:bodyPr>
            <a:normAutofit/>
          </a:bodyPr>
          <a:lstStyle/>
          <a:p>
            <a:r>
              <a:rPr lang="en-GB" dirty="0">
                <a:latin typeface="Calibri Light" panose="020F0302020204030204" pitchFamily="34" charset="0"/>
                <a:cs typeface="Calibri Light" panose="020F0302020204030204" pitchFamily="34" charset="0"/>
              </a:rPr>
              <a:t>Who are they and what do they do?</a:t>
            </a:r>
          </a:p>
        </p:txBody>
      </p:sp>
      <p:sp>
        <p:nvSpPr>
          <p:cNvPr id="3" name="Content Placeholder 2">
            <a:extLst>
              <a:ext uri="{FF2B5EF4-FFF2-40B4-BE49-F238E27FC236}">
                <a16:creationId xmlns:a16="http://schemas.microsoft.com/office/drawing/2014/main" id="{2953F2A4-202D-497A-887B-12254BAF9168}"/>
              </a:ext>
            </a:extLst>
          </p:cNvPr>
          <p:cNvSpPr>
            <a:spLocks noGrp="1"/>
          </p:cNvSpPr>
          <p:nvPr>
            <p:ph idx="1"/>
          </p:nvPr>
        </p:nvSpPr>
        <p:spPr>
          <a:xfrm>
            <a:off x="0" y="1391478"/>
            <a:ext cx="5305092" cy="5300220"/>
          </a:xfrm>
        </p:spPr>
        <p:txBody>
          <a:bodyPr>
            <a:normAutofit fontScale="92500" lnSpcReduction="20000"/>
          </a:bodyPr>
          <a:lstStyle/>
          <a:p>
            <a:r>
              <a:rPr lang="en-GB" sz="2400" dirty="0">
                <a:solidFill>
                  <a:schemeClr val="tx1"/>
                </a:solidFill>
                <a:latin typeface="Calibri Light" panose="020F0302020204030204" pitchFamily="34" charset="0"/>
                <a:cs typeface="Calibri Light" panose="020F0302020204030204" pitchFamily="34" charset="0"/>
              </a:rPr>
              <a:t>The museum is Norway’s national maritime museum, responsible for collecting, researching, and teaching Norwegian maritime cultural heritage to the public.</a:t>
            </a:r>
          </a:p>
          <a:p>
            <a:r>
              <a:rPr lang="en-GB" sz="2400" dirty="0">
                <a:solidFill>
                  <a:schemeClr val="tx1"/>
                </a:solidFill>
                <a:latin typeface="Calibri Light" panose="020F0302020204030204" pitchFamily="34" charset="0"/>
                <a:cs typeface="Calibri Light" panose="020F0302020204030204" pitchFamily="34" charset="0"/>
              </a:rPr>
              <a:t>Founded in 1914 under the name </a:t>
            </a:r>
            <a:r>
              <a:rPr lang="en-GB" sz="2400" dirty="0" err="1">
                <a:solidFill>
                  <a:schemeClr val="tx1"/>
                </a:solidFill>
                <a:latin typeface="Calibri Light" panose="020F0302020204030204" pitchFamily="34" charset="0"/>
                <a:cs typeface="Calibri Light" panose="020F0302020204030204" pitchFamily="34" charset="0"/>
              </a:rPr>
              <a:t>Norsk</a:t>
            </a:r>
            <a:r>
              <a:rPr lang="en-GB" sz="2400" dirty="0">
                <a:solidFill>
                  <a:schemeClr val="tx1"/>
                </a:solidFill>
                <a:latin typeface="Calibri Light" panose="020F0302020204030204" pitchFamily="34" charset="0"/>
                <a:cs typeface="Calibri Light" panose="020F0302020204030204" pitchFamily="34" charset="0"/>
              </a:rPr>
              <a:t> </a:t>
            </a:r>
            <a:r>
              <a:rPr lang="en-GB" sz="2400" dirty="0" err="1">
                <a:solidFill>
                  <a:schemeClr val="tx1"/>
                </a:solidFill>
                <a:latin typeface="Calibri Light" panose="020F0302020204030204" pitchFamily="34" charset="0"/>
                <a:cs typeface="Calibri Light" panose="020F0302020204030204" pitchFamily="34" charset="0"/>
              </a:rPr>
              <a:t>Sjøfartsmuseum</a:t>
            </a:r>
            <a:r>
              <a:rPr lang="en-GB" sz="2400" dirty="0">
                <a:solidFill>
                  <a:schemeClr val="tx1"/>
                </a:solidFill>
                <a:latin typeface="Calibri Light" panose="020F0302020204030204" pitchFamily="34" charset="0"/>
                <a:cs typeface="Calibri Light" panose="020F0302020204030204" pitchFamily="34" charset="0"/>
              </a:rPr>
              <a:t>. The museum changed its name to NMM in 2010 and from 2015 has been a part of the </a:t>
            </a:r>
            <a:r>
              <a:rPr lang="en-GB" sz="2400" dirty="0" err="1">
                <a:solidFill>
                  <a:schemeClr val="tx1"/>
                </a:solidFill>
                <a:latin typeface="Calibri Light" panose="020F0302020204030204" pitchFamily="34" charset="0"/>
                <a:cs typeface="Calibri Light" panose="020F0302020204030204" pitchFamily="34" charset="0"/>
              </a:rPr>
              <a:t>Norsk</a:t>
            </a:r>
            <a:r>
              <a:rPr lang="en-GB" sz="2400" dirty="0">
                <a:solidFill>
                  <a:schemeClr val="tx1"/>
                </a:solidFill>
                <a:latin typeface="Calibri Light" panose="020F0302020204030204" pitchFamily="34" charset="0"/>
                <a:cs typeface="Calibri Light" panose="020F0302020204030204" pitchFamily="34" charset="0"/>
              </a:rPr>
              <a:t> </a:t>
            </a:r>
            <a:r>
              <a:rPr lang="en-GB" sz="2400" dirty="0" err="1">
                <a:solidFill>
                  <a:schemeClr val="tx1"/>
                </a:solidFill>
                <a:latin typeface="Calibri Light" panose="020F0302020204030204" pitchFamily="34" charset="0"/>
                <a:cs typeface="Calibri Light" panose="020F0302020204030204" pitchFamily="34" charset="0"/>
              </a:rPr>
              <a:t>Folkemuseum</a:t>
            </a:r>
            <a:r>
              <a:rPr lang="en-GB" sz="2400" dirty="0">
                <a:solidFill>
                  <a:schemeClr val="tx1"/>
                </a:solidFill>
                <a:latin typeface="Calibri Light" panose="020F0302020204030204" pitchFamily="34" charset="0"/>
                <a:cs typeface="Calibri Light" panose="020F0302020204030204" pitchFamily="34" charset="0"/>
              </a:rPr>
              <a:t> foundation which includes other heritage institutes such as the, </a:t>
            </a:r>
            <a:r>
              <a:rPr lang="en-GB" sz="2400" dirty="0" err="1">
                <a:solidFill>
                  <a:schemeClr val="tx1"/>
                </a:solidFill>
                <a:latin typeface="Calibri Light" panose="020F0302020204030204" pitchFamily="34" charset="0"/>
                <a:cs typeface="Calibri Light" panose="020F0302020204030204" pitchFamily="34" charset="0"/>
              </a:rPr>
              <a:t>Eidsvoll</a:t>
            </a:r>
            <a:r>
              <a:rPr lang="en-GB" sz="2400" dirty="0">
                <a:solidFill>
                  <a:schemeClr val="tx1"/>
                </a:solidFill>
                <a:latin typeface="Calibri Light" panose="020F0302020204030204" pitchFamily="34" charset="0"/>
                <a:cs typeface="Calibri Light" panose="020F0302020204030204" pitchFamily="34" charset="0"/>
              </a:rPr>
              <a:t> 1814, the Ibsen Museum, and </a:t>
            </a:r>
            <a:r>
              <a:rPr lang="en-GB" sz="2400" dirty="0" err="1">
                <a:solidFill>
                  <a:schemeClr val="tx1"/>
                </a:solidFill>
                <a:latin typeface="Calibri Light" panose="020F0302020204030204" pitchFamily="34" charset="0"/>
                <a:cs typeface="Calibri Light" panose="020F0302020204030204" pitchFamily="34" charset="0"/>
              </a:rPr>
              <a:t>Norsk</a:t>
            </a:r>
            <a:r>
              <a:rPr lang="en-GB" sz="2400" dirty="0">
                <a:solidFill>
                  <a:schemeClr val="tx1"/>
                </a:solidFill>
                <a:latin typeface="Calibri Light" panose="020F0302020204030204" pitchFamily="34" charset="0"/>
                <a:cs typeface="Calibri Light" panose="020F0302020204030204" pitchFamily="34" charset="0"/>
              </a:rPr>
              <a:t> </a:t>
            </a:r>
            <a:r>
              <a:rPr lang="en-GB" sz="2400" dirty="0" err="1">
                <a:solidFill>
                  <a:schemeClr val="tx1"/>
                </a:solidFill>
                <a:latin typeface="Calibri Light" panose="020F0302020204030204" pitchFamily="34" charset="0"/>
                <a:cs typeface="Calibri Light" panose="020F0302020204030204" pitchFamily="34" charset="0"/>
              </a:rPr>
              <a:t>Folkemuseum</a:t>
            </a:r>
            <a:r>
              <a:rPr lang="en-GB" sz="2400" dirty="0">
                <a:solidFill>
                  <a:schemeClr val="tx1"/>
                </a:solidFill>
                <a:latin typeface="Calibri Light" panose="020F0302020204030204" pitchFamily="34" charset="0"/>
                <a:cs typeface="Calibri Light" panose="020F0302020204030204" pitchFamily="34" charset="0"/>
              </a:rPr>
              <a:t>. </a:t>
            </a:r>
          </a:p>
          <a:p>
            <a:r>
              <a:rPr lang="en-GB" sz="2400" dirty="0">
                <a:solidFill>
                  <a:schemeClr val="tx1"/>
                </a:solidFill>
                <a:latin typeface="Calibri Light" panose="020F0302020204030204" pitchFamily="34" charset="0"/>
                <a:cs typeface="Calibri Light" panose="020F0302020204030204" pitchFamily="34" charset="0"/>
              </a:rPr>
              <a:t> The museum is also an archaeological administrative museum with important responsibilities for cultural heritage, above and underwater, in ten counties. The museum is actively involved in historic vessel preservation.</a:t>
            </a:r>
          </a:p>
        </p:txBody>
      </p:sp>
      <p:sp>
        <p:nvSpPr>
          <p:cNvPr id="143" name="Rectangle 142">
            <a:extLst>
              <a:ext uri="{FF2B5EF4-FFF2-40B4-BE49-F238E27FC236}">
                <a16:creationId xmlns:a16="http://schemas.microsoft.com/office/drawing/2014/main" id="{D6CA807E-B8E4-442A-9C0C-FDC75F008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825" y="321732"/>
            <a:ext cx="3634789" cy="367484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pic>
        <p:nvPicPr>
          <p:cNvPr id="2054" name="Picture 6" descr="https://lh3.googleusercontent.com/1vyJonym3YBfn3Cci-qBjeDAUyL4w067_cpMr37Z3VtWszG1hbFuIFtVix7s3Wrx-lvoIFwbiboFaZyu_dj4ukEhyNWGC7z_rhptr9itQfpcshWkFjAli-vXDMfGsrieBufIWRGrG_OllEDMpX17yVvxN6f2LQCjcnjDDilvrKb3FAO7shDfXFXyfB-moLk-PSh0I3xG6YhbBcMjeBxZyijZGY76Q53-xIM1F87jPqbZJSZWNpOtLijtGGfAczSsjPMh_mh-Rlj5iyA8AtHCDeWqRj8kPNcie0qrUxDGhNpTIyeXsyylmXSyXJb89gMJhOhA04KlfTUm0F5Oqjg5F7NEDtbJn3uHdfom6pgUh3yN9tsaVtrtkI-I54wWGOyfTXJ41xquuBQHOtXEpHqKiF5XFKbrg7Sv5YiZHGsKWJzDQUAqh7FZjYjfIH236MlDzGWfxx9tcMf9_6VA4WfVLaJRJaIJNuVSSKaKZIK4Cwhj8MtIkFDWf9_5DuB8manDb6gnJ9NSOf9KBZ68f4I3PDa7ytCBWFcQ4XPdnCS2N4ZuH__Zsv0WVhTAg_Py7GBW_T7wHInb__IsaOfEt_YKMrkUJELXZG8k67lnT0ec8LmUqDv6ehhdr37H2Wd5bW5FAoEQiEkeyDPBlfxRt8fLts_WPn6k-9Y=w876-h657-no">
            <a:extLst>
              <a:ext uri="{FF2B5EF4-FFF2-40B4-BE49-F238E27FC236}">
                <a16:creationId xmlns:a16="http://schemas.microsoft.com/office/drawing/2014/main" id="{E1C5653A-03EB-4023-AF26-007F9ADB67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81040" y="919836"/>
            <a:ext cx="3311629" cy="2483721"/>
          </a:xfrm>
          <a:prstGeom prst="rect">
            <a:avLst/>
          </a:prstGeom>
          <a:noFill/>
          <a:extLst>
            <a:ext uri="{909E8E84-426E-40DD-AFC4-6F175D3DCCD1}">
              <a14:hiddenFill xmlns:a14="http://schemas.microsoft.com/office/drawing/2010/main">
                <a:solidFill>
                  <a:srgbClr val="FFFFFF"/>
                </a:solidFill>
              </a14:hiddenFill>
            </a:ext>
          </a:extLst>
        </p:spPr>
      </p:pic>
      <p:sp>
        <p:nvSpPr>
          <p:cNvPr id="145" name="Rectangle 144">
            <a:extLst>
              <a:ext uri="{FF2B5EF4-FFF2-40B4-BE49-F238E27FC236}">
                <a16:creationId xmlns:a16="http://schemas.microsoft.com/office/drawing/2014/main" id="{1966BA61-6F1C-4EAA-BE1A-9FB90B982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54821" y="321732"/>
            <a:ext cx="2415447" cy="2108201"/>
          </a:xfrm>
          <a:prstGeom prst="rect">
            <a:avLst/>
          </a:prstGeom>
          <a:solidFill>
            <a:schemeClr val="bg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sp>
        <p:nvSpPr>
          <p:cNvPr id="147" name="Rectangle 146">
            <a:extLst>
              <a:ext uri="{FF2B5EF4-FFF2-40B4-BE49-F238E27FC236}">
                <a16:creationId xmlns:a16="http://schemas.microsoft.com/office/drawing/2014/main" id="{D682D761-4925-4E94-8AC2-EC78DB378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26825" y="4157448"/>
            <a:ext cx="3634789" cy="2302620"/>
          </a:xfrm>
          <a:prstGeom prst="rect">
            <a:avLst/>
          </a:prstGeom>
          <a:solidFill>
            <a:schemeClr val="bg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sp>
        <p:nvSpPr>
          <p:cNvPr id="149" name="Rectangle 148">
            <a:extLst>
              <a:ext uri="{FF2B5EF4-FFF2-40B4-BE49-F238E27FC236}">
                <a16:creationId xmlns:a16="http://schemas.microsoft.com/office/drawing/2014/main" id="{39172483-53EC-4ABF-9693-AD84FCE4E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9080" y="2656703"/>
            <a:ext cx="2401187" cy="282969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pic>
        <p:nvPicPr>
          <p:cNvPr id="2056" name="Picture 8" descr="https://lh3.googleusercontent.com/AoDN_a_psrQreFouxoHOkTzJfw3PmqgKzAwCUO3u1x2DujzzDD3tr5pf4vSTBILIFpSGd5XWanZnA7JnH_GOrjvGQKnCWq_EOkQbNeTJtNRzc3MYRji-Fcfl57kctxiIYfjMK0glIKR_mtH0XM-RTG37V_8hYoKv1I_GrWoxbEv-0vVfQ3mJBpYe540vM7rOREVmaamqXjkGD5lLF3Enth1S-bPNoqKc3vRZJvzkIgyWYSrpxBrkCEUo8CH7Ok3M_D8v7xFYCjWlrhfOXsdDYbe9voB22zjpDZEhQfxNxFx4X_Jl6tR0ndy0o9djNkoRswe-Xjt3C-Z9PdWORWCfGTJQYVQl7qXfohaxFpYbAokNPH9b4g_59g4vDxwiJ6TrZUOwUxyCFXll4wpJ3CS5geIO_xXMIVwLnVLZlfrC6mQvBqJq6J3Kp3eSlT2a0a9S5NAJ1wToZpLFh8e55eMcNmeYsKXmHQSsYItt6y9Mu6qq9QprG-355LZjR3o66v7ic3AQbCi0t7Jf_-MngtNxpy313hOJ0yo3qTZ-SfGRLQIhQyfT_zCoh7iLUB-zYGKfBJyl03k6xkX-KRzO4h2JhKvrklD9_oL0IaaKOSghiCgWv5n3fhtDSMFpViDJkOoi04wcCXteVzwFHOjEls0xgn-UA2ghg4E=w876-h657-no">
            <a:extLst>
              <a:ext uri="{FF2B5EF4-FFF2-40B4-BE49-F238E27FC236}">
                <a16:creationId xmlns:a16="http://schemas.microsoft.com/office/drawing/2014/main" id="{029E1CB1-6551-48FD-AA01-22E6FF357DA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21520" y="3287750"/>
            <a:ext cx="2087879" cy="15659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BFFD01-71A8-4BF4-B1B6-0CE75710D4D8}"/>
              </a:ext>
            </a:extLst>
          </p:cNvPr>
          <p:cNvSpPr txBox="1"/>
          <p:nvPr/>
        </p:nvSpPr>
        <p:spPr>
          <a:xfrm>
            <a:off x="5897217" y="3551583"/>
            <a:ext cx="3101009" cy="261610"/>
          </a:xfrm>
          <a:prstGeom prst="rect">
            <a:avLst/>
          </a:prstGeom>
          <a:noFill/>
        </p:spPr>
        <p:txBody>
          <a:bodyPr wrap="square" rtlCol="0">
            <a:spAutoFit/>
          </a:bodyPr>
          <a:lstStyle/>
          <a:p>
            <a:r>
              <a:rPr lang="en-GB" sz="1100" dirty="0">
                <a:solidFill>
                  <a:schemeClr val="bg1"/>
                </a:solidFill>
                <a:latin typeface="Calibri Light" panose="020F0302020204030204" pitchFamily="34" charset="0"/>
                <a:cs typeface="Calibri Light" panose="020F0302020204030204" pitchFamily="34" charset="0"/>
              </a:rPr>
              <a:t>Maintenance work being done on the </a:t>
            </a:r>
            <a:r>
              <a:rPr lang="en-GB" sz="1100" dirty="0" err="1">
                <a:solidFill>
                  <a:schemeClr val="bg1"/>
                </a:solidFill>
                <a:latin typeface="Calibri Light" panose="020F0302020204030204" pitchFamily="34" charset="0"/>
                <a:cs typeface="Calibri Light" panose="020F0302020204030204" pitchFamily="34" charset="0"/>
              </a:rPr>
              <a:t>Vaaghals</a:t>
            </a:r>
            <a:r>
              <a:rPr lang="en-GB" sz="1100" dirty="0">
                <a:solidFill>
                  <a:schemeClr val="bg1"/>
                </a:solidFill>
                <a:latin typeface="Calibri Light" panose="020F0302020204030204" pitchFamily="34" charset="0"/>
                <a:cs typeface="Calibri Light" panose="020F0302020204030204" pitchFamily="34" charset="0"/>
              </a:rPr>
              <a:t> </a:t>
            </a:r>
          </a:p>
        </p:txBody>
      </p:sp>
      <p:sp>
        <p:nvSpPr>
          <p:cNvPr id="20" name="TextBox 19">
            <a:extLst>
              <a:ext uri="{FF2B5EF4-FFF2-40B4-BE49-F238E27FC236}">
                <a16:creationId xmlns:a16="http://schemas.microsoft.com/office/drawing/2014/main" id="{D835D6E3-F24F-46C8-9EA5-8503A70D53AB}"/>
              </a:ext>
            </a:extLst>
          </p:cNvPr>
          <p:cNvSpPr txBox="1"/>
          <p:nvPr/>
        </p:nvSpPr>
        <p:spPr>
          <a:xfrm>
            <a:off x="9526213" y="4950330"/>
            <a:ext cx="2401187" cy="430887"/>
          </a:xfrm>
          <a:prstGeom prst="rect">
            <a:avLst/>
          </a:prstGeom>
          <a:noFill/>
        </p:spPr>
        <p:txBody>
          <a:bodyPr wrap="square" rtlCol="0">
            <a:spAutoFit/>
          </a:bodyPr>
          <a:lstStyle/>
          <a:p>
            <a:r>
              <a:rPr lang="en-GB" sz="1100" dirty="0">
                <a:solidFill>
                  <a:schemeClr val="bg1"/>
                </a:solidFill>
                <a:latin typeface="Calibri Light" panose="020F0302020204030204" pitchFamily="34" charset="0"/>
                <a:cs typeface="Calibri Light" panose="020F0302020204030204" pitchFamily="34" charset="0"/>
              </a:rPr>
              <a:t>Nautical map showing trade routes in Norway</a:t>
            </a:r>
          </a:p>
        </p:txBody>
      </p:sp>
    </p:spTree>
    <p:extLst>
      <p:ext uri="{BB962C8B-B14F-4D97-AF65-F5344CB8AC3E}">
        <p14:creationId xmlns:p14="http://schemas.microsoft.com/office/powerpoint/2010/main" val="4012510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9A12AE9-4A74-4031-A8FD-0ACAE2EB3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917C2784-28DD-43B5-90F0-6BA9395AA1F8}"/>
              </a:ext>
            </a:extLst>
          </p:cNvPr>
          <p:cNvSpPr>
            <a:spLocks noGrp="1"/>
          </p:cNvSpPr>
          <p:nvPr>
            <p:ph type="title"/>
          </p:nvPr>
        </p:nvSpPr>
        <p:spPr>
          <a:xfrm>
            <a:off x="6619070" y="198161"/>
            <a:ext cx="3983314" cy="1507067"/>
          </a:xfrm>
        </p:spPr>
        <p:txBody>
          <a:bodyPr vert="horz" lIns="91440" tIns="45720" rIns="91440" bIns="45720" rtlCol="0">
            <a:normAutofit/>
          </a:bodyPr>
          <a:lstStyle/>
          <a:p>
            <a:pPr>
              <a:lnSpc>
                <a:spcPct val="90000"/>
              </a:lnSpc>
            </a:pPr>
            <a:r>
              <a:rPr lang="en-US" sz="3200" dirty="0">
                <a:latin typeface="Calibri Light" panose="020F0302020204030204" pitchFamily="34" charset="0"/>
                <a:cs typeface="Calibri Light" panose="020F0302020204030204" pitchFamily="34" charset="0"/>
              </a:rPr>
              <a:t>What Do these responsibilities mean?</a:t>
            </a:r>
          </a:p>
        </p:txBody>
      </p:sp>
      <p:sp>
        <p:nvSpPr>
          <p:cNvPr id="193" name="Snip Diagonal Corner Rectangle 20">
            <a:extLst>
              <a:ext uri="{FF2B5EF4-FFF2-40B4-BE49-F238E27FC236}">
                <a16:creationId xmlns:a16="http://schemas.microsoft.com/office/drawing/2014/main" id="{3EC58093-4B2A-4006-A3E5-285C8F323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84115"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pic>
        <p:nvPicPr>
          <p:cNvPr id="3080" name="Picture 8" descr="https://lh3.googleusercontent.com/m9JPy4CjcxdEKmmhrt-CP1hImFK8isNc0zKP4ZIX5pws3IxP7IM16-Qcn3XNgEmgMgWPmo1y2PoG5DEFnW40zs88Bbr0xFrJ4xeqKST9tHrdEsp2qpe-iWsn3r0MWurs7iBJYKzyn5djhMiYzL3Lt7aZTXnbytfoNs2W9mCsfsuugoqck5YPToXc94IY2-M3_EuR0Gc-GsClFA9nVH83-tYIVn2K7kS3ISarjyQoMa9bCthn0vBikWg-y01SJX_VjmNova-2jaRQwEyC1qvqAAP486QxB-IPkaUuSpBrwI96FGBYEW-k2zLwqP1B4LHNluK4cG6mXDvmXKm3X09_pfNj7paIMq7QmngrmSdgMyMWYCSP_TwnCJ1S1LU5UxjKB6hcGIIOZkbvRdq1B_aQPzSfyDubPM-KAjhG0zuGRqhc4C9z2Rv95E3rrn454Uv6OhUkizlIXslzWtRF0kptDbggKRnN4s-z7vPipAUX1dKrNu4fMeNiFJyU6t5RvyACypEVvmzZTblI5MMGHndH3Mw6zx4qU4gSMDJ5-cAYfsEq7AIW-J8rRcAgO6_5Lx-B4PHTBR1rAk4mIHV224ZgCXae_wmwDslMtFiYms7NoA89BS6iwVNh3ztgl2OOmrbIa2tz_W7lJ0mVfzSpJwFn-zWyOGLjFS4=w876-h657-no">
            <a:extLst>
              <a:ext uri="{FF2B5EF4-FFF2-40B4-BE49-F238E27FC236}">
                <a16:creationId xmlns:a16="http://schemas.microsoft.com/office/drawing/2014/main" id="{0FA8F330-A5DB-48E0-BDF8-AEE680C870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30" r="13328" b="4"/>
          <a:stretch/>
        </p:blipFill>
        <p:spPr bwMode="auto">
          <a:xfrm>
            <a:off x="2534145" y="3209544"/>
            <a:ext cx="3397695" cy="3648456"/>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a:extLst>
              <a:ext uri="{FF2B5EF4-FFF2-40B4-BE49-F238E27FC236}">
                <a16:creationId xmlns:a16="http://schemas.microsoft.com/office/drawing/2014/main" id="{47E6308B-BE29-4BC4-ABAE-D8E216703F65}"/>
              </a:ext>
            </a:extLst>
          </p:cNvPr>
          <p:cNvPicPr>
            <a:picLocks noChangeAspect="1"/>
          </p:cNvPicPr>
          <p:nvPr/>
        </p:nvPicPr>
        <p:blipFill rotWithShape="1">
          <a:blip r:embed="rId3">
            <a:extLst>
              <a:ext uri="{28A0092B-C50C-407E-A947-70E740481C1C}">
                <a14:useLocalDpi xmlns:a14="http://schemas.microsoft.com/office/drawing/2010/main" val="0"/>
              </a:ext>
            </a:extLst>
          </a:blip>
          <a:srcRect l="7170" r="19063" b="-1"/>
          <a:stretch/>
        </p:blipFill>
        <p:spPr>
          <a:xfrm>
            <a:off x="-499" y="10"/>
            <a:ext cx="3835570" cy="3899748"/>
          </a:xfrm>
          <a:custGeom>
            <a:avLst/>
            <a:gdLst>
              <a:gd name="connsiteX0" fmla="*/ 0 w 4551358"/>
              <a:gd name="connsiteY0" fmla="*/ 0 h 3899758"/>
              <a:gd name="connsiteX1" fmla="*/ 4551358 w 4551358"/>
              <a:gd name="connsiteY1" fmla="*/ 0 h 3899758"/>
              <a:gd name="connsiteX2" fmla="*/ 4551358 w 4551358"/>
              <a:gd name="connsiteY2" fmla="*/ 3077500 h 3899758"/>
              <a:gd name="connsiteX3" fmla="*/ 2843111 w 4551358"/>
              <a:gd name="connsiteY3" fmla="*/ 3077500 h 3899758"/>
              <a:gd name="connsiteX4" fmla="*/ 2843111 w 4551358"/>
              <a:gd name="connsiteY4" fmla="*/ 3899758 h 3899758"/>
              <a:gd name="connsiteX5" fmla="*/ 0 w 4551358"/>
              <a:gd name="connsiteY5" fmla="*/ 3899758 h 3899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58" h="3899758">
                <a:moveTo>
                  <a:pt x="0" y="0"/>
                </a:moveTo>
                <a:lnTo>
                  <a:pt x="4551358" y="0"/>
                </a:lnTo>
                <a:lnTo>
                  <a:pt x="4551358" y="3077500"/>
                </a:lnTo>
                <a:lnTo>
                  <a:pt x="2843111" y="3077500"/>
                </a:lnTo>
                <a:lnTo>
                  <a:pt x="2843111" y="3899758"/>
                </a:lnTo>
                <a:lnTo>
                  <a:pt x="0" y="3899758"/>
                </a:lnTo>
                <a:close/>
              </a:path>
            </a:pathLst>
          </a:custGeom>
        </p:spPr>
      </p:pic>
      <p:pic>
        <p:nvPicPr>
          <p:cNvPr id="3095" name="Content Placeholder 4" descr="A picture containing indoor, table, person, wall&#10;&#10;Description automatically generated">
            <a:extLst>
              <a:ext uri="{FF2B5EF4-FFF2-40B4-BE49-F238E27FC236}">
                <a16:creationId xmlns:a16="http://schemas.microsoft.com/office/drawing/2014/main" id="{ED6D6599-4532-4D68-8F66-88B758859042}"/>
              </a:ext>
            </a:extLst>
          </p:cNvPr>
          <p:cNvPicPr>
            <a:picLocks noChangeAspect="1"/>
          </p:cNvPicPr>
          <p:nvPr/>
        </p:nvPicPr>
        <p:blipFill rotWithShape="1">
          <a:blip r:embed="rId4">
            <a:extLst>
              <a:ext uri="{28A0092B-C50C-407E-A947-70E740481C1C}">
                <a14:useLocalDpi xmlns:a14="http://schemas.microsoft.com/office/drawing/2010/main" val="0"/>
              </a:ext>
            </a:extLst>
          </a:blip>
          <a:srcRect l="47348" r="4667" b="1"/>
          <a:stretch/>
        </p:blipFill>
        <p:spPr>
          <a:xfrm>
            <a:off x="3959679" y="-268"/>
            <a:ext cx="1972162" cy="3082474"/>
          </a:xfrm>
          <a:prstGeom prst="rect">
            <a:avLst/>
          </a:prstGeom>
        </p:spPr>
      </p:pic>
      <p:pic>
        <p:nvPicPr>
          <p:cNvPr id="3074" name="Picture 2" descr="https://lh3.googleusercontent.com/n2tCUItncjB6t0c_vPQWbt0ZlrC11j5rBj25ZCl7rIhqlGKATKdjZcEDTtFyOSLoxUewnK_XM6wyZC40AFNF-JVdDgDj-lf5TpcJU6APRz-EEQKOSRbxukU0Ht-dF979jrdoO-92xpUCCS7Kv-Prc9ikGp09QtUyeZLEFRbcUyEty1W2XlX-MNbdyGaUWkYSDGXbLmca5R7rSHhhRe4WM6kClIpdlYOsYtaWLlwvGevmvAETzC27XvmM2_9WSo08MwbRbPyMpwVWRdoljp0ByGD8bsI4kYi82ObMAjuChhA7rTCSB0P0sPP3nOJpU46TI7aogbnB0l68FALtd7zGSaWF0briOoI8dDSDmNNVJ4ebkgBeFxa4uk2ptml0llV7yTRFfV5gY9wUsM4S9k9gnnye4PgemIn1_7FqzlL-JyYUbb9fnr3kUy6di0bnMhS5TiV9r6JXStG34s7hvlnLWYpCy3B17Edg4Q0Mvh5oDEA5hzs0rkU6-7mZrJzQNpxtcbUePftKQ8PIB3BS2uJ2b2VAmhFhsj8Hzws260OFcYPGX7Rk2nWDwaoOcMX4noA9l5a3y0CuFfiDvsy61-q_43Kb9-benm5jELOc0sM_8ceQH1k8r_xa45s3PBChLjtGvr3StjuoXL00fbS71a9NH5A-jZhL5oI=w493-h657-no">
            <a:extLst>
              <a:ext uri="{FF2B5EF4-FFF2-40B4-BE49-F238E27FC236}">
                <a16:creationId xmlns:a16="http://schemas.microsoft.com/office/drawing/2014/main" id="{2D404DD2-79E6-4C2E-AEBB-38595A3176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 b="12285"/>
          <a:stretch/>
        </p:blipFill>
        <p:spPr bwMode="auto">
          <a:xfrm>
            <a:off x="-6349" y="4041648"/>
            <a:ext cx="2408181" cy="2816352"/>
          </a:xfrm>
          <a:prstGeom prst="rect">
            <a:avLst/>
          </a:prstGeom>
          <a:noFill/>
          <a:extLst>
            <a:ext uri="{909E8E84-426E-40DD-AFC4-6F175D3DCCD1}">
              <a14:hiddenFill xmlns:a14="http://schemas.microsoft.com/office/drawing/2010/main">
                <a:solidFill>
                  <a:srgbClr val="FFFFFF"/>
                </a:solidFill>
              </a14:hiddenFill>
            </a:ext>
          </a:extLst>
        </p:spPr>
      </p:pic>
      <p:sp>
        <p:nvSpPr>
          <p:cNvPr id="3097" name="Content Placeholder 3096">
            <a:extLst>
              <a:ext uri="{FF2B5EF4-FFF2-40B4-BE49-F238E27FC236}">
                <a16:creationId xmlns:a16="http://schemas.microsoft.com/office/drawing/2014/main" id="{34078A84-2083-47E4-80B8-E0F2884256AD}"/>
              </a:ext>
            </a:extLst>
          </p:cNvPr>
          <p:cNvSpPr>
            <a:spLocks noGrp="1"/>
          </p:cNvSpPr>
          <p:nvPr>
            <p:ph idx="1"/>
          </p:nvPr>
        </p:nvSpPr>
        <p:spPr>
          <a:xfrm>
            <a:off x="6249710" y="1540969"/>
            <a:ext cx="4609848" cy="3615267"/>
          </a:xfrm>
        </p:spPr>
        <p:txBody>
          <a:bodyPr>
            <a:normAutofit/>
          </a:bodyPr>
          <a:lstStyle/>
          <a:p>
            <a:r>
              <a:rPr lang="en-US" dirty="0">
                <a:solidFill>
                  <a:schemeClr val="tx1"/>
                </a:solidFill>
                <a:latin typeface="Calibri Light" panose="020F0302020204030204" pitchFamily="34" charset="0"/>
                <a:cs typeface="Calibri Light" panose="020F0302020204030204" pitchFamily="34" charset="0"/>
              </a:rPr>
              <a:t>To record, document and preserve Norwegian cultural heritage.</a:t>
            </a:r>
          </a:p>
          <a:p>
            <a:r>
              <a:rPr lang="en-US" dirty="0">
                <a:solidFill>
                  <a:schemeClr val="tx1"/>
                </a:solidFill>
                <a:latin typeface="Calibri Light" panose="020F0302020204030204" pitchFamily="34" charset="0"/>
                <a:cs typeface="Calibri Light" panose="020F0302020204030204" pitchFamily="34" charset="0"/>
              </a:rPr>
              <a:t>To conduct experiments and to publish the findings.</a:t>
            </a:r>
          </a:p>
          <a:p>
            <a:r>
              <a:rPr lang="en-US" dirty="0">
                <a:solidFill>
                  <a:schemeClr val="tx1"/>
                </a:solidFill>
                <a:latin typeface="Calibri Light" panose="020F0302020204030204" pitchFamily="34" charset="0"/>
                <a:cs typeface="Calibri Light" panose="020F0302020204030204" pitchFamily="34" charset="0"/>
              </a:rPr>
              <a:t>To advise and oversee construction projects which may encroach areas where archaeology is or may be present and taking appropriate action where necessary.</a:t>
            </a:r>
          </a:p>
        </p:txBody>
      </p:sp>
      <p:grpSp>
        <p:nvGrpSpPr>
          <p:cNvPr id="194" name="Group 193">
            <a:extLst>
              <a:ext uri="{FF2B5EF4-FFF2-40B4-BE49-F238E27FC236}">
                <a16:creationId xmlns:a16="http://schemas.microsoft.com/office/drawing/2014/main" id="{7D2809DB-3343-447B-9D09-18C7E64ACE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195" name="Straight Connector 194">
              <a:extLst>
                <a:ext uri="{FF2B5EF4-FFF2-40B4-BE49-F238E27FC236}">
                  <a16:creationId xmlns:a16="http://schemas.microsoft.com/office/drawing/2014/main" id="{3C71C384-8855-4006-8053-EC63136881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6" name="Straight Connector 195">
              <a:extLst>
                <a:ext uri="{FF2B5EF4-FFF2-40B4-BE49-F238E27FC236}">
                  <a16:creationId xmlns:a16="http://schemas.microsoft.com/office/drawing/2014/main" id="{E609716B-9A78-4DD5-B3DE-89DDB7CD02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7" name="Straight Connector 196">
              <a:extLst>
                <a:ext uri="{FF2B5EF4-FFF2-40B4-BE49-F238E27FC236}">
                  <a16:creationId xmlns:a16="http://schemas.microsoft.com/office/drawing/2014/main" id="{277954BC-FAE2-4AE4-BF60-1A0C006A78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8" name="Straight Connector 197">
              <a:extLst>
                <a:ext uri="{FF2B5EF4-FFF2-40B4-BE49-F238E27FC236}">
                  <a16:creationId xmlns:a16="http://schemas.microsoft.com/office/drawing/2014/main" id="{A4EAA304-39C1-4301-ACCF-A1D36231FB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9" name="Straight Connector 198">
              <a:extLst>
                <a:ext uri="{FF2B5EF4-FFF2-40B4-BE49-F238E27FC236}">
                  <a16:creationId xmlns:a16="http://schemas.microsoft.com/office/drawing/2014/main" id="{49A70895-9205-4D3F-BFB9-E50B38104C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0110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EFC3BF2D-25C6-4594-8B55-8F1185219B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D61185D4-81FF-4563-9C55-42C75D6099FF}"/>
              </a:ext>
            </a:extLst>
          </p:cNvPr>
          <p:cNvSpPr>
            <a:spLocks noGrp="1"/>
          </p:cNvSpPr>
          <p:nvPr>
            <p:ph type="title"/>
          </p:nvPr>
        </p:nvSpPr>
        <p:spPr>
          <a:xfrm>
            <a:off x="5285201" y="0"/>
            <a:ext cx="5556822" cy="1507067"/>
          </a:xfrm>
        </p:spPr>
        <p:txBody>
          <a:bodyPr>
            <a:normAutofit/>
          </a:bodyPr>
          <a:lstStyle/>
          <a:p>
            <a:r>
              <a:rPr lang="en-GB" dirty="0">
                <a:latin typeface="Calibri Light" panose="020F0302020204030204" pitchFamily="34" charset="0"/>
                <a:cs typeface="Calibri Light" panose="020F0302020204030204" pitchFamily="34" charset="0"/>
              </a:rPr>
              <a:t>How are they Funded? </a:t>
            </a:r>
          </a:p>
        </p:txBody>
      </p:sp>
      <p:sp>
        <p:nvSpPr>
          <p:cNvPr id="4101" name="Rectangle 72">
            <a:extLst>
              <a:ext uri="{FF2B5EF4-FFF2-40B4-BE49-F238E27FC236}">
                <a16:creationId xmlns:a16="http://schemas.microsoft.com/office/drawing/2014/main" id="{F7A12C12-F8D4-4AC9-84E1-E4F85BFAB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070923" cy="6858000"/>
          </a:xfrm>
          <a:prstGeom prst="rect">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pic>
        <p:nvPicPr>
          <p:cNvPr id="4098" name="Picture 2" descr="https://lh3.googleusercontent.com/euN_iMi125xGCqHY_CRpsUyDPSH-X-KVTAJ9rDMA5MeLipJovpUIhuWqH9e3KKLXDk9v36OqqT9WNnv3bfss0yOMhnhainXw4C39O2ZjIWwgBQAXR2epnh63DyyTQXcPR1SVWUgv5EHxx9AmnfNUtd42n6yffCuO5f0OuWWB_JkmOKo7xDHYRu9QqfsjmctCxEsVmSS8QCW6T4ABY7QAxZ6VF4tave4PHgXmUcU_l1slCj66rKfFR8YxyKVWCFROIYgaCYx_EbmzQ6emNj8v_VWeQEHazyt0_slgKrw5gmBwgGfDNdqJeYGmy_kh8VlKMgEB9MdQhgGN4ILitKZN20hz1gOUPxK7wVQ9hexdEx4rRTkquOuf9IydI0FJpitKMKHr3uk5KydNF-adF8VPF5F8LyWkb1okImuYDgNxvDrAIGD9GilYE9Q6llAymY5WW4w0n_2uq3HAjDUGElr-zuRztX0kYx_EwHZItorICfb1LXo8vX9cvis_o6ffUW9cCfvbsraYzSkUjyiFEybaBXX4zM-1_FyXkcY-th_q0m3mTeVMw9ZQpE9r5S037TpY2ez3igFSgZ4_hE_JZCGwXopmxmqZHYQyzPjkGJZPqBrQ5IIBXGF-69eVDIBxceF-_IDCORlhkXD2ZpgNGHx-9FM4SgGN8bs=w876-h657-no">
            <a:extLst>
              <a:ext uri="{FF2B5EF4-FFF2-40B4-BE49-F238E27FC236}">
                <a16:creationId xmlns:a16="http://schemas.microsoft.com/office/drawing/2014/main" id="{3F501BD2-EF96-40EC-A04A-703779D7679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4631" y="727547"/>
            <a:ext cx="3092569" cy="23194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EC3ECD2-B3A6-4F74-9811-1C81F35461A4}"/>
              </a:ext>
            </a:extLst>
          </p:cNvPr>
          <p:cNvPicPr>
            <a:picLocks noChangeAspect="1"/>
          </p:cNvPicPr>
          <p:nvPr/>
        </p:nvPicPr>
        <p:blipFill rotWithShape="1">
          <a:blip r:embed="rId3"/>
          <a:srcRect l="22616" t="9981" r="24388" b="5808"/>
          <a:stretch/>
        </p:blipFill>
        <p:spPr>
          <a:xfrm>
            <a:off x="484632" y="3599101"/>
            <a:ext cx="3092568" cy="2764185"/>
          </a:xfrm>
          <a:prstGeom prst="rect">
            <a:avLst/>
          </a:prstGeom>
        </p:spPr>
      </p:pic>
      <p:sp>
        <p:nvSpPr>
          <p:cNvPr id="3" name="Content Placeholder 2">
            <a:extLst>
              <a:ext uri="{FF2B5EF4-FFF2-40B4-BE49-F238E27FC236}">
                <a16:creationId xmlns:a16="http://schemas.microsoft.com/office/drawing/2014/main" id="{98F6B565-AF6A-4A4E-9B11-D50912AB7509}"/>
              </a:ext>
            </a:extLst>
          </p:cNvPr>
          <p:cNvSpPr>
            <a:spLocks noGrp="1"/>
          </p:cNvSpPr>
          <p:nvPr>
            <p:ph idx="1"/>
          </p:nvPr>
        </p:nvSpPr>
        <p:spPr>
          <a:xfrm>
            <a:off x="4552378" y="685800"/>
            <a:ext cx="6952234" cy="3615267"/>
          </a:xfrm>
        </p:spPr>
        <p:txBody>
          <a:bodyPr>
            <a:normAutofit/>
          </a:bodyPr>
          <a:lstStyle/>
          <a:p>
            <a:r>
              <a:rPr lang="en-GB" dirty="0">
                <a:solidFill>
                  <a:schemeClr val="tx1"/>
                </a:solidFill>
                <a:latin typeface="Calibri Light" panose="020F0302020204030204" pitchFamily="34" charset="0"/>
                <a:cs typeface="Calibri Light" panose="020F0302020204030204" pitchFamily="34" charset="0"/>
              </a:rPr>
              <a:t>Most funding is received via the government, however this is not enough to cover costs</a:t>
            </a:r>
          </a:p>
          <a:p>
            <a:r>
              <a:rPr lang="en-GB" dirty="0">
                <a:solidFill>
                  <a:schemeClr val="tx1"/>
                </a:solidFill>
                <a:latin typeface="Calibri Light" panose="020F0302020204030204" pitchFamily="34" charset="0"/>
                <a:cs typeface="Calibri Light" panose="020F0302020204030204" pitchFamily="34" charset="0"/>
              </a:rPr>
              <a:t>Most other expenses are made up via admission tickets</a:t>
            </a:r>
          </a:p>
          <a:p>
            <a:r>
              <a:rPr lang="en-GB" dirty="0">
                <a:solidFill>
                  <a:schemeClr val="tx1"/>
                </a:solidFill>
                <a:latin typeface="Calibri Light" panose="020F0302020204030204" pitchFamily="34" charset="0"/>
                <a:cs typeface="Calibri Light" panose="020F0302020204030204" pitchFamily="34" charset="0"/>
              </a:rPr>
              <a:t>Any other funds are covered via private commissions such as, private boat construction </a:t>
            </a:r>
          </a:p>
        </p:txBody>
      </p:sp>
      <p:grpSp>
        <p:nvGrpSpPr>
          <p:cNvPr id="75" name="Group 74">
            <a:extLst>
              <a:ext uri="{FF2B5EF4-FFF2-40B4-BE49-F238E27FC236}">
                <a16:creationId xmlns:a16="http://schemas.microsoft.com/office/drawing/2014/main" id="{8FD8AD14-0613-481A-BA78-CCA8DD1F3B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6" name="Straight Connector 75">
              <a:extLst>
                <a:ext uri="{FF2B5EF4-FFF2-40B4-BE49-F238E27FC236}">
                  <a16:creationId xmlns:a16="http://schemas.microsoft.com/office/drawing/2014/main" id="{F36D0C6A-5417-49B9-A556-98633131BE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08727C4A-D172-4E5A-9D28-9C04CC8298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23D19D09-0DC1-4FC2-B1AD-011ED90101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E9016FDD-D596-484A-87E8-CC1E7BAD84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8D7E80C5-88F9-44F8-A8D1-0F2F223A76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F4CD361C-6E8A-4D7F-8E0F-7E22806FAE38}"/>
              </a:ext>
            </a:extLst>
          </p:cNvPr>
          <p:cNvSpPr txBox="1"/>
          <p:nvPr/>
        </p:nvSpPr>
        <p:spPr>
          <a:xfrm>
            <a:off x="484631" y="6363286"/>
            <a:ext cx="3285651" cy="261610"/>
          </a:xfrm>
          <a:prstGeom prst="rect">
            <a:avLst/>
          </a:prstGeom>
          <a:noFill/>
        </p:spPr>
        <p:txBody>
          <a:bodyPr wrap="square" rtlCol="0">
            <a:spAutoFit/>
          </a:bodyPr>
          <a:lstStyle/>
          <a:p>
            <a:r>
              <a:rPr lang="en-GB" sz="1050" dirty="0">
                <a:solidFill>
                  <a:schemeClr val="bg1"/>
                </a:solidFill>
              </a:rPr>
              <a:t>https://marmuseum.no/en/locations-for-rent </a:t>
            </a:r>
          </a:p>
        </p:txBody>
      </p:sp>
    </p:spTree>
    <p:extLst>
      <p:ext uri="{BB962C8B-B14F-4D97-AF65-F5344CB8AC3E}">
        <p14:creationId xmlns:p14="http://schemas.microsoft.com/office/powerpoint/2010/main" val="534545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5134" name="Rectangle 138">
            <a:extLst>
              <a:ext uri="{FF2B5EF4-FFF2-40B4-BE49-F238E27FC236}">
                <a16:creationId xmlns:a16="http://schemas.microsoft.com/office/drawing/2014/main" id="{BD3AACB4-F57B-47C5-A2C1-0BD8FDAA9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sp>
        <p:nvSpPr>
          <p:cNvPr id="2" name="Title 1">
            <a:extLst>
              <a:ext uri="{FF2B5EF4-FFF2-40B4-BE49-F238E27FC236}">
                <a16:creationId xmlns:a16="http://schemas.microsoft.com/office/drawing/2014/main" id="{766142A4-7F35-4DD1-A943-407D8A1E4CD7}"/>
              </a:ext>
            </a:extLst>
          </p:cNvPr>
          <p:cNvSpPr>
            <a:spLocks noGrp="1"/>
          </p:cNvSpPr>
          <p:nvPr>
            <p:ph type="title"/>
          </p:nvPr>
        </p:nvSpPr>
        <p:spPr>
          <a:xfrm>
            <a:off x="6716171" y="-25400"/>
            <a:ext cx="3983314" cy="1507067"/>
          </a:xfrm>
        </p:spPr>
        <p:txBody>
          <a:bodyPr>
            <a:normAutofit/>
          </a:bodyPr>
          <a:lstStyle/>
          <a:p>
            <a:r>
              <a:rPr lang="en-GB" sz="3200" dirty="0">
                <a:latin typeface="Calibri Light" panose="020F0302020204030204" pitchFamily="34" charset="0"/>
                <a:cs typeface="Calibri Light" panose="020F0302020204030204" pitchFamily="34" charset="0"/>
              </a:rPr>
              <a:t>How is it staffed? </a:t>
            </a:r>
          </a:p>
        </p:txBody>
      </p:sp>
      <p:sp>
        <p:nvSpPr>
          <p:cNvPr id="5135" name="Snip Diagonal Corner Rectangle 20">
            <a:extLst>
              <a:ext uri="{FF2B5EF4-FFF2-40B4-BE49-F238E27FC236}">
                <a16:creationId xmlns:a16="http://schemas.microsoft.com/office/drawing/2014/main" id="{A455A656-05F2-40AA-902E-1D3C17893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96001"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libri Light" panose="020F0302020204030204" pitchFamily="34" charset="0"/>
              <a:cs typeface="Calibri Light" panose="020F0302020204030204" pitchFamily="34" charset="0"/>
            </a:endParaRPr>
          </a:p>
        </p:txBody>
      </p:sp>
      <p:pic>
        <p:nvPicPr>
          <p:cNvPr id="29" name="Picture 6" descr="https://lh3.googleusercontent.com/20v99uY3V_tbLASnNqa2aysC4CyrDi7U_Cwar_pP_gW3FL7lvMtnqIJtgKrVgI20JTLVy1zR_Lyu_PvjYaeYdK6WiRsspIjIiLXnHWwwxsnpLMQgrVCm79-6OtudPFQStPM3wB83kNKW58IkCN3v04OlOdgq8KV6vd2kFmvsLCPYyV3h1NnFIyZ_P3o9v5DpM9ZXohyEFux01lDIKAd0dy7vGTubaifYJfVEuhdD6jQu_RO-pAoMmXq3y3KdSmEyCf7CLCNKXVc3nC4FIzHKLm0jwSN_PLrwZkJG-KKXIQIly1daL5SNP0pAWMYTj6p_pUpV7RUfrruLyzaNzHwv8Q9mY5IctCLdix242NOohk8mQYPWpHqbILNN5sL1_Yks0jsVZmZjJTQVotQxX8g7xkiCcdzaqOrcOlkfnbQFA9iOZdJdH3SNGWA9qaP1vwfM9h88Ftc1x9cq2MToXnorIBzNqlQH885fAzMLUn84v4CxIClUba81dG-idOBW0OgkoJMG3_Q-n4KOW2EsaPLIkcngz9XUhwW5SKgAjDcTxePH-O1Jv5QdqQzhz-KsafN3dBLvm4uif6aYuLlwJiIxN4ChMavNQOQLdErcw7cIpF8ONyg6Ylb6itJXR73NusWJSP-lwbFhUpu4JEkoxbJ_I1wA7mZPvwM=w493-h657-no">
            <a:extLst>
              <a:ext uri="{FF2B5EF4-FFF2-40B4-BE49-F238E27FC236}">
                <a16:creationId xmlns:a16="http://schemas.microsoft.com/office/drawing/2014/main" id="{9EB960B0-4CC0-448B-BB6B-7740FE9AEB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47994"/>
          <a:stretch/>
        </p:blipFill>
        <p:spPr bwMode="auto">
          <a:xfrm>
            <a:off x="20" y="-1"/>
            <a:ext cx="6105507" cy="423367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https://lh3.googleusercontent.com/g2IuiPsO26lMnHvay78cB7pJ7whOBG3UZprBiJEAxdsaMWnaP5lHcwofjR5leZrV2Ii43I8XryRpQf2f0s5DCOToPr_tkxOrHbiYqSkXSLLb9Hft8TPjasmejh4F7tsoQzX7YUuJRokQyG0FRED1LykzISFRnXxR5WtFpWi_vNZ7HofAsSMzJA7ShvOk6E-GlWFnem1AflzPdeFwM113z4QRyLmSS7iN-N59g1gh8racRjpVMLjgbA0KFcb_hDIiLvnAxGgh0RnfrEZ9tyF_lh6FZGWmKtNqVS-uKfulX3mFZwR8m98GaY4SGzNl37a7qJKE4R1n7VLbG2cLo2k6o1o2pzQr9OjZjeU65km57HfBfYGRQzNKnqrq1yFcLXiQmxjZNNeRjx1dHbndrbSPJe2y4Kx8k9moxnOJVHbSl8FsoHAm6y5MLpWYc07gcOrFJdgNjQoYuuEvtWQsB8CKS8JLi5P9oAngPAGORWt6t-7XHCrj9W-jDtLEHyA5HPB545WojZZQbKEr6VH2cPdBrWe0-F3MFONFUT6cKSh4DHuEitN-ts6OUVpo8n9YwGJnpmVOSqDzFNrMDjrNuhLZiiyU40mzGQXlLLCt29nIQovlOgS96fCz_StvvF-PtBK4ZJ4EATHsgk0aurTkK8XW0fQV45BVixs=w811-h608-no">
            <a:extLst>
              <a:ext uri="{FF2B5EF4-FFF2-40B4-BE49-F238E27FC236}">
                <a16:creationId xmlns:a16="http://schemas.microsoft.com/office/drawing/2014/main" id="{E4786CD5-3029-4FF2-B3F4-69857D631C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 b="6659"/>
          <a:stretch/>
        </p:blipFill>
        <p:spPr bwMode="auto">
          <a:xfrm>
            <a:off x="-1" y="4233333"/>
            <a:ext cx="3749040" cy="26246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group of people standing in front of a building&#10;&#10;Description automatically generated">
            <a:extLst>
              <a:ext uri="{FF2B5EF4-FFF2-40B4-BE49-F238E27FC236}">
                <a16:creationId xmlns:a16="http://schemas.microsoft.com/office/drawing/2014/main" id="{A1D8F25C-6EB0-4355-BE19-6381860EA86F}"/>
              </a:ext>
            </a:extLst>
          </p:cNvPr>
          <p:cNvPicPr>
            <a:picLocks noChangeAspect="1"/>
          </p:cNvPicPr>
          <p:nvPr/>
        </p:nvPicPr>
        <p:blipFill rotWithShape="1">
          <a:blip r:embed="rId4">
            <a:extLst>
              <a:ext uri="{28A0092B-C50C-407E-A947-70E740481C1C}">
                <a14:useLocalDpi xmlns:a14="http://schemas.microsoft.com/office/drawing/2010/main" val="0"/>
              </a:ext>
            </a:extLst>
          </a:blip>
          <a:srcRect l="16250" r="16777" b="1"/>
          <a:stretch/>
        </p:blipFill>
        <p:spPr>
          <a:xfrm>
            <a:off x="3749040" y="4233334"/>
            <a:ext cx="2343786" cy="2624667"/>
          </a:xfrm>
          <a:prstGeom prst="rect">
            <a:avLst/>
          </a:prstGeom>
        </p:spPr>
      </p:pic>
      <p:cxnSp>
        <p:nvCxnSpPr>
          <p:cNvPr id="5136" name="Straight Connector 142">
            <a:extLst>
              <a:ext uri="{FF2B5EF4-FFF2-40B4-BE49-F238E27FC236}">
                <a16:creationId xmlns:a16="http://schemas.microsoft.com/office/drawing/2014/main" id="{3BCE24C0-1195-4FAD-8FB8-FE00484D07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3040380" y="1192953"/>
            <a:ext cx="0" cy="608076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37" name="Straight Connector 144">
            <a:extLst>
              <a:ext uri="{FF2B5EF4-FFF2-40B4-BE49-F238E27FC236}">
                <a16:creationId xmlns:a16="http://schemas.microsoft.com/office/drawing/2014/main" id="{D626BDE5-09F2-4D38-BA0A-A8C2A8CC25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9039" y="4233333"/>
            <a:ext cx="0" cy="2624667"/>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38" name="Straight Connector 146">
            <a:extLst>
              <a:ext uri="{FF2B5EF4-FFF2-40B4-BE49-F238E27FC236}">
                <a16:creationId xmlns:a16="http://schemas.microsoft.com/office/drawing/2014/main" id="{6E96DC64-9813-49CD-9471-AECE06ACC4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8011" y="0"/>
            <a:ext cx="0" cy="685800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560239-ACAA-4A69-8A06-AE37ED67E143}"/>
              </a:ext>
            </a:extLst>
          </p:cNvPr>
          <p:cNvSpPr>
            <a:spLocks noGrp="1"/>
          </p:cNvSpPr>
          <p:nvPr>
            <p:ph idx="1"/>
          </p:nvPr>
        </p:nvSpPr>
        <p:spPr>
          <a:xfrm>
            <a:off x="6300101" y="966390"/>
            <a:ext cx="5197084" cy="3993885"/>
          </a:xfrm>
        </p:spPr>
        <p:txBody>
          <a:bodyPr>
            <a:normAutofit/>
          </a:bodyPr>
          <a:lstStyle/>
          <a:p>
            <a:r>
              <a:rPr lang="en-GB" sz="2400" dirty="0">
                <a:solidFill>
                  <a:schemeClr val="tx1"/>
                </a:solidFill>
                <a:latin typeface="Calibri Light" panose="020F0302020204030204" pitchFamily="34" charset="0"/>
                <a:cs typeface="Calibri Light" panose="020F0302020204030204" pitchFamily="34" charset="0"/>
              </a:rPr>
              <a:t>The staffing mainly consists of mostly full time staff with a few part time staff to run the main aspects of the museum</a:t>
            </a:r>
          </a:p>
          <a:p>
            <a:r>
              <a:rPr lang="en-GB" sz="2400" dirty="0">
                <a:solidFill>
                  <a:schemeClr val="tx1"/>
                </a:solidFill>
                <a:latin typeface="Calibri Light" panose="020F0302020204030204" pitchFamily="34" charset="0"/>
                <a:cs typeface="Calibri Light" panose="020F0302020204030204" pitchFamily="34" charset="0"/>
              </a:rPr>
              <a:t>Volunteers mostly take responsibility for addressing minor responsibilities as well as for helping run some exhibits </a:t>
            </a:r>
          </a:p>
        </p:txBody>
      </p:sp>
      <p:grpSp>
        <p:nvGrpSpPr>
          <p:cNvPr id="149" name="Group 148">
            <a:extLst>
              <a:ext uri="{FF2B5EF4-FFF2-40B4-BE49-F238E27FC236}">
                <a16:creationId xmlns:a16="http://schemas.microsoft.com/office/drawing/2014/main" id="{E1BFC7C4-C447-4EEA-90EF-5315214424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150" name="Straight Connector 149">
              <a:extLst>
                <a:ext uri="{FF2B5EF4-FFF2-40B4-BE49-F238E27FC236}">
                  <a16:creationId xmlns:a16="http://schemas.microsoft.com/office/drawing/2014/main" id="{86D63989-C830-40FF-B768-709BF97F94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1" name="Straight Connector 150">
              <a:extLst>
                <a:ext uri="{FF2B5EF4-FFF2-40B4-BE49-F238E27FC236}">
                  <a16:creationId xmlns:a16="http://schemas.microsoft.com/office/drawing/2014/main" id="{64BDB437-C124-4CEC-8D81-EC1C3E9F4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2" name="Straight Connector 151">
              <a:extLst>
                <a:ext uri="{FF2B5EF4-FFF2-40B4-BE49-F238E27FC236}">
                  <a16:creationId xmlns:a16="http://schemas.microsoft.com/office/drawing/2014/main" id="{353EF13A-27A4-40B7-8289-4D7FA73E72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3" name="Straight Connector 152">
              <a:extLst>
                <a:ext uri="{FF2B5EF4-FFF2-40B4-BE49-F238E27FC236}">
                  <a16:creationId xmlns:a16="http://schemas.microsoft.com/office/drawing/2014/main" id="{4547BD59-3992-441E-85B0-AAF0D965B1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4" name="Straight Connector 153">
              <a:extLst>
                <a:ext uri="{FF2B5EF4-FFF2-40B4-BE49-F238E27FC236}">
                  <a16:creationId xmlns:a16="http://schemas.microsoft.com/office/drawing/2014/main" id="{94B9466E-3D1B-4EA6-929A-622919AB11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118467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2B86F-41D7-4528-84E5-CA70CE77166F}"/>
              </a:ext>
            </a:extLst>
          </p:cNvPr>
          <p:cNvSpPr>
            <a:spLocks noGrp="1"/>
          </p:cNvSpPr>
          <p:nvPr>
            <p:ph type="title"/>
          </p:nvPr>
        </p:nvSpPr>
        <p:spPr>
          <a:xfrm>
            <a:off x="7353558" y="-96011"/>
            <a:ext cx="3518748" cy="1142462"/>
          </a:xfrm>
        </p:spPr>
        <p:txBody>
          <a:bodyPr anchor="b">
            <a:normAutofit/>
          </a:bodyPr>
          <a:lstStyle/>
          <a:p>
            <a:r>
              <a:rPr lang="en-GB" sz="2600" dirty="0">
                <a:latin typeface="Calibri Light" panose="020F0302020204030204" pitchFamily="34" charset="0"/>
                <a:cs typeface="Calibri Light" panose="020F0302020204030204" pitchFamily="34" charset="0"/>
              </a:rPr>
              <a:t>How do they engage with the public?</a:t>
            </a:r>
          </a:p>
        </p:txBody>
      </p:sp>
      <p:sp>
        <p:nvSpPr>
          <p:cNvPr id="73"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mage may contain: 4 people, people smiling">
            <a:extLst>
              <a:ext uri="{FF2B5EF4-FFF2-40B4-BE49-F238E27FC236}">
                <a16:creationId xmlns:a16="http://schemas.microsoft.com/office/drawing/2014/main" id="{16316962-8461-465A-BBDA-C9BF394D2C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223" r="7894" b="1"/>
          <a:stretch/>
        </p:blipFill>
        <p:spPr bwMode="auto">
          <a:xfrm>
            <a:off x="778062" y="786117"/>
            <a:ext cx="6245352" cy="4956048"/>
          </a:xfrm>
          <a:custGeom>
            <a:avLst/>
            <a:gdLst>
              <a:gd name="connsiteX0" fmla="*/ 534609 w 6245352"/>
              <a:gd name="connsiteY0" fmla="*/ 0 h 4956048"/>
              <a:gd name="connsiteX1" fmla="*/ 6245352 w 6245352"/>
              <a:gd name="connsiteY1" fmla="*/ 0 h 4956048"/>
              <a:gd name="connsiteX2" fmla="*/ 6245352 w 6245352"/>
              <a:gd name="connsiteY2" fmla="*/ 4421439 h 4956048"/>
              <a:gd name="connsiteX3" fmla="*/ 5710743 w 6245352"/>
              <a:gd name="connsiteY3" fmla="*/ 4956048 h 4956048"/>
              <a:gd name="connsiteX4" fmla="*/ 0 w 6245352"/>
              <a:gd name="connsiteY4" fmla="*/ 4956048 h 4956048"/>
              <a:gd name="connsiteX5" fmla="*/ 0 w 6245352"/>
              <a:gd name="connsiteY5" fmla="*/ 534609 h 495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5352" h="4956048">
                <a:moveTo>
                  <a:pt x="534609" y="0"/>
                </a:moveTo>
                <a:lnTo>
                  <a:pt x="6245352" y="0"/>
                </a:lnTo>
                <a:lnTo>
                  <a:pt x="6245352" y="4421439"/>
                </a:lnTo>
                <a:lnTo>
                  <a:pt x="5710743" y="4956048"/>
                </a:lnTo>
                <a:lnTo>
                  <a:pt x="0" y="4956048"/>
                </a:lnTo>
                <a:lnTo>
                  <a:pt x="0" y="53460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B7F566E-B032-4464-9FF9-57600522CA89}"/>
              </a:ext>
            </a:extLst>
          </p:cNvPr>
          <p:cNvSpPr>
            <a:spLocks noGrp="1"/>
          </p:cNvSpPr>
          <p:nvPr>
            <p:ph idx="1"/>
          </p:nvPr>
        </p:nvSpPr>
        <p:spPr>
          <a:xfrm>
            <a:off x="6880172" y="950440"/>
            <a:ext cx="4208716" cy="4565099"/>
          </a:xfrm>
        </p:spPr>
        <p:txBody>
          <a:bodyPr anchor="t">
            <a:normAutofit/>
          </a:bodyPr>
          <a:lstStyle/>
          <a:p>
            <a:r>
              <a:rPr lang="en-GB" sz="1800" dirty="0">
                <a:solidFill>
                  <a:schemeClr val="tx1"/>
                </a:solidFill>
                <a:latin typeface="Calibri Light" panose="020F0302020204030204" pitchFamily="34" charset="0"/>
                <a:cs typeface="Calibri Light" panose="020F0302020204030204" pitchFamily="34" charset="0"/>
              </a:rPr>
              <a:t>They engage with the public in a variety of ways from organising events, having school groups visit as well as providing hands on engagement with the local heritage through having areas where reconstruction is occurring open to the public.</a:t>
            </a:r>
          </a:p>
          <a:p>
            <a:r>
              <a:rPr lang="en-GB" sz="1800" dirty="0">
                <a:solidFill>
                  <a:schemeClr val="tx1"/>
                </a:solidFill>
                <a:latin typeface="Calibri Light" panose="020F0302020204030204" pitchFamily="34" charset="0"/>
                <a:cs typeface="Calibri Light" panose="020F0302020204030204" pitchFamily="34" charset="0"/>
              </a:rPr>
              <a:t>Currently the museum has an exhibition detailing about how they are constructing a new building which will house a new exhibition which is open for the public to come and interact with the staff as well as the material on display </a:t>
            </a:r>
          </a:p>
        </p:txBody>
      </p:sp>
      <p:grpSp>
        <p:nvGrpSpPr>
          <p:cNvPr id="75" name="Group 74">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6" name="Straight Connector 75">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781474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C067C042-0BF1-45E3-B9A9-D89C2E861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366CE-B9AA-4BD8-BC40-B270A2F129D4}"/>
              </a:ext>
            </a:extLst>
          </p:cNvPr>
          <p:cNvSpPr>
            <a:spLocks noGrp="1"/>
          </p:cNvSpPr>
          <p:nvPr>
            <p:ph type="title"/>
          </p:nvPr>
        </p:nvSpPr>
        <p:spPr>
          <a:xfrm>
            <a:off x="6291302" y="307182"/>
            <a:ext cx="3983314" cy="1507067"/>
          </a:xfrm>
        </p:spPr>
        <p:txBody>
          <a:bodyPr>
            <a:normAutofit/>
          </a:bodyPr>
          <a:lstStyle/>
          <a:p>
            <a:pPr>
              <a:lnSpc>
                <a:spcPct val="90000"/>
              </a:lnSpc>
            </a:pPr>
            <a:r>
              <a:rPr lang="en-GB" sz="3200" dirty="0">
                <a:latin typeface="Calibri Light" panose="020F0302020204030204" pitchFamily="34" charset="0"/>
                <a:cs typeface="Calibri Light" panose="020F0302020204030204" pitchFamily="34" charset="0"/>
              </a:rPr>
              <a:t>What was my role during this  placement?</a:t>
            </a:r>
          </a:p>
        </p:txBody>
      </p:sp>
      <p:sp>
        <p:nvSpPr>
          <p:cNvPr id="92" name="Snip Diagonal Corner Rectangle 20">
            <a:extLst>
              <a:ext uri="{FF2B5EF4-FFF2-40B4-BE49-F238E27FC236}">
                <a16:creationId xmlns:a16="http://schemas.microsoft.com/office/drawing/2014/main" id="{688F4B76-C7A3-4E68-9604-AD04B65E1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2"/>
            <a:ext cx="6096001" cy="6858000"/>
          </a:xfrm>
          <a:prstGeom prst="snip2DiagRect">
            <a:avLst>
              <a:gd name="adj1" fmla="val 0"/>
              <a:gd name="adj2" fmla="val 0"/>
            </a:avLst>
          </a:pr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https://lh3.googleusercontent.com/LbuA8nsAU6A8FA8CHwmrgewMZcmQKQCm975jXRMSiY7gwCMW15gdMex0NxSkgqBFhEHXRJ5sIVlGJ-qeP_jpLEhFsNll2Y-5jA3RXwPpwtzvyggyShNZs3Td1NtxQwVMiogeBoFqi4_AxTGY2S24ZWPR_UfBo7dx9PBLNoR0zgo0PGVx96raQ6pN29OWPa7y2X45vMG9VcJknMHTrtXXU5VJUwkWxcE4uyk2nJsiqkEfKGTxnrmqi7lB3br5C4_cP_wEeySD-8bGHIfmUldKosRryrgcy6YvLecXgY18rsyBLmb8x2KpmBWperplh7Ry1NgQ4nHEJTp61REAV1h3P19mhYudeqWNP6lKgHuZ6JI_wXOmnUwlOGuogMaKzo-Jr5lyTao2Yu1bB8ItEur4CW7HvD-IDb27dC7HYZ8VsfNoDRal4FPmEw69zIN9iVQtKlXQpvfZR1TEGgame_SjrTRhOUxRWPGkdg5MpXpodjIhyawaIObS7cNipd99pY8gnKO4cIjHrqB2CoYlBEN70TXs3SZ-BMRX5WEagfNvkWTPeQ165OVfTkdBx52umFkjExvlS-w1dfKWBYiXvclb5W6A2Xqw-mvwNfL9XAsCVlQRf6v3HgprCdVuYeuzBDcFcwmRkoW6W8RJ6QCuFWxCOCJ9AgXneus=w493-h657-no">
            <a:extLst>
              <a:ext uri="{FF2B5EF4-FFF2-40B4-BE49-F238E27FC236}">
                <a16:creationId xmlns:a16="http://schemas.microsoft.com/office/drawing/2014/main" id="{D55B0FF2-A280-4684-B24F-5958394446A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 t="12551" r="-305" b="20512"/>
          <a:stretch/>
        </p:blipFill>
        <p:spPr bwMode="auto">
          <a:xfrm>
            <a:off x="-1" y="10"/>
            <a:ext cx="3749040" cy="26246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person, outdoor, sky, ground&#10;&#10;Description automatically generated">
            <a:extLst>
              <a:ext uri="{FF2B5EF4-FFF2-40B4-BE49-F238E27FC236}">
                <a16:creationId xmlns:a16="http://schemas.microsoft.com/office/drawing/2014/main" id="{85D82774-B72D-4E96-8D3B-05867351C48E}"/>
              </a:ext>
            </a:extLst>
          </p:cNvPr>
          <p:cNvPicPr>
            <a:picLocks noChangeAspect="1"/>
          </p:cNvPicPr>
          <p:nvPr/>
        </p:nvPicPr>
        <p:blipFill rotWithShape="1">
          <a:blip r:embed="rId3">
            <a:extLst>
              <a:ext uri="{28A0092B-C50C-407E-A947-70E740481C1C}">
                <a14:useLocalDpi xmlns:a14="http://schemas.microsoft.com/office/drawing/2010/main" val="0"/>
              </a:ext>
            </a:extLst>
          </a:blip>
          <a:srcRect r="33031" b="2"/>
          <a:stretch/>
        </p:blipFill>
        <p:spPr>
          <a:xfrm>
            <a:off x="3749040" y="10"/>
            <a:ext cx="2343648" cy="2624657"/>
          </a:xfrm>
          <a:prstGeom prst="rect">
            <a:avLst/>
          </a:prstGeom>
        </p:spPr>
      </p:pic>
      <p:cxnSp>
        <p:nvCxnSpPr>
          <p:cNvPr id="93" name="Straight Connector 92">
            <a:extLst>
              <a:ext uri="{FF2B5EF4-FFF2-40B4-BE49-F238E27FC236}">
                <a16:creationId xmlns:a16="http://schemas.microsoft.com/office/drawing/2014/main" id="{AFFE2256-C89D-4925-8BFA-0EA5395900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9039" y="0"/>
            <a:ext cx="0" cy="2624667"/>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descr="A picture containing indoor, person, wall, table&#10;&#10;Description automatically generated">
            <a:extLst>
              <a:ext uri="{FF2B5EF4-FFF2-40B4-BE49-F238E27FC236}">
                <a16:creationId xmlns:a16="http://schemas.microsoft.com/office/drawing/2014/main" id="{5E92768C-D947-456D-8F72-4619A6586F77}"/>
              </a:ext>
            </a:extLst>
          </p:cNvPr>
          <p:cNvPicPr>
            <a:picLocks noChangeAspect="1"/>
          </p:cNvPicPr>
          <p:nvPr/>
        </p:nvPicPr>
        <p:blipFill rotWithShape="1">
          <a:blip r:embed="rId4">
            <a:extLst>
              <a:ext uri="{28A0092B-C50C-407E-A947-70E740481C1C}">
                <a14:useLocalDpi xmlns:a14="http://schemas.microsoft.com/office/drawing/2010/main" val="0"/>
              </a:ext>
            </a:extLst>
          </a:blip>
          <a:srcRect l="41041" r="17667" b="-1"/>
          <a:stretch/>
        </p:blipFill>
        <p:spPr>
          <a:xfrm>
            <a:off x="20" y="2653748"/>
            <a:ext cx="2314650" cy="4204250"/>
          </a:xfrm>
          <a:prstGeom prst="rect">
            <a:avLst/>
          </a:prstGeom>
        </p:spPr>
      </p:pic>
      <p:pic>
        <p:nvPicPr>
          <p:cNvPr id="7172" name="Picture 4" descr="https://lh3.googleusercontent.com/HJfyRcmMveOjWrLAAxmNSpAadLCTqzoYJlBSG0TporrIa6a9Mfj5GwzAFYVooUa_CCWEv495XlaGaAR0VJWScHUity1FvjFH_bHR4P-1il5EYT8E8caOEqnR6zb3S-fr3KvumON2nBclA3aSL2rCw9igrJSADJHwPJWr9ezewetQhCn2xfSOuwIY8SAFjIiYg1BbfyiXHqEJMAnj9CKl3LIg1I-ZUWV9gUMtRIKq-rHDuNlNfwpRSfeqefSIL8DFuMr0dzl-2Cb3HgX5uD2t2xt0Wvjpc51T7jpX_AlaleydZxkrg00ikan6nt132Ib6aKTJhoyOQU-pNlOtIuXrgAEOohY5CV_Ki7nrjNmF3pxBTLdJX-9PkWyYqsB-50aLw5oORkxzQOQAUXzCfpA0J5j2a7F9sTpocXp_mdABj_olggOQR1ZBulkxag30lKZBz3ES4CD8G1J0UC-BKk5CbKifCVPQTZrmcVASX_TtBw1XIXqkboN6fWZMUthRYLn9pg2QYjnJrfolPu7ViI3_7aSKwqfMge9em3ybtRgqa5O2Fhls2325GmeT3OwTMpwl8xaDMVVhSZXRq6wufEf2DTNoTqLYmp4sWvgXbtupfpqXFKItwPCOFLy_raOzCtw9BUoeJYbzZT1LzV2svBPj7laPPDtcIHM=w876-h657-no">
            <a:extLst>
              <a:ext uri="{FF2B5EF4-FFF2-40B4-BE49-F238E27FC236}">
                <a16:creationId xmlns:a16="http://schemas.microsoft.com/office/drawing/2014/main" id="{6E11F5CB-FAB1-43ED-BEC2-83E61FAEC96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08" r="16190" b="2"/>
          <a:stretch/>
        </p:blipFill>
        <p:spPr bwMode="auto">
          <a:xfrm>
            <a:off x="2327917" y="2653748"/>
            <a:ext cx="3767345" cy="4204420"/>
          </a:xfrm>
          <a:prstGeom prst="rect">
            <a:avLst/>
          </a:prstGeom>
          <a:noFill/>
          <a:extLst>
            <a:ext uri="{909E8E84-426E-40DD-AFC4-6F175D3DCCD1}">
              <a14:hiddenFill xmlns:a14="http://schemas.microsoft.com/office/drawing/2010/main">
                <a:solidFill>
                  <a:srgbClr val="FFFFFF"/>
                </a:solidFill>
              </a14:hiddenFill>
            </a:ext>
          </a:extLst>
        </p:spPr>
      </p:pic>
      <p:cxnSp>
        <p:nvCxnSpPr>
          <p:cNvPr id="94" name="Straight Connector 93">
            <a:extLst>
              <a:ext uri="{FF2B5EF4-FFF2-40B4-BE49-F238E27FC236}">
                <a16:creationId xmlns:a16="http://schemas.microsoft.com/office/drawing/2014/main" id="{6B51FEEB-6F5C-4A13-A01C-16D031EED8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27917" y="2651760"/>
            <a:ext cx="0" cy="420624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9C2E3DF-03B9-4B26-9CD3-189DC66568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8011" y="0"/>
            <a:ext cx="0" cy="685800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1CB7DE9F-F03A-4A95-B1A7-1F3B66B17C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0760" y="0"/>
            <a:ext cx="0" cy="6858000"/>
          </a:xfrm>
          <a:prstGeom prst="line">
            <a:avLst/>
          </a:prstGeom>
          <a:ln w="28575" cap="sq">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1CDB858-6B56-4573-BB91-CD5741810506}"/>
              </a:ext>
            </a:extLst>
          </p:cNvPr>
          <p:cNvSpPr>
            <a:spLocks noGrp="1"/>
          </p:cNvSpPr>
          <p:nvPr>
            <p:ph idx="1"/>
          </p:nvPr>
        </p:nvSpPr>
        <p:spPr>
          <a:xfrm>
            <a:off x="6291302" y="1875367"/>
            <a:ext cx="4867028" cy="4675451"/>
          </a:xfrm>
        </p:spPr>
        <p:txBody>
          <a:bodyPr>
            <a:normAutofit/>
          </a:bodyPr>
          <a:lstStyle/>
          <a:p>
            <a:r>
              <a:rPr lang="en-GB" dirty="0">
                <a:solidFill>
                  <a:schemeClr val="tx1"/>
                </a:solidFill>
                <a:latin typeface="Calibri Light" panose="020F0302020204030204" pitchFamily="34" charset="0"/>
                <a:cs typeface="Calibri Light" panose="020F0302020204030204" pitchFamily="34" charset="0"/>
              </a:rPr>
              <a:t>My role during this placement was to assist the staff and volunteers in various departments with their daily tasks, with the most significant of which was to assist with the maintenance and repair of the </a:t>
            </a:r>
            <a:r>
              <a:rPr lang="en-GB" dirty="0" err="1">
                <a:solidFill>
                  <a:schemeClr val="tx1"/>
                </a:solidFill>
                <a:latin typeface="Calibri Light" panose="020F0302020204030204" pitchFamily="34" charset="0"/>
                <a:cs typeface="Calibri Light" panose="020F0302020204030204" pitchFamily="34" charset="0"/>
              </a:rPr>
              <a:t>Vaaghals</a:t>
            </a:r>
            <a:r>
              <a:rPr lang="en-GB" dirty="0">
                <a:solidFill>
                  <a:schemeClr val="tx1"/>
                </a:solidFill>
                <a:latin typeface="Calibri Light" panose="020F0302020204030204" pitchFamily="34" charset="0"/>
                <a:cs typeface="Calibri Light" panose="020F0302020204030204" pitchFamily="34" charset="0"/>
              </a:rPr>
              <a:t> ship and the preparations for the construction of a new exhibition. </a:t>
            </a:r>
          </a:p>
          <a:p>
            <a:r>
              <a:rPr lang="en-GB" dirty="0">
                <a:solidFill>
                  <a:schemeClr val="tx1"/>
                </a:solidFill>
                <a:latin typeface="Calibri Light" panose="020F0302020204030204" pitchFamily="34" charset="0"/>
                <a:cs typeface="Calibri Light" panose="020F0302020204030204" pitchFamily="34" charset="0"/>
              </a:rPr>
              <a:t>During my time there I was also tasked with completing small projects on behalf of the staff that were supervising me, which included, reconstructing ceramic objects and a traditional oar as well as documenting and recording sections of boats using a FAROS arm</a:t>
            </a:r>
          </a:p>
        </p:txBody>
      </p:sp>
      <p:grpSp>
        <p:nvGrpSpPr>
          <p:cNvPr id="98" name="Group 97">
            <a:extLst>
              <a:ext uri="{FF2B5EF4-FFF2-40B4-BE49-F238E27FC236}">
                <a16:creationId xmlns:a16="http://schemas.microsoft.com/office/drawing/2014/main" id="{E80A9000-08EA-4DBB-A559-1D2197CF93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2292" y="2963333"/>
            <a:ext cx="1896535" cy="2218267"/>
            <a:chOff x="10292292" y="2963333"/>
            <a:chExt cx="1896535" cy="2218267"/>
          </a:xfrm>
        </p:grpSpPr>
        <p:cxnSp>
          <p:nvCxnSpPr>
            <p:cNvPr id="99" name="Straight Connector 98">
              <a:extLst>
                <a:ext uri="{FF2B5EF4-FFF2-40B4-BE49-F238E27FC236}">
                  <a16:creationId xmlns:a16="http://schemas.microsoft.com/office/drawing/2014/main" id="{8FAE3254-6B9A-4E22-A925-7504AD27A7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0" name="Straight Connector 99">
              <a:extLst>
                <a:ext uri="{FF2B5EF4-FFF2-40B4-BE49-F238E27FC236}">
                  <a16:creationId xmlns:a16="http://schemas.microsoft.com/office/drawing/2014/main" id="{64CC7082-E278-4BFC-8DB9-E5BFB35A03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699485" y="3190344"/>
              <a:ext cx="1489342" cy="1489341"/>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1" name="Straight Connector 100">
              <a:extLst>
                <a:ext uri="{FF2B5EF4-FFF2-40B4-BE49-F238E27FC236}">
                  <a16:creationId xmlns:a16="http://schemas.microsoft.com/office/drawing/2014/main" id="{6A8F802A-8187-48A1-8C6E-53FB049023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69F2363C-A242-4F2A-AA98-A75895001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 name="Straight Connector 102">
              <a:extLst>
                <a:ext uri="{FF2B5EF4-FFF2-40B4-BE49-F238E27FC236}">
                  <a16:creationId xmlns:a16="http://schemas.microsoft.com/office/drawing/2014/main" id="{67D88E35-515E-4323-BA27-166168EBB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029917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047A6-F6AC-4F31-8518-9CE2E390E811}"/>
              </a:ext>
            </a:extLst>
          </p:cNvPr>
          <p:cNvSpPr>
            <a:spLocks noGrp="1"/>
          </p:cNvSpPr>
          <p:nvPr>
            <p:ph type="title"/>
          </p:nvPr>
        </p:nvSpPr>
        <p:spPr>
          <a:xfrm>
            <a:off x="684212" y="-67734"/>
            <a:ext cx="8534400" cy="1507067"/>
          </a:xfrm>
        </p:spPr>
        <p:txBody>
          <a:bodyPr/>
          <a:lstStyle/>
          <a:p>
            <a:r>
              <a:rPr lang="en-GB" dirty="0" err="1">
                <a:latin typeface="Calibri Light" panose="020F0302020204030204" pitchFamily="34" charset="0"/>
                <a:cs typeface="Calibri Light" panose="020F0302020204030204" pitchFamily="34" charset="0"/>
              </a:rPr>
              <a:t>Referances</a:t>
            </a:r>
            <a:r>
              <a:rPr lang="en-GB" dirty="0">
                <a:latin typeface="Calibri Light" panose="020F0302020204030204" pitchFamily="34" charset="0"/>
                <a:cs typeface="Calibri Light" panose="020F0302020204030204" pitchFamily="34" charset="0"/>
              </a:rPr>
              <a:t> </a:t>
            </a:r>
          </a:p>
        </p:txBody>
      </p:sp>
      <p:sp>
        <p:nvSpPr>
          <p:cNvPr id="3" name="Content Placeholder 2">
            <a:extLst>
              <a:ext uri="{FF2B5EF4-FFF2-40B4-BE49-F238E27FC236}">
                <a16:creationId xmlns:a16="http://schemas.microsoft.com/office/drawing/2014/main" id="{F1ABA284-F1D7-4085-967A-2FE8DEFD2EE1}"/>
              </a:ext>
            </a:extLst>
          </p:cNvPr>
          <p:cNvSpPr>
            <a:spLocks noGrp="1"/>
          </p:cNvSpPr>
          <p:nvPr>
            <p:ph idx="1"/>
          </p:nvPr>
        </p:nvSpPr>
        <p:spPr>
          <a:xfrm>
            <a:off x="684212" y="1944756"/>
            <a:ext cx="8534400" cy="3615267"/>
          </a:xfrm>
        </p:spPr>
        <p:txBody>
          <a:bodyPr/>
          <a:lstStyle/>
          <a:p>
            <a:r>
              <a:rPr lang="en-GB" dirty="0">
                <a:solidFill>
                  <a:schemeClr val="tx1"/>
                </a:solidFill>
                <a:latin typeface="Calibri Light" panose="020F0302020204030204" pitchFamily="34" charset="0"/>
                <a:cs typeface="Calibri Light" panose="020F0302020204030204" pitchFamily="34" charset="0"/>
              </a:rPr>
              <a:t>Fray, E. 2019 Personal photographs of Norway</a:t>
            </a:r>
          </a:p>
          <a:p>
            <a:r>
              <a:rPr lang="en-GB" dirty="0">
                <a:solidFill>
                  <a:schemeClr val="tx1"/>
                </a:solidFill>
                <a:latin typeface="Calibri Light" panose="020F0302020204030204" pitchFamily="34" charset="0"/>
                <a:cs typeface="Calibri Light" panose="020F0302020204030204" pitchFamily="34" charset="0"/>
                <a:hlinkClick r:id="rId2">
                  <a:extLst>
                    <a:ext uri="{A12FA001-AC4F-418D-AE19-62706E023703}">
                      <ahyp:hlinkClr xmlns:ahyp="http://schemas.microsoft.com/office/drawing/2018/hyperlinkcolor" val="tx"/>
                    </a:ext>
                  </a:extLst>
                </a:hlinkClick>
              </a:rPr>
              <a:t>https://www.facebook.com/Baatlaben/?ref=br_rs</a:t>
            </a:r>
            <a:r>
              <a:rPr lang="en-GB" dirty="0">
                <a:solidFill>
                  <a:schemeClr val="tx1"/>
                </a:solidFill>
                <a:latin typeface="Calibri Light" panose="020F0302020204030204" pitchFamily="34" charset="0"/>
                <a:cs typeface="Calibri Light" panose="020F0302020204030204" pitchFamily="34" charset="0"/>
              </a:rPr>
              <a:t> (Accessed 04/06/2019)</a:t>
            </a:r>
          </a:p>
          <a:p>
            <a:r>
              <a:rPr lang="en-GB" dirty="0">
                <a:solidFill>
                  <a:schemeClr val="tx1"/>
                </a:solidFill>
                <a:latin typeface="Calibri Light" panose="020F0302020204030204" pitchFamily="34" charset="0"/>
                <a:cs typeface="Calibri Light" panose="020F0302020204030204" pitchFamily="34" charset="0"/>
                <a:hlinkClick r:id="rId3">
                  <a:extLst>
                    <a:ext uri="{A12FA001-AC4F-418D-AE19-62706E023703}">
                      <ahyp:hlinkClr xmlns:ahyp="http://schemas.microsoft.com/office/drawing/2018/hyperlinkcolor" val="tx"/>
                    </a:ext>
                  </a:extLst>
                </a:hlinkClick>
              </a:rPr>
              <a:t>https://marmuseum.no/en/exhibitions?kp_id=74:401:4894#KP</a:t>
            </a:r>
            <a:r>
              <a:rPr lang="en-GB" dirty="0">
                <a:solidFill>
                  <a:schemeClr val="tx1"/>
                </a:solidFill>
                <a:latin typeface="Calibri Light" panose="020F0302020204030204" pitchFamily="34" charset="0"/>
                <a:cs typeface="Calibri Light" panose="020F0302020204030204" pitchFamily="34" charset="0"/>
              </a:rPr>
              <a:t> (Accessed 04/06/2019)</a:t>
            </a:r>
          </a:p>
          <a:p>
            <a:r>
              <a:rPr lang="en-GB" dirty="0">
                <a:solidFill>
                  <a:schemeClr val="tx1"/>
                </a:solidFill>
                <a:latin typeface="Calibri Light" panose="020F0302020204030204" pitchFamily="34" charset="0"/>
                <a:cs typeface="Calibri Light" panose="020F0302020204030204" pitchFamily="34" charset="0"/>
                <a:hlinkClick r:id="rId4">
                  <a:extLst>
                    <a:ext uri="{A12FA001-AC4F-418D-AE19-62706E023703}">
                      <ahyp:hlinkClr xmlns:ahyp="http://schemas.microsoft.com/office/drawing/2018/hyperlinkcolor" val="tx"/>
                    </a:ext>
                  </a:extLst>
                </a:hlinkClick>
              </a:rPr>
              <a:t>https://marmuseum.no/en/locations-for-rent</a:t>
            </a:r>
            <a:r>
              <a:rPr lang="en-GB" dirty="0">
                <a:solidFill>
                  <a:schemeClr val="tx1"/>
                </a:solidFill>
                <a:latin typeface="Calibri Light" panose="020F0302020204030204" pitchFamily="34" charset="0"/>
                <a:cs typeface="Calibri Light" panose="020F0302020204030204" pitchFamily="34" charset="0"/>
              </a:rPr>
              <a:t> (Accessed 04/06/2019)</a:t>
            </a:r>
          </a:p>
          <a:p>
            <a:r>
              <a:rPr lang="en-GB" dirty="0">
                <a:solidFill>
                  <a:schemeClr val="tx1"/>
                </a:solidFill>
                <a:latin typeface="Calibri Light" panose="020F0302020204030204" pitchFamily="34" charset="0"/>
                <a:cs typeface="Calibri Light" panose="020F0302020204030204" pitchFamily="34" charset="0"/>
                <a:hlinkClick r:id="rId5">
                  <a:extLst>
                    <a:ext uri="{A12FA001-AC4F-418D-AE19-62706E023703}">
                      <ahyp:hlinkClr xmlns:ahyp="http://schemas.microsoft.com/office/drawing/2018/hyperlinkcolor" val="tx"/>
                    </a:ext>
                  </a:extLst>
                </a:hlinkClick>
              </a:rPr>
              <a:t>https://marmuseum.no/en/about-the-museum</a:t>
            </a:r>
            <a:r>
              <a:rPr lang="en-GB" dirty="0">
                <a:solidFill>
                  <a:schemeClr val="tx1"/>
                </a:solidFill>
                <a:latin typeface="Calibri Light" panose="020F0302020204030204" pitchFamily="34" charset="0"/>
                <a:cs typeface="Calibri Light" panose="020F0302020204030204" pitchFamily="34" charset="0"/>
              </a:rPr>
              <a:t> (Accessed 04/06/2019)</a:t>
            </a:r>
          </a:p>
          <a:p>
            <a:endParaRPr lang="en-GB" dirty="0">
              <a:solidFill>
                <a:schemeClr val="tx1"/>
              </a:solidFill>
              <a:latin typeface="Calibri Light" panose="020F0302020204030204" pitchFamily="34" charset="0"/>
              <a:cs typeface="Calibri Light" panose="020F0302020204030204" pitchFamily="34" charset="0"/>
            </a:endParaRPr>
          </a:p>
          <a:p>
            <a:endParaRPr lang="en-GB" dirty="0">
              <a:solidFill>
                <a:schemeClr val="tx1"/>
              </a:solidFill>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95995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C755D-DAD0-441F-BA88-16EE82799787}"/>
              </a:ext>
            </a:extLst>
          </p:cNvPr>
          <p:cNvSpPr>
            <a:spLocks noGrp="1"/>
          </p:cNvSpPr>
          <p:nvPr>
            <p:ph type="title"/>
          </p:nvPr>
        </p:nvSpPr>
        <p:spPr>
          <a:xfrm>
            <a:off x="3135864" y="0"/>
            <a:ext cx="8534400" cy="1507067"/>
          </a:xfrm>
        </p:spPr>
        <p:txBody>
          <a:bodyPr>
            <a:normAutofit/>
          </a:bodyPr>
          <a:lstStyle/>
          <a:p>
            <a:r>
              <a:rPr lang="en-GB" sz="6000" dirty="0">
                <a:latin typeface="Calibri Light" panose="020F0302020204030204" pitchFamily="34" charset="0"/>
                <a:cs typeface="Calibri Light" panose="020F0302020204030204" pitchFamily="34" charset="0"/>
              </a:rPr>
              <a:t>Questions?</a:t>
            </a:r>
          </a:p>
        </p:txBody>
      </p:sp>
      <p:sp>
        <p:nvSpPr>
          <p:cNvPr id="3" name="Content Placeholder 2">
            <a:extLst>
              <a:ext uri="{FF2B5EF4-FFF2-40B4-BE49-F238E27FC236}">
                <a16:creationId xmlns:a16="http://schemas.microsoft.com/office/drawing/2014/main" id="{61F5F150-27B3-4C1A-A9D6-463745D5760E}"/>
              </a:ext>
            </a:extLst>
          </p:cNvPr>
          <p:cNvSpPr>
            <a:spLocks noGrp="1"/>
          </p:cNvSpPr>
          <p:nvPr>
            <p:ph idx="1"/>
          </p:nvPr>
        </p:nvSpPr>
        <p:spPr>
          <a:xfrm>
            <a:off x="684212" y="699052"/>
            <a:ext cx="8534400" cy="3615267"/>
          </a:xfrm>
        </p:spPr>
        <p:txBody>
          <a:bodyPr/>
          <a:lstStyle/>
          <a:p>
            <a:endParaRPr lang="en-GB" dirty="0"/>
          </a:p>
        </p:txBody>
      </p:sp>
    </p:spTree>
    <p:extLst>
      <p:ext uri="{BB962C8B-B14F-4D97-AF65-F5344CB8AC3E}">
        <p14:creationId xmlns:p14="http://schemas.microsoft.com/office/powerpoint/2010/main" val="354441994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otalTime>16</TotalTime>
  <Words>588</Words>
  <Application>Microsoft Office PowerPoint</Application>
  <PresentationFormat>Widescreen</PresentationFormat>
  <Paragraphs>38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 Light</vt:lpstr>
      <vt:lpstr>Century Gothic</vt:lpstr>
      <vt:lpstr>Wingdings 3</vt:lpstr>
      <vt:lpstr>Slice</vt:lpstr>
      <vt:lpstr>HPAR5004- Practice Placement</vt:lpstr>
      <vt:lpstr>Who are they and what do they do?</vt:lpstr>
      <vt:lpstr>What Do these responsibilities mean?</vt:lpstr>
      <vt:lpstr>How are they Funded? </vt:lpstr>
      <vt:lpstr>How is it staffed? </vt:lpstr>
      <vt:lpstr>How do they engage with the public?</vt:lpstr>
      <vt:lpstr>What was my role during this  placement?</vt:lpstr>
      <vt:lpstr>Referances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HPAR5004- Practice Placement</dc:title>
  <dc:creator> </dc:creator>
  <cp:lastModifiedBy> </cp:lastModifiedBy>
  <cp:revision>9</cp:revision>
  <dcterms:created xsi:type="dcterms:W3CDTF">2019-06-06T03:31:14Z</dcterms:created>
  <dcterms:modified xsi:type="dcterms:W3CDTF">2019-06-06T03:48:08Z</dcterms:modified>
</cp:coreProperties>
</file>