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handoutMasterIdLst>
    <p:handoutMasterId r:id="rId19"/>
  </p:handoutMasterIdLst>
  <p:sldIdLst>
    <p:sldId id="256" r:id="rId2"/>
    <p:sldId id="268" r:id="rId3"/>
    <p:sldId id="269" r:id="rId4"/>
    <p:sldId id="285" r:id="rId5"/>
    <p:sldId id="286" r:id="rId6"/>
    <p:sldId id="273" r:id="rId7"/>
    <p:sldId id="287" r:id="rId8"/>
    <p:sldId id="275" r:id="rId9"/>
    <p:sldId id="288" r:id="rId10"/>
    <p:sldId id="277" r:id="rId11"/>
    <p:sldId id="289" r:id="rId12"/>
    <p:sldId id="282" r:id="rId13"/>
    <p:sldId id="281" r:id="rId14"/>
    <p:sldId id="290" r:id="rId15"/>
    <p:sldId id="284" r:id="rId16"/>
    <p:sldId id="291" r:id="rId17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3888">
          <p15:clr>
            <a:srgbClr val="A4A3A4"/>
          </p15:clr>
        </p15:guide>
        <p15:guide id="3" orient="horz" pos="432">
          <p15:clr>
            <a:srgbClr val="A4A3A4"/>
          </p15:clr>
        </p15:guide>
        <p15:guide id="4" orient="horz" pos="3072">
          <p15:clr>
            <a:srgbClr val="A4A3A4"/>
          </p15:clr>
        </p15:guide>
        <p15:guide id="5" orient="horz" pos="3408">
          <p15:clr>
            <a:srgbClr val="A4A3A4"/>
          </p15:clr>
        </p15:guide>
        <p15:guide id="6" pos="3839">
          <p15:clr>
            <a:srgbClr val="A4A3A4"/>
          </p15:clr>
        </p15:guide>
        <p15:guide id="7" pos="383">
          <p15:clr>
            <a:srgbClr val="A4A3A4"/>
          </p15:clr>
        </p15:guide>
        <p15:guide id="8" pos="7295">
          <p15:clr>
            <a:srgbClr val="A4A3A4"/>
          </p15:clr>
        </p15:guide>
        <p15:guide id="9" pos="815">
          <p15:clr>
            <a:srgbClr val="A4A3A4"/>
          </p15:clr>
        </p15:guide>
        <p15:guide id="10" pos="2879">
          <p15:clr>
            <a:srgbClr val="A4A3A4"/>
          </p15:clr>
        </p15:guide>
        <p15:guide id="11" pos="307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0B594B-B3BF-4D58-92F1-0F162D8830C8}" v="8" dt="2023-02-08T19:52:28.295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0549" autoAdjust="0"/>
    <p:restoredTop sz="91892" autoAdjust="0"/>
  </p:normalViewPr>
  <p:slideViewPr>
    <p:cSldViewPr>
      <p:cViewPr>
        <p:scale>
          <a:sx n="59" d="100"/>
          <a:sy n="59" d="100"/>
        </p:scale>
        <p:origin x="60" y="555"/>
      </p:cViewPr>
      <p:guideLst>
        <p:guide orient="horz" pos="2160"/>
        <p:guide orient="horz" pos="3888"/>
        <p:guide orient="horz" pos="432"/>
        <p:guide orient="horz" pos="3072"/>
        <p:guide orient="horz" pos="3408"/>
        <p:guide pos="3839"/>
        <p:guide pos="383"/>
        <p:guide pos="7295"/>
        <p:guide pos="815"/>
        <p:guide pos="2879"/>
        <p:guide pos="307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87" d="100"/>
          <a:sy n="87" d="100"/>
        </p:scale>
        <p:origin x="3840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8CEC3D-96F7-401F-9673-3EE7F75C9C5B}" type="datetimeFigureOut">
              <a:rPr lang="en-US"/>
              <a:t>2/8/2023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8ED8CD-4E4C-49AC-BDC6-2963BA49E54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34179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32BCF4-D26D-4DAF-9F57-FE1E61FE7935}" type="datetimeFigureOut">
              <a:rPr lang="en-US"/>
              <a:t>2/8/2023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91549-43BF-425A-AF25-75262019208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39286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B91549-43BF-425A-AF25-75262019208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78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31542" y="-1"/>
            <a:ext cx="12190413" cy="6858001"/>
            <a:chOff x="-1588" y="0"/>
            <a:chExt cx="12190413" cy="6858001"/>
          </a:xfrm>
        </p:grpSpPr>
        <p:sp>
          <p:nvSpPr>
            <p:cNvPr id="11" name="Rectangle 10"/>
            <p:cNvSpPr/>
            <p:nvPr/>
          </p:nvSpPr>
          <p:spPr>
            <a:xfrm>
              <a:off x="-1588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873625" y="0"/>
              <a:ext cx="7315200" cy="685800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8013" y="609600"/>
            <a:ext cx="3962400" cy="4724399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8013" y="5410200"/>
            <a:ext cx="3962400" cy="762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AD2365B-5397-4552-89D2-3C31D6B894C4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 bwMode="ltGray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 bwMode="ltGray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F31473-23EB-4724-8B59-FE6D21D89FA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4291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7" name="Content Placeholder 2"/>
          <p:cNvSpPr>
            <a:spLocks noGrp="1"/>
          </p:cNvSpPr>
          <p:nvPr>
            <p:ph idx="13" hasCustomPrompt="1"/>
          </p:nvPr>
        </p:nvSpPr>
        <p:spPr>
          <a:xfrm>
            <a:off x="1293812" y="685801"/>
            <a:ext cx="10287000" cy="419099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E4A86-2703-4937-ABF7-D8FBDB5C3D3E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4106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3" y="2514600"/>
            <a:ext cx="8229599" cy="2819400"/>
          </a:xfrm>
        </p:spPr>
        <p:txBody>
          <a:bodyPr anchor="b">
            <a:normAutofit/>
          </a:bodyPr>
          <a:lstStyle>
            <a:lvl1pPr algn="l"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6425" y="5410200"/>
            <a:ext cx="8231187" cy="762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02F23-BD92-4B7B-9DFF-42EEC8F21ED4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7068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293813" y="685800"/>
            <a:ext cx="50292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551614" y="685800"/>
            <a:ext cx="5029199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B7EA-8738-442B-ADC7-3A7E6F5C49CD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0764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664" y="685800"/>
            <a:ext cx="5029200" cy="9906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293664" y="1752600"/>
            <a:ext cx="502920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51613" y="685800"/>
            <a:ext cx="5029200" cy="9906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550025" y="1752600"/>
            <a:ext cx="502920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692D-78A6-499F-901A-E660774CC8EE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8093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F355-F21B-43C0-ABBD-B5AEBBE279A6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3653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B95E7-F437-40FB-91EE-0B08B57CB523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483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4" y="685800"/>
            <a:ext cx="3962400" cy="4648200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013" y="5410200"/>
            <a:ext cx="3962400" cy="7620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875212" y="685800"/>
            <a:ext cx="670417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 baseline="0"/>
            </a:lvl6pPr>
            <a:lvl7pPr>
              <a:defRPr sz="1800" baseline="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09EEF-87D9-4049-9A5D-A2B5E4C83A85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913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4" y="685800"/>
            <a:ext cx="3962400" cy="4648200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013" y="5410200"/>
            <a:ext cx="3962400" cy="7620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875213" y="685800"/>
            <a:ext cx="6705600" cy="5486400"/>
          </a:xfrm>
          <a:ln w="63500">
            <a:solidFill>
              <a:schemeClr val="bg1"/>
            </a:solidFill>
            <a:miter lim="800000"/>
          </a:ln>
        </p:spPr>
        <p:txBody>
          <a:bodyPr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BD992-82F2-4752-BCD7-4BDCCFA26099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4257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8D474-84CF-40A5-B032-DFFDE135438A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4342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285412" y="685800"/>
            <a:ext cx="1295401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8012" y="685800"/>
            <a:ext cx="9474253" cy="548640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7C6EF-6B90-465F-AC36-47BDECADBD65}" type="datetime1">
              <a:rPr lang="en-US" smtClean="0"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5634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588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685800"/>
            <a:ext cx="10287000" cy="4190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44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590C4DA-EDE6-465C-B91D-0B6D7078AFBA}" type="datetime1">
              <a:rPr lang="en-US" smtClean="0"/>
              <a:pPr/>
              <a:t>2/8/2023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53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A3F31473-23EB-4724-8B59-FE6D21D89FA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53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15950" indent="-28575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Corbe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80744" indent="-283464" algn="l" defTabSz="914400" rtl="0" eaLnBrk="1" latinLnBrk="0" hangingPunct="1">
        <a:lnSpc>
          <a:spcPct val="90000"/>
        </a:lnSpc>
        <a:spcBef>
          <a:spcPts val="600"/>
        </a:spcBef>
        <a:buFont typeface="Corbe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764792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148840" indent="-283464" algn="l" defTabSz="914400" rtl="0" eaLnBrk="1" latinLnBrk="0" hangingPunct="1">
        <a:lnSpc>
          <a:spcPct val="90000"/>
        </a:lnSpc>
        <a:spcBef>
          <a:spcPts val="600"/>
        </a:spcBef>
        <a:buFont typeface="Corbel" pitchFamily="34" charset="0"/>
        <a:buChar char="–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532888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916936" indent="-283464" algn="l" defTabSz="914400" rtl="0" eaLnBrk="1" latinLnBrk="0" hangingPunct="1">
        <a:lnSpc>
          <a:spcPct val="90000"/>
        </a:lnSpc>
        <a:spcBef>
          <a:spcPts val="600"/>
        </a:spcBef>
        <a:buFont typeface="Corbel" pitchFamily="34" charset="0"/>
        <a:buChar char="–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358134" indent="-28575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Davina-wyn.evan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764" y="609600"/>
            <a:ext cx="4308649" cy="4724399"/>
          </a:xfrm>
        </p:spPr>
        <p:txBody>
          <a:bodyPr anchor="ctr"/>
          <a:lstStyle/>
          <a:p>
            <a:pPr algn="ctr"/>
            <a:r>
              <a:rPr lang="en-GB" sz="4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Changemakers: Building your Personal Brand for Sustainable Employment 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1764" y="5013176"/>
            <a:ext cx="4536504" cy="1159024"/>
          </a:xfrm>
        </p:spPr>
        <p:txBody>
          <a:bodyPr>
            <a:normAutofit/>
          </a:bodyPr>
          <a:lstStyle/>
          <a:p>
            <a:r>
              <a:rPr lang="en-US" dirty="0"/>
              <a:t>Davina Evans</a:t>
            </a:r>
          </a:p>
          <a:p>
            <a:r>
              <a:rPr lang="en-US" dirty="0">
                <a:hlinkClick r:id="rId3"/>
              </a:rPr>
              <a:t>Davina-wyn.evans@uwtsd.ac.uk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80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9BD04-9F90-4849-875C-DD3DD3CD1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</p:spPr>
        <p:txBody>
          <a:bodyPr anchor="b">
            <a:normAutofit/>
          </a:bodyPr>
          <a:lstStyle/>
          <a:p>
            <a:r>
              <a:rPr lang="en-GB" b="1" dirty="0"/>
              <a:t>Unit 1: Brand You</a:t>
            </a:r>
          </a:p>
        </p:txBody>
      </p:sp>
      <p:pic>
        <p:nvPicPr>
          <p:cNvPr id="1026" name="Picture 2" descr="Image result for brand you">
            <a:extLst>
              <a:ext uri="{FF2B5EF4-FFF2-40B4-BE49-F238E27FC236}">
                <a16:creationId xmlns:a16="http://schemas.microsoft.com/office/drawing/2014/main" id="{0CF4AF20-FEEB-4F3A-B2F1-855C2CD705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7" r="2" b="19737"/>
          <a:stretch/>
        </p:blipFill>
        <p:spPr bwMode="auto">
          <a:xfrm>
            <a:off x="1293812" y="685801"/>
            <a:ext cx="10287000" cy="41909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7529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8D16F-AB80-4581-B354-B2FF46C17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Ambition is Critical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CBFF7-D922-4793-B635-769529988476}"/>
              </a:ext>
            </a:extLst>
          </p:cNvPr>
          <p:cNvSpPr>
            <a:spLocks noGrp="1"/>
          </p:cNvSpPr>
          <p:nvPr>
            <p:ph idx="13"/>
          </p:nvPr>
        </p:nvSpPr>
        <p:spPr/>
        <p:txBody>
          <a:bodyPr/>
          <a:lstStyle/>
          <a:p>
            <a:r>
              <a:rPr lang="en-GB" dirty="0"/>
              <a:t>What is Ambition?</a:t>
            </a:r>
          </a:p>
          <a:p>
            <a:pPr lvl="1"/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“a strong desire to do or achieve something”</a:t>
            </a:r>
          </a:p>
          <a:p>
            <a:pPr lvl="1"/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“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desire and determination to achieve success.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”</a:t>
            </a:r>
            <a:endParaRPr lang="en-GB" dirty="0"/>
          </a:p>
        </p:txBody>
      </p:sp>
      <p:pic>
        <p:nvPicPr>
          <p:cNvPr id="2050" name="Picture 2" descr="Image result for ambition">
            <a:extLst>
              <a:ext uri="{FF2B5EF4-FFF2-40B4-BE49-F238E27FC236}">
                <a16:creationId xmlns:a16="http://schemas.microsoft.com/office/drawing/2014/main" id="{891042EF-49B7-4CC4-93D2-4A4ED67B0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452" y="2204864"/>
            <a:ext cx="4809588" cy="31695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7041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D78EF84B-A451-40D1-AF24-A003C4A97666}"/>
              </a:ext>
            </a:extLst>
          </p:cNvPr>
          <p:cNvSpPr/>
          <p:nvPr/>
        </p:nvSpPr>
        <p:spPr>
          <a:xfrm>
            <a:off x="609441" y="5105400"/>
            <a:ext cx="10971372" cy="10668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are your </a:t>
            </a:r>
            <a:r>
              <a:rPr lang="en-GB" sz="36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Ambitions</a:t>
            </a:r>
            <a:r>
              <a:rPr lang="en-GB" sz="36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for the future?</a:t>
            </a:r>
          </a:p>
        </p:txBody>
      </p:sp>
      <p:pic>
        <p:nvPicPr>
          <p:cNvPr id="4" name="Picture 3" descr="Graduates tossing caps into the air">
            <a:extLst>
              <a:ext uri="{FF2B5EF4-FFF2-40B4-BE49-F238E27FC236}">
                <a16:creationId xmlns:a16="http://schemas.microsoft.com/office/drawing/2014/main" id="{1E939ACF-610A-4E9A-855F-2BBAC72579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745" r="2" b="8222"/>
          <a:stretch/>
        </p:blipFill>
        <p:spPr>
          <a:xfrm>
            <a:off x="1293812" y="685801"/>
            <a:ext cx="10287000" cy="41909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990082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81985-1922-4F12-9E7F-603FA5485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4" y="685800"/>
            <a:ext cx="3962400" cy="46482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What Factors Will Influence Your Ambitions?</a:t>
            </a:r>
            <a:br>
              <a:rPr lang="en-GB" b="1" dirty="0">
                <a:solidFill>
                  <a:schemeClr val="tx2"/>
                </a:solidFill>
              </a:rPr>
            </a:br>
            <a:br>
              <a:rPr lang="en-GB" b="1" dirty="0">
                <a:solidFill>
                  <a:schemeClr val="tx2"/>
                </a:solidFill>
              </a:rPr>
            </a:br>
            <a:br>
              <a:rPr lang="en-GB" b="1" dirty="0">
                <a:solidFill>
                  <a:schemeClr val="tx2"/>
                </a:solidFill>
              </a:rPr>
            </a:br>
            <a:endParaRPr lang="en-GB" b="1" dirty="0">
              <a:solidFill>
                <a:schemeClr val="tx2"/>
              </a:solidFill>
            </a:endParaRPr>
          </a:p>
        </p:txBody>
      </p:sp>
      <p:pic>
        <p:nvPicPr>
          <p:cNvPr id="5" name="Content Placeholder 4" descr="Human eye seen through transparent digital chart">
            <a:extLst>
              <a:ext uri="{FF2B5EF4-FFF2-40B4-BE49-F238E27FC236}">
                <a16:creationId xmlns:a16="http://schemas.microsoft.com/office/drawing/2014/main" id="{6F7BC660-674C-4FBA-9AB8-BA9A6162C5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59" r="22984"/>
          <a:stretch/>
        </p:blipFill>
        <p:spPr>
          <a:xfrm>
            <a:off x="4875212" y="685800"/>
            <a:ext cx="6704171" cy="5486400"/>
          </a:xfrm>
          <a:noFill/>
        </p:spPr>
      </p:pic>
    </p:spTree>
    <p:extLst>
      <p:ext uri="{BB962C8B-B14F-4D97-AF65-F5344CB8AC3E}">
        <p14:creationId xmlns:p14="http://schemas.microsoft.com/office/powerpoint/2010/main" val="8010821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itle 1">
            <a:extLst>
              <a:ext uri="{FF2B5EF4-FFF2-40B4-BE49-F238E27FC236}">
                <a16:creationId xmlns:a16="http://schemas.microsoft.com/office/drawing/2014/main" id="{4A09F1C8-0B72-44A4-8E01-D6901CFEA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</p:spPr>
        <p:txBody>
          <a:bodyPr/>
          <a:lstStyle/>
          <a:p>
            <a:r>
              <a:rPr lang="en-US" b="1" dirty="0"/>
              <a:t>Career Goals </a:t>
            </a:r>
          </a:p>
        </p:txBody>
      </p:sp>
      <p:pic>
        <p:nvPicPr>
          <p:cNvPr id="3074" name="Picture 2" descr="Image result for setting career goals">
            <a:extLst>
              <a:ext uri="{FF2B5EF4-FFF2-40B4-BE49-F238E27FC236}">
                <a16:creationId xmlns:a16="http://schemas.microsoft.com/office/drawing/2014/main" id="{62514150-65C0-4673-859F-4D1D3143CB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3813" y="1366837"/>
            <a:ext cx="5029200" cy="28289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Content Placeholder 3">
            <a:extLst>
              <a:ext uri="{FF2B5EF4-FFF2-40B4-BE49-F238E27FC236}">
                <a16:creationId xmlns:a16="http://schemas.microsoft.com/office/drawing/2014/main" id="{20E41EBD-C7B0-4DE8-B479-2B245B3E4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42484" y="1268760"/>
            <a:ext cx="5029199" cy="49034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career goal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is a well-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defined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statement explaining the profession that an individual intends to pursue throughout his</a:t>
            </a:r>
            <a:r>
              <a:rPr lang="en-GB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/her </a:t>
            </a:r>
            <a:r>
              <a:rPr lang="en-GB" b="1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career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indent="0" algn="ctr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It is important for every employee or job seeker to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define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their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career goals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clearly. </a:t>
            </a:r>
          </a:p>
          <a:p>
            <a:pPr marL="0" indent="0" algn="ctr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It helps them to produce effective action plans.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4684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09DDB-3020-4684-889C-99D975B1F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What Are your Career Goals?</a:t>
            </a:r>
          </a:p>
        </p:txBody>
      </p:sp>
      <p:pic>
        <p:nvPicPr>
          <p:cNvPr id="5" name="Content Placeholder 4" descr="Child dressed as astronaut">
            <a:extLst>
              <a:ext uri="{FF2B5EF4-FFF2-40B4-BE49-F238E27FC236}">
                <a16:creationId xmlns:a16="http://schemas.microsoft.com/office/drawing/2014/main" id="{130525F7-23C2-45F4-81E5-7F81ACEDC7A0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7" r="2" b="23229"/>
          <a:stretch/>
        </p:blipFill>
        <p:spPr>
          <a:xfrm>
            <a:off x="1293812" y="685801"/>
            <a:ext cx="10287000" cy="4190999"/>
          </a:xfrm>
          <a:noFill/>
        </p:spPr>
      </p:pic>
    </p:spTree>
    <p:extLst>
      <p:ext uri="{BB962C8B-B14F-4D97-AF65-F5344CB8AC3E}">
        <p14:creationId xmlns:p14="http://schemas.microsoft.com/office/powerpoint/2010/main" val="20761055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what drives you">
            <a:extLst>
              <a:ext uri="{FF2B5EF4-FFF2-40B4-BE49-F238E27FC236}">
                <a16:creationId xmlns:a16="http://schemas.microsoft.com/office/drawing/2014/main" id="{73802AC5-9462-4EAF-A999-3B837F0766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8825" cy="691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0975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C5570-973A-4440-AD60-5579AD69D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4" y="685800"/>
            <a:ext cx="3962400" cy="4648200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/>
              <a:t>What will drive you to achieve those goals? 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endParaRPr lang="en-GB" b="1" dirty="0"/>
          </a:p>
        </p:txBody>
      </p:sp>
      <p:pic>
        <p:nvPicPr>
          <p:cNvPr id="5" name="Content Placeholder 4" descr="Man and woman driving in vintage car">
            <a:extLst>
              <a:ext uri="{FF2B5EF4-FFF2-40B4-BE49-F238E27FC236}">
                <a16:creationId xmlns:a16="http://schemas.microsoft.com/office/drawing/2014/main" id="{E6F51432-AD68-4B2A-BF4B-A12ED89F810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50" r="4766" b="-2"/>
          <a:stretch/>
        </p:blipFill>
        <p:spPr>
          <a:xfrm>
            <a:off x="4875213" y="685800"/>
            <a:ext cx="6705600" cy="5486400"/>
          </a:xfrm>
          <a:noFill/>
        </p:spPr>
      </p:pic>
    </p:spTree>
    <p:extLst>
      <p:ext uri="{BB962C8B-B14F-4D97-AF65-F5344CB8AC3E}">
        <p14:creationId xmlns:p14="http://schemas.microsoft.com/office/powerpoint/2010/main" val="15264478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3AA5A-39FE-47B9-8716-389B3D9D9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Boundaryless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EF6BD-DCEF-41AB-8157-96FD4F6F8CA4}"/>
              </a:ext>
            </a:extLst>
          </p:cNvPr>
          <p:cNvSpPr>
            <a:spLocks noGrp="1"/>
          </p:cNvSpPr>
          <p:nvPr>
            <p:ph idx="13"/>
          </p:nvPr>
        </p:nvSpPr>
        <p:spPr/>
        <p:txBody>
          <a:bodyPr/>
          <a:lstStyle/>
          <a:p>
            <a:r>
              <a:rPr lang="en-GB" dirty="0"/>
              <a:t>What is a Boundaryless Career? </a:t>
            </a:r>
          </a:p>
          <a:p>
            <a:pPr lvl="1"/>
            <a:r>
              <a:rPr lang="en-GB" dirty="0"/>
              <a:t>“Independence from, rather than dependence on traditional organisational career arrangements”</a:t>
            </a:r>
          </a:p>
        </p:txBody>
      </p:sp>
      <p:pic>
        <p:nvPicPr>
          <p:cNvPr id="5122" name="Picture 2" descr="Image result for what is a Boundaryless Career">
            <a:extLst>
              <a:ext uri="{FF2B5EF4-FFF2-40B4-BE49-F238E27FC236}">
                <a16:creationId xmlns:a16="http://schemas.microsoft.com/office/drawing/2014/main" id="{B2D5A586-1D8E-4990-8BF0-36A26474E2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39" t="7077" r="13824" b="1539"/>
          <a:stretch/>
        </p:blipFill>
        <p:spPr bwMode="auto">
          <a:xfrm>
            <a:off x="6310436" y="2119723"/>
            <a:ext cx="4609959" cy="32027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24807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FAF19-EC29-46D2-8648-C7C5B1BD6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How Have Careers Changed?</a:t>
            </a:r>
          </a:p>
        </p:txBody>
      </p:sp>
      <p:pic>
        <p:nvPicPr>
          <p:cNvPr id="5" name="Content Placeholder 4" descr="People meeting in open plan office">
            <a:extLst>
              <a:ext uri="{FF2B5EF4-FFF2-40B4-BE49-F238E27FC236}">
                <a16:creationId xmlns:a16="http://schemas.microsoft.com/office/drawing/2014/main" id="{22E47F48-BE92-47E3-834F-59B3A1CAEE70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4063" y="685800"/>
            <a:ext cx="6286500" cy="4191000"/>
          </a:xfrm>
        </p:spPr>
      </p:pic>
    </p:spTree>
    <p:extLst>
      <p:ext uri="{BB962C8B-B14F-4D97-AF65-F5344CB8AC3E}">
        <p14:creationId xmlns:p14="http://schemas.microsoft.com/office/powerpoint/2010/main" val="137131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44B686FB-302D-4F60-A544-F518BAD31CB0}"/>
              </a:ext>
            </a:extLst>
          </p:cNvPr>
          <p:cNvSpPr/>
          <p:nvPr/>
        </p:nvSpPr>
        <p:spPr>
          <a:xfrm>
            <a:off x="609441" y="5105400"/>
            <a:ext cx="10971372" cy="10668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Do Those Skills Differ To The Skills You Have? </a:t>
            </a:r>
          </a:p>
        </p:txBody>
      </p:sp>
      <p:pic>
        <p:nvPicPr>
          <p:cNvPr id="4" name="Graphic 3" descr="Artificial Intelligence outline">
            <a:extLst>
              <a:ext uri="{FF2B5EF4-FFF2-40B4-BE49-F238E27FC236}">
                <a16:creationId xmlns:a16="http://schemas.microsoft.com/office/drawing/2014/main" id="{80494455-2B39-414E-A814-4AE48433E7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41812" y="685801"/>
            <a:ext cx="4190999" cy="4190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7799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2F61A5-5929-419E-B4FA-A484649EE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9876" y="332656"/>
            <a:ext cx="8830716" cy="49685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4345AF2-0D2C-48F0-91EF-E9CA73C71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748" y="5602560"/>
            <a:ext cx="12071077" cy="1066800"/>
          </a:xfrm>
        </p:spPr>
        <p:txBody>
          <a:bodyPr/>
          <a:lstStyle/>
          <a:p>
            <a:pPr algn="ctr"/>
            <a:r>
              <a:rPr lang="en-GB" b="1" dirty="0"/>
              <a:t>Do you have the Skills to accommodate these changes?</a:t>
            </a:r>
          </a:p>
        </p:txBody>
      </p:sp>
    </p:spTree>
    <p:extLst>
      <p:ext uri="{BB962C8B-B14F-4D97-AF65-F5344CB8AC3E}">
        <p14:creationId xmlns:p14="http://schemas.microsoft.com/office/powerpoint/2010/main" val="7286176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30455-7C40-4CB1-9203-317C12FCF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</a:rPr>
              <a:t>What is your strategy to accommodate these skills changes?</a:t>
            </a:r>
          </a:p>
        </p:txBody>
      </p:sp>
      <p:pic>
        <p:nvPicPr>
          <p:cNvPr id="5" name="Content Placeholder 4" descr="A close up of colorful chameleon">
            <a:extLst>
              <a:ext uri="{FF2B5EF4-FFF2-40B4-BE49-F238E27FC236}">
                <a16:creationId xmlns:a16="http://schemas.microsoft.com/office/drawing/2014/main" id="{074777DC-03D9-4471-8A85-0477CC3EFFA6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97" r="2" b="27970"/>
          <a:stretch/>
        </p:blipFill>
        <p:spPr>
          <a:xfrm>
            <a:off x="1293812" y="685801"/>
            <a:ext cx="10287000" cy="4190999"/>
          </a:xfrm>
          <a:noFill/>
        </p:spPr>
      </p:pic>
    </p:spTree>
    <p:extLst>
      <p:ext uri="{BB962C8B-B14F-4D97-AF65-F5344CB8AC3E}">
        <p14:creationId xmlns:p14="http://schemas.microsoft.com/office/powerpoint/2010/main" val="26752035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A304E5B-0A0E-4AD0-8B6A-851A6AB42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000" b="1" dirty="0"/>
              <a:t>Unit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AF8D2-FDC2-4DC3-A87C-0A72EAC3ED7B}"/>
              </a:ext>
            </a:extLst>
          </p:cNvPr>
          <p:cNvSpPr>
            <a:spLocks noGrp="1"/>
          </p:cNvSpPr>
          <p:nvPr>
            <p:ph idx="13"/>
          </p:nvPr>
        </p:nvSpPr>
        <p:spPr/>
        <p:txBody>
          <a:bodyPr/>
          <a:lstStyle/>
          <a:p>
            <a:r>
              <a:rPr lang="en-GB" b="1" dirty="0"/>
              <a:t>Ambition is Critical </a:t>
            </a:r>
            <a:r>
              <a:rPr lang="en-GB" dirty="0"/>
              <a:t>- Believe in yourself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What Drives You? </a:t>
            </a:r>
            <a:r>
              <a:rPr lang="en-GB" dirty="0"/>
              <a:t>– Keep at the forefront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Boundaryless Career </a:t>
            </a:r>
            <a:r>
              <a:rPr lang="en-GB" dirty="0"/>
              <a:t>– Options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i="0" dirty="0">
                <a:effectLst/>
                <a:latin typeface="-apple-system"/>
              </a:rPr>
              <a:t>Boundaryless Skills – </a:t>
            </a:r>
            <a:r>
              <a:rPr lang="en-GB" i="0" dirty="0">
                <a:effectLst/>
                <a:latin typeface="-apple-system"/>
              </a:rPr>
              <a:t>Develop skills</a:t>
            </a:r>
            <a:endParaRPr lang="en-GB" b="1" i="0" dirty="0">
              <a:effectLst/>
              <a:latin typeface="-apple-system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146" name="Picture 2" descr="Image result for key takeaways">
            <a:extLst>
              <a:ext uri="{FF2B5EF4-FFF2-40B4-BE49-F238E27FC236}">
                <a16:creationId xmlns:a16="http://schemas.microsoft.com/office/drawing/2014/main" id="{A69261E0-CF33-4433-BFA8-DA16B9E419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09"/>
          <a:stretch/>
        </p:blipFill>
        <p:spPr bwMode="auto">
          <a:xfrm>
            <a:off x="6958508" y="2842262"/>
            <a:ext cx="5197098" cy="362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83618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everal hands raised and ready to answer a question">
            <a:extLst>
              <a:ext uri="{FF2B5EF4-FFF2-40B4-BE49-F238E27FC236}">
                <a16:creationId xmlns:a16="http://schemas.microsoft.com/office/drawing/2014/main" id="{945A39EE-F28B-4DA8-BB33-1525602502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4154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ales presentation on product or servic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3494BA"/>
      </a:accent6>
      <a:hlink>
        <a:srgbClr val="6B9F25"/>
      </a:hlink>
      <a:folHlink>
        <a:srgbClr val="9F6715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flip="none" rotWithShape="1">
          <a:gsLst>
            <a:gs pos="0">
              <a:schemeClr val="phClr">
                <a:lumMod val="20000"/>
                <a:lumOff val="80000"/>
              </a:schemeClr>
            </a:gs>
            <a:gs pos="58000">
              <a:schemeClr val="phClr">
                <a:lumMod val="40000"/>
                <a:lumOff val="60000"/>
              </a:schemeClr>
            </a:gs>
            <a:gs pos="100000">
              <a:schemeClr val="phClr"/>
            </a:gs>
          </a:gsLst>
          <a:lin ang="14400000" scaled="0"/>
          <a:tileRect/>
        </a:gradFill>
        <a:gradFill flip="none" rotWithShape="1">
          <a:gsLst>
            <a:gs pos="0">
              <a:schemeClr val="phClr">
                <a:lumMod val="20000"/>
                <a:lumOff val="80000"/>
              </a:schemeClr>
            </a:gs>
            <a:gs pos="58000">
              <a:schemeClr val="phClr">
                <a:lumMod val="40000"/>
                <a:lumOff val="60000"/>
              </a:schemeClr>
            </a:gs>
            <a:gs pos="100000">
              <a:schemeClr val="phClr"/>
            </a:gs>
          </a:gsLst>
          <a:lin ang="17400000" scaled="0"/>
          <a:tileRect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usiness sales presentation on product or service.potx" id="{BB6578FA-E30D-45EC-B849-CACB373ADC90}" vid="{5A523E24-2D1D-4F75-BD91-64E0BBADB4AA}"/>
    </a:ext>
  </a:extLst>
</a:theme>
</file>

<file path=ppt/theme/theme2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3494BA"/>
      </a:accent6>
      <a:hlink>
        <a:srgbClr val="6B9F25"/>
      </a:hlink>
      <a:folHlink>
        <a:srgbClr val="9F6715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3494BA"/>
      </a:accent6>
      <a:hlink>
        <a:srgbClr val="6B9F25"/>
      </a:hlink>
      <a:folHlink>
        <a:srgbClr val="9F6715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220</Words>
  <Application>Microsoft Office PowerPoint</Application>
  <PresentationFormat>Custom</PresentationFormat>
  <Paragraphs>32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-apple-system</vt:lpstr>
      <vt:lpstr>Arial</vt:lpstr>
      <vt:lpstr>Arial</vt:lpstr>
      <vt:lpstr>Calibri</vt:lpstr>
      <vt:lpstr>Cambria</vt:lpstr>
      <vt:lpstr>Corbel</vt:lpstr>
      <vt:lpstr>Sales presentation on product or service</vt:lpstr>
      <vt:lpstr>Changemakers: Building your Personal Brand for Sustainable Employment  </vt:lpstr>
      <vt:lpstr>Unit 1: Brand You</vt:lpstr>
      <vt:lpstr>Ambition is Critical </vt:lpstr>
      <vt:lpstr>PowerPoint Presentation</vt:lpstr>
      <vt:lpstr>What Factors Will Influence Your Ambitions?   </vt:lpstr>
      <vt:lpstr>Career Goals </vt:lpstr>
      <vt:lpstr>What Are your Career Goals?</vt:lpstr>
      <vt:lpstr>PowerPoint Presentation</vt:lpstr>
      <vt:lpstr>What will drive you to achieve those goals?    </vt:lpstr>
      <vt:lpstr>Boundaryless Career</vt:lpstr>
      <vt:lpstr>How Have Careers Changed?</vt:lpstr>
      <vt:lpstr>PowerPoint Presentation</vt:lpstr>
      <vt:lpstr>Do you have the Skills to accommodate these changes?</vt:lpstr>
      <vt:lpstr>What is your strategy to accommodate these skills changes?</vt:lpstr>
      <vt:lpstr>Unit 1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Building your Personal Brand for Sustainable Employment  </dc:title>
  <dc:creator>Davina Evans</dc:creator>
  <cp:lastModifiedBy>Davina Wyn</cp:lastModifiedBy>
  <cp:revision>1</cp:revision>
  <dcterms:created xsi:type="dcterms:W3CDTF">2023-02-08T19:35:50Z</dcterms:created>
  <dcterms:modified xsi:type="dcterms:W3CDTF">2023-02-08T19:54:20Z</dcterms:modified>
</cp:coreProperties>
</file>