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Lst>
  <p:sldSz cx="9601200" cy="128016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p15:clr>
            <a:srgbClr val="A4A3A4"/>
          </p15:clr>
        </p15:guide>
        <p15:guide id="2" pos="30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3F9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2" d="100"/>
          <a:sy n="42" d="100"/>
        </p:scale>
        <p:origin x="2568" y="58"/>
      </p:cViewPr>
      <p:guideLst>
        <p:guide orient="horz" pos="4032"/>
        <p:guide pos="3024"/>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3976795"/>
            <a:ext cx="8161020" cy="2744047"/>
          </a:xfrm>
        </p:spPr>
        <p:txBody>
          <a:bodyPr/>
          <a:lstStyle/>
          <a:p>
            <a:r>
              <a:rPr lang="en-US"/>
              <a:t>Click to edit Master title style</a:t>
            </a:r>
          </a:p>
        </p:txBody>
      </p:sp>
      <p:sp>
        <p:nvSpPr>
          <p:cNvPr id="3" name="Subtitle 2"/>
          <p:cNvSpPr>
            <a:spLocks noGrp="1"/>
          </p:cNvSpPr>
          <p:nvPr>
            <p:ph type="subTitle" idx="1"/>
          </p:nvPr>
        </p:nvSpPr>
        <p:spPr>
          <a:xfrm>
            <a:off x="1440180" y="7254240"/>
            <a:ext cx="6720840" cy="327152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58429" y="8226215"/>
            <a:ext cx="8161020" cy="2542540"/>
          </a:xfrm>
        </p:spPr>
        <p:txBody>
          <a:bodyPr anchor="t"/>
          <a:lstStyle>
            <a:lvl1pPr algn="l">
              <a:defRPr sz="5600" b="1" cap="all"/>
            </a:lvl1pPr>
          </a:lstStyle>
          <a:p>
            <a:r>
              <a:rPr lang="en-US"/>
              <a:t>Click to edit Master title style</a:t>
            </a:r>
          </a:p>
        </p:txBody>
      </p:sp>
      <p:sp>
        <p:nvSpPr>
          <p:cNvPr id="3" name="Text Placeholder 2"/>
          <p:cNvSpPr>
            <a:spLocks noGrp="1"/>
          </p:cNvSpPr>
          <p:nvPr>
            <p:ph type="body" idx="1"/>
          </p:nvPr>
        </p:nvSpPr>
        <p:spPr>
          <a:xfrm>
            <a:off x="758429" y="5425866"/>
            <a:ext cx="8161020" cy="2800349"/>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1752" y="4181264"/>
            <a:ext cx="5969079" cy="11829627"/>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00850" y="4181264"/>
            <a:ext cx="5969080" cy="11829627"/>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80060" y="512657"/>
            <a:ext cx="8641080" cy="21336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80061" y="2865545"/>
            <a:ext cx="4242197" cy="1194223"/>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480061" y="4059768"/>
            <a:ext cx="4242197" cy="7375737"/>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77277" y="2865545"/>
            <a:ext cx="4243864" cy="1194223"/>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4877277" y="4059768"/>
            <a:ext cx="4243864" cy="7375737"/>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0061" y="509693"/>
            <a:ext cx="3158729" cy="2169160"/>
          </a:xfrm>
        </p:spPr>
        <p:txBody>
          <a:bodyPr anchor="b"/>
          <a:lstStyle>
            <a:lvl1pPr algn="l">
              <a:defRPr sz="2800" b="1"/>
            </a:lvl1pPr>
          </a:lstStyle>
          <a:p>
            <a:r>
              <a:rPr lang="en-US"/>
              <a:t>Click to edit Master title style</a:t>
            </a:r>
          </a:p>
        </p:txBody>
      </p:sp>
      <p:sp>
        <p:nvSpPr>
          <p:cNvPr id="3" name="Content Placeholder 2"/>
          <p:cNvSpPr>
            <a:spLocks noGrp="1"/>
          </p:cNvSpPr>
          <p:nvPr>
            <p:ph idx="1"/>
          </p:nvPr>
        </p:nvSpPr>
        <p:spPr>
          <a:xfrm>
            <a:off x="3753802" y="509695"/>
            <a:ext cx="5367338" cy="10925811"/>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80061" y="2678855"/>
            <a:ext cx="3158729" cy="8756651"/>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1902" y="8961121"/>
            <a:ext cx="5760720" cy="1057911"/>
          </a:xfrm>
        </p:spPr>
        <p:txBody>
          <a:bodyPr anchor="b"/>
          <a:lstStyle>
            <a:lvl1pPr algn="l">
              <a:defRPr sz="2800" b="1"/>
            </a:lvl1pPr>
          </a:lstStyle>
          <a:p>
            <a:r>
              <a:rPr lang="en-US"/>
              <a:t>Click to edit Master title style</a:t>
            </a:r>
          </a:p>
        </p:txBody>
      </p:sp>
      <p:sp>
        <p:nvSpPr>
          <p:cNvPr id="3" name="Picture Placeholder 2"/>
          <p:cNvSpPr>
            <a:spLocks noGrp="1"/>
          </p:cNvSpPr>
          <p:nvPr>
            <p:ph type="pic" idx="1"/>
          </p:nvPr>
        </p:nvSpPr>
        <p:spPr>
          <a:xfrm>
            <a:off x="1881902" y="1143847"/>
            <a:ext cx="5760720" cy="768096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dirty="0"/>
          </a:p>
        </p:txBody>
      </p:sp>
      <p:sp>
        <p:nvSpPr>
          <p:cNvPr id="4" name="Text Placeholder 3"/>
          <p:cNvSpPr>
            <a:spLocks noGrp="1"/>
          </p:cNvSpPr>
          <p:nvPr>
            <p:ph type="body" sz="half" idx="2"/>
          </p:nvPr>
        </p:nvSpPr>
        <p:spPr>
          <a:xfrm>
            <a:off x="1881902" y="10019032"/>
            <a:ext cx="5760720" cy="1502409"/>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46220" y="717127"/>
            <a:ext cx="3023711" cy="1529376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71751" y="717127"/>
            <a:ext cx="8914448" cy="15293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9DE44-33B8-4A55-B8FE-FD0EA809709B}" type="datetimeFigureOut">
              <a:rPr lang="en-US" smtClean="0"/>
              <a:pPr/>
              <a:t>11/29/2025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C06A2D-ADAF-4DB7-934F-BD14E5EE95AC}"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80060" y="512657"/>
            <a:ext cx="8641080" cy="2133600"/>
          </a:xfrm>
          <a:prstGeom prst="rect">
            <a:avLst/>
          </a:prstGeom>
        </p:spPr>
        <p:txBody>
          <a:bodyPr vert="horz" lIns="128016" tIns="64008" rIns="128016" bIns="64008" rtlCol="0" anchor="ctr">
            <a:normAutofit/>
          </a:bodyPr>
          <a:lstStyle/>
          <a:p>
            <a:r>
              <a:rPr lang="en-US"/>
              <a:t>Click to edit Master title style</a:t>
            </a:r>
          </a:p>
        </p:txBody>
      </p:sp>
      <p:sp>
        <p:nvSpPr>
          <p:cNvPr id="3" name="Text Placeholder 2"/>
          <p:cNvSpPr>
            <a:spLocks noGrp="1"/>
          </p:cNvSpPr>
          <p:nvPr>
            <p:ph type="body" idx="1"/>
          </p:nvPr>
        </p:nvSpPr>
        <p:spPr>
          <a:xfrm>
            <a:off x="480060" y="2987041"/>
            <a:ext cx="8641080" cy="8448464"/>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80060" y="11865189"/>
            <a:ext cx="2240280" cy="681567"/>
          </a:xfrm>
          <a:prstGeom prst="rect">
            <a:avLst/>
          </a:prstGeom>
        </p:spPr>
        <p:txBody>
          <a:bodyPr vert="horz" lIns="128016" tIns="64008" rIns="128016" bIns="64008" rtlCol="0" anchor="ctr"/>
          <a:lstStyle>
            <a:lvl1pPr algn="l">
              <a:defRPr sz="1700">
                <a:solidFill>
                  <a:schemeClr val="tx1">
                    <a:tint val="75000"/>
                  </a:schemeClr>
                </a:solidFill>
              </a:defRPr>
            </a:lvl1pPr>
          </a:lstStyle>
          <a:p>
            <a:fld id="{FD19DE44-33B8-4A55-B8FE-FD0EA809709B}" type="datetimeFigureOut">
              <a:rPr lang="en-US" smtClean="0"/>
              <a:pPr/>
              <a:t>11/29/2025</a:t>
            </a:fld>
            <a:endParaRPr lang="en-US" dirty="0"/>
          </a:p>
        </p:txBody>
      </p:sp>
      <p:sp>
        <p:nvSpPr>
          <p:cNvPr id="5" name="Footer Placeholder 4"/>
          <p:cNvSpPr>
            <a:spLocks noGrp="1"/>
          </p:cNvSpPr>
          <p:nvPr>
            <p:ph type="ftr" sz="quarter" idx="3"/>
          </p:nvPr>
        </p:nvSpPr>
        <p:spPr>
          <a:xfrm>
            <a:off x="3280410" y="11865189"/>
            <a:ext cx="3040380" cy="681567"/>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880860" y="11865189"/>
            <a:ext cx="2240280" cy="681567"/>
          </a:xfrm>
          <a:prstGeom prst="rect">
            <a:avLst/>
          </a:prstGeom>
        </p:spPr>
        <p:txBody>
          <a:bodyPr vert="horz" lIns="128016" tIns="64008" rIns="128016" bIns="64008" rtlCol="0" anchor="ctr"/>
          <a:lstStyle>
            <a:lvl1pPr algn="r">
              <a:defRPr sz="1700">
                <a:solidFill>
                  <a:schemeClr val="tx1">
                    <a:tint val="75000"/>
                  </a:schemeClr>
                </a:solidFill>
              </a:defRPr>
            </a:lvl1pPr>
          </a:lstStyle>
          <a:p>
            <a:fld id="{21C06A2D-ADAF-4DB7-934F-BD14E5EE95AC}"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hyperlink" Target="https://www.next.co.uk/apps" TargetMode="External"/><Relationship Id="rId2" Type="http://schemas.openxmlformats.org/officeDocument/2006/relationships/hyperlink" Target="https://doi.org/10.4324/9781003097846" TargetMode="External"/><Relationship Id="rId1" Type="http://schemas.openxmlformats.org/officeDocument/2006/relationships/slideLayout" Target="../slideLayouts/slideLayout2.xml"/><Relationship Id="rId5" Type="http://schemas.openxmlformats.org/officeDocument/2006/relationships/hyperlink" Target="https://www.statista.com/forecasts/1335623/next-fashion-stores-brand-profile-in-the-uk?srsltid=AfmBOoqTb-rxfZJ24unYacfV9n62B3s5al-sD_Pi3GgCjb0Ft2aatt6F" TargetMode="External"/><Relationship Id="rId4" Type="http://schemas.openxmlformats.org/officeDocument/2006/relationships/hyperlink" Target="https://www.perlego.com/book/5056255/fashion-luxury-market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601200" cy="12801599"/>
          </a:xfrm>
          <a:solidFill>
            <a:schemeClr val="accent1">
              <a:lumMod val="20000"/>
              <a:lumOff val="80000"/>
            </a:schemeClr>
          </a:solidFill>
        </p:spPr>
        <p:txBody>
          <a:bodyPr>
            <a:normAutofit/>
          </a:bodyPr>
          <a:lstStyle/>
          <a:p>
            <a:pPr algn="ctr">
              <a:buNone/>
            </a:pPr>
            <a:endParaRPr lang="en-GB" sz="3600" b="1" dirty="0">
              <a:latin typeface="Times New Roman" pitchFamily="18" charset="0"/>
              <a:cs typeface="Times New Roman" pitchFamily="18" charset="0"/>
            </a:endParaRPr>
          </a:p>
          <a:p>
            <a:pPr algn="ctr">
              <a:buNone/>
            </a:pPr>
            <a:endParaRPr lang="en-GB" sz="3600" b="1" dirty="0">
              <a:latin typeface="Times New Roman" pitchFamily="18" charset="0"/>
              <a:cs typeface="Times New Roman" pitchFamily="18" charset="0"/>
            </a:endParaRPr>
          </a:p>
          <a:p>
            <a:pPr algn="ctr">
              <a:buNone/>
            </a:pPr>
            <a:endParaRPr lang="en-GB" sz="3600" b="1" dirty="0">
              <a:latin typeface="Times New Roman" pitchFamily="18" charset="0"/>
              <a:cs typeface="Times New Roman" pitchFamily="18" charset="0"/>
            </a:endParaRPr>
          </a:p>
          <a:p>
            <a:pPr algn="ctr">
              <a:buNone/>
            </a:pPr>
            <a:endParaRPr lang="en-GB" sz="3600" b="1" dirty="0">
              <a:latin typeface="Times New Roman" pitchFamily="18" charset="0"/>
              <a:cs typeface="Times New Roman" pitchFamily="18" charset="0"/>
            </a:endParaRPr>
          </a:p>
          <a:p>
            <a:pPr algn="ctr">
              <a:buNone/>
            </a:pPr>
            <a:endParaRPr lang="en-GB" sz="3200" b="1" dirty="0">
              <a:latin typeface="Times New Roman" pitchFamily="18" charset="0"/>
              <a:cs typeface="Times New Roman" pitchFamily="18" charset="0"/>
            </a:endParaRPr>
          </a:p>
          <a:p>
            <a:pPr algn="ctr">
              <a:buNone/>
            </a:pPr>
            <a:endParaRPr lang="en-GB" sz="3200" b="1" dirty="0">
              <a:latin typeface="Times New Roman" pitchFamily="18" charset="0"/>
              <a:cs typeface="Times New Roman" pitchFamily="18" charset="0"/>
            </a:endParaRPr>
          </a:p>
          <a:p>
            <a:pPr algn="ctr">
              <a:buNone/>
            </a:pPr>
            <a:endParaRPr lang="en-GB" sz="3200" b="1" dirty="0">
              <a:latin typeface="Times New Roman" pitchFamily="18" charset="0"/>
              <a:cs typeface="Times New Roman" pitchFamily="18" charset="0"/>
            </a:endParaRPr>
          </a:p>
          <a:p>
            <a:pPr algn="ctr">
              <a:buNone/>
            </a:pPr>
            <a:r>
              <a:rPr lang="en-GB" sz="2500" b="1" dirty="0">
                <a:latin typeface="Times New Roman" pitchFamily="18" charset="0"/>
                <a:cs typeface="Times New Roman" pitchFamily="18" charset="0"/>
              </a:rPr>
              <a:t>Student Name: DIPENKUMAR KAMLESHBHAI PATEL</a:t>
            </a:r>
          </a:p>
          <a:p>
            <a:pPr algn="ctr">
              <a:buNone/>
            </a:pPr>
            <a:r>
              <a:rPr lang="en-GB" sz="2500" b="1" dirty="0">
                <a:latin typeface="Times New Roman" pitchFamily="18" charset="0"/>
                <a:cs typeface="Times New Roman" pitchFamily="18" charset="0"/>
              </a:rPr>
              <a:t>Student ID:</a:t>
            </a:r>
            <a:r>
              <a:rPr lang="en-GB" sz="2500" dirty="0">
                <a:latin typeface="Times New Roman" pitchFamily="18" charset="0"/>
                <a:cs typeface="Times New Roman" pitchFamily="18" charset="0"/>
              </a:rPr>
              <a:t> 2503885</a:t>
            </a:r>
            <a:endParaRPr lang="en-US" sz="2500" dirty="0">
              <a:latin typeface="Times New Roman" pitchFamily="18" charset="0"/>
              <a:cs typeface="Times New Roman" pitchFamily="18" charset="0"/>
            </a:endParaRPr>
          </a:p>
          <a:p>
            <a:pPr algn="ctr">
              <a:buNone/>
            </a:pPr>
            <a:endParaRPr lang="en-GB" sz="2500" b="1" dirty="0">
              <a:latin typeface="Times New Roman" pitchFamily="18" charset="0"/>
              <a:cs typeface="Times New Roman" pitchFamily="18" charset="0"/>
            </a:endParaRPr>
          </a:p>
          <a:p>
            <a:pPr algn="ctr">
              <a:buNone/>
            </a:pPr>
            <a:r>
              <a:rPr lang="en-GB" sz="2500" b="1" dirty="0">
                <a:latin typeface="Times New Roman" pitchFamily="18" charset="0"/>
                <a:cs typeface="Times New Roman" pitchFamily="18" charset="0"/>
              </a:rPr>
              <a:t>Module Name: Marketing Management</a:t>
            </a:r>
          </a:p>
          <a:p>
            <a:pPr algn="ctr">
              <a:buNone/>
            </a:pPr>
            <a:r>
              <a:rPr lang="en-GB" sz="2500" b="1" dirty="0">
                <a:latin typeface="Times New Roman" pitchFamily="18" charset="0"/>
                <a:cs typeface="Times New Roman" pitchFamily="18" charset="0"/>
              </a:rPr>
              <a:t>Module Code: LCMB7024</a:t>
            </a:r>
            <a:endParaRPr lang="en-US" sz="2500" dirty="0">
              <a:latin typeface="Times New Roman" pitchFamily="18" charset="0"/>
              <a:cs typeface="Times New Roman" pitchFamily="18" charset="0"/>
            </a:endParaRPr>
          </a:p>
          <a:p>
            <a:pPr algn="ctr">
              <a:buNone/>
            </a:pPr>
            <a:endParaRPr lang="en-GB" sz="2500" b="1" dirty="0">
              <a:latin typeface="Times New Roman" pitchFamily="18" charset="0"/>
              <a:cs typeface="Times New Roman" pitchFamily="18" charset="0"/>
            </a:endParaRPr>
          </a:p>
          <a:p>
            <a:pPr algn="ctr">
              <a:buNone/>
            </a:pPr>
            <a:r>
              <a:rPr lang="en-GB" sz="2500" b="1" dirty="0">
                <a:latin typeface="Times New Roman" pitchFamily="18" charset="0"/>
                <a:cs typeface="Times New Roman" pitchFamily="18" charset="0"/>
              </a:rPr>
              <a:t>Lecturer’s Name: DR. JAYALAKSHMI GOPALKRISHNAN</a:t>
            </a:r>
            <a:endParaRPr lang="en-US" sz="2500" dirty="0">
              <a:latin typeface="Times New Roman" pitchFamily="18" charset="0"/>
              <a:cs typeface="Times New Roman" pitchFamily="18" charset="0"/>
            </a:endParaRPr>
          </a:p>
          <a:p>
            <a:pPr algn="ctr">
              <a:buNone/>
            </a:pPr>
            <a:r>
              <a:rPr lang="en-GB" sz="2500" b="1" dirty="0">
                <a:latin typeface="Times New Roman" pitchFamily="18" charset="0"/>
                <a:cs typeface="Times New Roman" pitchFamily="18" charset="0"/>
              </a:rPr>
              <a:t>Poster – Marketing Strategy Pitch </a:t>
            </a:r>
            <a:endParaRPr lang="en-US" sz="2500" dirty="0">
              <a:latin typeface="Times New Roman" pitchFamily="18" charset="0"/>
              <a:cs typeface="Times New Roman" pitchFamily="18" charset="0"/>
            </a:endParaRPr>
          </a:p>
          <a:p>
            <a:pPr algn="ctr">
              <a:buNone/>
            </a:pPr>
            <a:endParaRPr lang="en-GB" sz="2500" b="1" dirty="0">
              <a:latin typeface="Times New Roman" pitchFamily="18" charset="0"/>
              <a:cs typeface="Times New Roman" pitchFamily="18" charset="0"/>
            </a:endParaRPr>
          </a:p>
          <a:p>
            <a:pPr algn="ctr">
              <a:buNone/>
            </a:pPr>
            <a:r>
              <a:rPr lang="en-GB" sz="2500" b="1" dirty="0">
                <a:latin typeface="Times New Roman" pitchFamily="18" charset="0"/>
                <a:cs typeface="Times New Roman" pitchFamily="18" charset="0"/>
              </a:rPr>
              <a:t>Term 1</a:t>
            </a:r>
            <a:endParaRPr lang="en-US" sz="2500" dirty="0">
              <a:latin typeface="Times New Roman" pitchFamily="18" charset="0"/>
              <a:cs typeface="Times New Roman" pitchFamily="18" charset="0"/>
            </a:endParaRPr>
          </a:p>
          <a:p>
            <a:pPr>
              <a:buNone/>
            </a:pPr>
            <a:endParaRPr lang="en-US"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2057400" y="990600"/>
            <a:ext cx="5791200" cy="20574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 c</a:t>
            </a:r>
          </a:p>
        </p:txBody>
      </p:sp>
      <p:sp>
        <p:nvSpPr>
          <p:cNvPr id="3" name="Subtitle 2"/>
          <p:cNvSpPr>
            <a:spLocks noGrp="1"/>
          </p:cNvSpPr>
          <p:nvPr>
            <p:ph type="subTitle" idx="1"/>
          </p:nvPr>
        </p:nvSpPr>
        <p:spPr/>
        <p:txBody>
          <a:bodyPr/>
          <a:lstStyle/>
          <a:p>
            <a:endParaRPr lang="en-US" dirty="0"/>
          </a:p>
        </p:txBody>
      </p:sp>
      <p:sp>
        <p:nvSpPr>
          <p:cNvPr id="5" name="Rectangle 4"/>
          <p:cNvSpPr/>
          <p:nvPr/>
        </p:nvSpPr>
        <p:spPr>
          <a:xfrm>
            <a:off x="0" y="-1"/>
            <a:ext cx="9601200" cy="1614595"/>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US" sz="3600" b="1" dirty="0">
                <a:latin typeface="Times New Roman" pitchFamily="18" charset="0"/>
                <a:cs typeface="Times New Roman" pitchFamily="18" charset="0"/>
              </a:rPr>
              <a:t>Element 3</a:t>
            </a:r>
          </a:p>
          <a:p>
            <a:pPr algn="ctr"/>
            <a:r>
              <a:rPr lang="en-US" sz="3600" b="1" dirty="0">
                <a:latin typeface="Times New Roman" pitchFamily="18" charset="0"/>
                <a:cs typeface="Times New Roman" pitchFamily="18" charset="0"/>
              </a:rPr>
              <a:t>Marketing Strategy Pitch: Next Thread</a:t>
            </a:r>
          </a:p>
        </p:txBody>
      </p:sp>
      <p:sp>
        <p:nvSpPr>
          <p:cNvPr id="6" name="Rectangle 5"/>
          <p:cNvSpPr/>
          <p:nvPr/>
        </p:nvSpPr>
        <p:spPr>
          <a:xfrm>
            <a:off x="0" y="4724400"/>
            <a:ext cx="9601200" cy="822960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numCol="3" rtlCol="0" anchor="t"/>
          <a:lstStyle/>
          <a:p>
            <a:endParaRPr lang="en-US" sz="1600" dirty="0"/>
          </a:p>
        </p:txBody>
      </p:sp>
      <p:pic>
        <p:nvPicPr>
          <p:cNvPr id="1026" name="Picture 2"/>
          <p:cNvPicPr>
            <a:picLocks noChangeAspect="1" noChangeArrowheads="1"/>
          </p:cNvPicPr>
          <p:nvPr/>
        </p:nvPicPr>
        <p:blipFill>
          <a:blip r:embed="rId2"/>
          <a:srcRect/>
          <a:stretch>
            <a:fillRect/>
          </a:stretch>
        </p:blipFill>
        <p:spPr bwMode="auto">
          <a:xfrm>
            <a:off x="274320" y="77412"/>
            <a:ext cx="1440180" cy="828675"/>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3283527" y="7036249"/>
            <a:ext cx="3352799" cy="2519187"/>
          </a:xfrm>
          <a:prstGeom prst="rect">
            <a:avLst/>
          </a:prstGeom>
          <a:noFill/>
          <a:ln w="9525">
            <a:noFill/>
            <a:miter lim="800000"/>
            <a:headEnd/>
            <a:tailEnd/>
          </a:ln>
          <a:effectLst/>
        </p:spPr>
      </p:pic>
      <p:pic>
        <p:nvPicPr>
          <p:cNvPr id="1028" name="Picture 4"/>
          <p:cNvPicPr>
            <a:picLocks noChangeAspect="1" noChangeArrowheads="1"/>
          </p:cNvPicPr>
          <p:nvPr/>
        </p:nvPicPr>
        <p:blipFill>
          <a:blip r:embed="rId4"/>
          <a:srcRect/>
          <a:stretch>
            <a:fillRect/>
          </a:stretch>
        </p:blipFill>
        <p:spPr bwMode="auto">
          <a:xfrm>
            <a:off x="3428999" y="1725771"/>
            <a:ext cx="2971800" cy="2376593"/>
          </a:xfrm>
          <a:prstGeom prst="rect">
            <a:avLst/>
          </a:prstGeom>
          <a:noFill/>
          <a:ln w="9525">
            <a:noFill/>
            <a:miter lim="800000"/>
            <a:headEnd/>
            <a:tailEnd/>
          </a:ln>
          <a:effectLst/>
        </p:spPr>
      </p:pic>
      <p:pic>
        <p:nvPicPr>
          <p:cNvPr id="19" name="Picture 18" descr="1335623-blank-355.png"/>
          <p:cNvPicPr>
            <a:picLocks noChangeAspect="1"/>
          </p:cNvPicPr>
          <p:nvPr/>
        </p:nvPicPr>
        <p:blipFill rotWithShape="1">
          <a:blip r:embed="rId5"/>
          <a:srcRect b="7179"/>
          <a:stretch/>
        </p:blipFill>
        <p:spPr>
          <a:xfrm>
            <a:off x="0" y="4046327"/>
            <a:ext cx="3719942" cy="3255829"/>
          </a:xfrm>
          <a:prstGeom prst="rect">
            <a:avLst/>
          </a:prstGeom>
        </p:spPr>
      </p:pic>
      <p:pic>
        <p:nvPicPr>
          <p:cNvPr id="1029" name="Picture 5"/>
          <p:cNvPicPr>
            <a:picLocks noChangeAspect="1" noChangeArrowheads="1"/>
          </p:cNvPicPr>
          <p:nvPr/>
        </p:nvPicPr>
        <p:blipFill>
          <a:blip r:embed="rId6"/>
          <a:srcRect/>
          <a:stretch>
            <a:fillRect/>
          </a:stretch>
        </p:blipFill>
        <p:spPr bwMode="auto">
          <a:xfrm>
            <a:off x="6781798" y="4130043"/>
            <a:ext cx="2819401" cy="3082127"/>
          </a:xfrm>
          <a:prstGeom prst="rect">
            <a:avLst/>
          </a:prstGeom>
          <a:noFill/>
          <a:ln w="9525">
            <a:noFill/>
            <a:miter lim="800000"/>
            <a:headEnd/>
            <a:tailEnd/>
          </a:ln>
          <a:effectLst/>
        </p:spPr>
      </p:pic>
      <p:sp>
        <p:nvSpPr>
          <p:cNvPr id="23" name="Rectangle 22"/>
          <p:cNvSpPr/>
          <p:nvPr/>
        </p:nvSpPr>
        <p:spPr>
          <a:xfrm>
            <a:off x="0" y="1714651"/>
            <a:ext cx="3429000" cy="2301242"/>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accent4">
                    <a:lumMod val="50000"/>
                  </a:schemeClr>
                </a:solidFill>
                <a:latin typeface="Times New Roman" pitchFamily="18" charset="0"/>
                <a:cs typeface="Times New Roman" pitchFamily="18" charset="0"/>
              </a:rPr>
              <a:t>Problem Statement</a:t>
            </a:r>
            <a:endParaRPr lang="en-US" sz="1800" b="1" dirty="0">
              <a:solidFill>
                <a:schemeClr val="accent4">
                  <a:lumMod val="50000"/>
                </a:schemeClr>
              </a:solidFill>
              <a:latin typeface="Times New Roman" pitchFamily="18" charset="0"/>
              <a:cs typeface="Times New Roman" pitchFamily="18" charset="0"/>
            </a:endParaRPr>
          </a:p>
          <a:p>
            <a:pPr algn="just"/>
            <a:r>
              <a:rPr lang="en-GB" sz="1600" dirty="0">
                <a:solidFill>
                  <a:schemeClr val="accent4">
                    <a:lumMod val="50000"/>
                  </a:schemeClr>
                </a:solidFill>
                <a:latin typeface="Times New Roman" pitchFamily="18" charset="0"/>
                <a:cs typeface="Times New Roman" pitchFamily="18" charset="0"/>
              </a:rPr>
              <a:t>High-street fashion brand Next Plc is expected to support the sustainability cause to satisfy the larger consumer group. The growing sharing economy idea of reselling and renting clothing items is boosting the idea of sustainability (</a:t>
            </a:r>
            <a:r>
              <a:rPr lang="en-GB" sz="1600" dirty="0" err="1">
                <a:solidFill>
                  <a:schemeClr val="accent4">
                    <a:lumMod val="50000"/>
                  </a:schemeClr>
                </a:solidFill>
                <a:latin typeface="Times New Roman" pitchFamily="18" charset="0"/>
                <a:cs typeface="Times New Roman" pitchFamily="18" charset="0"/>
              </a:rPr>
              <a:t>Henninger</a:t>
            </a:r>
            <a:r>
              <a:rPr lang="en-GB" sz="1600" dirty="0">
                <a:solidFill>
                  <a:schemeClr val="accent4">
                    <a:lumMod val="50000"/>
                  </a:schemeClr>
                </a:solidFill>
                <a:latin typeface="Times New Roman" pitchFamily="18" charset="0"/>
                <a:cs typeface="Times New Roman" pitchFamily="18" charset="0"/>
              </a:rPr>
              <a:t> </a:t>
            </a:r>
            <a:r>
              <a:rPr lang="en-GB" sz="1600" i="1" dirty="0">
                <a:solidFill>
                  <a:schemeClr val="accent4">
                    <a:lumMod val="50000"/>
                  </a:schemeClr>
                </a:solidFill>
                <a:latin typeface="Times New Roman" pitchFamily="18" charset="0"/>
                <a:cs typeface="Times New Roman" pitchFamily="18" charset="0"/>
              </a:rPr>
              <a:t>et al.,</a:t>
            </a:r>
            <a:r>
              <a:rPr lang="en-GB" sz="1600" dirty="0">
                <a:solidFill>
                  <a:schemeClr val="accent4">
                    <a:lumMod val="50000"/>
                  </a:schemeClr>
                </a:solidFill>
                <a:latin typeface="Times New Roman" pitchFamily="18" charset="0"/>
                <a:cs typeface="Times New Roman" pitchFamily="18" charset="0"/>
              </a:rPr>
              <a:t> 2022). </a:t>
            </a:r>
            <a:endParaRPr lang="en-US" sz="1600" dirty="0">
              <a:solidFill>
                <a:schemeClr val="accent4">
                  <a:lumMod val="50000"/>
                </a:schemeClr>
              </a:solidFill>
              <a:latin typeface="Times New Roman" pitchFamily="18" charset="0"/>
              <a:cs typeface="Times New Roman" pitchFamily="18" charset="0"/>
            </a:endParaRPr>
          </a:p>
        </p:txBody>
      </p:sp>
      <p:sp>
        <p:nvSpPr>
          <p:cNvPr id="24" name="Rectangle 23"/>
          <p:cNvSpPr/>
          <p:nvPr/>
        </p:nvSpPr>
        <p:spPr>
          <a:xfrm>
            <a:off x="6400799" y="1676402"/>
            <a:ext cx="3200400" cy="2425962"/>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accent4">
                    <a:lumMod val="50000"/>
                  </a:schemeClr>
                </a:solidFill>
                <a:latin typeface="Times New Roman" pitchFamily="18" charset="0"/>
                <a:cs typeface="Times New Roman" pitchFamily="18" charset="0"/>
              </a:rPr>
              <a:t>Value Enhancement </a:t>
            </a:r>
          </a:p>
          <a:p>
            <a:pPr algn="just">
              <a:buFont typeface="Wingdings" pitchFamily="2" charset="2"/>
              <a:buChar char="v"/>
            </a:pPr>
            <a:r>
              <a:rPr lang="en-GB" sz="1600" dirty="0">
                <a:solidFill>
                  <a:schemeClr val="accent4">
                    <a:lumMod val="50000"/>
                  </a:schemeClr>
                </a:solidFill>
                <a:latin typeface="Times New Roman" pitchFamily="18" charset="0"/>
                <a:cs typeface="Times New Roman" pitchFamily="18" charset="0"/>
              </a:rPr>
              <a:t>Developing a digital platform with in-store drop-off and pick-up services</a:t>
            </a:r>
          </a:p>
          <a:p>
            <a:pPr algn="just">
              <a:buFont typeface="Wingdings" pitchFamily="2" charset="2"/>
              <a:buChar char="v"/>
            </a:pPr>
            <a:r>
              <a:rPr lang="en-GB" sz="1600" dirty="0">
                <a:solidFill>
                  <a:schemeClr val="accent4">
                    <a:lumMod val="50000"/>
                  </a:schemeClr>
                </a:solidFill>
                <a:latin typeface="Times New Roman" pitchFamily="18" charset="0"/>
                <a:cs typeface="Times New Roman" pitchFamily="18" charset="0"/>
              </a:rPr>
              <a:t>Buying, selling or renting pre-owned high-quality fashion</a:t>
            </a:r>
          </a:p>
          <a:p>
            <a:pPr algn="just">
              <a:buFont typeface="Wingdings" pitchFamily="2" charset="2"/>
              <a:buChar char="v"/>
            </a:pPr>
            <a:r>
              <a:rPr lang="en-GB" sz="1600" dirty="0">
                <a:solidFill>
                  <a:schemeClr val="accent4">
                    <a:lumMod val="50000"/>
                  </a:schemeClr>
                </a:solidFill>
                <a:latin typeface="Times New Roman" pitchFamily="18" charset="0"/>
                <a:cs typeface="Times New Roman" pitchFamily="18" charset="0"/>
              </a:rPr>
              <a:t>High-quality supply chain management of Next Plc's logistics network</a:t>
            </a:r>
            <a:endParaRPr lang="en-US" sz="1600" b="1" dirty="0">
              <a:solidFill>
                <a:schemeClr val="accent4">
                  <a:lumMod val="50000"/>
                </a:schemeClr>
              </a:solidFill>
              <a:latin typeface="Times New Roman" pitchFamily="18" charset="0"/>
              <a:cs typeface="Times New Roman" pitchFamily="18" charset="0"/>
            </a:endParaRPr>
          </a:p>
        </p:txBody>
      </p:sp>
      <p:sp>
        <p:nvSpPr>
          <p:cNvPr id="25" name="Rectangle 24"/>
          <p:cNvSpPr/>
          <p:nvPr/>
        </p:nvSpPr>
        <p:spPr>
          <a:xfrm>
            <a:off x="3768434" y="4125409"/>
            <a:ext cx="2964871" cy="2910840"/>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b="1" dirty="0">
                <a:solidFill>
                  <a:schemeClr val="accent4">
                    <a:lumMod val="20000"/>
                    <a:lumOff val="80000"/>
                  </a:schemeClr>
                </a:solidFill>
                <a:latin typeface="Times New Roman" pitchFamily="18" charset="0"/>
                <a:cs typeface="Times New Roman" pitchFamily="18" charset="0"/>
              </a:rPr>
              <a:t>The Solution: Next Thread</a:t>
            </a:r>
          </a:p>
          <a:p>
            <a:pPr algn="just">
              <a:buFont typeface="Wingdings" pitchFamily="2" charset="2"/>
              <a:buChar char="v"/>
            </a:pPr>
            <a:r>
              <a:rPr lang="en-GB" sz="1200" dirty="0">
                <a:solidFill>
                  <a:schemeClr val="accent4">
                    <a:lumMod val="20000"/>
                    <a:lumOff val="80000"/>
                  </a:schemeClr>
                </a:solidFill>
                <a:latin typeface="Times New Roman" pitchFamily="18" charset="0"/>
                <a:cs typeface="Times New Roman" pitchFamily="18" charset="0"/>
              </a:rPr>
              <a:t>"</a:t>
            </a:r>
            <a:r>
              <a:rPr lang="en-GB" sz="1600" dirty="0">
                <a:solidFill>
                  <a:schemeClr val="accent4">
                    <a:lumMod val="20000"/>
                    <a:lumOff val="80000"/>
                  </a:schemeClr>
                </a:solidFill>
                <a:latin typeface="Times New Roman" pitchFamily="18" charset="0"/>
                <a:cs typeface="Times New Roman" pitchFamily="18" charset="0"/>
              </a:rPr>
              <a:t>The Occasional Renting" idea of signature Next dresses for a 4, 8 or 12-day period</a:t>
            </a:r>
          </a:p>
          <a:p>
            <a:pPr algn="just">
              <a:buFont typeface="Wingdings" pitchFamily="2" charset="2"/>
              <a:buChar char="v"/>
            </a:pPr>
            <a:r>
              <a:rPr lang="en-GB" sz="1600" dirty="0">
                <a:solidFill>
                  <a:schemeClr val="accent4">
                    <a:lumMod val="20000"/>
                    <a:lumOff val="80000"/>
                  </a:schemeClr>
                </a:solidFill>
                <a:latin typeface="Times New Roman" pitchFamily="18" charset="0"/>
                <a:cs typeface="Times New Roman" pitchFamily="18" charset="0"/>
              </a:rPr>
              <a:t>a subscription box column in its digital application</a:t>
            </a:r>
          </a:p>
          <a:p>
            <a:pPr algn="just">
              <a:buFont typeface="Wingdings" pitchFamily="2" charset="2"/>
              <a:buChar char="v"/>
            </a:pPr>
            <a:r>
              <a:rPr lang="en-GB" sz="1600" dirty="0">
                <a:solidFill>
                  <a:schemeClr val="accent4">
                    <a:lumMod val="20000"/>
                    <a:lumOff val="80000"/>
                  </a:schemeClr>
                </a:solidFill>
                <a:latin typeface="Times New Roman" pitchFamily="18" charset="0"/>
                <a:cs typeface="Times New Roman" pitchFamily="18" charset="0"/>
              </a:rPr>
              <a:t>professional customers can rent up to 3 to 5 items monthly as formal workwear</a:t>
            </a:r>
          </a:p>
          <a:p>
            <a:pPr algn="just">
              <a:buFont typeface="Wingdings" pitchFamily="2" charset="2"/>
              <a:buChar char="v"/>
            </a:pPr>
            <a:r>
              <a:rPr lang="en-GB" sz="1600" dirty="0">
                <a:solidFill>
                  <a:schemeClr val="accent4">
                    <a:lumMod val="20000"/>
                    <a:lumOff val="80000"/>
                  </a:schemeClr>
                </a:solidFill>
                <a:latin typeface="Times New Roman" pitchFamily="18" charset="0"/>
                <a:cs typeface="Times New Roman" pitchFamily="18" charset="0"/>
              </a:rPr>
              <a:t>It can either be rotated or purchased at a discount rate</a:t>
            </a:r>
            <a:endParaRPr lang="en-GB" sz="1600" b="1" dirty="0">
              <a:solidFill>
                <a:schemeClr val="accent4">
                  <a:lumMod val="20000"/>
                  <a:lumOff val="80000"/>
                </a:schemeClr>
              </a:solidFill>
              <a:latin typeface="Times New Roman" pitchFamily="18" charset="0"/>
              <a:cs typeface="Times New Roman" pitchFamily="18" charset="0"/>
            </a:endParaRPr>
          </a:p>
          <a:p>
            <a:r>
              <a:rPr lang="en-GB" sz="1200" b="1" dirty="0">
                <a:solidFill>
                  <a:schemeClr val="accent4">
                    <a:lumMod val="20000"/>
                    <a:lumOff val="80000"/>
                  </a:schemeClr>
                </a:solidFill>
                <a:latin typeface="Times New Roman" pitchFamily="18" charset="0"/>
                <a:cs typeface="Times New Roman" pitchFamily="18" charset="0"/>
              </a:rPr>
              <a:t>  </a:t>
            </a:r>
            <a:endParaRPr lang="en-US" sz="1200" b="1" dirty="0">
              <a:solidFill>
                <a:schemeClr val="accent4">
                  <a:lumMod val="20000"/>
                  <a:lumOff val="80000"/>
                </a:schemeClr>
              </a:solidFill>
              <a:latin typeface="Times New Roman" pitchFamily="18" charset="0"/>
              <a:cs typeface="Times New Roman" pitchFamily="18" charset="0"/>
            </a:endParaRPr>
          </a:p>
        </p:txBody>
      </p:sp>
      <p:sp>
        <p:nvSpPr>
          <p:cNvPr id="26" name="Rectangle 25"/>
          <p:cNvSpPr/>
          <p:nvPr/>
        </p:nvSpPr>
        <p:spPr>
          <a:xfrm>
            <a:off x="76200" y="7302157"/>
            <a:ext cx="3207327" cy="255902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accent4">
                    <a:lumMod val="50000"/>
                  </a:schemeClr>
                </a:solidFill>
                <a:latin typeface="Times New Roman" pitchFamily="18" charset="0"/>
                <a:cs typeface="Times New Roman" pitchFamily="18" charset="0"/>
              </a:rPr>
              <a:t>Target Market</a:t>
            </a:r>
            <a:r>
              <a:rPr lang="en-GB" sz="1600" dirty="0">
                <a:solidFill>
                  <a:schemeClr val="accent4">
                    <a:lumMod val="50000"/>
                  </a:schemeClr>
                </a:solidFill>
                <a:latin typeface="Times New Roman" pitchFamily="18" charset="0"/>
                <a:cs typeface="Times New Roman" pitchFamily="18" charset="0"/>
              </a:rPr>
              <a:t> </a:t>
            </a:r>
          </a:p>
          <a:p>
            <a:pPr algn="just"/>
            <a:r>
              <a:rPr lang="en-GB" sz="1600" dirty="0">
                <a:solidFill>
                  <a:schemeClr val="accent4">
                    <a:lumMod val="50000"/>
                  </a:schemeClr>
                </a:solidFill>
                <a:latin typeface="Times New Roman" pitchFamily="18" charset="0"/>
                <a:cs typeface="Times New Roman" pitchFamily="18" charset="0"/>
              </a:rPr>
              <a:t>The target audience for Next Thread is mostly young and adult professionals between 25 and 50 years old who have a strong sense of sustainability and the latest high-street fashion. Ethically-sourced, high-quality yet affordable and fashionable clothing range attracts this group</a:t>
            </a:r>
            <a:endParaRPr lang="en-US" sz="1600" dirty="0">
              <a:solidFill>
                <a:schemeClr val="accent4">
                  <a:lumMod val="50000"/>
                </a:schemeClr>
              </a:solidFill>
              <a:latin typeface="Times New Roman" pitchFamily="18" charset="0"/>
              <a:cs typeface="Times New Roman" pitchFamily="18" charset="0"/>
            </a:endParaRPr>
          </a:p>
        </p:txBody>
      </p:sp>
      <p:sp>
        <p:nvSpPr>
          <p:cNvPr id="28" name="Rectangle 27"/>
          <p:cNvSpPr/>
          <p:nvPr/>
        </p:nvSpPr>
        <p:spPr>
          <a:xfrm>
            <a:off x="6636328" y="7158213"/>
            <a:ext cx="2964872" cy="234326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b="1" dirty="0">
              <a:solidFill>
                <a:schemeClr val="accent4">
                  <a:lumMod val="50000"/>
                </a:schemeClr>
              </a:solidFill>
              <a:latin typeface="Times New Roman" pitchFamily="18" charset="0"/>
              <a:cs typeface="Times New Roman" pitchFamily="18" charset="0"/>
            </a:endParaRPr>
          </a:p>
          <a:p>
            <a:pPr algn="ctr"/>
            <a:r>
              <a:rPr lang="en-GB" sz="1800" b="1" dirty="0">
                <a:solidFill>
                  <a:schemeClr val="accent4">
                    <a:lumMod val="50000"/>
                  </a:schemeClr>
                </a:solidFill>
                <a:latin typeface="Times New Roman" pitchFamily="18" charset="0"/>
                <a:cs typeface="Times New Roman" pitchFamily="18" charset="0"/>
              </a:rPr>
              <a:t>Pricing</a:t>
            </a:r>
          </a:p>
          <a:p>
            <a:pPr algn="just"/>
            <a:r>
              <a:rPr lang="en-GB" sz="1600" dirty="0">
                <a:solidFill>
                  <a:schemeClr val="accent4">
                    <a:lumMod val="50000"/>
                  </a:schemeClr>
                </a:solidFill>
                <a:latin typeface="Times New Roman" pitchFamily="18" charset="0"/>
                <a:cs typeface="Times New Roman" pitchFamily="18" charset="0"/>
              </a:rPr>
              <a:t>For pricing, Next has mostly an affordable to premium range. However, in this scenario, the pre-owned dresses are sold according to their secondary market pricing, which varies mostly from $40 to $80. For rent, dresses are available for $5. </a:t>
            </a:r>
            <a:endParaRPr lang="en-US" sz="1600" dirty="0">
              <a:solidFill>
                <a:schemeClr val="accent4">
                  <a:lumMod val="50000"/>
                </a:schemeClr>
              </a:solidFill>
              <a:latin typeface="Times New Roman" pitchFamily="18" charset="0"/>
              <a:cs typeface="Times New Roman" pitchFamily="18" charset="0"/>
            </a:endParaRPr>
          </a:p>
          <a:p>
            <a:pPr algn="ctr"/>
            <a:endParaRPr lang="en-US" sz="1600" dirty="0">
              <a:solidFill>
                <a:schemeClr val="accent4">
                  <a:lumMod val="50000"/>
                </a:schemeClr>
              </a:solidFill>
              <a:latin typeface="Times New Roman" pitchFamily="18" charset="0"/>
              <a:cs typeface="Times New Roman" pitchFamily="18" charset="0"/>
            </a:endParaRPr>
          </a:p>
        </p:txBody>
      </p:sp>
      <p:sp>
        <p:nvSpPr>
          <p:cNvPr id="29" name="Rectangle 28"/>
          <p:cNvSpPr/>
          <p:nvPr/>
        </p:nvSpPr>
        <p:spPr>
          <a:xfrm>
            <a:off x="3581399" y="11768590"/>
            <a:ext cx="5962995" cy="111706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4">
                    <a:lumMod val="20000"/>
                    <a:lumOff val="80000"/>
                  </a:schemeClr>
                </a:solidFill>
                <a:latin typeface="Times New Roman" pitchFamily="18" charset="0"/>
                <a:cs typeface="Times New Roman" pitchFamily="18" charset="0"/>
              </a:rPr>
              <a:t>Future Recommendations </a:t>
            </a:r>
            <a:endParaRPr lang="en-US" sz="2000" b="1" dirty="0">
              <a:solidFill>
                <a:schemeClr val="accent4">
                  <a:lumMod val="20000"/>
                  <a:lumOff val="80000"/>
                </a:schemeClr>
              </a:solidFill>
              <a:latin typeface="Times New Roman" pitchFamily="18" charset="0"/>
              <a:cs typeface="Times New Roman" pitchFamily="18" charset="0"/>
            </a:endParaRPr>
          </a:p>
          <a:p>
            <a:pPr algn="just">
              <a:buFont typeface="Wingdings" pitchFamily="2" charset="2"/>
              <a:buChar char="v"/>
            </a:pPr>
            <a:r>
              <a:rPr lang="en-GB" sz="1800" dirty="0">
                <a:solidFill>
                  <a:schemeClr val="accent4">
                    <a:lumMod val="20000"/>
                    <a:lumOff val="80000"/>
                  </a:schemeClr>
                </a:solidFill>
                <a:latin typeface="Times New Roman" pitchFamily="18" charset="0"/>
                <a:cs typeface="Times New Roman" pitchFamily="18" charset="0"/>
              </a:rPr>
              <a:t>If the procedure is successful, it can generate a stream of revenue </a:t>
            </a:r>
          </a:p>
          <a:p>
            <a:pPr algn="just">
              <a:buFont typeface="Wingdings" pitchFamily="2" charset="2"/>
              <a:buChar char="v"/>
            </a:pPr>
            <a:r>
              <a:rPr lang="en-GB" sz="1800" dirty="0">
                <a:solidFill>
                  <a:schemeClr val="accent4">
                    <a:lumMod val="20000"/>
                    <a:lumOff val="80000"/>
                  </a:schemeClr>
                </a:solidFill>
                <a:latin typeface="Times New Roman" pitchFamily="18" charset="0"/>
                <a:cs typeface="Times New Roman" pitchFamily="18" charset="0"/>
              </a:rPr>
              <a:t>It can contribute to the sustainability goal of Next Plc</a:t>
            </a:r>
            <a:endParaRPr lang="en-US" sz="1800" dirty="0">
              <a:solidFill>
                <a:schemeClr val="accent4">
                  <a:lumMod val="20000"/>
                  <a:lumOff val="80000"/>
                </a:schemeClr>
              </a:solidFill>
              <a:latin typeface="Times New Roman" pitchFamily="18" charset="0"/>
              <a:cs typeface="Times New Roman" pitchFamily="18" charset="0"/>
            </a:endParaRPr>
          </a:p>
        </p:txBody>
      </p:sp>
      <p:pic>
        <p:nvPicPr>
          <p:cNvPr id="1030" name="Picture 6"/>
          <p:cNvPicPr>
            <a:picLocks noChangeAspect="1" noChangeArrowheads="1"/>
          </p:cNvPicPr>
          <p:nvPr/>
        </p:nvPicPr>
        <p:blipFill>
          <a:blip r:embed="rId7"/>
          <a:srcRect/>
          <a:stretch>
            <a:fillRect/>
          </a:stretch>
        </p:blipFill>
        <p:spPr bwMode="auto">
          <a:xfrm>
            <a:off x="0" y="9965134"/>
            <a:ext cx="3505200" cy="2836465"/>
          </a:xfrm>
          <a:prstGeom prst="rect">
            <a:avLst/>
          </a:prstGeom>
          <a:noFill/>
          <a:ln w="9525">
            <a:noFill/>
            <a:miter lim="800000"/>
            <a:headEnd/>
            <a:tailEnd/>
          </a:ln>
          <a:effectLst/>
        </p:spPr>
      </p:pic>
      <p:pic>
        <p:nvPicPr>
          <p:cNvPr id="1031" name="Picture 7"/>
          <p:cNvPicPr>
            <a:picLocks noChangeAspect="1" noChangeArrowheads="1"/>
          </p:cNvPicPr>
          <p:nvPr/>
        </p:nvPicPr>
        <p:blipFill>
          <a:blip r:embed="rId8"/>
          <a:srcRect/>
          <a:stretch>
            <a:fillRect/>
          </a:stretch>
        </p:blipFill>
        <p:spPr bwMode="auto">
          <a:xfrm>
            <a:off x="6124576" y="9530532"/>
            <a:ext cx="3448050" cy="2188568"/>
          </a:xfrm>
          <a:prstGeom prst="rect">
            <a:avLst/>
          </a:prstGeom>
          <a:noFill/>
          <a:ln w="9525">
            <a:noFill/>
            <a:miter lim="800000"/>
            <a:headEnd/>
            <a:tailEnd/>
          </a:ln>
          <a:effectLst/>
        </p:spPr>
      </p:pic>
      <p:pic>
        <p:nvPicPr>
          <p:cNvPr id="1033" name="Picture 9" descr="No photo description available."/>
          <p:cNvPicPr>
            <a:picLocks noChangeAspect="1" noChangeArrowheads="1"/>
          </p:cNvPicPr>
          <p:nvPr/>
        </p:nvPicPr>
        <p:blipFill rotWithShape="1">
          <a:blip r:embed="rId9" cstate="print"/>
          <a:srcRect l="5206" t="3721" r="12425" b="8084"/>
          <a:stretch/>
        </p:blipFill>
        <p:spPr bwMode="auto">
          <a:xfrm>
            <a:off x="3581400" y="9530531"/>
            <a:ext cx="2514602" cy="2206986"/>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8330" y="533400"/>
            <a:ext cx="5844540" cy="1066800"/>
          </a:xfrm>
        </p:spPr>
        <p:txBody>
          <a:bodyPr>
            <a:normAutofit/>
          </a:bodyPr>
          <a:lstStyle/>
          <a:p>
            <a:r>
              <a:rPr lang="en-GB" sz="4000" b="1" dirty="0">
                <a:latin typeface="Times New Roman" pitchFamily="18" charset="0"/>
                <a:cs typeface="Times New Roman" pitchFamily="18" charset="0"/>
              </a:rPr>
              <a:t>Reference List </a:t>
            </a: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8359140" cy="6781800"/>
          </a:xfrm>
        </p:spPr>
        <p:txBody>
          <a:bodyPr>
            <a:normAutofit/>
          </a:bodyPr>
          <a:lstStyle/>
          <a:p>
            <a:pPr algn="just">
              <a:lnSpc>
                <a:spcPct val="150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Henninger, C.E.,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Niinimaki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Blazquez</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 and Jones, C. (2022) Sustainable Fashion Management, 1</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eds. Routledge: London.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https://doi.org/10.4324/9781003097846</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Next (2025).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Download the Next App.</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https://www.next.co.uk/apps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(Accessed: 24 November 2025)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Solomon, M.,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Mrad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(2022).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Fashion &amp; Luxury Marketing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(1st ed.). SAGE Publications Ltd.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https://www.perlego.com/book/5056255/fashion-luxury-marketing-pdf</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Statista (2025).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Next-Fashion-Stores-Brand-Profile-in-the-UK.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https://www.statista.com/forecasts/1335623/next-fashion-stores-brand-profile-in-the-uk?srsltid=AfmBOoqTb-rxfZJ24unYacfV9n62B3s5al-sD_Pi3GgCjb0Ft2aatt6F</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(Accessed: 25 November 2025)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395</TotalTime>
  <Words>439</Words>
  <Application>Microsoft Office PowerPoint</Application>
  <PresentationFormat>A3 Paper (297x420 mm)</PresentationFormat>
  <Paragraphs>45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Times New Roman</vt:lpstr>
      <vt:lpstr>Wingdings</vt:lpstr>
      <vt:lpstr>Office Theme</vt:lpstr>
      <vt:lpstr>PowerPoint Presentation</vt:lpstr>
      <vt:lpstr> c</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mahipalsinh gohil</cp:lastModifiedBy>
  <cp:revision>4</cp:revision>
  <dcterms:created xsi:type="dcterms:W3CDTF">2022-09-30T05:54:23Z</dcterms:created>
  <dcterms:modified xsi:type="dcterms:W3CDTF">2025-11-29T23:25:49Z</dcterms:modified>
</cp:coreProperties>
</file>