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2"/>
  </p:notesMasterIdLst>
  <p:sldIdLst>
    <p:sldId id="256" r:id="rId2"/>
    <p:sldId id="257" r:id="rId3"/>
    <p:sldId id="268" r:id="rId4"/>
    <p:sldId id="264" r:id="rId5"/>
    <p:sldId id="262" r:id="rId6"/>
    <p:sldId id="258" r:id="rId7"/>
    <p:sldId id="259" r:id="rId8"/>
    <p:sldId id="260" r:id="rId9"/>
    <p:sldId id="261" r:id="rId10"/>
    <p:sldId id="267" r:id="rId11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93" autoAdjust="0"/>
    <p:restoredTop sz="94660"/>
  </p:normalViewPr>
  <p:slideViewPr>
    <p:cSldViewPr>
      <p:cViewPr varScale="1">
        <p:scale>
          <a:sx n="107" d="100"/>
          <a:sy n="107" d="100"/>
        </p:scale>
        <p:origin x="-1116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230E82F0-CF3F-453F-BBAC-4A2D434DF12B}" type="datetimeFigureOut">
              <a:rPr lang="en-US"/>
              <a:pPr>
                <a:defRPr/>
              </a:pPr>
              <a:t>10/22/2013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 dirty="0" smtClean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GB" noProof="0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3E85C286-6D7A-4C21-8A89-3FFFFE691ACE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707089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5" name="Rectangle 4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6" name="Rectangle 5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7" name="Rectangle 6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2" name="Straight Connector 11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4" name="Straight Connector 13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9113838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6" name="Rectangle 15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7" name="Oval 16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8" name="Oval 17"/>
          <p:cNvSpPr/>
          <p:nvPr/>
        </p:nvSpPr>
        <p:spPr bwMode="auto">
          <a:xfrm>
            <a:off x="1309688" y="4867275"/>
            <a:ext cx="641350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9" name="Oval 18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0" name="Oval 19"/>
          <p:cNvSpPr/>
          <p:nvPr/>
        </p:nvSpPr>
        <p:spPr bwMode="auto">
          <a:xfrm>
            <a:off x="1663700" y="5788025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1" name="Oval 20"/>
          <p:cNvSpPr/>
          <p:nvPr/>
        </p:nvSpPr>
        <p:spPr>
          <a:xfrm>
            <a:off x="1905000" y="4495800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22" name="Date Placeholder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463" y="1174750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53C36F0-8663-4C04-AABF-75EA74249864}" type="datetimeFigureOut">
              <a:rPr lang="en-US"/>
              <a:pPr>
                <a:defRPr/>
              </a:pPr>
              <a:t>10/22/2013</a:t>
            </a:fld>
            <a:endParaRPr lang="en-GB" dirty="0"/>
          </a:p>
        </p:txBody>
      </p:sp>
      <p:sp>
        <p:nvSpPr>
          <p:cNvPr id="23" name="Footer Placeholder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81475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4" name="Slide Number Placeholder 28"/>
          <p:cNvSpPr>
            <a:spLocks noGrp="1"/>
          </p:cNvSpPr>
          <p:nvPr>
            <p:ph type="sldNum" sz="quarter" idx="12"/>
          </p:nvPr>
        </p:nvSpPr>
        <p:spPr bwMode="auto">
          <a:xfrm>
            <a:off x="1325563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BDE8444-13F0-4F53-A6C7-6B8E7256D493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749111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circl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EBC9719C-37DD-46B7-96E0-8CF61CD569E7}" type="datetimeFigureOut">
              <a:rPr lang="en-US"/>
              <a:pPr>
                <a:defRPr/>
              </a:pPr>
              <a:t>10/22/2013</a:t>
            </a:fld>
            <a:endParaRPr lang="en-GB" dirty="0"/>
          </a:p>
        </p:txBody>
      </p:sp>
      <p:sp>
        <p:nvSpPr>
          <p:cNvPr id="5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587C5DE9-E447-49A4-A701-9746C86F1E2B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  <p:sp>
        <p:nvSpPr>
          <p:cNvPr id="6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1078774"/>
      </p:ext>
    </p:extLst>
  </p:cSld>
  <p:clrMapOvr>
    <a:masterClrMapping/>
  </p:clrMapOvr>
  <p:transition spd="med">
    <p:circl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5" name="Rectangle 4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6" name="Rectangle 5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7" name="Rectangle 6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2" name="Straight Connector 11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3" name="Rectangle 12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4" name="Oval 13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5" name="Oval 14"/>
          <p:cNvSpPr/>
          <p:nvPr/>
        </p:nvSpPr>
        <p:spPr bwMode="auto">
          <a:xfrm>
            <a:off x="1323975" y="4867275"/>
            <a:ext cx="642938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6" name="Oval 15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7" name="Oval 16"/>
          <p:cNvSpPr/>
          <p:nvPr/>
        </p:nvSpPr>
        <p:spPr bwMode="auto">
          <a:xfrm>
            <a:off x="1663700" y="5791200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8" name="Oval 17"/>
          <p:cNvSpPr/>
          <p:nvPr/>
        </p:nvSpPr>
        <p:spPr bwMode="auto">
          <a:xfrm>
            <a:off x="1879600" y="4479925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9" name="Straight Connector 18"/>
          <p:cNvSpPr>
            <a:spLocks noChangeShapeType="1"/>
          </p:cNvSpPr>
          <p:nvPr/>
        </p:nvSpPr>
        <p:spPr bwMode="auto">
          <a:xfrm>
            <a:off x="9097963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Date Placeholder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2875" y="1169988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A198533-3FF0-4CA3-8728-63252B6429E6}" type="datetimeFigureOut">
              <a:rPr lang="en-US"/>
              <a:pPr>
                <a:defRPr/>
              </a:pPr>
              <a:t>10/22/2013</a:t>
            </a:fld>
            <a:endParaRPr lang="en-GB" dirty="0"/>
          </a:p>
        </p:txBody>
      </p:sp>
      <p:sp>
        <p:nvSpPr>
          <p:cNvPr id="21" name="Footer Placeholder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78300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2" name="Slide Number Placeholder 5"/>
          <p:cNvSpPr>
            <a:spLocks noGrp="1"/>
          </p:cNvSpPr>
          <p:nvPr>
            <p:ph type="sldNum" sz="quarter" idx="12"/>
          </p:nvPr>
        </p:nvSpPr>
        <p:spPr bwMode="auto">
          <a:xfrm>
            <a:off x="1339850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35380D8-3DB8-46E2-B5E4-AD8393194F4B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810619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circl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2AE344-876A-45CB-8DB7-BD7B95481D03}" type="datetimeFigureOut">
              <a:rPr lang="en-US"/>
              <a:pPr>
                <a:defRPr/>
              </a:pPr>
              <a:t>10/22/2013</a:t>
            </a:fld>
            <a:endParaRPr lang="en-GB" dirty="0"/>
          </a:p>
        </p:txBody>
      </p:sp>
      <p:sp>
        <p:nvSpPr>
          <p:cNvPr id="6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BEC1B-0CEC-4366-8BB8-0D776A9B5F21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6043648"/>
      </p:ext>
    </p:extLst>
  </p:cSld>
  <p:clrMapOvr>
    <a:masterClrMapping/>
  </p:clrMapOvr>
  <p:transition spd="med">
    <p:circl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BCE942-0CFD-4ADB-B9BE-141E5F35531C}" type="datetimeFigureOut">
              <a:rPr lang="en-US"/>
              <a:pPr>
                <a:defRPr/>
              </a:pPr>
              <a:t>10/22/2013</a:t>
            </a:fld>
            <a:endParaRPr lang="en-GB" dirty="0"/>
          </a:p>
        </p:txBody>
      </p:sp>
      <p:sp>
        <p:nvSpPr>
          <p:cNvPr id="8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8AB22A-3178-430E-8C21-5E6014AC8A47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2516699"/>
      </p:ext>
    </p:extLst>
  </p:cSld>
  <p:clrMapOvr>
    <a:masterClrMapping/>
  </p:clrMapOvr>
  <p:transition spd="med">
    <p:circl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AA290355-4CF5-4E7C-889B-10470C0B4852}" type="datetimeFigureOut">
              <a:rPr lang="en-US"/>
              <a:pPr>
                <a:defRPr/>
              </a:pPr>
              <a:t>10/22/2013</a:t>
            </a:fld>
            <a:endParaRPr lang="en-GB" dirty="0"/>
          </a:p>
        </p:txBody>
      </p:sp>
      <p:sp>
        <p:nvSpPr>
          <p:cNvPr id="4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28E228E9-B3E1-4DFD-8928-873FC6484CC1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  <p:sp>
        <p:nvSpPr>
          <p:cNvPr id="5" name="Footer Placeholder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9862999"/>
      </p:ext>
    </p:extLst>
  </p:cSld>
  <p:clrMapOvr>
    <a:masterClrMapping/>
  </p:clrMapOvr>
  <p:transition spd="med">
    <p:circl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8FD61E-811F-4600-90D3-75FC84383FA0}" type="datetimeFigureOut">
              <a:rPr lang="en-US"/>
              <a:pPr>
                <a:defRPr/>
              </a:pPr>
              <a:t>10/22/2013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6AAF7F-C03E-466B-A271-DBD5F108064A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4661001"/>
      </p:ext>
    </p:extLst>
  </p:cSld>
  <p:clrMapOvr>
    <a:masterClrMapping/>
  </p:clrMapOvr>
  <p:transition spd="med">
    <p:circl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traight Connector 4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6" name="Straight Connector 5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9" name="Rectangle 8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1" name="Oval 10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/>
          <a:lstStyle>
            <a:lvl1pPr algn="l">
              <a:buNone/>
              <a:defRPr sz="2000" b="1" cap="small" baseline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8" name="Content Placeholder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2" name="Date Placeholder 20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36C879F8-A1BC-4EBF-94F1-34E723F50AE9}" type="datetimeFigureOut">
              <a:rPr lang="en-US"/>
              <a:pPr>
                <a:defRPr/>
              </a:pPr>
              <a:t>10/22/2013</a:t>
            </a:fld>
            <a:endParaRPr lang="en-GB" dirty="0"/>
          </a:p>
        </p:txBody>
      </p:sp>
      <p:sp>
        <p:nvSpPr>
          <p:cNvPr id="13" name="Slide Number Placeholder 21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070AB77E-9F89-418D-8114-68F21E26F88A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  <p:sp>
        <p:nvSpPr>
          <p:cNvPr id="14" name="Footer Placeholder 22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261605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circl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traight Connector 4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6" name="Oval 5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8" name="Rectangle 7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en-US" noProof="0" dirty="0" smtClean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spcCol="274320" rtlCol="0" fromWordArt="0" forceAA="0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2" name="Date Placeholder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35B6ADC0-ABD4-45C8-A6D6-2377347FC333}" type="datetimeFigureOut">
              <a:rPr lang="en-US"/>
              <a:pPr>
                <a:defRPr/>
              </a:pPr>
              <a:t>10/22/2013</a:t>
            </a:fld>
            <a:endParaRPr lang="en-GB" dirty="0"/>
          </a:p>
        </p:txBody>
      </p:sp>
      <p:sp>
        <p:nvSpPr>
          <p:cNvPr id="13" name="Slide Number Placeholder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8F397BC0-9DB7-4777-B4F6-69BE2D72A29C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  <p:sp>
        <p:nvSpPr>
          <p:cNvPr id="14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7519347"/>
      </p:ext>
    </p:extLst>
  </p:cSld>
  <p:clrMapOvr>
    <a:masterClrMapping/>
  </p:clrMapOvr>
  <p:transition spd="med">
    <p:circl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8FC886-BFE0-4D51-885E-7C487D3E9491}" type="datetimeFigureOut">
              <a:rPr lang="en-US"/>
              <a:pPr>
                <a:defRPr/>
              </a:pPr>
              <a:t>10/22/2013</a:t>
            </a:fld>
            <a:endParaRPr lang="en-GB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7F4B95-6F32-45CD-A370-0253590132AB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9513233"/>
      </p:ext>
    </p:extLst>
  </p:cSld>
  <p:clrMapOvr>
    <a:masterClrMapping/>
  </p:clrMapOvr>
  <p:transition spd="med">
    <p:circl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E7F676-1A89-4E0D-9630-DEE01674B081}" type="datetimeFigureOut">
              <a:rPr lang="en-US"/>
              <a:pPr>
                <a:defRPr/>
              </a:pPr>
              <a:t>10/22/2013</a:t>
            </a:fld>
            <a:endParaRPr lang="en-GB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CCF879-A686-4761-B7BD-BCC302BB37D3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1593432"/>
      </p:ext>
    </p:extLst>
  </p:cSld>
  <p:clrMapOvr>
    <a:masterClrMapping/>
  </p:clrMapOvr>
  <p:transition spd="med">
    <p:circl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028" name="Text Placeholder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7467600" cy="4873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 rot="5400000">
            <a:off x="7589045" y="1081881"/>
            <a:ext cx="2011362" cy="384175"/>
          </a:xfrm>
          <a:prstGeom prst="rect">
            <a:avLst/>
          </a:prstGeom>
        </p:spPr>
        <p:txBody>
          <a:bodyPr vert="horz" anchor="ctr" anchorCtr="0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590A934-4FE0-4A92-A838-DE41BB3965F3}" type="datetimeFigureOut">
              <a:rPr lang="en-US"/>
              <a:pPr>
                <a:defRPr/>
              </a:pPr>
              <a:t>10/22/2013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 rot="5400000">
            <a:off x="6989763" y="3736975"/>
            <a:ext cx="32004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0" name="Rectangle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2" name="Oval 11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29588" y="5734050"/>
            <a:ext cx="609600" cy="520700"/>
          </a:xfrm>
          <a:prstGeom prst="rect">
            <a:avLst/>
          </a:prstGeom>
        </p:spPr>
        <p:txBody>
          <a:bodyPr vert="horz" anchor="ctr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b="1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655F4EA-6D27-42AF-B866-016D5C2419C3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28" r:id="rId1"/>
    <p:sldLayoutId id="2147483929" r:id="rId2"/>
    <p:sldLayoutId id="2147483930" r:id="rId3"/>
    <p:sldLayoutId id="2147483923" r:id="rId4"/>
    <p:sldLayoutId id="2147483924" r:id="rId5"/>
    <p:sldLayoutId id="2147483931" r:id="rId6"/>
    <p:sldLayoutId id="2147483925" r:id="rId7"/>
    <p:sldLayoutId id="2147483932" r:id="rId8"/>
    <p:sldLayoutId id="2147483933" r:id="rId9"/>
    <p:sldLayoutId id="2147483926" r:id="rId10"/>
    <p:sldLayoutId id="2147483927" r:id="rId11"/>
  </p:sldLayoutIdLst>
  <p:transition spd="med">
    <p:circle/>
  </p:transition>
  <p:txStyles>
    <p:titleStyle>
      <a:lvl1pPr algn="l" rtl="0" eaLnBrk="0" fontAlgn="base" hangingPunct="0">
        <a:spcBef>
          <a:spcPct val="0"/>
        </a:spcBef>
        <a:spcAft>
          <a:spcPct val="0"/>
        </a:spcAft>
        <a:defRPr sz="3000" kern="1200" cap="small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9pPr>
    </p:titleStyle>
    <p:bodyStyle>
      <a:lvl1pPr marL="273050" indent="-273050" algn="l" rtl="0" eaLnBrk="0" fontAlgn="base" hangingPunct="0">
        <a:spcBef>
          <a:spcPts val="6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563" algn="l" rtl="0" eaLnBrk="0" fontAlgn="base" hangingPunct="0">
        <a:spcBef>
          <a:spcPct val="20000"/>
        </a:spcBef>
        <a:spcAft>
          <a:spcPct val="0"/>
        </a:spcAft>
        <a:buClr>
          <a:srgbClr val="E0752F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182563" algn="l" rtl="0" eaLnBrk="0" fontAlgn="base" hangingPunct="0">
        <a:spcBef>
          <a:spcPct val="20000"/>
        </a:spcBef>
        <a:spcAft>
          <a:spcPct val="0"/>
        </a:spcAft>
        <a:buClr>
          <a:srgbClr val="FEC3AE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182563" algn="l" rtl="0" eaLnBrk="0" fontAlgn="base" hangingPunct="0">
        <a:spcBef>
          <a:spcPct val="20000"/>
        </a:spcBef>
        <a:spcAft>
          <a:spcPct val="0"/>
        </a:spcAft>
        <a:buClr>
          <a:srgbClr val="BDCAE9"/>
        </a:buClr>
        <a:buSzPct val="68000"/>
        <a:buFont typeface="Wingdings 2" pitchFamily="18" charset="2"/>
        <a:buChar char="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3888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/>
              <a:t>Parallelism and threading</a:t>
            </a:r>
            <a:endParaRPr lang="en-GB" dirty="0"/>
          </a:p>
        </p:txBody>
      </p:sp>
      <p:sp>
        <p:nvSpPr>
          <p:cNvPr id="8195" name="Subtitle 2"/>
          <p:cNvSpPr>
            <a:spLocks noGrp="1"/>
          </p:cNvSpPr>
          <p:nvPr>
            <p:ph type="subTitle" idx="1"/>
          </p:nvPr>
        </p:nvSpPr>
        <p:spPr>
          <a:xfrm>
            <a:off x="2286000" y="5003800"/>
            <a:ext cx="6172200" cy="1371600"/>
          </a:xfrm>
        </p:spPr>
        <p:txBody>
          <a:bodyPr/>
          <a:lstStyle/>
          <a:p>
            <a:pPr eaLnBrk="1" hangingPunct="1"/>
            <a:r>
              <a:rPr lang="en-GB" smtClean="0"/>
              <a:t>Tim Bashford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Parallelism introduction</a:t>
            </a:r>
            <a:endParaRPr lang="en-GB" dirty="0"/>
          </a:p>
        </p:txBody>
      </p:sp>
      <p:sp>
        <p:nvSpPr>
          <p:cNvPr id="9219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en-GB" smtClean="0"/>
              <a:t>Parallelism (facilitated by hardware such as multi-core CPUs) has become relatively prevalent since the early 2000s.</a:t>
            </a:r>
          </a:p>
          <a:p>
            <a:pPr lvl="1"/>
            <a:r>
              <a:rPr lang="en-GB" smtClean="0"/>
              <a:t>Technology was quickly approaching a cap in microsilicon technology which would have resulted in a deviation from Moore’s law.</a:t>
            </a:r>
          </a:p>
          <a:p>
            <a:pPr lvl="1"/>
            <a:r>
              <a:rPr lang="en-GB" smtClean="0"/>
              <a:t>Several suggested solutions were inelegant, such as expanding die size or increasing the quantity of CPUs in a given system.</a:t>
            </a:r>
          </a:p>
          <a:p>
            <a:pPr lvl="1"/>
            <a:r>
              <a:rPr lang="en-GB" smtClean="0"/>
              <a:t> Additional CPU Cores and individual L1 caches were cast in a single die as part of the back-side of the CPU while still maintaining a single front-side bus (FSB).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Processes</a:t>
            </a:r>
            <a:endParaRPr lang="en-GB" dirty="0"/>
          </a:p>
        </p:txBody>
      </p:sp>
      <p:sp>
        <p:nvSpPr>
          <p:cNvPr id="1024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en-GB" smtClean="0"/>
              <a:t>Processes are scheduled in time slices.</a:t>
            </a:r>
          </a:p>
          <a:p>
            <a:r>
              <a:rPr lang="en-GB" smtClean="0"/>
              <a:t>Each core, much like a mono-core CPU is still only capable of processing a single task at any one time.</a:t>
            </a:r>
          </a:p>
          <a:p>
            <a:pPr lvl="1"/>
            <a:r>
              <a:rPr lang="en-GB" smtClean="0"/>
              <a:t>Multiple cores can process on the same task simultaneously if that task is broken down into threads.</a:t>
            </a:r>
          </a:p>
          <a:p>
            <a:r>
              <a:rPr lang="en-GB" smtClean="0"/>
              <a:t>A single process features various resources and attributes for the purpose of operating the relevant machine code and interacting with the operating system.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Threads</a:t>
            </a:r>
            <a:endParaRPr lang="en-GB" dirty="0"/>
          </a:p>
        </p:txBody>
      </p:sp>
      <p:sp>
        <p:nvSpPr>
          <p:cNvPr id="11267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en-GB" smtClean="0"/>
              <a:t>A thread is extremely similar to a process.</a:t>
            </a:r>
          </a:p>
          <a:p>
            <a:pPr lvl="1"/>
            <a:r>
              <a:rPr lang="en-GB" smtClean="0"/>
              <a:t>Comparatively lightweight.</a:t>
            </a:r>
          </a:p>
          <a:p>
            <a:pPr lvl="1"/>
            <a:r>
              <a:rPr lang="en-GB" smtClean="0"/>
              <a:t>Is always attached to a process and cannot exist outside of that process.</a:t>
            </a:r>
          </a:p>
          <a:p>
            <a:pPr lvl="1"/>
            <a:r>
              <a:rPr lang="en-GB" smtClean="0"/>
              <a:t>Shares heap memory with the process and other threads within that process.</a:t>
            </a:r>
          </a:p>
          <a:p>
            <a:r>
              <a:rPr lang="en-GB" smtClean="0"/>
              <a:t>Often referred to as a lightweight process or child process.</a:t>
            </a:r>
          </a:p>
          <a:p>
            <a:pPr lvl="1"/>
            <a:r>
              <a:rPr lang="en-GB" smtClean="0"/>
              <a:t>Can be thought of as a branch from the main process.</a:t>
            </a:r>
          </a:p>
          <a:p>
            <a:pPr lvl="2"/>
            <a:r>
              <a:rPr lang="en-GB" smtClean="0"/>
              <a:t>The creation of a new thread is called a fork.</a:t>
            </a:r>
          </a:p>
          <a:p>
            <a:pPr lvl="2"/>
            <a:r>
              <a:rPr lang="en-GB" smtClean="0"/>
              <a:t>Merging a thread back into the main process is called a join.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Threads</a:t>
            </a:r>
            <a:endParaRPr lang="en-GB" dirty="0"/>
          </a:p>
        </p:txBody>
      </p:sp>
      <p:sp>
        <p:nvSpPr>
          <p:cNvPr id="12291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en-GB" smtClean="0"/>
              <a:t>The vast majority, if not all of the programs we’ve written so far have been mono-threaded.</a:t>
            </a:r>
          </a:p>
          <a:p>
            <a:pPr lvl="1"/>
            <a:r>
              <a:rPr lang="en-GB" smtClean="0"/>
              <a:t>Do not take advantage of this multi-core technology.</a:t>
            </a:r>
          </a:p>
          <a:p>
            <a:pPr lvl="1"/>
            <a:r>
              <a:rPr lang="en-GB" smtClean="0"/>
              <a:t>Often operate data processing tasks in the same thread as the GUI runs – this is what causes a program to freeze during long processing tasks.</a:t>
            </a:r>
          </a:p>
          <a:p>
            <a:r>
              <a:rPr lang="en-GB" smtClean="0"/>
              <a:t>Threading is not binary; appropriate portions of a program can be threaded without needing to thread that program it in its entirety.</a:t>
            </a:r>
          </a:p>
          <a:p>
            <a:pPr lvl="1"/>
            <a:r>
              <a:rPr lang="en-GB" smtClean="0"/>
              <a:t>A number of elements cannot or should not be threaded for a variety of reasons.</a:t>
            </a:r>
          </a:p>
          <a:p>
            <a:endParaRPr lang="en-GB" smtClean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Amdahl’s law</a:t>
            </a:r>
            <a:endParaRPr lang="en-GB" dirty="0"/>
          </a:p>
        </p:txBody>
      </p:sp>
      <p:sp>
        <p:nvSpPr>
          <p:cNvPr id="13315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en-GB" smtClean="0"/>
              <a:t>Amdahl’s law governs the limitations of parallelism.</a:t>
            </a:r>
          </a:p>
          <a:p>
            <a:pPr lvl="1"/>
            <a:r>
              <a:rPr lang="en-GB" smtClean="0"/>
              <a:t>If only 50% of a piece of code is parallel, doubling the number of cores available will only improve performance by 25%.</a:t>
            </a:r>
          </a:p>
          <a:p>
            <a:pPr lvl="1"/>
            <a:r>
              <a:rPr lang="en-GB" smtClean="0"/>
              <a:t>Many processes can only be handled by a single core at any one time:</a:t>
            </a:r>
          </a:p>
          <a:p>
            <a:pPr lvl="2"/>
            <a:r>
              <a:rPr lang="en-GB" smtClean="0"/>
              <a:t>Input/output (especially file IO).</a:t>
            </a:r>
          </a:p>
          <a:p>
            <a:pPr lvl="2"/>
            <a:r>
              <a:rPr lang="en-GB" smtClean="0"/>
              <a:t>Data reliant on other calculated data, i.e. Time-marched algorithms.</a:t>
            </a:r>
          </a:p>
          <a:p>
            <a:pPr lvl="2"/>
            <a:r>
              <a:rPr lang="en-GB" smtClean="0"/>
              <a:t>Variable modification.</a:t>
            </a:r>
          </a:p>
          <a:p>
            <a:pPr lvl="1"/>
            <a:r>
              <a:rPr lang="en-GB" smtClean="0"/>
              <a:t>And some others can’t be sped up due to reasons other than number of cores such as hard drive, network and memory access speeds.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Pitfalls</a:t>
            </a:r>
            <a:endParaRPr lang="en-GB" dirty="0"/>
          </a:p>
        </p:txBody>
      </p:sp>
      <p:sp>
        <p:nvSpPr>
          <p:cNvPr id="14339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en-GB" smtClean="0"/>
              <a:t>Race conditions</a:t>
            </a:r>
          </a:p>
          <a:p>
            <a:pPr lvl="1"/>
            <a:r>
              <a:rPr lang="en-GB" smtClean="0"/>
              <a:t>Where the output of a system is dependent on the order in which threads reach or complete a given task.</a:t>
            </a:r>
          </a:p>
          <a:p>
            <a:pPr lvl="1"/>
            <a:r>
              <a:rPr lang="en-GB" smtClean="0"/>
              <a:t>Can often occur when two or more threads attempt to update a variable simultaneously, resulting in the changes made by one of the threads being permanently lost, or worse, corrupted.</a:t>
            </a:r>
          </a:p>
          <a:p>
            <a:pPr lvl="1"/>
            <a:r>
              <a:rPr lang="en-GB" smtClean="0"/>
              <a:t>Extremely difficult to find or debug as they are nearly always intermittent and often tough to replicate.</a:t>
            </a:r>
          </a:p>
          <a:p>
            <a:pPr lvl="1"/>
            <a:r>
              <a:rPr lang="en-GB" smtClean="0"/>
              <a:t>A file-system race condition nearly resulted in the loss of the previous Mars rover not long after landing.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Pitfalls</a:t>
            </a:r>
            <a:endParaRPr lang="en-GB" dirty="0"/>
          </a:p>
        </p:txBody>
      </p:sp>
      <p:sp>
        <p:nvSpPr>
          <p:cNvPr id="1536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en-GB" smtClean="0"/>
              <a:t>Race conditions</a:t>
            </a:r>
          </a:p>
          <a:p>
            <a:pPr lvl="1"/>
            <a:r>
              <a:rPr lang="en-GB" smtClean="0"/>
              <a:t>Usually resolved through implementation of a critical section.</a:t>
            </a:r>
          </a:p>
          <a:p>
            <a:pPr lvl="2"/>
            <a:r>
              <a:rPr lang="en-GB" smtClean="0"/>
              <a:t>A critical section is a portion of code through which only one thread can pass simultaneously.</a:t>
            </a:r>
          </a:p>
          <a:p>
            <a:pPr lvl="2"/>
            <a:r>
              <a:rPr lang="en-GB" smtClean="0"/>
              <a:t>At an implementation level, this usually requires a form of atomic synchronisation.</a:t>
            </a:r>
          </a:p>
          <a:p>
            <a:pPr lvl="2"/>
            <a:r>
              <a:rPr lang="en-GB" smtClean="0"/>
              <a:t>Often implemented through a mutual exclusion (mutex), though several other less favoured methods exist, such as semaphores and monitors.</a:t>
            </a:r>
          </a:p>
          <a:p>
            <a:pPr lvl="2"/>
            <a:r>
              <a:rPr lang="en-GB" smtClean="0"/>
              <a:t>May result in performance issues (Amdahl’s law).</a:t>
            </a:r>
          </a:p>
          <a:p>
            <a:pPr lvl="1"/>
            <a:r>
              <a:rPr lang="en-GB" smtClean="0"/>
              <a:t>Some developers may elect to simply ignore the more obscure race conditions, humorously termed “implementing the ostrich algorithm”.</a:t>
            </a:r>
          </a:p>
          <a:p>
            <a:pPr lvl="2"/>
            <a:r>
              <a:rPr lang="en-GB" smtClean="0"/>
              <a:t>Highly dependent on the nature of the system in question.</a:t>
            </a:r>
          </a:p>
          <a:p>
            <a:pPr lvl="2"/>
            <a:endParaRPr lang="en-GB" smtClean="0"/>
          </a:p>
          <a:p>
            <a:pPr lvl="1"/>
            <a:endParaRPr lang="en-GB" smtClean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Pitfalls</a:t>
            </a:r>
            <a:endParaRPr lang="en-GB" dirty="0"/>
          </a:p>
        </p:txBody>
      </p:sp>
      <p:sp>
        <p:nvSpPr>
          <p:cNvPr id="16387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en-GB" smtClean="0"/>
              <a:t>Deadlock</a:t>
            </a:r>
          </a:p>
          <a:p>
            <a:pPr lvl="1"/>
            <a:r>
              <a:rPr lang="en-GB" smtClean="0"/>
              <a:t>Two or more threads attempting to compete for the same resource, each waiting for the other to complete.</a:t>
            </a:r>
          </a:p>
          <a:p>
            <a:pPr lvl="1"/>
            <a:r>
              <a:rPr lang="en-GB" smtClean="0"/>
              <a:t>Almost always pertaining to hardware access.</a:t>
            </a:r>
          </a:p>
          <a:p>
            <a:pPr lvl="2"/>
            <a:r>
              <a:rPr lang="en-GB" smtClean="0"/>
              <a:t>Can occur in distributed systems.</a:t>
            </a:r>
          </a:p>
          <a:p>
            <a:pPr lvl="1"/>
            <a:r>
              <a:rPr lang="en-GB" smtClean="0"/>
              <a:t>Quite rare, but can often have disastrous consequences when they occur.</a:t>
            </a:r>
          </a:p>
          <a:p>
            <a:pPr lvl="1"/>
            <a:r>
              <a:rPr lang="en-GB" smtClean="0"/>
              <a:t>Usually resolved by having the software release any pieces of hardware and then wait for a random period of time before attempting to reacquire.</a:t>
            </a:r>
          </a:p>
          <a:p>
            <a:pPr lvl="1"/>
            <a:endParaRPr lang="en-GB" smtClean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Implementation</a:t>
            </a:r>
            <a:endParaRPr lang="en-GB" dirty="0"/>
          </a:p>
        </p:txBody>
      </p:sp>
      <p:sp>
        <p:nvSpPr>
          <p:cNvPr id="17411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en-GB" smtClean="0"/>
              <a:t>In C#, uses a system of delegates.  The creation of a thread is extremely similar to the creation of a delegate, which most changes in the invocation.</a:t>
            </a:r>
          </a:p>
          <a:p>
            <a:endParaRPr lang="en-GB" smtClean="0"/>
          </a:p>
          <a:p>
            <a:r>
              <a:rPr lang="en-GB" smtClean="0"/>
              <a:t>The MyFunction method will be run in a </a:t>
            </a:r>
            <a:r>
              <a:rPr lang="en-GB" b="1" smtClean="0"/>
              <a:t>new thread</a:t>
            </a:r>
            <a:r>
              <a:rPr lang="en-GB" smtClean="0"/>
              <a:t> when myThread is started.</a:t>
            </a:r>
          </a:p>
          <a:p>
            <a:endParaRPr lang="en-GB" b="1" smtClean="0"/>
          </a:p>
          <a:p>
            <a:r>
              <a:rPr lang="en-GB" smtClean="0"/>
              <a:t>The program can wait for a thread to terminate by calling join, this will block until the thread is complete.</a:t>
            </a:r>
          </a:p>
        </p:txBody>
      </p:sp>
      <p:pic>
        <p:nvPicPr>
          <p:cNvPr id="1741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2852738"/>
            <a:ext cx="4457700" cy="288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475" y="4149725"/>
            <a:ext cx="1728788" cy="222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475" y="5732463"/>
            <a:ext cx="1512888" cy="222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iel">
  <a:themeElements>
    <a:clrScheme name="Oriel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Oriel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Oriel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Oriel">
    <a:dk1>
      <a:sysClr val="windowText" lastClr="000000"/>
    </a:dk1>
    <a:lt1>
      <a:sysClr val="window" lastClr="FFFFFF"/>
    </a:lt1>
    <a:dk2>
      <a:srgbClr val="575F6D"/>
    </a:dk2>
    <a:lt2>
      <a:srgbClr val="FFF39D"/>
    </a:lt2>
    <a:accent1>
      <a:srgbClr val="FE8637"/>
    </a:accent1>
    <a:accent2>
      <a:srgbClr val="7598D9"/>
    </a:accent2>
    <a:accent3>
      <a:srgbClr val="B32C16"/>
    </a:accent3>
    <a:accent4>
      <a:srgbClr val="F5CD2D"/>
    </a:accent4>
    <a:accent5>
      <a:srgbClr val="AEBAD5"/>
    </a:accent5>
    <a:accent6>
      <a:srgbClr val="777C84"/>
    </a:accent6>
    <a:hlink>
      <a:srgbClr val="D2611C"/>
    </a:hlink>
    <a:folHlink>
      <a:srgbClr val="3B435B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5118</TotalTime>
  <Words>795</Words>
  <Application>Microsoft Office PowerPoint</Application>
  <PresentationFormat>On-screen Show (4:3)</PresentationFormat>
  <Paragraphs>63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Arial</vt:lpstr>
      <vt:lpstr>Century Schoolbook</vt:lpstr>
      <vt:lpstr>Wingdings</vt:lpstr>
      <vt:lpstr>Wingdings 2</vt:lpstr>
      <vt:lpstr>Calibri</vt:lpstr>
      <vt:lpstr>Oriel</vt:lpstr>
      <vt:lpstr>Parallelism and threading</vt:lpstr>
      <vt:lpstr>Parallelism introduction</vt:lpstr>
      <vt:lpstr>Processes</vt:lpstr>
      <vt:lpstr>Threads</vt:lpstr>
      <vt:lpstr>Threads</vt:lpstr>
      <vt:lpstr>Amdahl’s law</vt:lpstr>
      <vt:lpstr>Pitfalls</vt:lpstr>
      <vt:lpstr>Pitfalls</vt:lpstr>
      <vt:lpstr>Pitfalls</vt:lpstr>
      <vt:lpstr>Implementation</vt:lpstr>
    </vt:vector>
  </TitlesOfParts>
  <Company>Home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Programming .NET Components</dc:title>
  <dc:creator>Stephen</dc:creator>
  <cp:lastModifiedBy>fad-tb1</cp:lastModifiedBy>
  <cp:revision>264</cp:revision>
  <dcterms:created xsi:type="dcterms:W3CDTF">2007-10-10T20:17:16Z</dcterms:created>
  <dcterms:modified xsi:type="dcterms:W3CDTF">2013-10-22T14:21:01Z</dcterms:modified>
</cp:coreProperties>
</file>