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82" r:id="rId1"/>
  </p:sldMasterIdLst>
  <p:notesMasterIdLst>
    <p:notesMasterId r:id="rId36"/>
  </p:notesMasterIdLst>
  <p:sldIdLst>
    <p:sldId id="257" r:id="rId2"/>
    <p:sldId id="307" r:id="rId3"/>
    <p:sldId id="309" r:id="rId4"/>
    <p:sldId id="352" r:id="rId5"/>
    <p:sldId id="315" r:id="rId6"/>
    <p:sldId id="411" r:id="rId7"/>
    <p:sldId id="412" r:id="rId8"/>
    <p:sldId id="316" r:id="rId9"/>
    <p:sldId id="317" r:id="rId10"/>
    <p:sldId id="413" r:id="rId11"/>
    <p:sldId id="353" r:id="rId12"/>
    <p:sldId id="354" r:id="rId13"/>
    <p:sldId id="356" r:id="rId14"/>
    <p:sldId id="364" r:id="rId15"/>
    <p:sldId id="365" r:id="rId16"/>
    <p:sldId id="366" r:id="rId17"/>
    <p:sldId id="349" r:id="rId18"/>
    <p:sldId id="390" r:id="rId19"/>
    <p:sldId id="407" r:id="rId20"/>
    <p:sldId id="408" r:id="rId21"/>
    <p:sldId id="409" r:id="rId22"/>
    <p:sldId id="410" r:id="rId23"/>
    <p:sldId id="414" r:id="rId24"/>
    <p:sldId id="415" r:id="rId25"/>
    <p:sldId id="294" r:id="rId26"/>
    <p:sldId id="295" r:id="rId27"/>
    <p:sldId id="296" r:id="rId28"/>
    <p:sldId id="357" r:id="rId29"/>
    <p:sldId id="358" r:id="rId30"/>
    <p:sldId id="300" r:id="rId31"/>
    <p:sldId id="298" r:id="rId32"/>
    <p:sldId id="299" r:id="rId33"/>
    <p:sldId id="302" r:id="rId34"/>
    <p:sldId id="297"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6600CC"/>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00"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34</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4125353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endParaRPr lang="en-GB"/>
          </a:p>
        </p:txBody>
      </p:sp>
      <p:sp>
        <p:nvSpPr>
          <p:cNvPr id="5" name="Footer Placeholder 4"/>
          <p:cNvSpPr>
            <a:spLocks noGrp="1"/>
          </p:cNvSpPr>
          <p:nvPr>
            <p:ph type="ftr" sz="quarter" idx="11"/>
          </p:nvPr>
        </p:nvSpPr>
        <p:spPr>
          <a:xfrm>
            <a:off x="1900237" y="5410202"/>
            <a:ext cx="3843665" cy="365125"/>
          </a:xfrm>
        </p:spPr>
        <p:txBody>
          <a:bodyPr/>
          <a:lstStyle/>
          <a:p>
            <a:endParaRPr lang="en-GB"/>
          </a:p>
        </p:txBody>
      </p:sp>
      <p:sp>
        <p:nvSpPr>
          <p:cNvPr id="6" name="Slide Number Placeholder 5"/>
          <p:cNvSpPr>
            <a:spLocks noGrp="1"/>
          </p:cNvSpPr>
          <p:nvPr>
            <p:ph type="sldNum" sz="quarter" idx="12"/>
          </p:nvPr>
        </p:nvSpPr>
        <p:spPr>
          <a:xfrm>
            <a:off x="7915603" y="5410200"/>
            <a:ext cx="578317" cy="365125"/>
          </a:xfrm>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396907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188640"/>
            <a:ext cx="7429499" cy="720080"/>
          </a:xfrm>
        </p:spPr>
        <p:txBody>
          <a:bodyPr/>
          <a:lstStyle/>
          <a:p>
            <a:r>
              <a:rPr lang="en-US" dirty="0"/>
              <a:t>Click to edit Master title style</a:t>
            </a:r>
          </a:p>
        </p:txBody>
      </p:sp>
      <p:sp>
        <p:nvSpPr>
          <p:cNvPr id="48" name="Content Placeholder 2"/>
          <p:cNvSpPr>
            <a:spLocks noGrp="1"/>
          </p:cNvSpPr>
          <p:nvPr>
            <p:ph idx="1"/>
          </p:nvPr>
        </p:nvSpPr>
        <p:spPr>
          <a:xfrm>
            <a:off x="856061" y="980727"/>
            <a:ext cx="7429499" cy="5328593"/>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9" name="Date Placeholder 3"/>
          <p:cNvSpPr>
            <a:spLocks noGrp="1"/>
          </p:cNvSpPr>
          <p:nvPr>
            <p:ph type="dt" sz="half" idx="10"/>
          </p:nvPr>
        </p:nvSpPr>
        <p:spPr>
          <a:xfrm>
            <a:off x="5592691" y="6375325"/>
            <a:ext cx="2057400" cy="365125"/>
          </a:xfrm>
        </p:spPr>
        <p:txBody>
          <a:bodyPr/>
          <a:lstStyle/>
          <a:p>
            <a:fld id="{61B6A65E-2E7B-45D1-A4B9-0680C068B11A}" type="datetimeFigureOut">
              <a:rPr lang="en-US" smtClean="0"/>
              <a:t>9/25/2023</a:t>
            </a:fld>
            <a:endParaRPr lang="en-US" dirty="0"/>
          </a:p>
        </p:txBody>
      </p:sp>
      <p:sp>
        <p:nvSpPr>
          <p:cNvPr id="50" name="Footer Placeholder 4"/>
          <p:cNvSpPr>
            <a:spLocks noGrp="1"/>
          </p:cNvSpPr>
          <p:nvPr>
            <p:ph type="ftr" sz="quarter" idx="11"/>
          </p:nvPr>
        </p:nvSpPr>
        <p:spPr>
          <a:xfrm>
            <a:off x="856060" y="6381328"/>
            <a:ext cx="4679482" cy="365125"/>
          </a:xfrm>
        </p:spPr>
        <p:txBody>
          <a:bodyPr/>
          <a:lstStyle/>
          <a:p>
            <a:endParaRPr lang="en-US" dirty="0"/>
          </a:p>
        </p:txBody>
      </p:sp>
      <p:sp>
        <p:nvSpPr>
          <p:cNvPr id="51" name="Slide Number Placeholder 5"/>
          <p:cNvSpPr>
            <a:spLocks noGrp="1"/>
          </p:cNvSpPr>
          <p:nvPr>
            <p:ph type="sldNum" sz="quarter" idx="12"/>
          </p:nvPr>
        </p:nvSpPr>
        <p:spPr>
          <a:xfrm>
            <a:off x="7707241" y="6375325"/>
            <a:ext cx="578317" cy="365125"/>
          </a:xfrm>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29816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846913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980728"/>
            <a:ext cx="3658792"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1" y="980728"/>
            <a:ext cx="3656408"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A3118-2D63-46DE-A5FD-62B7769B1823}" type="datetimeFigureOut">
              <a:rPr lang="en-US" smtClean="0"/>
              <a:t>9/25/2023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2197206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extLst>
      <p:ext uri="{BB962C8B-B14F-4D97-AF65-F5344CB8AC3E}">
        <p14:creationId xmlns:p14="http://schemas.microsoft.com/office/powerpoint/2010/main" val="1877858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9/25/2023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177417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2812533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1240186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303918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203370507"/>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511480058"/>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690241565"/>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774743746"/>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174799025"/>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lvl1pPr>
              <a:defRPr cap="all" baseline="0"/>
            </a:lvl1p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372437273"/>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448202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595491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260648"/>
            <a:ext cx="7429499" cy="642639"/>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974725"/>
            <a:ext cx="7429499" cy="53467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592691" y="6423025"/>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r>
              <a:rPr lang="en-GB"/>
              <a:t>Dr Nik Whitehead</a:t>
            </a:r>
          </a:p>
        </p:txBody>
      </p:sp>
      <p:sp>
        <p:nvSpPr>
          <p:cNvPr id="5" name="Footer Placeholder 4"/>
          <p:cNvSpPr>
            <a:spLocks noGrp="1"/>
          </p:cNvSpPr>
          <p:nvPr>
            <p:ph type="ftr" sz="quarter" idx="3"/>
          </p:nvPr>
        </p:nvSpPr>
        <p:spPr>
          <a:xfrm>
            <a:off x="856059" y="6413500"/>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707241" y="6423024"/>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2351737572"/>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semanticscholar.or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uwtsd.ac.uk/library/using-our-libraries/online-library/referencing-handbooks/referencing-ai/" TargetMode="External"/><Relationship Id="rId2" Type="http://schemas.openxmlformats.org/officeDocument/2006/relationships/hyperlink" Target="https://www.uwtsd.ac.uk/library/using-our-libraries/online-library/referencing-handbook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quillbot.co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077" name="Rectangle 3079">
            <a:extLst>
              <a:ext uri="{FF2B5EF4-FFF2-40B4-BE49-F238E27FC236}">
                <a16:creationId xmlns:a16="http://schemas.microsoft.com/office/drawing/2014/main" id="{61C6D790-69F0-40CA-813A-84D724D1C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48476"/>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8" name="Round Diagonal Corner Rectangle 7">
            <a:extLst>
              <a:ext uri="{FF2B5EF4-FFF2-40B4-BE49-F238E27FC236}">
                <a16:creationId xmlns:a16="http://schemas.microsoft.com/office/drawing/2014/main" id="{F5A78137-DBB7-4A93-98AC-5606814E2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504" y="806450"/>
            <a:ext cx="6989607" cy="4502149"/>
          </a:xfrm>
          <a:prstGeom prst="round2DiagRect">
            <a:avLst>
              <a:gd name="adj1" fmla="val 7929"/>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srgbClr val="092338">
                <a:alpha val="4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ctrTitle"/>
          </p:nvPr>
        </p:nvSpPr>
        <p:spPr>
          <a:xfrm>
            <a:off x="2013858" y="1125511"/>
            <a:ext cx="5351675" cy="2656971"/>
          </a:xfrm>
        </p:spPr>
        <p:txBody>
          <a:bodyPr>
            <a:normAutofit/>
          </a:bodyPr>
          <a:lstStyle/>
          <a:p>
            <a:r>
              <a:rPr lang="en-GB" sz="4700" dirty="0">
                <a:solidFill>
                  <a:srgbClr val="FFFFFF"/>
                </a:solidFill>
              </a:rPr>
              <a:t>Essential Research Methods</a:t>
            </a:r>
          </a:p>
        </p:txBody>
      </p:sp>
      <p:sp>
        <p:nvSpPr>
          <p:cNvPr id="3075" name="Rectangle 3"/>
          <p:cNvSpPr>
            <a:spLocks noGrp="1" noChangeArrowheads="1"/>
          </p:cNvSpPr>
          <p:nvPr>
            <p:ph type="subTitle" idx="1"/>
          </p:nvPr>
        </p:nvSpPr>
        <p:spPr>
          <a:xfrm>
            <a:off x="2013104" y="3782482"/>
            <a:ext cx="5352570" cy="1204383"/>
          </a:xfrm>
        </p:spPr>
        <p:txBody>
          <a:bodyPr>
            <a:normAutofit/>
          </a:bodyPr>
          <a:lstStyle/>
          <a:p>
            <a:r>
              <a:rPr lang="en-GB" sz="1600" dirty="0">
                <a:solidFill>
                  <a:srgbClr val="FFFFFF"/>
                </a:solidFill>
              </a:rPr>
              <a:t>Working with Literature</a:t>
            </a:r>
          </a:p>
          <a:p>
            <a:r>
              <a:rPr lang="en-GB" sz="1600" dirty="0">
                <a:solidFill>
                  <a:srgbClr val="FFFFFF"/>
                </a:solidFill>
              </a:rPr>
              <a:t>prof Nik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r>
              <a:rPr lang="en-GB" altLang="zh-CN"/>
              <a:t>Critical Review of Literature </a:t>
            </a:r>
            <a:endParaRPr lang="en-US" dirty="0"/>
          </a:p>
        </p:txBody>
      </p:sp>
      <p:sp>
        <p:nvSpPr>
          <p:cNvPr id="13315" name="Rectangle 3"/>
          <p:cNvSpPr>
            <a:spLocks noGrp="1" noChangeArrowheads="1"/>
          </p:cNvSpPr>
          <p:nvPr>
            <p:ph idx="1"/>
          </p:nvPr>
        </p:nvSpPr>
        <p:spPr/>
        <p:txBody>
          <a:bodyPr>
            <a:normAutofit lnSpcReduction="10000"/>
          </a:bodyPr>
          <a:lstStyle/>
          <a:p>
            <a:r>
              <a:rPr lang="en-GB" altLang="zh-CN" dirty="0"/>
              <a:t>The aim of a literature review is to provide the conceptual background to your research topic</a:t>
            </a:r>
          </a:p>
          <a:p>
            <a:r>
              <a:rPr lang="en-GB" altLang="zh-CN" dirty="0"/>
              <a:t>The literature review shows what other people asking similar questions have discovered: </a:t>
            </a:r>
          </a:p>
          <a:p>
            <a:pPr lvl="1"/>
            <a:r>
              <a:rPr lang="en-GB" altLang="zh-CN" dirty="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a:t>
            </a:r>
            <a:r>
              <a:rPr lang="en-GB" altLang="zh-CN" dirty="0" err="1"/>
              <a:t>Jankowicz</a:t>
            </a:r>
            <a:r>
              <a:rPr lang="en-GB" altLang="zh-CN" dirty="0"/>
              <a:t> (2005, p. 161)</a:t>
            </a:r>
          </a:p>
          <a:p>
            <a:r>
              <a:rPr lang="en-GB" altLang="zh-CN" dirty="0"/>
              <a:t>The review helps you understand the topic under consideration, and provides you with a point of evaluation for your conclusions</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zh-CN" dirty="0"/>
              <a:t>Literature Review</a:t>
            </a:r>
            <a:endParaRPr lang="en-US" dirty="0"/>
          </a:p>
        </p:txBody>
      </p:sp>
      <p:sp>
        <p:nvSpPr>
          <p:cNvPr id="15363" name="Rectangle 3"/>
          <p:cNvSpPr>
            <a:spLocks noGrp="1" noChangeArrowheads="1"/>
          </p:cNvSpPr>
          <p:nvPr>
            <p:ph idx="1"/>
          </p:nvPr>
        </p:nvSpPr>
        <p:spPr/>
        <p:txBody>
          <a:bodyPr>
            <a:normAutofit/>
          </a:bodyPr>
          <a:lstStyle/>
          <a:p>
            <a:r>
              <a:rPr lang="en-GB" altLang="zh-CN" dirty="0"/>
              <a:t>Not a summary, or annotated bibliography</a:t>
            </a:r>
          </a:p>
          <a:p>
            <a:r>
              <a:rPr lang="en-GB" altLang="zh-CN" dirty="0"/>
              <a:t>Builds up an argument for your particular research</a:t>
            </a:r>
          </a:p>
          <a:p>
            <a:r>
              <a:rPr lang="en-GB" altLang="zh-CN" dirty="0"/>
              <a:t>There is a mass of secondary literature available </a:t>
            </a:r>
          </a:p>
          <a:p>
            <a:pPr lvl="1"/>
            <a:r>
              <a:rPr lang="en-GB" altLang="zh-CN" dirty="0"/>
              <a:t>Begin with </a:t>
            </a:r>
            <a:r>
              <a:rPr lang="en-GB" altLang="zh-CN" b="1" dirty="0"/>
              <a:t>general</a:t>
            </a:r>
            <a:r>
              <a:rPr lang="en-GB" altLang="zh-CN" dirty="0"/>
              <a:t> texts before moving to more </a:t>
            </a:r>
            <a:r>
              <a:rPr lang="en-GB" altLang="zh-CN" b="1" dirty="0"/>
              <a:t>specific</a:t>
            </a:r>
            <a:r>
              <a:rPr lang="en-GB" altLang="zh-CN" dirty="0"/>
              <a:t> material (macro and micro)</a:t>
            </a:r>
          </a:p>
          <a:p>
            <a:r>
              <a:rPr lang="en-GB" altLang="zh-CN" dirty="0"/>
              <a:t>Use a range of sources &amp; viewpoints (e.g. academic, governmental, industrial sources)</a:t>
            </a:r>
          </a:p>
          <a:p>
            <a:r>
              <a:rPr lang="en-GB" altLang="zh-CN" dirty="0"/>
              <a:t>Use a range of types of source – journals, books, conference papers, internet articles, industry, etc.</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Using references</a:t>
            </a:r>
          </a:p>
        </p:txBody>
      </p:sp>
      <p:sp>
        <p:nvSpPr>
          <p:cNvPr id="3" name="Content Placeholder 2"/>
          <p:cNvSpPr>
            <a:spLocks noGrp="1"/>
          </p:cNvSpPr>
          <p:nvPr>
            <p:ph idx="1"/>
          </p:nvPr>
        </p:nvSpPr>
        <p:spPr/>
        <p:txBody>
          <a:bodyPr/>
          <a:lstStyle/>
          <a:p>
            <a:r>
              <a:rPr lang="en-GB" altLang="zh-CN" dirty="0"/>
              <a:t>If you copy a quotation into your notes for later use in your report be sure to do so fully and without abbreviations</a:t>
            </a:r>
          </a:p>
          <a:p>
            <a:pPr lvl="1"/>
            <a:r>
              <a:rPr lang="en-GB" altLang="zh-CN" dirty="0"/>
              <a:t>You can always abbreviate later</a:t>
            </a:r>
          </a:p>
          <a:p>
            <a:pPr lvl="1"/>
            <a:r>
              <a:rPr lang="en-GB" altLang="zh-CN" dirty="0"/>
              <a:t>Check the quote thoroughly to make sure that you have not misrepresented the author's views</a:t>
            </a:r>
          </a:p>
          <a:p>
            <a:pPr lvl="1"/>
            <a:r>
              <a:rPr lang="en-GB" altLang="zh-CN" dirty="0"/>
              <a:t>Remember to record the specific page number(s) the quote comes from</a:t>
            </a:r>
          </a:p>
          <a:p>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4</a:t>
            </a:fld>
            <a:endParaRPr lang="en-GB"/>
          </a:p>
        </p:txBody>
      </p:sp>
    </p:spTree>
    <p:extLst>
      <p:ext uri="{BB962C8B-B14F-4D97-AF65-F5344CB8AC3E}">
        <p14:creationId xmlns:p14="http://schemas.microsoft.com/office/powerpoint/2010/main" val="219512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zh-CN" dirty="0"/>
              <a:t>Using references</a:t>
            </a:r>
            <a:endParaRPr lang="en-US" dirty="0"/>
          </a:p>
        </p:txBody>
      </p:sp>
      <p:sp>
        <p:nvSpPr>
          <p:cNvPr id="21507" name="Rectangle 3"/>
          <p:cNvSpPr>
            <a:spLocks noGrp="1" noChangeArrowheads="1"/>
          </p:cNvSpPr>
          <p:nvPr>
            <p:ph idx="1"/>
          </p:nvPr>
        </p:nvSpPr>
        <p:spPr/>
        <p:txBody>
          <a:bodyPr>
            <a:normAutofit/>
          </a:bodyPr>
          <a:lstStyle/>
          <a:p>
            <a:r>
              <a:rPr lang="en-GB" altLang="zh-CN" dirty="0"/>
              <a:t>Be particularly careful when you copy statistical tables</a:t>
            </a:r>
          </a:p>
          <a:p>
            <a:pPr lvl="1"/>
            <a:r>
              <a:rPr lang="en-GB" altLang="zh-CN" dirty="0"/>
              <a:t>Set them out neatly in the notes and check every figure</a:t>
            </a:r>
          </a:p>
          <a:p>
            <a:r>
              <a:rPr lang="en-GB" altLang="zh-CN" dirty="0"/>
              <a:t>If you are doing any statistical calculations, be particularly careful to set out the worksheets tidily and with plenty of spaces</a:t>
            </a:r>
          </a:p>
          <a:p>
            <a:pPr lvl="1"/>
            <a:r>
              <a:rPr lang="en-GB" altLang="zh-CN" dirty="0"/>
              <a:t>Check all calculations when you first make them</a:t>
            </a:r>
          </a:p>
          <a:p>
            <a:r>
              <a:rPr lang="en-GB" altLang="zh-CN" dirty="0"/>
              <a:t>Do not over-use direct quotes from authors and always discuss quotes that you do use</a:t>
            </a:r>
          </a:p>
          <a:p>
            <a:r>
              <a:rPr lang="en-GB" altLang="zh-CN" dirty="0"/>
              <a:t>Take time to clearly structure your review</a:t>
            </a:r>
          </a:p>
          <a:p>
            <a:pPr lvl="1"/>
            <a:r>
              <a:rPr lang="en-GB" altLang="zh-CN" dirty="0"/>
              <a:t>Coherent and logical sequence of subheadings</a:t>
            </a:r>
          </a:p>
          <a:p>
            <a:pPr lvl="1"/>
            <a:r>
              <a:rPr lang="en-GB" altLang="zh-CN" dirty="0"/>
              <a:t>Suitable summaries</a:t>
            </a:r>
            <a:endParaRPr lang="en-US" dirty="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D9402-C43E-0328-47DE-31DD46EFE3EB}"/>
              </a:ext>
            </a:extLst>
          </p:cNvPr>
          <p:cNvSpPr>
            <a:spLocks noGrp="1"/>
          </p:cNvSpPr>
          <p:nvPr>
            <p:ph type="title"/>
          </p:nvPr>
        </p:nvSpPr>
        <p:spPr/>
        <p:txBody>
          <a:bodyPr/>
          <a:lstStyle/>
          <a:p>
            <a:r>
              <a:rPr lang="en-GB" dirty="0"/>
              <a:t>Structuring your review</a:t>
            </a:r>
          </a:p>
        </p:txBody>
      </p:sp>
      <p:sp>
        <p:nvSpPr>
          <p:cNvPr id="3" name="Content Placeholder 2">
            <a:extLst>
              <a:ext uri="{FF2B5EF4-FFF2-40B4-BE49-F238E27FC236}">
                <a16:creationId xmlns:a16="http://schemas.microsoft.com/office/drawing/2014/main" id="{94C58FBE-F5E1-7CB0-93A0-CF2AB8568771}"/>
              </a:ext>
            </a:extLst>
          </p:cNvPr>
          <p:cNvSpPr>
            <a:spLocks noGrp="1"/>
          </p:cNvSpPr>
          <p:nvPr>
            <p:ph idx="1"/>
          </p:nvPr>
        </p:nvSpPr>
        <p:spPr>
          <a:xfrm>
            <a:off x="856061" y="980727"/>
            <a:ext cx="7429499" cy="5877273"/>
          </a:xfrm>
        </p:spPr>
        <p:txBody>
          <a:bodyPr>
            <a:normAutofit lnSpcReduction="10000"/>
          </a:bodyPr>
          <a:lstStyle/>
          <a:p>
            <a:r>
              <a:rPr lang="en-GB" dirty="0"/>
              <a:t>A common problem for students writing a literature review is “Where do I start?”</a:t>
            </a:r>
          </a:p>
          <a:p>
            <a:r>
              <a:rPr lang="en-GB" dirty="0"/>
              <a:t>Mind maps can be used to structure your exploration of a problem space and define the structure of your review</a:t>
            </a:r>
          </a:p>
          <a:p>
            <a:pPr lvl="1"/>
            <a:r>
              <a:rPr lang="en-GB" dirty="0"/>
              <a:t>Start by asking a text </a:t>
            </a:r>
            <a:r>
              <a:rPr lang="en-GB" dirty="0" err="1"/>
              <a:t>genAI</a:t>
            </a:r>
            <a:r>
              <a:rPr lang="en-GB" dirty="0"/>
              <a:t> to give you a 1500-word summary of the research field and the problem</a:t>
            </a:r>
          </a:p>
          <a:p>
            <a:pPr lvl="1"/>
            <a:r>
              <a:rPr lang="en-GB" dirty="0"/>
              <a:t>Do not worry about references at this point</a:t>
            </a:r>
          </a:p>
          <a:p>
            <a:pPr lvl="1"/>
            <a:r>
              <a:rPr lang="en-GB" dirty="0"/>
              <a:t>Create a mind map of the material your </a:t>
            </a:r>
            <a:r>
              <a:rPr lang="en-GB" dirty="0" err="1"/>
              <a:t>genAI</a:t>
            </a:r>
            <a:r>
              <a:rPr lang="en-GB" dirty="0"/>
              <a:t> has produced (don’t worry if it is incorrect – you’ll find any errors as you read the literature</a:t>
            </a:r>
          </a:p>
          <a:p>
            <a:pPr lvl="1"/>
            <a:r>
              <a:rPr lang="en-GB" dirty="0"/>
              <a:t>Use your mind map to create the headings and subheadings of your review</a:t>
            </a:r>
          </a:p>
          <a:p>
            <a:pPr lvl="1"/>
            <a:r>
              <a:rPr lang="en-GB" dirty="0"/>
              <a:t>Write the review by researching the sections and subsections and including appropriate references</a:t>
            </a:r>
          </a:p>
        </p:txBody>
      </p:sp>
      <p:sp>
        <p:nvSpPr>
          <p:cNvPr id="4" name="Date Placeholder 3">
            <a:extLst>
              <a:ext uri="{FF2B5EF4-FFF2-40B4-BE49-F238E27FC236}">
                <a16:creationId xmlns:a16="http://schemas.microsoft.com/office/drawing/2014/main" id="{3E1A1867-A1DC-C722-09B3-C6038655C73D}"/>
              </a:ext>
            </a:extLst>
          </p:cNvPr>
          <p:cNvSpPr>
            <a:spLocks noGrp="1"/>
          </p:cNvSpPr>
          <p:nvPr>
            <p:ph type="dt" sz="half" idx="10"/>
          </p:nvPr>
        </p:nvSpPr>
        <p:spPr/>
        <p:txBody>
          <a:bodyPr/>
          <a:lstStyle/>
          <a:p>
            <a:fld id="{13C84B87-6630-42E9-9653-C662BCE79378}" type="datetime1">
              <a:rPr lang="en-US" smtClean="0"/>
              <a:t>9/25/2023</a:t>
            </a:fld>
            <a:endParaRPr lang="en-US" dirty="0"/>
          </a:p>
        </p:txBody>
      </p:sp>
      <p:sp>
        <p:nvSpPr>
          <p:cNvPr id="5" name="Slide Number Placeholder 4">
            <a:extLst>
              <a:ext uri="{FF2B5EF4-FFF2-40B4-BE49-F238E27FC236}">
                <a16:creationId xmlns:a16="http://schemas.microsoft.com/office/drawing/2014/main" id="{1BEF8B82-EBFE-A796-956A-4793E904D8A4}"/>
              </a:ext>
            </a:extLst>
          </p:cNvPr>
          <p:cNvSpPr>
            <a:spLocks noGrp="1"/>
          </p:cNvSpPr>
          <p:nvPr>
            <p:ph type="sldNum" sz="quarter" idx="12"/>
          </p:nvPr>
        </p:nvSpPr>
        <p:spPr/>
        <p:txBody>
          <a:bodyPr/>
          <a:lstStyle/>
          <a:p>
            <a:fld id="{9D8DC0F4-76EC-4928-B389-C9FEDA3416A3}" type="slidenum">
              <a:rPr lang="en-GB" smtClean="0"/>
              <a:pPr/>
              <a:t>6</a:t>
            </a:fld>
            <a:endParaRPr lang="en-GB"/>
          </a:p>
        </p:txBody>
      </p:sp>
    </p:spTree>
    <p:extLst>
      <p:ext uri="{BB962C8B-B14F-4D97-AF65-F5344CB8AC3E}">
        <p14:creationId xmlns:p14="http://schemas.microsoft.com/office/powerpoint/2010/main" val="1142352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AF6CF-71D6-831C-B11B-243DD5B64CE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D76FA45-C42C-3324-A5D7-6E7A3F34CFFB}"/>
              </a:ext>
            </a:extLst>
          </p:cNvPr>
          <p:cNvSpPr>
            <a:spLocks noGrp="1"/>
          </p:cNvSpPr>
          <p:nvPr>
            <p:ph idx="1"/>
          </p:nvPr>
        </p:nvSpPr>
        <p:spPr/>
        <p:txBody>
          <a:bodyPr/>
          <a:lstStyle/>
          <a:p>
            <a:r>
              <a:rPr lang="en-GB" dirty="0"/>
              <a:t>Select a topic relating to your project</a:t>
            </a:r>
          </a:p>
          <a:p>
            <a:r>
              <a:rPr lang="en-GB" dirty="0"/>
              <a:t>Ask a </a:t>
            </a:r>
            <a:r>
              <a:rPr lang="en-GB" dirty="0" err="1"/>
              <a:t>genAI</a:t>
            </a:r>
            <a:r>
              <a:rPr lang="en-GB" dirty="0"/>
              <a:t> to generate 1500 words on that topic</a:t>
            </a:r>
          </a:p>
          <a:p>
            <a:r>
              <a:rPr lang="en-GB" dirty="0"/>
              <a:t>Create a mind map from that text</a:t>
            </a:r>
          </a:p>
          <a:p>
            <a:r>
              <a:rPr lang="en-GB" dirty="0"/>
              <a:t>From the mind map, identify the main sections and subsections of the problem space; turn these into a list of headings and subheadings for a literature review</a:t>
            </a:r>
          </a:p>
        </p:txBody>
      </p:sp>
      <p:sp>
        <p:nvSpPr>
          <p:cNvPr id="4" name="Date Placeholder 3">
            <a:extLst>
              <a:ext uri="{FF2B5EF4-FFF2-40B4-BE49-F238E27FC236}">
                <a16:creationId xmlns:a16="http://schemas.microsoft.com/office/drawing/2014/main" id="{5D9807FC-736F-132A-9DD4-06C619BB0548}"/>
              </a:ext>
            </a:extLst>
          </p:cNvPr>
          <p:cNvSpPr>
            <a:spLocks noGrp="1"/>
          </p:cNvSpPr>
          <p:nvPr>
            <p:ph type="dt" sz="half" idx="10"/>
          </p:nvPr>
        </p:nvSpPr>
        <p:spPr/>
        <p:txBody>
          <a:bodyPr/>
          <a:lstStyle/>
          <a:p>
            <a:fld id="{EB08AC1E-C8C6-43C8-893B-9E24FD206CBF}" type="datetime1">
              <a:rPr lang="en-US" smtClean="0"/>
              <a:t>9/25/2023</a:t>
            </a:fld>
            <a:endParaRPr lang="en-US" dirty="0"/>
          </a:p>
        </p:txBody>
      </p:sp>
      <p:sp>
        <p:nvSpPr>
          <p:cNvPr id="5" name="Slide Number Placeholder 4">
            <a:extLst>
              <a:ext uri="{FF2B5EF4-FFF2-40B4-BE49-F238E27FC236}">
                <a16:creationId xmlns:a16="http://schemas.microsoft.com/office/drawing/2014/main" id="{17C7ACFC-55AB-D898-C9A7-4D60B2FA5B2A}"/>
              </a:ext>
            </a:extLst>
          </p:cNvPr>
          <p:cNvSpPr>
            <a:spLocks noGrp="1"/>
          </p:cNvSpPr>
          <p:nvPr>
            <p:ph type="sldNum" sz="quarter" idx="12"/>
          </p:nvPr>
        </p:nvSpPr>
        <p:spPr/>
        <p:txBody>
          <a:bodyPr/>
          <a:lstStyle/>
          <a:p>
            <a:fld id="{9D8DC0F4-76EC-4928-B389-C9FEDA3416A3}" type="slidenum">
              <a:rPr lang="en-GB" smtClean="0"/>
              <a:pPr/>
              <a:t>7</a:t>
            </a:fld>
            <a:endParaRPr lang="en-GB"/>
          </a:p>
        </p:txBody>
      </p:sp>
    </p:spTree>
    <p:extLst>
      <p:ext uri="{BB962C8B-B14F-4D97-AF65-F5344CB8AC3E}">
        <p14:creationId xmlns:p14="http://schemas.microsoft.com/office/powerpoint/2010/main" val="2994313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GB" altLang="zh-CN"/>
              <a:t>Critical analysis</a:t>
            </a:r>
            <a:endParaRPr lang="en-US"/>
          </a:p>
        </p:txBody>
      </p:sp>
      <p:sp>
        <p:nvSpPr>
          <p:cNvPr id="22531" name="Rectangle 3"/>
          <p:cNvSpPr>
            <a:spLocks noGrp="1" noChangeArrowheads="1"/>
          </p:cNvSpPr>
          <p:nvPr>
            <p:ph idx="1"/>
          </p:nvPr>
        </p:nvSpPr>
        <p:spPr/>
        <p:txBody>
          <a:bodyPr>
            <a:normAutofit/>
          </a:bodyPr>
          <a:lstStyle/>
          <a:p>
            <a:r>
              <a:rPr lang="en-GB" altLang="zh-CN" dirty="0"/>
              <a:t>Students often fail to be analytical or evaluative and try to compensate with a greater amount of information instead</a:t>
            </a:r>
          </a:p>
          <a:p>
            <a:pPr lvl="1"/>
            <a:r>
              <a:rPr lang="en-GB" altLang="zh-CN" dirty="0"/>
              <a:t>Quantity is no substitute for quality of analysis.</a:t>
            </a:r>
          </a:p>
          <a:p>
            <a:r>
              <a:rPr lang="en-GB" altLang="zh-CN" dirty="0"/>
              <a:t>The review should not be a simple recitation or list of what other authors have written</a:t>
            </a:r>
          </a:p>
          <a:p>
            <a:pPr lvl="1"/>
            <a:r>
              <a:rPr lang="en-GB" altLang="zh-CN" dirty="0"/>
              <a:t>Link ideas</a:t>
            </a:r>
          </a:p>
          <a:p>
            <a:pPr lvl="1"/>
            <a:r>
              <a:rPr lang="en-GB" altLang="zh-CN" dirty="0"/>
              <a:t>Compare and contrast the material</a:t>
            </a:r>
          </a:p>
          <a:p>
            <a:pPr lvl="1"/>
            <a:r>
              <a:rPr lang="en-GB" altLang="zh-CN" dirty="0"/>
              <a:t>Look for trends or themes</a:t>
            </a:r>
          </a:p>
          <a:p>
            <a:r>
              <a:rPr lang="en-GB" altLang="zh-CN" dirty="0"/>
              <a:t>Literature cited must be up-to-date</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GB" altLang="zh-CN" dirty="0"/>
              <a:t>Critical literature reviews should… </a:t>
            </a:r>
            <a:endParaRPr lang="en-US" dirty="0"/>
          </a:p>
        </p:txBody>
      </p:sp>
      <p:sp>
        <p:nvSpPr>
          <p:cNvPr id="23555" name="Rectangle 3"/>
          <p:cNvSpPr>
            <a:spLocks noGrp="1" noChangeArrowheads="1"/>
          </p:cNvSpPr>
          <p:nvPr>
            <p:ph idx="1"/>
          </p:nvPr>
        </p:nvSpPr>
        <p:spPr/>
        <p:txBody>
          <a:bodyPr>
            <a:normAutofit/>
          </a:bodyPr>
          <a:lstStyle/>
          <a:p>
            <a:r>
              <a:rPr lang="en-GB" altLang="zh-CN" dirty="0"/>
              <a:t>Refer to &amp; assess research by recognised experts in the chosen topic area</a:t>
            </a:r>
          </a:p>
          <a:p>
            <a:r>
              <a:rPr lang="en-GB" altLang="zh-CN" dirty="0"/>
              <a:t>Consider &amp; discuss research that supports and opposes your idea</a:t>
            </a:r>
          </a:p>
          <a:p>
            <a:r>
              <a:rPr lang="en-GB" altLang="zh-CN" dirty="0"/>
              <a:t>Make reasoned judgements regarding the value of others’ research, showing clearly how it relates to your research</a:t>
            </a:r>
          </a:p>
          <a:p>
            <a:r>
              <a:rPr lang="en-GB" altLang="zh-CN" dirty="0"/>
              <a:t>Justify your arguments with valid evidence in a logical manner</a:t>
            </a:r>
          </a:p>
          <a:p>
            <a:r>
              <a:rPr lang="en-GB" altLang="zh-CN" dirty="0"/>
              <a:t>Distinguish clearly between fact and opinion</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FC3C7-3129-4E85-319A-B698A56A9F41}"/>
              </a:ext>
            </a:extLst>
          </p:cNvPr>
          <p:cNvSpPr>
            <a:spLocks noGrp="1"/>
          </p:cNvSpPr>
          <p:nvPr>
            <p:ph type="title"/>
          </p:nvPr>
        </p:nvSpPr>
        <p:spPr/>
        <p:txBody>
          <a:bodyPr/>
          <a:lstStyle/>
          <a:p>
            <a:r>
              <a:rPr lang="en-GB" dirty="0"/>
              <a:t>Finding Literature</a:t>
            </a:r>
          </a:p>
        </p:txBody>
      </p:sp>
      <p:sp>
        <p:nvSpPr>
          <p:cNvPr id="3" name="Content Placeholder 2">
            <a:extLst>
              <a:ext uri="{FF2B5EF4-FFF2-40B4-BE49-F238E27FC236}">
                <a16:creationId xmlns:a16="http://schemas.microsoft.com/office/drawing/2014/main" id="{C5DE10E0-B8F9-0012-A1FC-C148ADFF971D}"/>
              </a:ext>
            </a:extLst>
          </p:cNvPr>
          <p:cNvSpPr>
            <a:spLocks noGrp="1"/>
          </p:cNvSpPr>
          <p:nvPr>
            <p:ph idx="1"/>
          </p:nvPr>
        </p:nvSpPr>
        <p:spPr/>
        <p:txBody>
          <a:bodyPr>
            <a:normAutofit lnSpcReduction="10000"/>
          </a:bodyPr>
          <a:lstStyle/>
          <a:p>
            <a:r>
              <a:rPr lang="en-GB" dirty="0"/>
              <a:t>Google works but Google Scholar is better</a:t>
            </a:r>
          </a:p>
          <a:p>
            <a:r>
              <a:rPr lang="en-GB" dirty="0"/>
              <a:t>Semantic Scholar is significantly better than Google Scholar</a:t>
            </a:r>
          </a:p>
          <a:p>
            <a:pPr lvl="1"/>
            <a:r>
              <a:rPr lang="en-GB" dirty="0">
                <a:hlinkClick r:id="rId2"/>
              </a:rPr>
              <a:t>https://www.semanticscholar.org/</a:t>
            </a:r>
            <a:r>
              <a:rPr lang="en-GB" dirty="0"/>
              <a:t> </a:t>
            </a:r>
          </a:p>
          <a:p>
            <a:pPr lvl="1"/>
            <a:r>
              <a:rPr lang="en-GB" dirty="0"/>
              <a:t>AI tool that looks for links between papers and can therefore suggest papers with similar content even if they neither cite or are cited by a given paper</a:t>
            </a:r>
          </a:p>
          <a:p>
            <a:r>
              <a:rPr lang="en-GB" dirty="0"/>
              <a:t>Library databases</a:t>
            </a:r>
          </a:p>
          <a:p>
            <a:pPr lvl="1"/>
            <a:r>
              <a:rPr lang="en-GB" dirty="0"/>
              <a:t>You are unlikely to find anything you won’t find with Semantic Scholar but using the library search gets you through some paywalls</a:t>
            </a:r>
          </a:p>
          <a:p>
            <a:r>
              <a:rPr lang="en-GB" dirty="0"/>
              <a:t>Bing Chat will provide links to references with its text</a:t>
            </a:r>
          </a:p>
        </p:txBody>
      </p:sp>
      <p:sp>
        <p:nvSpPr>
          <p:cNvPr id="4" name="Date Placeholder 3">
            <a:extLst>
              <a:ext uri="{FF2B5EF4-FFF2-40B4-BE49-F238E27FC236}">
                <a16:creationId xmlns:a16="http://schemas.microsoft.com/office/drawing/2014/main" id="{A8EAEDDD-1D56-AB3F-4EB7-48EC40CB684F}"/>
              </a:ext>
            </a:extLst>
          </p:cNvPr>
          <p:cNvSpPr>
            <a:spLocks noGrp="1"/>
          </p:cNvSpPr>
          <p:nvPr>
            <p:ph type="dt" sz="half" idx="10"/>
          </p:nvPr>
        </p:nvSpPr>
        <p:spPr/>
        <p:txBody>
          <a:bodyPr/>
          <a:lstStyle/>
          <a:p>
            <a:fld id="{F0587D1B-A57D-44EA-9794-792172CF3B1B}" type="datetime1">
              <a:rPr lang="en-US" smtClean="0"/>
              <a:t>9/25/2023</a:t>
            </a:fld>
            <a:endParaRPr lang="en-US" dirty="0"/>
          </a:p>
        </p:txBody>
      </p:sp>
      <p:sp>
        <p:nvSpPr>
          <p:cNvPr id="5" name="Slide Number Placeholder 4">
            <a:extLst>
              <a:ext uri="{FF2B5EF4-FFF2-40B4-BE49-F238E27FC236}">
                <a16:creationId xmlns:a16="http://schemas.microsoft.com/office/drawing/2014/main" id="{E81BDDF2-91D3-8F57-74CF-D9133DBDFC5A}"/>
              </a:ext>
            </a:extLst>
          </p:cNvPr>
          <p:cNvSpPr>
            <a:spLocks noGrp="1"/>
          </p:cNvSpPr>
          <p:nvPr>
            <p:ph type="sldNum" sz="quarter" idx="12"/>
          </p:nvPr>
        </p:nvSpPr>
        <p:spPr/>
        <p:txBody>
          <a:bodyPr/>
          <a:lstStyle/>
          <a:p>
            <a:fld id="{9D8DC0F4-76EC-4928-B389-C9FEDA3416A3}" type="slidenum">
              <a:rPr lang="en-GB" smtClean="0"/>
              <a:pPr/>
              <a:t>10</a:t>
            </a:fld>
            <a:endParaRPr lang="en-GB"/>
          </a:p>
        </p:txBody>
      </p:sp>
    </p:spTree>
    <p:extLst>
      <p:ext uri="{BB962C8B-B14F-4D97-AF65-F5344CB8AC3E}">
        <p14:creationId xmlns:p14="http://schemas.microsoft.com/office/powerpoint/2010/main" val="647596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r>
              <a:rPr lang="en-GB"/>
              <a:t>Citation</a:t>
            </a:r>
          </a:p>
        </p:txBody>
      </p:sp>
      <p:sp>
        <p:nvSpPr>
          <p:cNvPr id="67587" name="Rectangle 3"/>
          <p:cNvSpPr>
            <a:spLocks noGrp="1" noChangeArrowheads="1"/>
          </p:cNvSpPr>
          <p:nvPr>
            <p:ph idx="1"/>
          </p:nvPr>
        </p:nvSpPr>
        <p:spPr/>
        <p:txBody>
          <a:bodyPr/>
          <a:lstStyle/>
          <a:p>
            <a:r>
              <a:rPr lang="en-GB" dirty="0"/>
              <a:t>Defined as:</a:t>
            </a:r>
          </a:p>
          <a:p>
            <a:pPr lvl="1"/>
            <a:r>
              <a:rPr lang="en-GB" dirty="0"/>
              <a:t>the acknowledgement of information obtained from a document you have read or the act of quoting text</a:t>
            </a:r>
          </a:p>
          <a:p>
            <a:r>
              <a:rPr lang="en-GB" dirty="0"/>
              <a:t>Done by providing the </a:t>
            </a:r>
            <a:r>
              <a:rPr lang="en-GB" b="1" dirty="0">
                <a:solidFill>
                  <a:schemeClr val="accent6">
                    <a:lumMod val="40000"/>
                    <a:lumOff val="60000"/>
                  </a:schemeClr>
                </a:solidFill>
              </a:rPr>
              <a:t>reference</a:t>
            </a:r>
            <a:r>
              <a:rPr lang="en-GB" dirty="0"/>
              <a:t> to the source of the material</a:t>
            </a:r>
          </a:p>
          <a:p>
            <a:r>
              <a:rPr lang="en-GB" dirty="0"/>
              <a:t>The reference allows the reader to find the original source </a:t>
            </a:r>
          </a:p>
        </p:txBody>
      </p:sp>
    </p:spTree>
    <p:extLst>
      <p:ext uri="{BB962C8B-B14F-4D97-AF65-F5344CB8AC3E}">
        <p14:creationId xmlns:p14="http://schemas.microsoft.com/office/powerpoint/2010/main" val="2179864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normAutofit/>
          </a:bodyPr>
          <a:lstStyle/>
          <a:p>
            <a:r>
              <a:rPr lang="en-GB"/>
              <a:t>Why Referencing?</a:t>
            </a:r>
          </a:p>
        </p:txBody>
      </p:sp>
      <p:sp>
        <p:nvSpPr>
          <p:cNvPr id="68611" name="Rectangle 3"/>
          <p:cNvSpPr>
            <a:spLocks noGrp="1" noChangeArrowheads="1"/>
          </p:cNvSpPr>
          <p:nvPr>
            <p:ph idx="1"/>
          </p:nvPr>
        </p:nvSpPr>
        <p:spPr/>
        <p:txBody>
          <a:bodyPr/>
          <a:lstStyle/>
          <a:p>
            <a:r>
              <a:rPr lang="en-GB" dirty="0"/>
              <a:t>To </a:t>
            </a:r>
            <a:r>
              <a:rPr lang="en-GB" b="1" dirty="0">
                <a:solidFill>
                  <a:schemeClr val="accent6">
                    <a:lumMod val="40000"/>
                    <a:lumOff val="60000"/>
                  </a:schemeClr>
                </a:solidFill>
              </a:rPr>
              <a:t>support</a:t>
            </a:r>
            <a:r>
              <a:rPr lang="en-GB" dirty="0"/>
              <a:t> your statements and arguments</a:t>
            </a:r>
          </a:p>
          <a:p>
            <a:r>
              <a:rPr lang="en-GB" dirty="0"/>
              <a:t>To give </a:t>
            </a:r>
            <a:r>
              <a:rPr lang="en-GB" b="1" dirty="0">
                <a:solidFill>
                  <a:schemeClr val="accent6">
                    <a:lumMod val="40000"/>
                    <a:lumOff val="60000"/>
                  </a:schemeClr>
                </a:solidFill>
              </a:rPr>
              <a:t>credit</a:t>
            </a:r>
            <a:r>
              <a:rPr lang="en-GB" dirty="0"/>
              <a:t> for your sources</a:t>
            </a:r>
          </a:p>
          <a:p>
            <a:pPr lvl="1"/>
            <a:r>
              <a:rPr lang="en-GB" dirty="0"/>
              <a:t>Would you like people to use your ideas without saying where they got them from?</a:t>
            </a:r>
          </a:p>
          <a:p>
            <a:pPr lvl="1"/>
            <a:r>
              <a:rPr lang="en-GB" dirty="0"/>
              <a:t>It is</a:t>
            </a:r>
            <a:r>
              <a:rPr lang="en-GB" dirty="0">
                <a:solidFill>
                  <a:schemeClr val="accent6">
                    <a:lumMod val="40000"/>
                    <a:lumOff val="60000"/>
                  </a:schemeClr>
                </a:solidFill>
              </a:rPr>
              <a:t> </a:t>
            </a:r>
            <a:r>
              <a:rPr lang="en-GB" b="1" dirty="0">
                <a:solidFill>
                  <a:schemeClr val="accent6">
                    <a:lumMod val="40000"/>
                    <a:lumOff val="60000"/>
                  </a:schemeClr>
                </a:solidFill>
              </a:rPr>
              <a:t>theft</a:t>
            </a:r>
            <a:r>
              <a:rPr lang="en-GB" dirty="0">
                <a:solidFill>
                  <a:schemeClr val="accent6">
                    <a:lumMod val="40000"/>
                    <a:lumOff val="60000"/>
                  </a:schemeClr>
                </a:solidFill>
              </a:rPr>
              <a:t> </a:t>
            </a:r>
            <a:r>
              <a:rPr lang="en-GB" dirty="0"/>
              <a:t>to use other peoples ideas as your own!</a:t>
            </a:r>
          </a:p>
          <a:p>
            <a:r>
              <a:rPr lang="en-GB" dirty="0"/>
              <a:t>To </a:t>
            </a:r>
            <a:r>
              <a:rPr lang="en-GB" b="1" dirty="0">
                <a:solidFill>
                  <a:schemeClr val="accent6">
                    <a:lumMod val="40000"/>
                    <a:lumOff val="60000"/>
                  </a:schemeClr>
                </a:solidFill>
              </a:rPr>
              <a:t>demonstrate</a:t>
            </a:r>
            <a:r>
              <a:rPr lang="en-GB" dirty="0"/>
              <a:t> your academic research</a:t>
            </a:r>
          </a:p>
          <a:p>
            <a:r>
              <a:rPr lang="en-GB" dirty="0"/>
              <a:t>To provide the academic </a:t>
            </a:r>
            <a:r>
              <a:rPr lang="en-GB" b="1" dirty="0">
                <a:solidFill>
                  <a:schemeClr val="accent6">
                    <a:lumMod val="40000"/>
                    <a:lumOff val="60000"/>
                  </a:schemeClr>
                </a:solidFill>
              </a:rPr>
              <a:t>credibility</a:t>
            </a:r>
            <a:r>
              <a:rPr lang="en-GB" dirty="0">
                <a:solidFill>
                  <a:schemeClr val="accent6">
                    <a:lumMod val="40000"/>
                    <a:lumOff val="60000"/>
                  </a:schemeClr>
                </a:solidFill>
              </a:rPr>
              <a:t> </a:t>
            </a:r>
            <a:r>
              <a:rPr lang="en-GB" dirty="0"/>
              <a:t>for your work</a:t>
            </a:r>
          </a:p>
          <a:p>
            <a:r>
              <a:rPr lang="en-GB" dirty="0"/>
              <a:t>To</a:t>
            </a:r>
            <a:r>
              <a:rPr lang="en-GB" dirty="0">
                <a:solidFill>
                  <a:schemeClr val="accent6">
                    <a:lumMod val="40000"/>
                    <a:lumOff val="60000"/>
                  </a:schemeClr>
                </a:solidFill>
              </a:rPr>
              <a:t> </a:t>
            </a:r>
            <a:r>
              <a:rPr lang="en-GB" b="1" dirty="0">
                <a:solidFill>
                  <a:schemeClr val="accent6">
                    <a:lumMod val="40000"/>
                    <a:lumOff val="60000"/>
                  </a:schemeClr>
                </a:solidFill>
              </a:rPr>
              <a:t>reassure</a:t>
            </a:r>
            <a:r>
              <a:rPr lang="en-GB" dirty="0">
                <a:solidFill>
                  <a:schemeClr val="accent6">
                    <a:lumMod val="40000"/>
                    <a:lumOff val="60000"/>
                  </a:schemeClr>
                </a:solidFill>
              </a:rPr>
              <a:t> </a:t>
            </a:r>
            <a:r>
              <a:rPr lang="en-GB" dirty="0"/>
              <a:t>the reader that your work is not a fairy story that you have created</a:t>
            </a:r>
          </a:p>
          <a:p>
            <a:endParaRPr lang="en-GB" dirty="0"/>
          </a:p>
        </p:txBody>
      </p:sp>
    </p:spTree>
    <p:extLst>
      <p:ext uri="{BB962C8B-B14F-4D97-AF65-F5344CB8AC3E}">
        <p14:creationId xmlns:p14="http://schemas.microsoft.com/office/powerpoint/2010/main" val="1808699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a:bodyPr>
          <a:lstStyle/>
          <a:p>
            <a:r>
              <a:rPr lang="en-GB" dirty="0"/>
              <a:t>When and Where?</a:t>
            </a:r>
          </a:p>
        </p:txBody>
      </p:sp>
      <p:sp>
        <p:nvSpPr>
          <p:cNvPr id="70659" name="Rectangle 3"/>
          <p:cNvSpPr>
            <a:spLocks noGrp="1" noChangeArrowheads="1"/>
          </p:cNvSpPr>
          <p:nvPr>
            <p:ph idx="1"/>
          </p:nvPr>
        </p:nvSpPr>
        <p:spPr/>
        <p:txBody>
          <a:bodyPr/>
          <a:lstStyle/>
          <a:p>
            <a:r>
              <a:rPr lang="en-GB" sz="3600" b="1" dirty="0">
                <a:solidFill>
                  <a:schemeClr val="accent6">
                    <a:lumMod val="40000"/>
                    <a:lumOff val="60000"/>
                  </a:schemeClr>
                </a:solidFill>
              </a:rPr>
              <a:t>Every time</a:t>
            </a:r>
            <a:r>
              <a:rPr lang="en-GB" dirty="0">
                <a:solidFill>
                  <a:schemeClr val="accent6">
                    <a:lumMod val="40000"/>
                    <a:lumOff val="60000"/>
                  </a:schemeClr>
                </a:solidFill>
              </a:rPr>
              <a:t> </a:t>
            </a:r>
            <a:r>
              <a:rPr lang="en-GB" dirty="0"/>
              <a:t>you </a:t>
            </a:r>
            <a:r>
              <a:rPr lang="en-GB" b="1" dirty="0">
                <a:solidFill>
                  <a:schemeClr val="accent6">
                    <a:lumMod val="40000"/>
                    <a:lumOff val="60000"/>
                  </a:schemeClr>
                </a:solidFill>
              </a:rPr>
              <a:t>use</a:t>
            </a:r>
            <a:r>
              <a:rPr lang="en-GB" dirty="0"/>
              <a:t> someone else’s ideas or words or illustrations, even if you change them a bit!</a:t>
            </a:r>
          </a:p>
          <a:p>
            <a:r>
              <a:rPr lang="en-GB" dirty="0"/>
              <a:t>When you </a:t>
            </a:r>
            <a:r>
              <a:rPr lang="en-GB" b="1" dirty="0">
                <a:solidFill>
                  <a:schemeClr val="accent6">
                    <a:lumMod val="40000"/>
                    <a:lumOff val="60000"/>
                  </a:schemeClr>
                </a:solidFill>
              </a:rPr>
              <a:t>copy</a:t>
            </a:r>
            <a:r>
              <a:rPr lang="en-GB" dirty="0"/>
              <a:t> some lines of programme code</a:t>
            </a:r>
          </a:p>
          <a:p>
            <a:r>
              <a:rPr lang="en-GB" dirty="0"/>
              <a:t>Whenever you make an</a:t>
            </a:r>
            <a:r>
              <a:rPr lang="en-GB" dirty="0">
                <a:solidFill>
                  <a:schemeClr val="accent6">
                    <a:lumMod val="40000"/>
                    <a:lumOff val="60000"/>
                  </a:schemeClr>
                </a:solidFill>
              </a:rPr>
              <a:t> </a:t>
            </a:r>
            <a:r>
              <a:rPr lang="en-GB" b="1" dirty="0">
                <a:solidFill>
                  <a:schemeClr val="accent6">
                    <a:lumMod val="40000"/>
                    <a:lumOff val="60000"/>
                  </a:schemeClr>
                </a:solidFill>
              </a:rPr>
              <a:t>assertion</a:t>
            </a:r>
            <a:r>
              <a:rPr lang="en-GB" dirty="0">
                <a:solidFill>
                  <a:schemeClr val="accent6">
                    <a:lumMod val="40000"/>
                    <a:lumOff val="60000"/>
                  </a:schemeClr>
                </a:solidFill>
              </a:rPr>
              <a:t> </a:t>
            </a:r>
            <a:r>
              <a:rPr lang="en-GB" dirty="0"/>
              <a:t>you need to justify your statements</a:t>
            </a:r>
          </a:p>
        </p:txBody>
      </p:sp>
    </p:spTree>
    <p:extLst>
      <p:ext uri="{BB962C8B-B14F-4D97-AF65-F5344CB8AC3E}">
        <p14:creationId xmlns:p14="http://schemas.microsoft.com/office/powerpoint/2010/main" val="2531050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Referencing</a:t>
            </a:r>
          </a:p>
        </p:txBody>
      </p:sp>
      <p:sp>
        <p:nvSpPr>
          <p:cNvPr id="3" name="Content Placeholder 2"/>
          <p:cNvSpPr>
            <a:spLocks noGrp="1"/>
          </p:cNvSpPr>
          <p:nvPr>
            <p:ph idx="1"/>
          </p:nvPr>
        </p:nvSpPr>
        <p:spPr>
          <a:xfrm>
            <a:off x="856061" y="980727"/>
            <a:ext cx="7429499" cy="5688633"/>
          </a:xfrm>
        </p:spPr>
        <p:txBody>
          <a:bodyPr>
            <a:normAutofit/>
          </a:bodyPr>
          <a:lstStyle/>
          <a:p>
            <a:r>
              <a:rPr lang="en-GB" dirty="0"/>
              <a:t>UWTSD uses the Vancouver numerical referencing system (the IEEE version)</a:t>
            </a:r>
          </a:p>
          <a:p>
            <a:r>
              <a:rPr lang="en-GB" dirty="0"/>
              <a:t>The system uses numbers, in order of appearance in the text</a:t>
            </a:r>
          </a:p>
          <a:p>
            <a:r>
              <a:rPr lang="en-GB" dirty="0"/>
              <a:t>Details on how to reference a wide range of sources using the IEEE style are available in the library’s IEEE Handbook</a:t>
            </a:r>
          </a:p>
          <a:p>
            <a:pPr lvl="1"/>
            <a:r>
              <a:rPr lang="en-GB" dirty="0">
                <a:hlinkClick r:id="rId2"/>
              </a:rPr>
              <a:t>https://www.uwtsd.ac.uk/library/using-our-libraries/online-library/referencing-handbooks/</a:t>
            </a:r>
            <a:endParaRPr lang="en-GB" dirty="0"/>
          </a:p>
          <a:p>
            <a:r>
              <a:rPr lang="en-GB" dirty="0"/>
              <a:t>UWTSD guidelines on referencing </a:t>
            </a:r>
            <a:r>
              <a:rPr lang="en-GB" dirty="0" err="1"/>
              <a:t>genAIs</a:t>
            </a:r>
            <a:endParaRPr lang="en-GB" dirty="0"/>
          </a:p>
          <a:p>
            <a:pPr lvl="1"/>
            <a:r>
              <a:rPr lang="en-GB" dirty="0">
                <a:hlinkClick r:id="rId3"/>
              </a:rPr>
              <a:t>https://www.uwtsd.ac.uk/library/using-our-libraries/online-library/referencing-handbooks/referencing-ai/</a:t>
            </a:r>
            <a:endParaRPr lang="en-GB" dirty="0"/>
          </a:p>
        </p:txBody>
      </p:sp>
    </p:spTree>
    <p:extLst>
      <p:ext uri="{BB962C8B-B14F-4D97-AF65-F5344CB8AC3E}">
        <p14:creationId xmlns:p14="http://schemas.microsoft.com/office/powerpoint/2010/main" val="2942991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Benefits of Referencing for the Student</a:t>
            </a:r>
          </a:p>
        </p:txBody>
      </p:sp>
      <p:sp>
        <p:nvSpPr>
          <p:cNvPr id="3" name="Content Placeholder 2"/>
          <p:cNvSpPr>
            <a:spLocks noGrp="1"/>
          </p:cNvSpPr>
          <p:nvPr>
            <p:ph idx="1"/>
          </p:nvPr>
        </p:nvSpPr>
        <p:spPr/>
        <p:txBody>
          <a:bodyPr>
            <a:normAutofit/>
          </a:bodyPr>
          <a:lstStyle/>
          <a:p>
            <a:r>
              <a:rPr lang="en-GB" dirty="0"/>
              <a:t>Proves that the work has a factual/academic basis</a:t>
            </a:r>
          </a:p>
          <a:p>
            <a:pPr lvl="1"/>
            <a:r>
              <a:rPr lang="en-GB" dirty="0"/>
              <a:t>Shows the variety of sources you have used </a:t>
            </a:r>
          </a:p>
          <a:p>
            <a:pPr lvl="1"/>
            <a:r>
              <a:rPr lang="en-GB" dirty="0"/>
              <a:t>Shows that you have used relevant sources</a:t>
            </a:r>
          </a:p>
          <a:p>
            <a:pPr lvl="1"/>
            <a:r>
              <a:rPr lang="en-GB" dirty="0"/>
              <a:t>Supports the ideas and arguments that you discuss in your work</a:t>
            </a:r>
          </a:p>
          <a:p>
            <a:pPr lvl="1"/>
            <a:r>
              <a:rPr lang="en-GB" dirty="0"/>
              <a:t>Shows initiative and independent thought</a:t>
            </a:r>
          </a:p>
          <a:p>
            <a:pPr lvl="1"/>
            <a:r>
              <a:rPr lang="en-GB" dirty="0"/>
              <a:t>Shows depth of reading</a:t>
            </a:r>
          </a:p>
          <a:p>
            <a:pPr lvl="1"/>
            <a:r>
              <a:rPr lang="en-GB" dirty="0"/>
              <a:t>Shows ability to judge if information read is relevant</a:t>
            </a:r>
          </a:p>
          <a:p>
            <a:pPr lvl="1"/>
            <a:r>
              <a:rPr lang="en-GB" b="1" dirty="0">
                <a:solidFill>
                  <a:schemeClr val="accent6">
                    <a:lumMod val="40000"/>
                    <a:lumOff val="60000"/>
                  </a:schemeClr>
                </a:solidFill>
              </a:rPr>
              <a:t>Will help you to gain more marks</a:t>
            </a:r>
            <a:endParaRPr lang="en-GB" dirty="0">
              <a:solidFill>
                <a:schemeClr val="accent6">
                  <a:lumMod val="40000"/>
                  <a:lumOff val="60000"/>
                </a:schemeClr>
              </a:solidFill>
            </a:endParaRPr>
          </a:p>
        </p:txBody>
      </p:sp>
    </p:spTree>
    <p:extLst>
      <p:ext uri="{BB962C8B-B14F-4D97-AF65-F5344CB8AC3E}">
        <p14:creationId xmlns:p14="http://schemas.microsoft.com/office/powerpoint/2010/main" val="2763010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Benefits Cont.</a:t>
            </a:r>
          </a:p>
        </p:txBody>
      </p:sp>
      <p:sp>
        <p:nvSpPr>
          <p:cNvPr id="3" name="Content Placeholder 2"/>
          <p:cNvSpPr>
            <a:spLocks noGrp="1"/>
          </p:cNvSpPr>
          <p:nvPr>
            <p:ph idx="1"/>
          </p:nvPr>
        </p:nvSpPr>
        <p:spPr/>
        <p:txBody>
          <a:bodyPr>
            <a:normAutofit/>
          </a:bodyPr>
          <a:lstStyle/>
          <a:p>
            <a:r>
              <a:rPr lang="en-GB" dirty="0"/>
              <a:t>Allows the reader to identify and retrieve the sources for their own use</a:t>
            </a:r>
          </a:p>
          <a:p>
            <a:pPr lvl="1"/>
            <a:r>
              <a:rPr lang="en-GB" dirty="0"/>
              <a:t>May be several sources with similar titles</a:t>
            </a:r>
          </a:p>
          <a:p>
            <a:pPr lvl="1"/>
            <a:r>
              <a:rPr lang="en-GB" dirty="0"/>
              <a:t>Helps tutor to find the information easily</a:t>
            </a:r>
          </a:p>
          <a:p>
            <a:pPr lvl="1"/>
            <a:r>
              <a:rPr lang="en-GB" dirty="0"/>
              <a:t>Helps you to retrace the sources you have used in the past, for future assignments.</a:t>
            </a:r>
          </a:p>
          <a:p>
            <a:r>
              <a:rPr lang="en-GB" dirty="0"/>
              <a:t>Avoids </a:t>
            </a:r>
            <a:r>
              <a:rPr lang="en-GB" b="1" dirty="0">
                <a:solidFill>
                  <a:schemeClr val="accent6">
                    <a:lumMod val="40000"/>
                    <a:lumOff val="60000"/>
                  </a:schemeClr>
                </a:solidFill>
              </a:rPr>
              <a:t>plagiarism</a:t>
            </a:r>
            <a:r>
              <a:rPr lang="en-GB" dirty="0">
                <a:solidFill>
                  <a:schemeClr val="accent6">
                    <a:lumMod val="40000"/>
                    <a:lumOff val="60000"/>
                  </a:schemeClr>
                </a:solidFill>
              </a:rPr>
              <a:t>!</a:t>
            </a:r>
          </a:p>
        </p:txBody>
      </p:sp>
    </p:spTree>
    <p:extLst>
      <p:ext uri="{BB962C8B-B14F-4D97-AF65-F5344CB8AC3E}">
        <p14:creationId xmlns:p14="http://schemas.microsoft.com/office/powerpoint/2010/main" val="2520314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a:bodyPr>
          <a:lstStyle/>
          <a:p>
            <a:r>
              <a:rPr lang="en-GB"/>
              <a:t>Software to aid referencing </a:t>
            </a:r>
            <a:endParaRPr lang="en-US"/>
          </a:p>
        </p:txBody>
      </p:sp>
      <p:sp>
        <p:nvSpPr>
          <p:cNvPr id="41987" name="Rectangle 3"/>
          <p:cNvSpPr>
            <a:spLocks noGrp="1" noChangeArrowheads="1"/>
          </p:cNvSpPr>
          <p:nvPr>
            <p:ph idx="1"/>
          </p:nvPr>
        </p:nvSpPr>
        <p:spPr/>
        <p:txBody>
          <a:bodyPr>
            <a:normAutofit/>
          </a:bodyPr>
          <a:lstStyle/>
          <a:p>
            <a:r>
              <a:rPr lang="en-US" dirty="0"/>
              <a:t>Free reference managers</a:t>
            </a:r>
          </a:p>
          <a:p>
            <a:pPr lvl="1"/>
            <a:r>
              <a:rPr lang="en-US" dirty="0" err="1"/>
              <a:t>Zotero</a:t>
            </a:r>
            <a:r>
              <a:rPr lang="en-US" dirty="0"/>
              <a:t>, </a:t>
            </a:r>
            <a:r>
              <a:rPr lang="en-US" dirty="0" err="1"/>
              <a:t>Mendeley</a:t>
            </a:r>
            <a:r>
              <a:rPr lang="en-US" dirty="0"/>
              <a:t>, </a:t>
            </a:r>
            <a:r>
              <a:rPr lang="en-US" dirty="0" err="1"/>
              <a:t>BibDesk</a:t>
            </a:r>
            <a:endParaRPr lang="en-US" dirty="0"/>
          </a:p>
          <a:p>
            <a:r>
              <a:rPr lang="en-US" dirty="0"/>
              <a:t>Other reference managers</a:t>
            </a:r>
          </a:p>
          <a:p>
            <a:pPr lvl="1"/>
            <a:r>
              <a:rPr lang="en-US" dirty="0"/>
              <a:t>EndNote (web-based EndNote Basic is free)</a:t>
            </a:r>
          </a:p>
          <a:p>
            <a:pPr lvl="1"/>
            <a:r>
              <a:rPr lang="en-US" dirty="0"/>
              <a:t>Office 365 has one built-in but you need to learn to use it properly!</a:t>
            </a:r>
          </a:p>
          <a:p>
            <a:r>
              <a:rPr lang="en-US" dirty="0"/>
              <a:t>These allow you to build a store of references that can be sorted, searched and automatically inserted into documents</a:t>
            </a:r>
          </a:p>
          <a:p>
            <a:r>
              <a:rPr lang="en-US" dirty="0"/>
              <a:t>It takes a little time to set up but can save a lot of time if you use the same references regularly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journal papers?</a:t>
            </a:r>
          </a:p>
        </p:txBody>
      </p:sp>
      <p:sp>
        <p:nvSpPr>
          <p:cNvPr id="3" name="Content Placeholder 2"/>
          <p:cNvSpPr>
            <a:spLocks noGrp="1"/>
          </p:cNvSpPr>
          <p:nvPr>
            <p:ph idx="1"/>
          </p:nvPr>
        </p:nvSpPr>
        <p:spPr/>
        <p:txBody>
          <a:bodyPr/>
          <a:lstStyle/>
          <a:p>
            <a:r>
              <a:rPr lang="en-GB" dirty="0"/>
              <a:t>We expect 75% of your references in your research proposal to be book or journal references – why?</a:t>
            </a:r>
          </a:p>
          <a:p>
            <a:endParaRPr lang="en-GB" dirty="0"/>
          </a:p>
          <a:p>
            <a:r>
              <a:rPr lang="en-GB" dirty="0"/>
              <a:t>Journal papers are primary sources, normally written by the people who actually did the research</a:t>
            </a:r>
          </a:p>
          <a:p>
            <a:r>
              <a:rPr lang="en-GB" dirty="0"/>
              <a:t>Books are, in effect, summaries of large numbers of journal papers</a:t>
            </a:r>
          </a:p>
        </p:txBody>
      </p:sp>
      <p:sp>
        <p:nvSpPr>
          <p:cNvPr id="4" name="Slide Number Placeholder 3"/>
          <p:cNvSpPr>
            <a:spLocks noGrp="1"/>
          </p:cNvSpPr>
          <p:nvPr>
            <p:ph type="sldNum" sz="quarter" idx="12"/>
          </p:nvPr>
        </p:nvSpPr>
        <p:spPr/>
        <p:txBody>
          <a:bodyPr/>
          <a:lstStyle/>
          <a:p>
            <a:fld id="{9D8DC0F4-76EC-4928-B389-C9FEDA3416A3}" type="slidenum">
              <a:rPr lang="en-GB" smtClean="0"/>
              <a:pPr/>
              <a:t>18</a:t>
            </a:fld>
            <a:endParaRPr lang="en-GB"/>
          </a:p>
        </p:txBody>
      </p:sp>
    </p:spTree>
    <p:extLst>
      <p:ext uri="{BB962C8B-B14F-4D97-AF65-F5344CB8AC3E}">
        <p14:creationId xmlns:p14="http://schemas.microsoft.com/office/powerpoint/2010/main" val="1316193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four-step method for reading papers</a:t>
            </a:r>
          </a:p>
        </p:txBody>
      </p:sp>
      <p:sp>
        <p:nvSpPr>
          <p:cNvPr id="3" name="Content Placeholder 2"/>
          <p:cNvSpPr>
            <a:spLocks noGrp="1"/>
          </p:cNvSpPr>
          <p:nvPr>
            <p:ph idx="1"/>
          </p:nvPr>
        </p:nvSpPr>
        <p:spPr/>
        <p:txBody>
          <a:bodyPr>
            <a:normAutofit/>
          </a:bodyPr>
          <a:lstStyle/>
          <a:p>
            <a:r>
              <a:rPr lang="en-GB" dirty="0"/>
              <a:t>Step 1 – skim the paper</a:t>
            </a:r>
          </a:p>
          <a:p>
            <a:pPr lvl="1"/>
            <a:r>
              <a:rPr lang="en-GB" dirty="0"/>
              <a:t>Look at major headings – do they follow the structure just described?</a:t>
            </a:r>
          </a:p>
          <a:p>
            <a:pPr lvl="1"/>
            <a:r>
              <a:rPr lang="en-GB" dirty="0"/>
              <a:t>How many tables and figures are there? What kinds are they?</a:t>
            </a:r>
          </a:p>
          <a:p>
            <a:pPr lvl="1"/>
            <a:r>
              <a:rPr lang="en-GB" dirty="0"/>
              <a:t>What is the conclusion?</a:t>
            </a:r>
          </a:p>
          <a:p>
            <a:r>
              <a:rPr lang="en-GB" dirty="0"/>
              <a:t>Step 2 – identify the vocabulary</a:t>
            </a:r>
          </a:p>
          <a:p>
            <a:pPr lvl="1"/>
            <a:r>
              <a:rPr lang="en-GB" dirty="0"/>
              <a:t>Underline words and phrases you don’t understand</a:t>
            </a:r>
          </a:p>
          <a:p>
            <a:pPr lvl="1"/>
            <a:r>
              <a:rPr lang="en-GB" dirty="0"/>
              <a:t>Look up anything you don’t understand</a:t>
            </a:r>
          </a:p>
          <a:p>
            <a:pPr lvl="1"/>
            <a:r>
              <a:rPr lang="en-GB" dirty="0"/>
              <a:t>Some phrases will be part of larger concepts; you will get the context for these on the second reading</a:t>
            </a:r>
          </a:p>
        </p:txBody>
      </p:sp>
      <p:sp>
        <p:nvSpPr>
          <p:cNvPr id="4" name="Slide Number Placeholder 3"/>
          <p:cNvSpPr>
            <a:spLocks noGrp="1"/>
          </p:cNvSpPr>
          <p:nvPr>
            <p:ph type="sldNum" sz="quarter" idx="12"/>
          </p:nvPr>
        </p:nvSpPr>
        <p:spPr/>
        <p:txBody>
          <a:bodyPr/>
          <a:lstStyle/>
          <a:p>
            <a:fld id="{9D8DC0F4-76EC-4928-B389-C9FEDA3416A3}" type="slidenum">
              <a:rPr lang="en-GB" smtClean="0"/>
              <a:pPr/>
              <a:t>19</a:t>
            </a:fld>
            <a:endParaRPr lang="en-GB"/>
          </a:p>
        </p:txBody>
      </p:sp>
    </p:spTree>
    <p:extLst>
      <p:ext uri="{BB962C8B-B14F-4D97-AF65-F5344CB8AC3E}">
        <p14:creationId xmlns:p14="http://schemas.microsoft.com/office/powerpoint/2010/main" val="6929766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four-step method for reading papers</a:t>
            </a:r>
          </a:p>
        </p:txBody>
      </p:sp>
      <p:sp>
        <p:nvSpPr>
          <p:cNvPr id="3" name="Content Placeholder 2"/>
          <p:cNvSpPr>
            <a:spLocks noGrp="1"/>
          </p:cNvSpPr>
          <p:nvPr>
            <p:ph idx="1"/>
          </p:nvPr>
        </p:nvSpPr>
        <p:spPr/>
        <p:txBody>
          <a:bodyPr/>
          <a:lstStyle/>
          <a:p>
            <a:r>
              <a:rPr lang="en-GB" dirty="0"/>
              <a:t>Step 3 – read for comprehension, section by section</a:t>
            </a:r>
          </a:p>
          <a:p>
            <a:pPr lvl="1"/>
            <a:r>
              <a:rPr lang="en-GB" dirty="0"/>
              <a:t>Take notes as described earlier</a:t>
            </a:r>
          </a:p>
          <a:p>
            <a:pPr lvl="1"/>
            <a:r>
              <a:rPr lang="en-GB" dirty="0"/>
              <a:t>Take lots of notes on paper and then write up a summarised form on the computer</a:t>
            </a:r>
          </a:p>
          <a:p>
            <a:pPr lvl="1"/>
            <a:r>
              <a:rPr lang="en-GB" dirty="0"/>
              <a:t>By the end of this you should be able to explain the paper to a classmate clearly</a:t>
            </a:r>
          </a:p>
        </p:txBody>
      </p:sp>
      <p:sp>
        <p:nvSpPr>
          <p:cNvPr id="4" name="Slide Number Placeholder 3"/>
          <p:cNvSpPr>
            <a:spLocks noGrp="1"/>
          </p:cNvSpPr>
          <p:nvPr>
            <p:ph type="sldNum" sz="quarter" idx="12"/>
          </p:nvPr>
        </p:nvSpPr>
        <p:spPr/>
        <p:txBody>
          <a:bodyPr/>
          <a:lstStyle/>
          <a:p>
            <a:fld id="{9D8DC0F4-76EC-4928-B389-C9FEDA3416A3}" type="slidenum">
              <a:rPr lang="en-GB" smtClean="0"/>
              <a:pPr/>
              <a:t>20</a:t>
            </a:fld>
            <a:endParaRPr lang="en-GB"/>
          </a:p>
        </p:txBody>
      </p:sp>
    </p:spTree>
    <p:extLst>
      <p:ext uri="{BB962C8B-B14F-4D97-AF65-F5344CB8AC3E}">
        <p14:creationId xmlns:p14="http://schemas.microsoft.com/office/powerpoint/2010/main" val="804595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four-step method for reading papers</a:t>
            </a:r>
          </a:p>
        </p:txBody>
      </p:sp>
      <p:sp>
        <p:nvSpPr>
          <p:cNvPr id="3" name="Content Placeholder 2"/>
          <p:cNvSpPr>
            <a:spLocks noGrp="1"/>
          </p:cNvSpPr>
          <p:nvPr>
            <p:ph idx="1"/>
          </p:nvPr>
        </p:nvSpPr>
        <p:spPr/>
        <p:txBody>
          <a:bodyPr/>
          <a:lstStyle/>
          <a:p>
            <a:r>
              <a:rPr lang="en-GB" dirty="0"/>
              <a:t>Step 4 – reflection and criticism</a:t>
            </a:r>
          </a:p>
          <a:p>
            <a:pPr lvl="1"/>
            <a:r>
              <a:rPr lang="en-GB" dirty="0"/>
              <a:t>Was this the best way to collect data or perform an experiment? </a:t>
            </a:r>
          </a:p>
          <a:p>
            <a:pPr lvl="1"/>
            <a:r>
              <a:rPr lang="en-GB" dirty="0"/>
              <a:t>Did they perform the experiment/tests correctly?</a:t>
            </a:r>
          </a:p>
          <a:p>
            <a:pPr lvl="1"/>
            <a:r>
              <a:rPr lang="en-GB" dirty="0"/>
              <a:t>Can you see any patterns or trends in the data that are problems that are not mentioned?</a:t>
            </a:r>
          </a:p>
          <a:p>
            <a:pPr lvl="1"/>
            <a:r>
              <a:rPr lang="en-GB" dirty="0"/>
              <a:t>Did their data support their conclusions? Are the authors over-generalising? Are there any other factors that might be relevant but have not been taken into account?</a:t>
            </a:r>
          </a:p>
          <a:p>
            <a:pPr lvl="1"/>
            <a:r>
              <a:rPr lang="en-GB" dirty="0"/>
              <a:t>What further questions do you have?</a:t>
            </a:r>
          </a:p>
          <a:p>
            <a:pPr lvl="1"/>
            <a:r>
              <a:rPr lang="en-GB" dirty="0"/>
              <a:t>What would you suggest that they do next?</a:t>
            </a:r>
          </a:p>
        </p:txBody>
      </p:sp>
      <p:sp>
        <p:nvSpPr>
          <p:cNvPr id="4" name="Slide Number Placeholder 3"/>
          <p:cNvSpPr>
            <a:spLocks noGrp="1"/>
          </p:cNvSpPr>
          <p:nvPr>
            <p:ph type="sldNum" sz="quarter" idx="12"/>
          </p:nvPr>
        </p:nvSpPr>
        <p:spPr/>
        <p:txBody>
          <a:bodyPr/>
          <a:lstStyle/>
          <a:p>
            <a:fld id="{9D8DC0F4-76EC-4928-B389-C9FEDA3416A3}" type="slidenum">
              <a:rPr lang="en-GB" smtClean="0"/>
              <a:pPr/>
              <a:t>21</a:t>
            </a:fld>
            <a:endParaRPr lang="en-GB"/>
          </a:p>
        </p:txBody>
      </p:sp>
    </p:spTree>
    <p:extLst>
      <p:ext uri="{BB962C8B-B14F-4D97-AF65-F5344CB8AC3E}">
        <p14:creationId xmlns:p14="http://schemas.microsoft.com/office/powerpoint/2010/main" val="315632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long will this take?</a:t>
            </a:r>
          </a:p>
        </p:txBody>
      </p:sp>
      <p:sp>
        <p:nvSpPr>
          <p:cNvPr id="3" name="Content Placeholder 2"/>
          <p:cNvSpPr>
            <a:spLocks noGrp="1"/>
          </p:cNvSpPr>
          <p:nvPr>
            <p:ph idx="1"/>
          </p:nvPr>
        </p:nvSpPr>
        <p:spPr/>
        <p:txBody>
          <a:bodyPr/>
          <a:lstStyle/>
          <a:p>
            <a:r>
              <a:rPr lang="en-GB" dirty="0"/>
              <a:t>Far longer than you expect </a:t>
            </a:r>
            <a:r>
              <a:rPr lang="en-GB" dirty="0">
                <a:sym typeface="Wingdings" panose="05000000000000000000" pitchFamily="2" charset="2"/>
              </a:rPr>
              <a:t></a:t>
            </a:r>
          </a:p>
          <a:p>
            <a:r>
              <a:rPr lang="en-GB" dirty="0">
                <a:sym typeface="Wingdings" panose="05000000000000000000" pitchFamily="2" charset="2"/>
              </a:rPr>
              <a:t>Read papers when you’re wide awake and motivated to read</a:t>
            </a:r>
          </a:p>
          <a:p>
            <a:pPr lvl="1"/>
            <a:r>
              <a:rPr lang="en-GB" dirty="0">
                <a:sym typeface="Wingdings" panose="05000000000000000000" pitchFamily="2" charset="2"/>
              </a:rPr>
              <a:t>If you’re going to break up a paper over several days then make sure to summarise before continuing each day</a:t>
            </a:r>
          </a:p>
          <a:p>
            <a:r>
              <a:rPr lang="en-GB" dirty="0">
                <a:sym typeface="Wingdings" panose="05000000000000000000" pitchFamily="2" charset="2"/>
              </a:rPr>
              <a:t>Start a database of all of the papers you have read</a:t>
            </a:r>
          </a:p>
          <a:p>
            <a:pPr lvl="1"/>
            <a:r>
              <a:rPr lang="en-GB" dirty="0">
                <a:sym typeface="Wingdings" panose="05000000000000000000" pitchFamily="2" charset="2"/>
              </a:rPr>
              <a:t>You don’t want to have to look for and read a paper twice</a:t>
            </a:r>
          </a:p>
          <a:p>
            <a:pPr lvl="1"/>
            <a:r>
              <a:rPr lang="en-GB" dirty="0" err="1">
                <a:sym typeface="Wingdings" panose="05000000000000000000" pitchFamily="2" charset="2"/>
              </a:rPr>
              <a:t>Docear</a:t>
            </a:r>
            <a:r>
              <a:rPr lang="en-GB" dirty="0">
                <a:sym typeface="Wingdings" panose="05000000000000000000" pitchFamily="2" charset="2"/>
              </a:rPr>
              <a:t> is good for this</a:t>
            </a:r>
          </a:p>
          <a:p>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22</a:t>
            </a:fld>
            <a:endParaRPr lang="en-GB"/>
          </a:p>
        </p:txBody>
      </p:sp>
    </p:spTree>
    <p:extLst>
      <p:ext uri="{BB962C8B-B14F-4D97-AF65-F5344CB8AC3E}">
        <p14:creationId xmlns:p14="http://schemas.microsoft.com/office/powerpoint/2010/main" val="871237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35C92-AD03-30E3-26AA-F9262991A800}"/>
              </a:ext>
            </a:extLst>
          </p:cNvPr>
          <p:cNvSpPr>
            <a:spLocks noGrp="1"/>
          </p:cNvSpPr>
          <p:nvPr>
            <p:ph type="title"/>
          </p:nvPr>
        </p:nvSpPr>
        <p:spPr/>
        <p:txBody>
          <a:bodyPr/>
          <a:lstStyle/>
          <a:p>
            <a:r>
              <a:rPr lang="en-GB" dirty="0"/>
              <a:t>Tools and Techniques</a:t>
            </a:r>
          </a:p>
        </p:txBody>
      </p:sp>
      <p:sp>
        <p:nvSpPr>
          <p:cNvPr id="3" name="Content Placeholder 2">
            <a:extLst>
              <a:ext uri="{FF2B5EF4-FFF2-40B4-BE49-F238E27FC236}">
                <a16:creationId xmlns:a16="http://schemas.microsoft.com/office/drawing/2014/main" id="{8AA761DA-0200-B084-300E-69055D1D500A}"/>
              </a:ext>
            </a:extLst>
          </p:cNvPr>
          <p:cNvSpPr>
            <a:spLocks noGrp="1"/>
          </p:cNvSpPr>
          <p:nvPr>
            <p:ph idx="1"/>
          </p:nvPr>
        </p:nvSpPr>
        <p:spPr/>
        <p:txBody>
          <a:bodyPr/>
          <a:lstStyle/>
          <a:p>
            <a:r>
              <a:rPr lang="en-GB" dirty="0"/>
              <a:t>Many journal papers can be challenging to read</a:t>
            </a:r>
          </a:p>
          <a:p>
            <a:r>
              <a:rPr lang="en-GB" dirty="0"/>
              <a:t>If you find a paper hard going try using a summarising/paraphrasing tool such as </a:t>
            </a:r>
            <a:r>
              <a:rPr lang="en-GB" dirty="0" err="1"/>
              <a:t>Quillbot</a:t>
            </a:r>
            <a:endParaRPr lang="en-GB" dirty="0"/>
          </a:p>
          <a:p>
            <a:pPr lvl="1"/>
            <a:r>
              <a:rPr lang="en-GB" dirty="0">
                <a:hlinkClick r:id="rId2"/>
              </a:rPr>
              <a:t>https://quillbot.com/</a:t>
            </a:r>
            <a:endParaRPr lang="en-GB" dirty="0"/>
          </a:p>
          <a:p>
            <a:r>
              <a:rPr lang="en-GB" dirty="0"/>
              <a:t>You can also put the text of the paper into </a:t>
            </a:r>
            <a:r>
              <a:rPr lang="en-GB"/>
              <a:t>a normal text </a:t>
            </a:r>
            <a:r>
              <a:rPr lang="en-GB" dirty="0" err="1"/>
              <a:t>genAI</a:t>
            </a:r>
            <a:r>
              <a:rPr lang="en-GB" dirty="0"/>
              <a:t> and ask it to summarise it for you</a:t>
            </a:r>
          </a:p>
          <a:p>
            <a:pPr lvl="1"/>
            <a:r>
              <a:rPr lang="en-GB" dirty="0"/>
              <a:t>In this case you can also ask the </a:t>
            </a:r>
            <a:r>
              <a:rPr lang="en-GB" dirty="0" err="1"/>
              <a:t>genAI</a:t>
            </a:r>
            <a:r>
              <a:rPr lang="en-GB" dirty="0"/>
              <a:t> questions about the contents</a:t>
            </a:r>
          </a:p>
          <a:p>
            <a:pPr lvl="1"/>
            <a:endParaRPr lang="en-GB" dirty="0"/>
          </a:p>
          <a:p>
            <a:pPr lvl="1"/>
            <a:endParaRPr lang="en-GB" dirty="0"/>
          </a:p>
        </p:txBody>
      </p:sp>
      <p:sp>
        <p:nvSpPr>
          <p:cNvPr id="4" name="Date Placeholder 3">
            <a:extLst>
              <a:ext uri="{FF2B5EF4-FFF2-40B4-BE49-F238E27FC236}">
                <a16:creationId xmlns:a16="http://schemas.microsoft.com/office/drawing/2014/main" id="{E8FFA28D-83E1-2C0E-9318-14B689C8F056}"/>
              </a:ext>
            </a:extLst>
          </p:cNvPr>
          <p:cNvSpPr>
            <a:spLocks noGrp="1"/>
          </p:cNvSpPr>
          <p:nvPr>
            <p:ph type="dt" sz="half" idx="10"/>
          </p:nvPr>
        </p:nvSpPr>
        <p:spPr/>
        <p:txBody>
          <a:bodyPr/>
          <a:lstStyle/>
          <a:p>
            <a:fld id="{6CFC89A4-CE93-4EE5-BE3A-964798A680BA}" type="datetime1">
              <a:rPr lang="en-US" smtClean="0"/>
              <a:t>9/25/2023</a:t>
            </a:fld>
            <a:endParaRPr lang="en-US" dirty="0"/>
          </a:p>
        </p:txBody>
      </p:sp>
      <p:sp>
        <p:nvSpPr>
          <p:cNvPr id="5" name="Slide Number Placeholder 4">
            <a:extLst>
              <a:ext uri="{FF2B5EF4-FFF2-40B4-BE49-F238E27FC236}">
                <a16:creationId xmlns:a16="http://schemas.microsoft.com/office/drawing/2014/main" id="{E6A938E3-8093-0496-FB55-98D4C358DD8B}"/>
              </a:ext>
            </a:extLst>
          </p:cNvPr>
          <p:cNvSpPr>
            <a:spLocks noGrp="1"/>
          </p:cNvSpPr>
          <p:nvPr>
            <p:ph type="sldNum" sz="quarter" idx="12"/>
          </p:nvPr>
        </p:nvSpPr>
        <p:spPr/>
        <p:txBody>
          <a:bodyPr/>
          <a:lstStyle/>
          <a:p>
            <a:fld id="{9D8DC0F4-76EC-4928-B389-C9FEDA3416A3}" type="slidenum">
              <a:rPr lang="en-GB" smtClean="0"/>
              <a:pPr/>
              <a:t>23</a:t>
            </a:fld>
            <a:endParaRPr lang="en-GB"/>
          </a:p>
        </p:txBody>
      </p:sp>
    </p:spTree>
    <p:extLst>
      <p:ext uri="{BB962C8B-B14F-4D97-AF65-F5344CB8AC3E}">
        <p14:creationId xmlns:p14="http://schemas.microsoft.com/office/powerpoint/2010/main" val="2030480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BB762-E8B8-BC3C-F073-6B20505C62CC}"/>
              </a:ext>
            </a:extLst>
          </p:cNvPr>
          <p:cNvSpPr>
            <a:spLocks noGrp="1"/>
          </p:cNvSpPr>
          <p:nvPr>
            <p:ph type="title"/>
          </p:nvPr>
        </p:nvSpPr>
        <p:spPr/>
        <p:txBody>
          <a:bodyPr/>
          <a:lstStyle/>
          <a:p>
            <a:r>
              <a:rPr lang="en-US" dirty="0"/>
              <a:t>Writing the Proposal</a:t>
            </a:r>
            <a:endParaRPr lang="en-GB" dirty="0"/>
          </a:p>
        </p:txBody>
      </p:sp>
      <p:sp>
        <p:nvSpPr>
          <p:cNvPr id="3" name="Text Placeholder 2">
            <a:extLst>
              <a:ext uri="{FF2B5EF4-FFF2-40B4-BE49-F238E27FC236}">
                <a16:creationId xmlns:a16="http://schemas.microsoft.com/office/drawing/2014/main" id="{97E55814-20E9-A5B1-51BF-94821733313B}"/>
              </a:ext>
            </a:extLst>
          </p:cNvPr>
          <p:cNvSpPr>
            <a:spLocks noGrp="1"/>
          </p:cNvSpPr>
          <p:nvPr>
            <p:ph type="body" idx="1"/>
          </p:nvPr>
        </p:nvSpPr>
        <p:spPr/>
        <p:txBody>
          <a:bodyPr/>
          <a:lstStyle/>
          <a:p>
            <a:endParaRPr lang="en-GB"/>
          </a:p>
        </p:txBody>
      </p:sp>
      <p:sp>
        <p:nvSpPr>
          <p:cNvPr id="4" name="Date Placeholder 3">
            <a:extLst>
              <a:ext uri="{FF2B5EF4-FFF2-40B4-BE49-F238E27FC236}">
                <a16:creationId xmlns:a16="http://schemas.microsoft.com/office/drawing/2014/main" id="{813C3D39-398A-A3E1-2819-A9B2FF7994C6}"/>
              </a:ext>
            </a:extLst>
          </p:cNvPr>
          <p:cNvSpPr>
            <a:spLocks noGrp="1"/>
          </p:cNvSpPr>
          <p:nvPr>
            <p:ph type="dt" sz="half" idx="10"/>
          </p:nvPr>
        </p:nvSpPr>
        <p:spPr/>
        <p:txBody>
          <a:bodyPr/>
          <a:lstStyle/>
          <a:p>
            <a:r>
              <a:rPr lang="en-GB"/>
              <a:t>Dr Nik Whitehead</a:t>
            </a:r>
          </a:p>
        </p:txBody>
      </p:sp>
      <p:sp>
        <p:nvSpPr>
          <p:cNvPr id="5" name="Slide Number Placeholder 4">
            <a:extLst>
              <a:ext uri="{FF2B5EF4-FFF2-40B4-BE49-F238E27FC236}">
                <a16:creationId xmlns:a16="http://schemas.microsoft.com/office/drawing/2014/main" id="{4ED9CF50-4F60-42D1-69BC-B662FB03519D}"/>
              </a:ext>
            </a:extLst>
          </p:cNvPr>
          <p:cNvSpPr>
            <a:spLocks noGrp="1"/>
          </p:cNvSpPr>
          <p:nvPr>
            <p:ph type="sldNum" sz="quarter" idx="12"/>
          </p:nvPr>
        </p:nvSpPr>
        <p:spPr/>
        <p:txBody>
          <a:bodyPr/>
          <a:lstStyle/>
          <a:p>
            <a:fld id="{1CBCAD4A-9A78-436A-B712-C2F2C1BDE2D2}" type="slidenum">
              <a:rPr lang="en-GB" smtClean="0"/>
              <a:pPr/>
              <a:t>24</a:t>
            </a:fld>
            <a:endParaRPr lang="en-GB"/>
          </a:p>
        </p:txBody>
      </p:sp>
    </p:spTree>
    <p:extLst>
      <p:ext uri="{BB962C8B-B14F-4D97-AF65-F5344CB8AC3E}">
        <p14:creationId xmlns:p14="http://schemas.microsoft.com/office/powerpoint/2010/main" val="2338217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fontAlgn="auto">
              <a:spcAft>
                <a:spcPts val="0"/>
              </a:spcAft>
              <a:defRPr/>
            </a:pPr>
            <a:r>
              <a:rPr lang="en-GB"/>
              <a:t>Purpose of Proposal</a:t>
            </a:r>
            <a:endParaRPr lang="en-US" altLang="zh-CN">
              <a:ea typeface="宋体" charset="-122"/>
            </a:endParaRPr>
          </a:p>
        </p:txBody>
      </p:sp>
      <p:sp>
        <p:nvSpPr>
          <p:cNvPr id="7171" name="Rectangle 3"/>
          <p:cNvSpPr>
            <a:spLocks noGrp="1" noChangeArrowheads="1"/>
          </p:cNvSpPr>
          <p:nvPr>
            <p:ph idx="1"/>
          </p:nvPr>
        </p:nvSpPr>
        <p:spPr/>
        <p:txBody>
          <a:bodyPr/>
          <a:lstStyle/>
          <a:p>
            <a:r>
              <a:rPr lang="en-GB" dirty="0"/>
              <a:t>Essentially, the purpose of the project proposal is to establish exactly what is to be achieved by the project and to establish a plan to do this. </a:t>
            </a:r>
          </a:p>
          <a:p>
            <a:endParaRPr lang="en-GB" dirty="0"/>
          </a:p>
          <a:p>
            <a:r>
              <a:rPr lang="en-GB" dirty="0"/>
              <a:t>It should be regarded as a sort of contract between you and your supervisor  </a:t>
            </a:r>
          </a:p>
          <a:p>
            <a:endParaRPr lang="en-GB" b="1" dirty="0"/>
          </a:p>
          <a:p>
            <a:endParaRPr lang="en-GB" b="1" dirty="0"/>
          </a:p>
        </p:txBody>
      </p:sp>
    </p:spTree>
    <p:extLst>
      <p:ext uri="{BB962C8B-B14F-4D97-AF65-F5344CB8AC3E}">
        <p14:creationId xmlns:p14="http://schemas.microsoft.com/office/powerpoint/2010/main" val="2751774187"/>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a:t>
            </a:r>
          </a:p>
        </p:txBody>
      </p:sp>
      <p:sp>
        <p:nvSpPr>
          <p:cNvPr id="3" name="Content Placeholder 2"/>
          <p:cNvSpPr>
            <a:spLocks noGrp="1"/>
          </p:cNvSpPr>
          <p:nvPr>
            <p:ph idx="1"/>
          </p:nvPr>
        </p:nvSpPr>
        <p:spPr/>
        <p:txBody>
          <a:bodyPr>
            <a:normAutofit lnSpcReduction="10000"/>
          </a:bodyPr>
          <a:lstStyle/>
          <a:p>
            <a:r>
              <a:rPr lang="en-GB" dirty="0"/>
              <a:t>Introduction</a:t>
            </a:r>
          </a:p>
          <a:p>
            <a:r>
              <a:rPr lang="en-GB" dirty="0"/>
              <a:t>Background to the research (literature review)</a:t>
            </a:r>
          </a:p>
          <a:p>
            <a:r>
              <a:rPr lang="en-GB" dirty="0"/>
              <a:t>Aims &amp; Objectives</a:t>
            </a:r>
          </a:p>
          <a:p>
            <a:r>
              <a:rPr lang="en-GB" dirty="0"/>
              <a:t>Project Design</a:t>
            </a:r>
          </a:p>
          <a:p>
            <a:pPr lvl="1"/>
            <a:r>
              <a:rPr lang="en-GB" dirty="0"/>
              <a:t>Process outline, data collection, data evaluation, risks &amp; limitations, ethical issues, reliability, generalisability, validity</a:t>
            </a:r>
          </a:p>
          <a:p>
            <a:r>
              <a:rPr lang="en-GB" dirty="0"/>
              <a:t>Resources &amp; Planning</a:t>
            </a:r>
          </a:p>
          <a:p>
            <a:pPr lvl="1"/>
            <a:r>
              <a:rPr lang="en-GB" dirty="0"/>
              <a:t>Hardware, software, information, human</a:t>
            </a:r>
          </a:p>
          <a:p>
            <a:pPr lvl="1"/>
            <a:r>
              <a:rPr lang="en-GB" dirty="0"/>
              <a:t>Time plan</a:t>
            </a:r>
          </a:p>
          <a:p>
            <a:r>
              <a:rPr lang="en-GB" dirty="0"/>
              <a:t>Reference List</a:t>
            </a:r>
          </a:p>
          <a:p>
            <a:r>
              <a:rPr lang="en-GB" dirty="0"/>
              <a:t>Bibliography</a:t>
            </a:r>
          </a:p>
        </p:txBody>
      </p:sp>
    </p:spTree>
    <p:extLst>
      <p:ext uri="{BB962C8B-B14F-4D97-AF65-F5344CB8AC3E}">
        <p14:creationId xmlns:p14="http://schemas.microsoft.com/office/powerpoint/2010/main" val="1531823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Introduction</a:t>
            </a:r>
          </a:p>
        </p:txBody>
      </p:sp>
      <p:sp>
        <p:nvSpPr>
          <p:cNvPr id="3" name="Content Placeholder 2"/>
          <p:cNvSpPr>
            <a:spLocks noGrp="1"/>
          </p:cNvSpPr>
          <p:nvPr>
            <p:ph idx="1"/>
          </p:nvPr>
        </p:nvSpPr>
        <p:spPr/>
        <p:txBody>
          <a:bodyPr>
            <a:normAutofit/>
          </a:bodyPr>
          <a:lstStyle/>
          <a:p>
            <a:pPr lvl="0"/>
            <a:r>
              <a:rPr lang="en-GB" dirty="0"/>
              <a:t>Give your research a working title.</a:t>
            </a:r>
          </a:p>
          <a:p>
            <a:pPr lvl="0"/>
            <a:r>
              <a:rPr lang="en-GB" dirty="0"/>
              <a:t>Provide the reader with an understanding of the field in which your study lies and an idea of where and how your study fits into this field.  In other words, you must justify a rationale for the study, based on the literature review.  Why is the research worth doing? Is it topical, interesting, controversial, applied in a new context, </a:t>
            </a:r>
            <a:r>
              <a:rPr lang="en-GB" dirty="0" err="1"/>
              <a:t>etc</a:t>
            </a:r>
            <a:r>
              <a:rPr lang="en-GB" dirty="0"/>
              <a:t>? Have there been similar studies? Is there a gap?</a:t>
            </a:r>
          </a:p>
        </p:txBody>
      </p:sp>
    </p:spTree>
    <p:extLst>
      <p:ext uri="{BB962C8B-B14F-4D97-AF65-F5344CB8AC3E}">
        <p14:creationId xmlns:p14="http://schemas.microsoft.com/office/powerpoint/2010/main" val="3023106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Background</a:t>
            </a:r>
          </a:p>
        </p:txBody>
      </p:sp>
      <p:sp>
        <p:nvSpPr>
          <p:cNvPr id="3" name="Content Placeholder 2"/>
          <p:cNvSpPr>
            <a:spLocks noGrp="1"/>
          </p:cNvSpPr>
          <p:nvPr>
            <p:ph idx="1"/>
          </p:nvPr>
        </p:nvSpPr>
        <p:spPr/>
        <p:txBody>
          <a:bodyPr>
            <a:normAutofit/>
          </a:bodyPr>
          <a:lstStyle/>
          <a:p>
            <a:pPr lvl="0"/>
            <a:r>
              <a:rPr lang="en-GB" dirty="0"/>
              <a:t>Describe clearly the background to the subject area of study.  This should involve a mini critical review of the literature pertaining to your research topic (diverse sources such as academic, governmental and industrial literature).  Ensure that </a:t>
            </a:r>
            <a:r>
              <a:rPr lang="en-GB" u="sng" dirty="0"/>
              <a:t>all</a:t>
            </a:r>
            <a:r>
              <a:rPr lang="en-GB" dirty="0"/>
              <a:t> literature sources identified are referenced correctly (use the numeric system of referencing, &amp; append a bibliography).</a:t>
            </a:r>
          </a:p>
          <a:p>
            <a:endParaRPr lang="en-GB" dirty="0"/>
          </a:p>
          <a:p>
            <a:r>
              <a:rPr lang="en-GB" dirty="0"/>
              <a:t>If relevant, introduce the industry/organisation/context that is being investigated.</a:t>
            </a:r>
          </a:p>
          <a:p>
            <a:pPr lvl="0"/>
            <a:endParaRPr lang="en-GB" dirty="0"/>
          </a:p>
        </p:txBody>
      </p:sp>
    </p:spTree>
    <p:extLst>
      <p:ext uri="{BB962C8B-B14F-4D97-AF65-F5344CB8AC3E}">
        <p14:creationId xmlns:p14="http://schemas.microsoft.com/office/powerpoint/2010/main" val="32933980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dirty="0"/>
              <a:t>Define one overarching aim of the study (the research purpose). </a:t>
            </a:r>
          </a:p>
          <a:p>
            <a:pPr lvl="0"/>
            <a:r>
              <a:rPr lang="en-GB" dirty="0"/>
              <a:t>Construct a series of objectives that specify </a:t>
            </a:r>
            <a:r>
              <a:rPr lang="en-GB" u="sng" dirty="0"/>
              <a:t>what</a:t>
            </a:r>
            <a:r>
              <a:rPr lang="en-GB" dirty="0"/>
              <a:t> you will do to achieve the aim (typically 3 or 4 objectives).  </a:t>
            </a:r>
          </a:p>
          <a:p>
            <a:pPr lvl="1"/>
            <a:r>
              <a:rPr lang="en-GB" dirty="0"/>
              <a:t>The objectives represent major components that direct your activity, i.e. to breakdown the study into identifiable sub-tasks. </a:t>
            </a:r>
          </a:p>
          <a:p>
            <a:pPr lvl="1"/>
            <a:r>
              <a:rPr lang="en-GB" dirty="0"/>
              <a:t>Ensure that they are </a:t>
            </a:r>
            <a:r>
              <a:rPr lang="en-GB" dirty="0" err="1"/>
              <a:t>SMARTly</a:t>
            </a:r>
            <a:r>
              <a:rPr lang="en-GB" dirty="0"/>
              <a:t> phrased, incorporating higher order verbs (to analyse…, to evaluate…, to design and develop… etc.).</a:t>
            </a:r>
          </a:p>
          <a:p>
            <a:pPr marL="109728" indent="0">
              <a:buNone/>
            </a:pPr>
            <a:endParaRPr lang="en-GB" dirty="0"/>
          </a:p>
        </p:txBody>
      </p:sp>
    </p:spTree>
    <p:extLst>
      <p:ext uri="{BB962C8B-B14F-4D97-AF65-F5344CB8AC3E}">
        <p14:creationId xmlns:p14="http://schemas.microsoft.com/office/powerpoint/2010/main" val="35550703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sz="2400" dirty="0"/>
              <a:t>What are your expected outcomes/deliverables? What will you submit at the end of the study? A set of recommendations based on synthesis of primary and secondary research? Models and algorithms developed to address specific problems? … and so on</a:t>
            </a:r>
            <a:r>
              <a:rPr lang="en-GB" sz="2400" b="1" dirty="0"/>
              <a:t> </a:t>
            </a:r>
          </a:p>
          <a:p>
            <a:pPr lvl="0"/>
            <a:endParaRPr lang="en-GB" sz="2400" b="1" dirty="0"/>
          </a:p>
          <a:p>
            <a:pPr lvl="0"/>
            <a:r>
              <a:rPr lang="en-GB" sz="2400" dirty="0"/>
              <a:t>Remember that this should be written for an audience of your peers. You do not have to explain basic terms.</a:t>
            </a:r>
          </a:p>
          <a:p>
            <a:endParaRPr lang="en-GB" dirty="0"/>
          </a:p>
        </p:txBody>
      </p:sp>
    </p:spTree>
    <p:extLst>
      <p:ext uri="{BB962C8B-B14F-4D97-AF65-F5344CB8AC3E}">
        <p14:creationId xmlns:p14="http://schemas.microsoft.com/office/powerpoint/2010/main" val="39616307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Project Design</a:t>
            </a:r>
          </a:p>
        </p:txBody>
      </p:sp>
      <p:sp>
        <p:nvSpPr>
          <p:cNvPr id="3" name="Content Placeholder 2"/>
          <p:cNvSpPr>
            <a:spLocks noGrp="1"/>
          </p:cNvSpPr>
          <p:nvPr>
            <p:ph idx="1"/>
          </p:nvPr>
        </p:nvSpPr>
        <p:spPr/>
        <p:txBody>
          <a:bodyPr>
            <a:normAutofit fontScale="92500" lnSpcReduction="20000"/>
          </a:bodyPr>
          <a:lstStyle/>
          <a:p>
            <a:pPr lvl="0"/>
            <a:r>
              <a:rPr lang="en-GB" dirty="0"/>
              <a:t>Provide an outline of your project design, e.g. product development or experimental evaluation of a device or system</a:t>
            </a:r>
          </a:p>
          <a:p>
            <a:pPr lvl="0"/>
            <a:r>
              <a:rPr lang="en-GB" dirty="0"/>
              <a:t>Identify your data collection methods for each objective and explain what data you intend to gather and why you need that data.</a:t>
            </a:r>
          </a:p>
          <a:p>
            <a:pPr lvl="0"/>
            <a:r>
              <a:rPr lang="en-GB" dirty="0"/>
              <a:t>If relevant, identify and justify any specialist development methods and techniques that you will use.</a:t>
            </a:r>
          </a:p>
          <a:p>
            <a:pPr lvl="0"/>
            <a:r>
              <a:rPr lang="en-GB" dirty="0"/>
              <a:t>Identify risks/limitations/ethical/legal issues and ways that you might deal with those risks.</a:t>
            </a:r>
          </a:p>
          <a:p>
            <a:pPr lvl="0"/>
            <a:r>
              <a:rPr lang="en-GB" dirty="0"/>
              <a:t>Discuss the generalisability, reliability and validity of your research.</a:t>
            </a:r>
          </a:p>
          <a:p>
            <a:pPr lvl="0"/>
            <a:r>
              <a:rPr lang="en-GB" dirty="0"/>
              <a:t>How will you analyse the data/evaluate your results? What types of statistical analysis will be used?</a:t>
            </a:r>
            <a:r>
              <a:rPr lang="en-GB" b="1" dirty="0"/>
              <a:t> </a:t>
            </a:r>
            <a:endParaRPr lang="en-GB" dirty="0"/>
          </a:p>
        </p:txBody>
      </p:sp>
    </p:spTree>
    <p:extLst>
      <p:ext uri="{BB962C8B-B14F-4D97-AF65-F5344CB8AC3E}">
        <p14:creationId xmlns:p14="http://schemas.microsoft.com/office/powerpoint/2010/main" val="3340259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&amp; Planning</a:t>
            </a:r>
          </a:p>
        </p:txBody>
      </p:sp>
      <p:sp>
        <p:nvSpPr>
          <p:cNvPr id="3" name="Content Placeholder 2"/>
          <p:cNvSpPr>
            <a:spLocks noGrp="1"/>
          </p:cNvSpPr>
          <p:nvPr>
            <p:ph idx="1"/>
          </p:nvPr>
        </p:nvSpPr>
        <p:spPr/>
        <p:txBody>
          <a:bodyPr>
            <a:normAutofit lnSpcReduction="10000"/>
          </a:bodyPr>
          <a:lstStyle/>
          <a:p>
            <a:pPr lvl="0"/>
            <a:r>
              <a:rPr lang="en-GB" sz="2400" dirty="0"/>
              <a:t>Identify any</a:t>
            </a:r>
            <a:r>
              <a:rPr lang="en-GB" sz="2400" b="1" dirty="0"/>
              <a:t> resources</a:t>
            </a:r>
            <a:r>
              <a:rPr lang="en-GB" sz="2400" dirty="0"/>
              <a:t> required (computer systems, application packages and programming languages, etc. to be used, access to journals).</a:t>
            </a:r>
          </a:p>
          <a:p>
            <a:pPr lvl="0"/>
            <a:r>
              <a:rPr lang="en-GB" sz="2400" dirty="0"/>
              <a:t>Construct a Gantt or other timeline chart that demonstrates evidence of project planning and management. Identify the timescales for each component of the study.</a:t>
            </a:r>
            <a:r>
              <a:rPr lang="en-GB" sz="2400" b="1" dirty="0"/>
              <a:t> </a:t>
            </a:r>
            <a:endParaRPr lang="en-GB" sz="2400" dirty="0"/>
          </a:p>
          <a:p>
            <a:pPr marL="109728" indent="0">
              <a:buNone/>
            </a:pPr>
            <a:endParaRPr lang="en-GB" dirty="0"/>
          </a:p>
          <a:p>
            <a:pPr marL="109728" indent="0">
              <a:buNone/>
            </a:pPr>
            <a:endParaRPr lang="en-GB" dirty="0"/>
          </a:p>
          <a:p>
            <a:pPr marL="109728" indent="0">
              <a:buNone/>
            </a:pPr>
            <a:r>
              <a:rPr lang="en-GB" dirty="0"/>
              <a:t>Fortunately there is a handy template for all of this on Moodle</a:t>
            </a:r>
          </a:p>
        </p:txBody>
      </p:sp>
    </p:spTree>
    <p:extLst>
      <p:ext uri="{BB962C8B-B14F-4D97-AF65-F5344CB8AC3E}">
        <p14:creationId xmlns:p14="http://schemas.microsoft.com/office/powerpoint/2010/main" val="25084097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Recommendations</a:t>
            </a:r>
          </a:p>
        </p:txBody>
      </p:sp>
      <p:sp>
        <p:nvSpPr>
          <p:cNvPr id="3" name="Content Placeholder 2"/>
          <p:cNvSpPr>
            <a:spLocks noGrp="1"/>
          </p:cNvSpPr>
          <p:nvPr>
            <p:ph idx="1"/>
          </p:nvPr>
        </p:nvSpPr>
        <p:spPr/>
        <p:txBody>
          <a:bodyPr/>
          <a:lstStyle/>
          <a:p>
            <a:r>
              <a:rPr lang="en-GB" dirty="0"/>
              <a:t>Try to come up with several project ideas and talk about them to potential supervisors; they may be able to help you expand or focus them</a:t>
            </a:r>
          </a:p>
          <a:p>
            <a:endParaRPr lang="en-GB" dirty="0"/>
          </a:p>
          <a:p>
            <a:r>
              <a:rPr lang="en-GB" dirty="0"/>
              <a:t>Pick a project that really interests you; you’re going to be putting a lot of time and effort into it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776714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a:bodyPr>
          <a:lstStyle/>
          <a:p>
            <a:r>
              <a:rPr lang="en-GB" dirty="0"/>
              <a:t>Homework…</a:t>
            </a:r>
            <a:endParaRPr lang="en-US" dirty="0"/>
          </a:p>
        </p:txBody>
      </p:sp>
      <p:sp>
        <p:nvSpPr>
          <p:cNvPr id="100355" name="Rectangle 3"/>
          <p:cNvSpPr>
            <a:spLocks noGrp="1" noChangeArrowheads="1"/>
          </p:cNvSpPr>
          <p:nvPr>
            <p:ph idx="1"/>
          </p:nvPr>
        </p:nvSpPr>
        <p:spPr/>
        <p:txBody>
          <a:bodyPr/>
          <a:lstStyle/>
          <a:p>
            <a:r>
              <a:rPr lang="en-GB" dirty="0"/>
              <a:t>There are several extra videos available for this course</a:t>
            </a:r>
          </a:p>
          <a:p>
            <a:pPr lvl="1"/>
            <a:r>
              <a:rPr lang="en-GB" dirty="0"/>
              <a:t>The Structure of a Technical Paper</a:t>
            </a:r>
          </a:p>
          <a:p>
            <a:pPr lvl="1"/>
            <a:r>
              <a:rPr lang="en-GB" dirty="0"/>
              <a:t>How to Complete your Ethics Form</a:t>
            </a:r>
          </a:p>
          <a:p>
            <a:pPr lvl="1"/>
            <a:r>
              <a:rPr lang="en-GB" dirty="0"/>
              <a:t>Giving a Project Presentation</a:t>
            </a:r>
          </a:p>
          <a:p>
            <a:pPr lvl="1"/>
            <a:r>
              <a:rPr lang="en-GB" dirty="0"/>
              <a:t>Using Video for a Project Demo</a:t>
            </a:r>
          </a:p>
          <a:p>
            <a:r>
              <a:rPr lang="en-GB" dirty="0"/>
              <a:t>These should be useful as you get further into your projects</a:t>
            </a:r>
          </a:p>
          <a:p>
            <a:r>
              <a:rPr lang="en-GB" dirty="0"/>
              <a:t>As usual, feel free to email me if you have </a:t>
            </a:r>
            <a:r>
              <a:rPr lang="en-GB"/>
              <a:t>any questions</a:t>
            </a:r>
            <a:endParaRPr lang="en-GB" dirty="0"/>
          </a:p>
          <a:p>
            <a:endParaRPr lang="en-GB"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34</a:t>
            </a:fld>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ustom 1">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FFFF00"/>
      </a:hlink>
      <a:folHlink>
        <a:srgbClr val="92D05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2556</TotalTime>
  <Words>2333</Words>
  <Application>Microsoft Office PowerPoint</Application>
  <PresentationFormat>On-screen Show (4:3)</PresentationFormat>
  <Paragraphs>229</Paragraphs>
  <Slides>34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Tw Cen MT</vt:lpstr>
      <vt:lpstr>Circuit</vt:lpstr>
      <vt:lpstr>Essential Research Methods</vt:lpstr>
      <vt:lpstr>Critical Review of Literature </vt:lpstr>
      <vt:lpstr>Literature Review</vt:lpstr>
      <vt:lpstr>Using references</vt:lpstr>
      <vt:lpstr>Using references</vt:lpstr>
      <vt:lpstr>Structuring your review</vt:lpstr>
      <vt:lpstr>Activity</vt:lpstr>
      <vt:lpstr>Critical analysis</vt:lpstr>
      <vt:lpstr>Critical literature reviews should… </vt:lpstr>
      <vt:lpstr>Finding Literature</vt:lpstr>
      <vt:lpstr>Citation</vt:lpstr>
      <vt:lpstr>Why Referencing?</vt:lpstr>
      <vt:lpstr>When and Where?</vt:lpstr>
      <vt:lpstr>Referencing</vt:lpstr>
      <vt:lpstr>Benefits of Referencing for the Student</vt:lpstr>
      <vt:lpstr>Benefits Cont.</vt:lpstr>
      <vt:lpstr>Software to aid referencing </vt:lpstr>
      <vt:lpstr>Why journal papers?</vt:lpstr>
      <vt:lpstr>A four-step method for reading papers</vt:lpstr>
      <vt:lpstr>A four-step method for reading papers</vt:lpstr>
      <vt:lpstr>A four-step method for reading papers</vt:lpstr>
      <vt:lpstr>How long will this take?</vt:lpstr>
      <vt:lpstr>Tools and Techniques</vt:lpstr>
      <vt:lpstr>Writing the Proposal</vt:lpstr>
      <vt:lpstr>Purpose of Proposal</vt:lpstr>
      <vt:lpstr>Structure</vt:lpstr>
      <vt:lpstr>Introduction</vt:lpstr>
      <vt:lpstr>Background</vt:lpstr>
      <vt:lpstr>Aim &amp; Objectives</vt:lpstr>
      <vt:lpstr>Aim &amp; Objectives</vt:lpstr>
      <vt:lpstr>Project Design</vt:lpstr>
      <vt:lpstr>Resources &amp; Planning</vt:lpstr>
      <vt:lpstr>Recommendations</vt:lpstr>
      <vt:lpstr>Homework…</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Nik Whitehead</cp:lastModifiedBy>
  <cp:revision>126</cp:revision>
  <dcterms:created xsi:type="dcterms:W3CDTF">2006-01-28T12:00:35Z</dcterms:created>
  <dcterms:modified xsi:type="dcterms:W3CDTF">2023-09-25T12:17:20Z</dcterms:modified>
</cp:coreProperties>
</file>