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6D385-397D-48E8-AF2A-09E0EBF5A6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9679D-598B-462E-81C4-496205A1C8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833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6D385-397D-48E8-AF2A-09E0EBF5A6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9679D-598B-462E-81C4-496205A1C8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237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6D385-397D-48E8-AF2A-09E0EBF5A6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9679D-598B-462E-81C4-496205A1C8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878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6D385-397D-48E8-AF2A-09E0EBF5A6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9679D-598B-462E-81C4-496205A1C8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396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6D385-397D-48E8-AF2A-09E0EBF5A6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9679D-598B-462E-81C4-496205A1C8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580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6D385-397D-48E8-AF2A-09E0EBF5A6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9679D-598B-462E-81C4-496205A1C8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337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6D385-397D-48E8-AF2A-09E0EBF5A6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9679D-598B-462E-81C4-496205A1C8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140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6D385-397D-48E8-AF2A-09E0EBF5A6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9679D-598B-462E-81C4-496205A1C8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65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6D385-397D-48E8-AF2A-09E0EBF5A6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9679D-598B-462E-81C4-496205A1C8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445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6D385-397D-48E8-AF2A-09E0EBF5A6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9679D-598B-462E-81C4-496205A1C8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658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6D385-397D-48E8-AF2A-09E0EBF5A6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9679D-598B-462E-81C4-496205A1C8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82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6D385-397D-48E8-AF2A-09E0EBF5A6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F9679D-598B-462E-81C4-496205A1C8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10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143395" y="1036244"/>
            <a:ext cx="3722914" cy="5704190"/>
          </a:xfrm>
          <a:prstGeom prst="round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8935" y="1021890"/>
            <a:ext cx="3888079" cy="571854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9037" y="1036244"/>
            <a:ext cx="3737172" cy="571854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741816" y="143692"/>
            <a:ext cx="2050869" cy="5232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accent2"/>
                </a:solidFill>
              </a:rPr>
              <a:t>FOOD4SOUL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174273" y="666912"/>
            <a:ext cx="5460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  <a:latin typeface="Forte" panose="03060902040502070203" pitchFamily="66" charset="0"/>
              </a:rPr>
              <a:t>Bringing you your classic Sunday meals to your door..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35132" y="1175657"/>
            <a:ext cx="11469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                Meaty Options:                                               Vegetarian Options:                                             Seafood Options: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03665" y="1777354"/>
            <a:ext cx="1854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Hearty beef stew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40523" y="3083287"/>
            <a:ext cx="1449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Shepard’s Pie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201857" y="4310992"/>
            <a:ext cx="1946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Roast Dinner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95212" y="5400652"/>
            <a:ext cx="25341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Slow Cooked Chicken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905549" y="1777354"/>
            <a:ext cx="2109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Eggplant Parmesan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905549" y="3067355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Vegetable Lasagne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162004" y="5506266"/>
            <a:ext cx="1711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Veg Fried Rice 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789565" y="4310992"/>
            <a:ext cx="2586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Baked Mac ‘n’ Cheese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015696" y="1787827"/>
            <a:ext cx="2194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2"/>
                </a:solidFill>
              </a:rPr>
              <a:t>Seafood Linguine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108298" y="3088862"/>
            <a:ext cx="2009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Shrimp Tempura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349488" y="4389897"/>
            <a:ext cx="3526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2"/>
                </a:solidFill>
              </a:rPr>
              <a:t>Creamy Corn and Seafood Chowder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700156" y="5516629"/>
            <a:ext cx="317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Salmon Steak and Rustic Fries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235131" y="2117723"/>
            <a:ext cx="327877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A warming stew of finely seasoned broth and beef chunks with scalloped veg, served with fresh bread</a:t>
            </a:r>
          </a:p>
          <a:p>
            <a:pPr algn="ctr"/>
            <a:r>
              <a:rPr lang="en-GB" sz="1600" dirty="0"/>
              <a:t>£7.99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11479" y="3433851"/>
            <a:ext cx="29260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Creamy mash and juicy minced lamb with mixed veg</a:t>
            </a:r>
          </a:p>
          <a:p>
            <a:pPr algn="ctr"/>
            <a:r>
              <a:rPr lang="en-GB" sz="1600" dirty="0"/>
              <a:t>£4.95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362197" y="4582062"/>
            <a:ext cx="328531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Yorkshire pudding, sausage, thick cut of lamb/beef or chicken. Served with roast potatoes and veg and seasoned gravy drizzled</a:t>
            </a:r>
          </a:p>
          <a:p>
            <a:pPr algn="ctr"/>
            <a:r>
              <a:rPr lang="en-GB" sz="1600" dirty="0"/>
              <a:t>£6.99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411479" y="5759717"/>
            <a:ext cx="297536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Soft and juicy chicken breast marinated in broth with herbs and spices. Served with thick cut chips</a:t>
            </a:r>
          </a:p>
          <a:p>
            <a:pPr algn="ctr"/>
            <a:r>
              <a:rPr lang="en-GB" sz="1600" dirty="0"/>
              <a:t>£5.95</a:t>
            </a:r>
            <a:endParaRPr lang="en-GB" sz="2400" dirty="0"/>
          </a:p>
        </p:txBody>
      </p:sp>
      <p:sp>
        <p:nvSpPr>
          <p:cNvPr id="30" name="TextBox 29"/>
          <p:cNvSpPr txBox="1"/>
          <p:nvPr/>
        </p:nvSpPr>
        <p:spPr>
          <a:xfrm>
            <a:off x="4376057" y="2145126"/>
            <a:ext cx="310895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Halved eggplants smothered in pesto and sprinkled with Wales’ finest cheeses and parmesan </a:t>
            </a:r>
          </a:p>
          <a:p>
            <a:pPr algn="ctr"/>
            <a:r>
              <a:rPr lang="en-GB" sz="1600" dirty="0"/>
              <a:t>£2.99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385060" y="3433850"/>
            <a:ext cx="32003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An eye-pleasing layered, cheesy lasagne with a mix of root veg and fresh tomato sauce  </a:t>
            </a:r>
          </a:p>
          <a:p>
            <a:pPr algn="ctr"/>
            <a:r>
              <a:rPr lang="en-GB" sz="1600" dirty="0"/>
              <a:t>£4.00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4432809" y="4680324"/>
            <a:ext cx="29432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A comfort creamy pasta with a welsh four cheese blend baked to perfection</a:t>
            </a:r>
          </a:p>
          <a:p>
            <a:pPr algn="ctr"/>
            <a:r>
              <a:rPr lang="en-GB" sz="1600" dirty="0"/>
              <a:t>£3.99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4506684" y="5815160"/>
            <a:ext cx="279545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Texture full fluffy rice with diced veg and egg and garnished with fresh spring onions</a:t>
            </a:r>
          </a:p>
          <a:p>
            <a:pPr algn="ctr"/>
            <a:r>
              <a:rPr lang="en-GB" sz="1600" dirty="0"/>
              <a:t>£2.50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8634549" y="2117723"/>
            <a:ext cx="306977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 </a:t>
            </a:r>
            <a:r>
              <a:rPr lang="en-GB" sz="1200" dirty="0"/>
              <a:t>Fresh linguine pasta, heavy cream smothered seafood, sprinkled with parmesan cheese</a:t>
            </a:r>
          </a:p>
          <a:p>
            <a:pPr algn="ctr"/>
            <a:r>
              <a:rPr lang="en-GB" sz="1600" dirty="0"/>
              <a:t>£4.95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8349488" y="3452619"/>
            <a:ext cx="3263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Thickly battered shrimps served with a fresh garden salad and ranch dressing</a:t>
            </a:r>
          </a:p>
          <a:p>
            <a:pPr algn="ctr"/>
            <a:r>
              <a:rPr lang="en-GB" sz="1600" dirty="0"/>
              <a:t>£7.95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16983" y="4753440"/>
            <a:ext cx="30958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Creamy corn sauce with chunks of a variety of seafood served with fresh bread </a:t>
            </a:r>
          </a:p>
          <a:p>
            <a:pPr algn="ctr"/>
            <a:r>
              <a:rPr lang="en-GB" sz="1600" dirty="0"/>
              <a:t>£8.30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8516983" y="5885961"/>
            <a:ext cx="30958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Steak cut juicy salmon with rustic potato fries home-grown in wales</a:t>
            </a:r>
          </a:p>
          <a:p>
            <a:pPr algn="ctr"/>
            <a:r>
              <a:rPr lang="en-GB" sz="1600" dirty="0"/>
              <a:t>£6.50</a:t>
            </a:r>
          </a:p>
        </p:txBody>
      </p:sp>
      <p:pic>
        <p:nvPicPr>
          <p:cNvPr id="38" name="Picture 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45" y="227281"/>
            <a:ext cx="767467" cy="555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21678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147" y="1151415"/>
            <a:ext cx="5527493" cy="467380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3836" y="98809"/>
            <a:ext cx="2261812" cy="75597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3870" y="699309"/>
            <a:ext cx="5541744" cy="49381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942714" y="1245124"/>
            <a:ext cx="192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/>
                </a:solidFill>
              </a:rPr>
              <a:t>Beverages-</a:t>
            </a:r>
            <a:r>
              <a:rPr lang="en-GB" dirty="0"/>
              <a:t>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352409" y="1491396"/>
            <a:ext cx="5470967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/>
                </a:solidFill>
              </a:rPr>
              <a:t>Coke-…………………………………………………………… </a:t>
            </a:r>
            <a:r>
              <a:rPr lang="en-GB" sz="2000" dirty="0"/>
              <a:t>£1.95</a:t>
            </a:r>
          </a:p>
          <a:p>
            <a:r>
              <a:rPr lang="en-GB" sz="2000" dirty="0">
                <a:solidFill>
                  <a:schemeClr val="accent2"/>
                </a:solidFill>
              </a:rPr>
              <a:t>Water-…………………………………………………………. </a:t>
            </a:r>
            <a:r>
              <a:rPr lang="en-GB" sz="2000" dirty="0"/>
              <a:t>£1.50</a:t>
            </a:r>
          </a:p>
          <a:p>
            <a:r>
              <a:rPr lang="en-GB" sz="2000" dirty="0">
                <a:solidFill>
                  <a:schemeClr val="accent2"/>
                </a:solidFill>
              </a:rPr>
              <a:t>J2O - Apple &amp; Mango-…………………………………. </a:t>
            </a:r>
            <a:r>
              <a:rPr lang="en-GB" sz="2000" dirty="0"/>
              <a:t>£2.50</a:t>
            </a:r>
          </a:p>
          <a:p>
            <a:r>
              <a:rPr lang="en-GB" sz="2000" dirty="0">
                <a:solidFill>
                  <a:schemeClr val="accent2"/>
                </a:solidFill>
              </a:rPr>
              <a:t>J2O -  Orange &amp; Passionfruit-………………………. </a:t>
            </a:r>
            <a:r>
              <a:rPr lang="en-GB" sz="2000" dirty="0"/>
              <a:t>£2.50</a:t>
            </a:r>
          </a:p>
          <a:p>
            <a:r>
              <a:rPr lang="en-GB" sz="2000" dirty="0">
                <a:solidFill>
                  <a:schemeClr val="accent2"/>
                </a:solidFill>
              </a:rPr>
              <a:t>Lemon &amp; Mint Mojito-…………………………………. </a:t>
            </a:r>
            <a:r>
              <a:rPr lang="en-GB" sz="2000" dirty="0"/>
              <a:t>£1.75</a:t>
            </a:r>
          </a:p>
          <a:p>
            <a:r>
              <a:rPr lang="en-GB" sz="2000" dirty="0">
                <a:solidFill>
                  <a:schemeClr val="accent2"/>
                </a:solidFill>
              </a:rPr>
              <a:t>Strawberry Mocktail-…………………………………… </a:t>
            </a:r>
            <a:r>
              <a:rPr lang="en-GB" sz="2000" dirty="0"/>
              <a:t>£1.75</a:t>
            </a:r>
          </a:p>
          <a:p>
            <a:r>
              <a:rPr lang="en-GB" sz="2000" dirty="0">
                <a:solidFill>
                  <a:schemeClr val="accent2"/>
                </a:solidFill>
              </a:rPr>
              <a:t>Apple Juice-…………………………………………………. </a:t>
            </a:r>
            <a:r>
              <a:rPr lang="en-GB" sz="2000" dirty="0"/>
              <a:t>£1.75</a:t>
            </a:r>
          </a:p>
          <a:p>
            <a:endParaRPr lang="en-GB" sz="2000" dirty="0">
              <a:solidFill>
                <a:schemeClr val="accent2"/>
              </a:solidFill>
            </a:endParaRPr>
          </a:p>
          <a:p>
            <a:r>
              <a:rPr lang="en-GB" sz="2000" dirty="0">
                <a:solidFill>
                  <a:schemeClr val="accent2"/>
                </a:solidFill>
              </a:rPr>
              <a:t>Cabernet Sauvignon  (Red Wine)- </a:t>
            </a:r>
          </a:p>
          <a:p>
            <a:r>
              <a:rPr lang="en-GB" sz="2000" dirty="0">
                <a:solidFill>
                  <a:schemeClr val="accent2"/>
                </a:solidFill>
              </a:rPr>
              <a:t>{recommended with our roast dinner}-……….. </a:t>
            </a:r>
            <a:r>
              <a:rPr lang="en-GB" sz="2000" dirty="0"/>
              <a:t>£3.50</a:t>
            </a:r>
          </a:p>
          <a:p>
            <a:r>
              <a:rPr lang="en-GB" sz="2000" dirty="0">
                <a:solidFill>
                  <a:schemeClr val="accent2"/>
                </a:solidFill>
              </a:rPr>
              <a:t>Chardonnay (White Wine)-</a:t>
            </a:r>
          </a:p>
          <a:p>
            <a:r>
              <a:rPr lang="en-GB" sz="2000" dirty="0">
                <a:solidFill>
                  <a:schemeClr val="accent2"/>
                </a:solidFill>
              </a:rPr>
              <a:t>{recommended with our seafood chowder}-.. </a:t>
            </a:r>
            <a:r>
              <a:rPr lang="en-GB" sz="2000" dirty="0"/>
              <a:t>£3.50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74796" y="5878761"/>
            <a:ext cx="1047837" cy="75717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6"/>
          <a:srcRect t="27088" b="25057"/>
          <a:stretch/>
        </p:blipFill>
        <p:spPr>
          <a:xfrm>
            <a:off x="8795114" y="5943598"/>
            <a:ext cx="1916430" cy="69233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11544" y="5989700"/>
            <a:ext cx="1374427" cy="672228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8"/>
          <a:srcRect l="26432" t="30191" r="24806" b="30800"/>
          <a:stretch/>
        </p:blipFill>
        <p:spPr>
          <a:xfrm>
            <a:off x="7092869" y="5989700"/>
            <a:ext cx="807789" cy="64623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0689" y="5894969"/>
            <a:ext cx="751689" cy="78958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411" y="6079253"/>
            <a:ext cx="3853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2"/>
                </a:solidFill>
              </a:rPr>
              <a:t>Please contact Hotel Trinity for further inquiries- 01332 873917</a:t>
            </a:r>
          </a:p>
        </p:txBody>
      </p:sp>
    </p:spTree>
    <p:extLst>
      <p:ext uri="{BB962C8B-B14F-4D97-AF65-F5344CB8AC3E}">
        <p14:creationId xmlns:p14="http://schemas.microsoft.com/office/powerpoint/2010/main" val="1745426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AD0B4C-CDFA-47FA-8A9A-AA92F730DF75}"/>
              </a:ext>
            </a:extLst>
          </p:cNvPr>
          <p:cNvSpPr txBox="1"/>
          <p:nvPr/>
        </p:nvSpPr>
        <p:spPr>
          <a:xfrm>
            <a:off x="894735" y="1759974"/>
            <a:ext cx="974868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0" i="0" dirty="0">
                <a:effectLst/>
                <a:latin typeface="Times New Roman" panose="02020603050405020304" pitchFamily="18" charset="0"/>
              </a:rPr>
              <a:t>Anon, (n.d.). </a:t>
            </a:r>
            <a:r>
              <a:rPr lang="en-GB" b="0" i="1" dirty="0">
                <a:effectLst/>
                <a:latin typeface="Times New Roman" panose="02020603050405020304" pitchFamily="18" charset="0"/>
              </a:rPr>
              <a:t>Halal Logo and symbol, meaning, history, PNG</a:t>
            </a:r>
            <a:r>
              <a:rPr lang="en-GB" b="0" i="0" dirty="0">
                <a:effectLst/>
                <a:latin typeface="Times New Roman" panose="02020603050405020304" pitchFamily="18" charset="0"/>
              </a:rPr>
              <a:t>. [online] Available at: https://1000logos.net/halal-logo/ [Accessed 20 Oct. 2021].</a:t>
            </a:r>
          </a:p>
          <a:p>
            <a:pPr algn="l"/>
            <a:endParaRPr lang="en-GB" b="0" i="0" dirty="0"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b="0" i="0" dirty="0">
                <a:effectLst/>
                <a:latin typeface="Times New Roman" panose="02020603050405020304" pitchFamily="18" charset="0"/>
              </a:rPr>
              <a:t>logos-world.net. (n.d.). </a:t>
            </a:r>
            <a:r>
              <a:rPr lang="en-GB" b="0" i="1" dirty="0">
                <a:effectLst/>
                <a:latin typeface="Times New Roman" panose="02020603050405020304" pitchFamily="18" charset="0"/>
              </a:rPr>
              <a:t>Uber Eats Logo | Symbol, History, PNG (3840*2160)</a:t>
            </a:r>
            <a:r>
              <a:rPr lang="en-GB" b="0" i="0" dirty="0">
                <a:effectLst/>
                <a:latin typeface="Times New Roman" panose="02020603050405020304" pitchFamily="18" charset="0"/>
              </a:rPr>
              <a:t>. [online] Available at: https://logos-world.net/uber-eats-logo/ [Accessed 20 Oct. 2021].</a:t>
            </a:r>
          </a:p>
          <a:p>
            <a:pPr algn="l"/>
            <a:endParaRPr lang="en-GB" b="0" i="0" dirty="0"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b="0" i="0" dirty="0" err="1">
                <a:effectLst/>
                <a:latin typeface="Times New Roman" panose="02020603050405020304" pitchFamily="18" charset="0"/>
              </a:rPr>
              <a:t>VectorStock</a:t>
            </a:r>
            <a:r>
              <a:rPr lang="en-GB" b="0" i="0" dirty="0">
                <a:effectLst/>
                <a:latin typeface="Times New Roman" panose="02020603050405020304" pitchFamily="18" charset="0"/>
              </a:rPr>
              <a:t>. (n.d.). </a:t>
            </a:r>
            <a:r>
              <a:rPr lang="en-GB" b="0" i="1" dirty="0">
                <a:effectLst/>
                <a:latin typeface="Times New Roman" panose="02020603050405020304" pitchFamily="18" charset="0"/>
              </a:rPr>
              <a:t>Allergies Logo Vector Images (over 6,100)</a:t>
            </a:r>
            <a:r>
              <a:rPr lang="en-GB" b="0" i="0" dirty="0">
                <a:effectLst/>
                <a:latin typeface="Times New Roman" panose="02020603050405020304" pitchFamily="18" charset="0"/>
              </a:rPr>
              <a:t>. [online] Available at: https://www.vectorstock.com/royalty-free-vectors/allergies-logo-vectors [Accessed 25 Oct. 2021].</a:t>
            </a:r>
          </a:p>
          <a:p>
            <a:pPr algn="l"/>
            <a:endParaRPr lang="en-GB" b="0" i="0" dirty="0"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b="0" i="0" dirty="0">
                <a:effectLst/>
                <a:latin typeface="Times New Roman" panose="02020603050405020304" pitchFamily="18" charset="0"/>
              </a:rPr>
              <a:t>Wdrfree.com. (2021). </a:t>
            </a:r>
            <a:r>
              <a:rPr lang="en-GB" b="0" i="1" dirty="0">
                <a:effectLst/>
                <a:latin typeface="Times New Roman" panose="02020603050405020304" pitchFamily="18" charset="0"/>
              </a:rPr>
              <a:t>Contactless payment, credit card and hand tap pay wave logo. Vector wireless NFC and contactless pay pass icon premium vector in Adobe Illustrator ai ( .ai ) format, Encapsulated PostScript eps ( .eps ) format</a:t>
            </a:r>
            <a:r>
              <a:rPr lang="en-GB" b="0" i="0" dirty="0">
                <a:effectLst/>
                <a:latin typeface="Times New Roman" panose="02020603050405020304" pitchFamily="18" charset="0"/>
              </a:rPr>
              <a:t>. [online] Available at: https://wdrfree.com/stock-vector/download/contactless-payment-credit-card-hand-365808776 [Accessed 25 Oct. 2021].</a:t>
            </a:r>
          </a:p>
        </p:txBody>
      </p:sp>
    </p:spTree>
    <p:extLst>
      <p:ext uri="{BB962C8B-B14F-4D97-AF65-F5344CB8AC3E}">
        <p14:creationId xmlns:p14="http://schemas.microsoft.com/office/powerpoint/2010/main" val="17559940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602</TotalTime>
  <Words>501</Words>
  <Application>Microsoft Office PowerPoint</Application>
  <PresentationFormat>Widescreen</PresentationFormat>
  <Paragraphs>61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Forte</vt:lpstr>
      <vt:lpstr>Times New Roman</vt:lpstr>
      <vt:lpstr>Office Theme</vt:lpstr>
      <vt:lpstr>PowerPoint Presentation</vt:lpstr>
      <vt:lpstr>PowerPoint Presentation</vt:lpstr>
      <vt:lpstr>references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Owner</dc:creator>
  <cp:lastModifiedBy>Owner</cp:lastModifiedBy>
  <cp:revision>27</cp:revision>
  <dcterms:created xsi:type="dcterms:W3CDTF">2021-10-19T13:19:03Z</dcterms:created>
  <dcterms:modified xsi:type="dcterms:W3CDTF">2021-10-26T13:38:40Z</dcterms:modified>
</cp:coreProperties>
</file>