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92" d="100"/>
          <a:sy n="92" d="100"/>
        </p:scale>
        <p:origin x="518" y="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646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247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947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560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198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24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804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514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784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565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989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446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89864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  <p:sldLayoutId id="2147484080" r:id="rId12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49455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geograph.org.uk/photo/7666236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Santa Pupolina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 252619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Annamarie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Dufficy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morning. My name is Santa Pupolina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introduction to the structure of presentation Basil’s Bakery and give an overview of the context of the Basil’s Bakery case study.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and identify insight into the nature and scope of the issues affecting the lack of growth in sales at Basil’s Bakery.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Explain, create and apply a PESTEL analysis Basil’s Bakery.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Explain, create and apply a Fishbone Diagram to Basil’s Bakery.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Summary of keys of presentations.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221" y="2636196"/>
            <a:ext cx="10347202" cy="271401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Basil’s Bakery is a small bakery in Coventry that sells cakes, pastries and bread using high-quality organic ingredients.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opened 2015.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2020, fever sales was decreased, because of the Covid lockdown restrictions.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fallen by 25% since 2019 due fewer customers and more people working from home.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 are also increasing, so Basil needs to find ways to increase sales and reduce costs.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display case with different types of cakes&#10;&#10;Description automatically generated">
            <a:extLst>
              <a:ext uri="{FF2B5EF4-FFF2-40B4-BE49-F238E27FC236}">
                <a16:creationId xmlns:a16="http://schemas.microsoft.com/office/drawing/2014/main" id="{A223673C-0569-F2A6-52EB-1950B8850B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95565" y="37170"/>
            <a:ext cx="3872179" cy="2067735"/>
          </a:xfrm>
          <a:prstGeom prst="rect">
            <a:avLst/>
          </a:prstGeom>
        </p:spPr>
      </p:pic>
      <p:pic>
        <p:nvPicPr>
          <p:cNvPr id="13" name="Picture 12" descr="A parking lot with cars parked in front of a building&#10;&#10;Description automatically generated">
            <a:extLst>
              <a:ext uri="{FF2B5EF4-FFF2-40B4-BE49-F238E27FC236}">
                <a16:creationId xmlns:a16="http://schemas.microsoft.com/office/drawing/2014/main" id="{EBBD0E56-FB70-F2DA-5882-D1E5A753BD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1706" y="154215"/>
            <a:ext cx="3704729" cy="17791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9150C6B-D430-0D4D-AEF1-3484E40CA26E}"/>
              </a:ext>
            </a:extLst>
          </p:cNvPr>
          <p:cNvSpPr txBox="1"/>
          <p:nvPr/>
        </p:nvSpPr>
        <p:spPr>
          <a:xfrm>
            <a:off x="643563" y="1947540"/>
            <a:ext cx="2675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geograph.org.uk/photo/7666236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the problems Basil’s Bakery are facing. 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Bakery-Root Problem</a:t>
            </a:r>
          </a:p>
          <a:p>
            <a:pPr marL="0" indent="0" algn="ctr">
              <a:lnSpc>
                <a:spcPct val="12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Root problem: Stagnation in sales:</a:t>
            </a:r>
          </a:p>
          <a:p>
            <a:pPr marL="0" indent="0" algn="ctr">
              <a:lnSpc>
                <a:spcPct val="120000"/>
              </a:lnSpc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Root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problem&gt;Fewer customers&gt;Lower sales&gt;Rising costs&gt;Pressure on the future of the bakery.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main problem for Basil’s Bakery is that sales have stopped growing and remain around 25% below the 2019 level.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problems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online ordering or delivering.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pre-order system.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ways to attract new customers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External Problems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people working from home.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Fever customers visiting the retail park.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Covid lockdown restrictions.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Nearby businesses have closed.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ingredient and energy prices.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6"/>
            <a:ext cx="10358535" cy="744689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9046"/>
            <a:ext cx="10515600" cy="5495730"/>
          </a:xfrm>
        </p:spPr>
        <p:txBody>
          <a:bodyPr>
            <a:normAutofit fontScale="32500" lnSpcReduction="20000"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6200" b="1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 helps us understand the problems affecting the business bakery. It has six factors : Political ,Economic , Social, </a:t>
            </a:r>
            <a:r>
              <a:rPr lang="en-GB" sz="6200" dirty="0" err="1">
                <a:latin typeface="Arial" panose="020B0604020202020204" pitchFamily="34" charset="0"/>
                <a:cs typeface="Arial" panose="020B0604020202020204" pitchFamily="34" charset="0"/>
              </a:rPr>
              <a:t>Tehnological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 , Legal.</a:t>
            </a:r>
          </a:p>
          <a:p>
            <a:pPr>
              <a:lnSpc>
                <a:spcPct val="10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/It helps business understand problems and changes.</a:t>
            </a:r>
          </a:p>
          <a:p>
            <a:pPr>
              <a:lnSpc>
                <a:spcPct val="100000"/>
              </a:lnSpc>
            </a:pP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Where/how it is used?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It is used in business. We look at six factors and how they affect the business.</a:t>
            </a:r>
          </a:p>
          <a:p>
            <a:pPr>
              <a:lnSpc>
                <a:spcPct val="100000"/>
              </a:lnSpc>
            </a:pP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Benefits- Easy to understand and use , helps find problems , helps with planning, helps find decisions,  how fix the problems.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Criticisms-only looks external factors not internal , information can become outdated , not shows which problem is must important . Not give solution</a:t>
            </a:r>
          </a:p>
          <a:p>
            <a:pPr marL="0" indent="0">
              <a:lnSpc>
                <a:spcPct val="100000"/>
              </a:lnSpc>
              <a:buNone/>
            </a:pP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References : The International Business Environment(page 1-30)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The Sandwich Revolution Article (view online)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 The International Business Environment(page 1-30)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2907926"/>
              </p:ext>
            </p:extLst>
          </p:nvPr>
        </p:nvGraphicFramePr>
        <p:xfrm>
          <a:off x="682304" y="2132013"/>
          <a:ext cx="10827391" cy="323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dashHorz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8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6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taxes , business rate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support for small businesses.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Rising energy and rent.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Increasing price of organic ingredients.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More people working from home.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Fewer customers visiting the retail park.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ordering/pre-ordering.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Home delivery services.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</a:t>
                      </a:r>
                      <a:r>
                        <a:rPr lang="en-GB" sz="1400" b="1" dirty="0" err="1"/>
                        <a:t>hygieni</a:t>
                      </a:r>
                      <a:r>
                        <a:rPr lang="en-GB" sz="1400" b="1" dirty="0"/>
                        <a:t> and safety laws.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and health &amp; safety laws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waste reduction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Use of organic and environmentally friendly </a:t>
                      </a:r>
                      <a:r>
                        <a:rPr lang="en-GB" sz="1400" b="1" dirty="0" err="1"/>
                        <a:t>ingriedients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a critique of the Cause-and-Effect 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1440"/>
            <a:ext cx="11049000" cy="527808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Cause- and- Effect Model is also called a Fishbone diagram . It is helps us find the reasons for a problem.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it used? It helps us understand why problem happens.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Where and how is it used? It is used in businesses and other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We write the problem and list possible causes.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? Easy to understand . Helps find problems . Helps people share ideas.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criticisms? Miss some causes, don’t show most important problem. 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Fishbone  Diagram use for finding problems, but not give all answers . Basil’s Bakery can use to understand why sales are low and find ways to improve.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decisions.(pages 31-34)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environment: challenges and changes.(pages 22-25) on 8 slide same reference.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energy costs increase business expenses.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Nearby shops  have closed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Fever customers visiting retail park.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workers are working from home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feedback may not be collected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regulary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information about the best products sell.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Unsold products may lead to food waste.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Organic ingredients is expensive.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better equipment managing online orders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rext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digital technology to attract customers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delivery service available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online ordering system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-9546341" y="-5540581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16DD6FB-C9D8-1BCE-93A3-3DEE2434BF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Rubik"/>
              </a:rPr>
              <a:t>Creative problem solving for managers : developing skills for decision making and innovation</a:t>
            </a: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Proctor, Tony, Tony Proctor author, Fourth edition., London :, Routledge, 2014., Total pages xviii, 361 pages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4BCABA5-981F-BD68-CB10-32850CF594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Rubik"/>
              </a:rPr>
              <a:t>Creative problem solving for managers : developing skills for decision making and innovation</a:t>
            </a: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Proctor, Tony, Tony Proctor author, Fourth edition., London :, Routledge, 2014., Total pages xviii, 361 pages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788566"/>
            <a:ext cx="10584679" cy="5388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Key Findings</a:t>
            </a:r>
          </a:p>
          <a:p>
            <a:pPr marL="0" indent="0">
              <a:buNone/>
            </a:pP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1: Sales were good before 2020,but after COVID-19, sales went down.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2: Fever customers visit bakery.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3: Customers want easier ordering.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 4: Basil’s  Bakery  need improve his service.</a:t>
            </a: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reference  list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653" y="1588169"/>
            <a:ext cx="11105147" cy="4644190"/>
          </a:xfrm>
        </p:spPr>
        <p:txBody>
          <a:bodyPr>
            <a:normAutofit fontScale="25000" lnSpcReduction="20000"/>
          </a:bodyPr>
          <a:lstStyle/>
          <a:p>
            <a:pPr marL="0" indent="0" algn="l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1.Solving problems and making decisions </a:t>
            </a:r>
            <a:r>
              <a:rPr lang="en-US" sz="5600" b="0" i="0" dirty="0">
                <a:solidFill>
                  <a:srgbClr val="222222"/>
                </a:solidFill>
                <a:effectLst/>
                <a:latin typeface="Rubik"/>
              </a:rPr>
              <a:t>SSs.</a:t>
            </a:r>
            <a:endParaRPr lang="en-US" sz="5600" b="0" i="0" dirty="0">
              <a:solidFill>
                <a:srgbClr val="222222"/>
              </a:solidFill>
              <a:effectLst/>
              <a:highlight>
                <a:srgbClr val="000000"/>
              </a:highlight>
              <a:latin typeface="Rubik"/>
            </a:endParaRPr>
          </a:p>
          <a:p>
            <a:pPr fontAlgn="ctr">
              <a:spcBef>
                <a:spcPts val="375"/>
              </a:spcBef>
            </a:pPr>
            <a:r>
              <a:rPr lang="en-US" sz="5600" dirty="0">
                <a:effectLst/>
              </a:rPr>
              <a:t>E-book </a:t>
            </a:r>
          </a:p>
          <a:p>
            <a:pPr fontAlgn="ctr">
              <a:spcBef>
                <a:spcPts val="375"/>
              </a:spcBef>
            </a:pPr>
            <a:r>
              <a:rPr lang="en-US" sz="5600" dirty="0">
                <a:effectLst/>
              </a:rPr>
              <a:t>Fifth edition., Amsterdam :, Pergamon Flexible Learning, 2007., Total pages 1 online resource (xi, 134 pages) :</a:t>
            </a:r>
          </a:p>
          <a:p>
            <a:pPr marL="0" indent="0" algn="l">
              <a:buNone/>
            </a:pP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5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</a:p>
          <a:p>
            <a:pPr fontAlgn="ctr">
              <a:spcBef>
                <a:spcPts val="375"/>
              </a:spcBef>
            </a:pPr>
            <a:r>
              <a:rPr lang="en-GB" sz="5600" dirty="0">
                <a:effectLst/>
              </a:rPr>
              <a:t>E-book </a:t>
            </a:r>
          </a:p>
          <a:p>
            <a:pPr fontAlgn="ctr">
              <a:spcBef>
                <a:spcPts val="375"/>
              </a:spcBef>
            </a:pPr>
            <a:r>
              <a:rPr lang="en-GB" sz="5600" dirty="0">
                <a:effectLst/>
              </a:rPr>
              <a:t>Brooks, Ian,, Weatherston, Jamie.; Wilkinson, Graham,, 2nd ed., Harlow, England ;; New York :, Financial Times/Prentice Hall, 2011., Total pages xxv, 347 p. :</a:t>
            </a:r>
          </a:p>
          <a:p>
            <a:pPr marL="0" indent="0" fontAlgn="ctr">
              <a:spcBef>
                <a:spcPts val="375"/>
              </a:spcBef>
              <a:buNone/>
            </a:pPr>
            <a:r>
              <a:rPr lang="en-GB" sz="5600" b="0" dirty="0">
                <a:latin typeface="Rubik"/>
              </a:rPr>
              <a:t> </a:t>
            </a:r>
            <a:r>
              <a:rPr lang="en-GB" sz="5600" b="1" dirty="0">
                <a:latin typeface="Arial Black" panose="020B0A04020102020204" pitchFamily="34" charset="0"/>
              </a:rPr>
              <a:t>3.</a:t>
            </a:r>
            <a:r>
              <a:rPr lang="en-US" sz="5600" b="1" dirty="0">
                <a:effectLst/>
                <a:latin typeface="Arial Black" panose="020B0A04020102020204" pitchFamily="34" charset="0"/>
              </a:rPr>
              <a:t>The problem-solving, problem-prevention, and decision-making guide : organized and systematic roadmaps f</a:t>
            </a:r>
            <a:r>
              <a:rPr lang="en-US" sz="5600" b="0" dirty="0">
                <a:effectLst/>
                <a:latin typeface="Rubik"/>
              </a:rPr>
              <a:t>or managers</a:t>
            </a:r>
          </a:p>
          <a:p>
            <a:pPr fontAlgn="ctr">
              <a:spcBef>
                <a:spcPts val="375"/>
              </a:spcBef>
            </a:pPr>
            <a:r>
              <a:rPr lang="en-US" sz="5600" dirty="0">
                <a:effectLst/>
              </a:rPr>
              <a:t>E-book </a:t>
            </a:r>
          </a:p>
          <a:p>
            <a:pPr fontAlgn="ctr">
              <a:spcBef>
                <a:spcPts val="375"/>
              </a:spcBef>
              <a:spcAft>
                <a:spcPts val="750"/>
              </a:spcAft>
            </a:pPr>
            <a:r>
              <a:rPr lang="en-US" sz="5600" dirty="0" err="1">
                <a:effectLst/>
              </a:rPr>
              <a:t>Sproull</a:t>
            </a:r>
            <a:r>
              <a:rPr lang="en-US" sz="5600" dirty="0">
                <a:effectLst/>
              </a:rPr>
              <a:t>, Robert,, New York :, Taylor &amp; Francis, [2018], Total pages 1 online resource.</a:t>
            </a:r>
          </a:p>
          <a:p>
            <a:pPr marL="0" indent="0" fontAlgn="ctr">
              <a:spcBef>
                <a:spcPts val="375"/>
              </a:spcBef>
              <a:spcAft>
                <a:spcPts val="750"/>
              </a:spcAft>
              <a:buNone/>
            </a:pPr>
            <a:r>
              <a:rPr lang="en-US" sz="5600" dirty="0">
                <a:effectLst/>
                <a:latin typeface="Arial Black" panose="020B0A04020102020204" pitchFamily="34" charset="0"/>
              </a:rPr>
              <a:t>4</a:t>
            </a:r>
            <a:r>
              <a:rPr lang="en-US" sz="5600" dirty="0">
                <a:effectLst/>
              </a:rPr>
              <a:t>. </a:t>
            </a:r>
            <a:r>
              <a:rPr lang="en-US" sz="5600" dirty="0">
                <a:latin typeface="Arial Black" panose="020B0A04020102020204" pitchFamily="34" charset="0"/>
              </a:rPr>
              <a:t>Creative </a:t>
            </a:r>
            <a:r>
              <a:rPr lang="en-US" sz="5600" dirty="0">
                <a:effectLst/>
                <a:latin typeface="Arial Black" panose="020B0A04020102020204" pitchFamily="34" charset="0"/>
              </a:rPr>
              <a:t>problem solving for managers; developing skills for decisions making and innovation.</a:t>
            </a:r>
          </a:p>
          <a:p>
            <a:pPr marL="0" indent="0" fontAlgn="ctr">
              <a:spcBef>
                <a:spcPts val="375"/>
              </a:spcBef>
              <a:spcAft>
                <a:spcPts val="750"/>
              </a:spcAft>
              <a:buNone/>
            </a:pPr>
            <a:r>
              <a:rPr lang="en-US" sz="5600" dirty="0">
                <a:effectLst/>
                <a:latin typeface="Arial Black" panose="020B0A04020102020204" pitchFamily="34" charset="0"/>
              </a:rPr>
              <a:t>Proctor, Tony , Tony Proctor author, Four edition., London:, Routledge, 2014., Total pages xviii, 361pages.</a:t>
            </a:r>
          </a:p>
          <a:p>
            <a:pPr marL="0" indent="0" fontAlgn="ctr">
              <a:spcBef>
                <a:spcPts val="375"/>
              </a:spcBef>
              <a:spcAft>
                <a:spcPts val="750"/>
              </a:spcAft>
              <a:buNone/>
            </a:pPr>
            <a:r>
              <a:rPr lang="en-US" sz="5600" dirty="0">
                <a:effectLst/>
                <a:latin typeface="Arial Black" panose="020B0A04020102020204" pitchFamily="34" charset="0"/>
              </a:rPr>
              <a:t>5.The Sandwich Revolution ‘Article’.</a:t>
            </a:r>
          </a:p>
          <a:p>
            <a:pPr marL="0" indent="0" fontAlgn="ctr">
              <a:spcBef>
                <a:spcPts val="375"/>
              </a:spcBef>
              <a:spcAft>
                <a:spcPts val="750"/>
              </a:spcAft>
              <a:buNone/>
            </a:pPr>
            <a:r>
              <a:rPr lang="en-US" sz="5600" dirty="0">
                <a:effectLst/>
                <a:latin typeface="Arial Black" panose="020B0A04020102020204" pitchFamily="34" charset="0"/>
              </a:rPr>
              <a:t>6. BM Business Matters ‘ Article’.</a:t>
            </a:r>
          </a:p>
          <a:p>
            <a:pPr marL="0" indent="0" fontAlgn="ctr">
              <a:spcBef>
                <a:spcPts val="375"/>
              </a:spcBef>
              <a:spcAft>
                <a:spcPts val="750"/>
              </a:spcAft>
              <a:buNone/>
            </a:pPr>
            <a:r>
              <a:rPr lang="en-US" sz="5600" dirty="0">
                <a:effectLst/>
                <a:latin typeface="Arial Black" panose="020B0A04020102020204" pitchFamily="34" charset="0"/>
              </a:rPr>
              <a:t>7.State  of the Consumer 2025 ‘Article’</a:t>
            </a:r>
          </a:p>
          <a:p>
            <a:pPr fontAlgn="ctr">
              <a:spcBef>
                <a:spcPts val="375"/>
              </a:spcBef>
              <a:spcAft>
                <a:spcPts val="750"/>
              </a:spcAft>
            </a:pPr>
            <a:endParaRPr lang="en-US" sz="1200" dirty="0">
              <a:effectLst/>
              <a:latin typeface="Arial Black" panose="020B0A04020102020204" pitchFamily="34" charset="0"/>
            </a:endParaRPr>
          </a:p>
          <a:p>
            <a:pPr fontAlgn="ctr">
              <a:spcBef>
                <a:spcPts val="375"/>
              </a:spcBef>
              <a:spcAft>
                <a:spcPts val="750"/>
              </a:spcAft>
            </a:pPr>
            <a:endParaRPr lang="en-US" sz="1000" dirty="0"/>
          </a:p>
          <a:p>
            <a:pPr fontAlgn="ctr">
              <a:spcBef>
                <a:spcPts val="375"/>
              </a:spcBef>
              <a:spcAft>
                <a:spcPts val="750"/>
              </a:spcAft>
            </a:pPr>
            <a:endParaRPr lang="en-US" sz="1000" dirty="0">
              <a:effectLst/>
            </a:endParaRPr>
          </a:p>
          <a:p>
            <a:pPr fontAlgn="ctr">
              <a:spcBef>
                <a:spcPts val="375"/>
              </a:spcBef>
              <a:spcAft>
                <a:spcPts val="750"/>
              </a:spcAft>
            </a:pPr>
            <a:endParaRPr lang="en-US" sz="1000" dirty="0">
              <a:effectLst/>
            </a:endParaRPr>
          </a:p>
          <a:p>
            <a:br>
              <a:rPr lang="en-US" sz="800" b="0" i="0" dirty="0">
                <a:solidFill>
                  <a:srgbClr val="222222"/>
                </a:solidFill>
                <a:effectLst/>
                <a:latin typeface="Rubik"/>
              </a:rPr>
            </a:br>
            <a:endParaRPr lang="en-US" sz="1100" dirty="0"/>
          </a:p>
          <a:p>
            <a:pPr fontAlgn="ctr">
              <a:spcBef>
                <a:spcPts val="375"/>
              </a:spcBef>
            </a:pPr>
            <a:endParaRPr lang="en-US" sz="1100" dirty="0">
              <a:effectLst/>
            </a:endParaRPr>
          </a:p>
          <a:p>
            <a:pPr fontAlgn="ctr">
              <a:spcBef>
                <a:spcPts val="375"/>
              </a:spcBef>
            </a:pPr>
            <a:endParaRPr lang="en-US" sz="1100" dirty="0">
              <a:effectLst/>
            </a:endParaRP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D35018-B49A-740D-E581-60E79519BD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5398"/>
            <a:ext cx="11535081" cy="1107996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ea typeface="Rubik"/>
            </a:endParaRP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Book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Proctor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Tony, Tony Proctor author, Fourth edition., London :, Routledge, 2014., Total pages xviii, 361 pages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4ED537F-F520-F77B-6FAB-BA108329BE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80665"/>
            <a:ext cx="17406881" cy="92333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Rubik"/>
              </a:rPr>
              <a:t>Creative problem solving for managers : developing skills for decision making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Rubik"/>
              </a:rPr>
              <a:t>inno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Proctor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Tony, Tony Proctor author, Fourth edition., London :, Routledge, 2014., Total pages xviii, 361 pages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3B0C362-06D3-0E59-934E-3378D213250C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12146280" y="-13106600"/>
            <a:ext cx="45719" cy="2668422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Proctor, Tony, Tony Proctor author, Fourth edition., London :, Routledge, 2014., Total pages xviii, 361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2696</TotalTime>
  <Words>1267</Words>
  <Application>Microsoft Office PowerPoint</Application>
  <PresentationFormat>Widescreen</PresentationFormat>
  <Paragraphs>183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Rubik</vt:lpstr>
      <vt:lpstr>Arial</vt:lpstr>
      <vt:lpstr>Arial Black</vt:lpstr>
      <vt:lpstr>Rockwell</vt:lpstr>
      <vt:lpstr>Wingdings</vt:lpstr>
      <vt:lpstr>Gallery</vt:lpstr>
      <vt:lpstr>PowerPoint Presentation</vt:lpstr>
      <vt:lpstr>Basil’s Bakery</vt:lpstr>
      <vt:lpstr>Basil’s Bakery.  </vt:lpstr>
      <vt:lpstr>the problems Basil’s Bakery are facing. </vt:lpstr>
      <vt:lpstr>PESTEL </vt:lpstr>
      <vt:lpstr>  Provide an application and discuss the information provided in your PESTEL Framework  (approx. 1 minute 30 seconds).  </vt:lpstr>
      <vt:lpstr> a critique of the Cause-and-Effect model </vt:lpstr>
      <vt:lpstr>PowerPoint Presentation</vt:lpstr>
      <vt:lpstr>PowerPoint Presentation</vt:lpstr>
      <vt:lpstr> reference 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Pupolina Santa</cp:lastModifiedBy>
  <cp:revision>104</cp:revision>
  <dcterms:created xsi:type="dcterms:W3CDTF">2024-01-29T11:42:05Z</dcterms:created>
  <dcterms:modified xsi:type="dcterms:W3CDTF">2026-10-10T20:52:10Z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