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trictFirstAndLastChars="0" saveSubsetFonts="1">
  <p:sldMasterIdLst>
    <p:sldMasterId id="2147483670" r:id="rId1"/>
  </p:sldMasterIdLst>
  <p:notesMasterIdLst>
    <p:notesMasterId r:id="rId29"/>
  </p:notesMasterIdLst>
  <p:handoutMasterIdLst>
    <p:handoutMasterId r:id="rId30"/>
  </p:handoutMasterIdLst>
  <p:sldIdLst>
    <p:sldId id="256" r:id="rId2"/>
    <p:sldId id="885" r:id="rId3"/>
    <p:sldId id="1086" r:id="rId4"/>
    <p:sldId id="1087" r:id="rId5"/>
    <p:sldId id="283" r:id="rId6"/>
    <p:sldId id="1088" r:id="rId7"/>
    <p:sldId id="1089" r:id="rId8"/>
    <p:sldId id="284" r:id="rId9"/>
    <p:sldId id="1090" r:id="rId10"/>
    <p:sldId id="1091" r:id="rId11"/>
    <p:sldId id="1092" r:id="rId12"/>
    <p:sldId id="1093" r:id="rId13"/>
    <p:sldId id="264" r:id="rId14"/>
    <p:sldId id="1076" r:id="rId15"/>
    <p:sldId id="265" r:id="rId16"/>
    <p:sldId id="1077" r:id="rId17"/>
    <p:sldId id="268" r:id="rId18"/>
    <p:sldId id="269" r:id="rId19"/>
    <p:sldId id="1078" r:id="rId20"/>
    <p:sldId id="271" r:id="rId21"/>
    <p:sldId id="272" r:id="rId22"/>
    <p:sldId id="1081" r:id="rId23"/>
    <p:sldId id="1099" r:id="rId24"/>
    <p:sldId id="275" r:id="rId25"/>
    <p:sldId id="1079" r:id="rId26"/>
    <p:sldId id="282" r:id="rId27"/>
    <p:sldId id="884" r:id="rId28"/>
  </p:sldIdLst>
  <p:sldSz cx="9144000" cy="6858000" type="screen4x3"/>
  <p:notesSz cx="6794500" cy="9906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0">
          <p15:clr>
            <a:srgbClr val="A4A3A4"/>
          </p15:clr>
        </p15:guide>
        <p15:guide id="2" pos="214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0000CC"/>
    <a:srgbClr val="3E67A4"/>
    <a:srgbClr val="C0C0C4"/>
    <a:srgbClr val="7E7E86"/>
    <a:srgbClr val="A50021"/>
    <a:srgbClr val="678DC5"/>
    <a:srgbClr val="3E8D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807" autoAdjust="0"/>
    <p:restoredTop sz="96247" autoAdjust="0"/>
  </p:normalViewPr>
  <p:slideViewPr>
    <p:cSldViewPr>
      <p:cViewPr varScale="1">
        <p:scale>
          <a:sx n="111" d="100"/>
          <a:sy n="111" d="100"/>
        </p:scale>
        <p:origin x="177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936" y="-96"/>
      </p:cViewPr>
      <p:guideLst>
        <p:guide orient="horz" pos="3120"/>
        <p:guide pos="214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1">
            <a:extLst>
              <a:ext uri="{FF2B5EF4-FFF2-40B4-BE49-F238E27FC236}">
                <a16:creationId xmlns:a16="http://schemas.microsoft.com/office/drawing/2014/main" id="{FDD3F18B-DFF0-473D-A543-B06731B975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7900" y="9174163"/>
            <a:ext cx="434975" cy="22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endParaRPr lang="en-US" altLang="en-US"/>
          </a:p>
        </p:txBody>
      </p:sp>
      <p:sp>
        <p:nvSpPr>
          <p:cNvPr id="13315" name="Line 13">
            <a:extLst>
              <a:ext uri="{FF2B5EF4-FFF2-40B4-BE49-F238E27FC236}">
                <a16:creationId xmlns:a16="http://schemas.microsoft.com/office/drawing/2014/main" id="{96774FA9-5C4C-E34B-9503-ABC2029686F1}"/>
              </a:ext>
            </a:extLst>
          </p:cNvPr>
          <p:cNvSpPr>
            <a:spLocks noChangeShapeType="1"/>
          </p:cNvSpPr>
          <p:nvPr/>
        </p:nvSpPr>
        <p:spPr bwMode="auto">
          <a:xfrm>
            <a:off x="147638" y="9375775"/>
            <a:ext cx="64484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2" name="Rectangle 14">
            <a:extLst>
              <a:ext uri="{FF2B5EF4-FFF2-40B4-BE49-F238E27FC236}">
                <a16:creationId xmlns:a16="http://schemas.microsoft.com/office/drawing/2014/main" id="{CADB2582-D99D-4170-8872-6E2E632099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6750" y="9250363"/>
            <a:ext cx="7874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032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032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032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032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2DC1579E-110D-4544-B6B6-745B03A1101F}" type="slidenum">
              <a:rPr lang="en-US" altLang="en-US" sz="800"/>
              <a:pPr algn="r"/>
              <a:t>‹#›</a:t>
            </a:fld>
            <a:endParaRPr lang="en-US" altLang="en-US" sz="80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8">
            <a:extLst>
              <a:ext uri="{FF2B5EF4-FFF2-40B4-BE49-F238E27FC236}">
                <a16:creationId xmlns:a16="http://schemas.microsoft.com/office/drawing/2014/main" id="{FD28D61C-8C23-4ADE-A6EB-6B45E0B365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7900" y="9174163"/>
            <a:ext cx="434975" cy="22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endParaRPr lang="en-US" altLang="en-US"/>
          </a:p>
        </p:txBody>
      </p:sp>
      <p:sp>
        <p:nvSpPr>
          <p:cNvPr id="12291" name="Line 10">
            <a:extLst>
              <a:ext uri="{FF2B5EF4-FFF2-40B4-BE49-F238E27FC236}">
                <a16:creationId xmlns:a16="http://schemas.microsoft.com/office/drawing/2014/main" id="{6195F7DF-7219-D991-7A8B-1D449F592181}"/>
              </a:ext>
            </a:extLst>
          </p:cNvPr>
          <p:cNvSpPr>
            <a:spLocks noChangeShapeType="1"/>
          </p:cNvSpPr>
          <p:nvPr/>
        </p:nvSpPr>
        <p:spPr bwMode="auto">
          <a:xfrm>
            <a:off x="147638" y="9375775"/>
            <a:ext cx="64484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Slide Image Placeholder 7">
            <a:extLst>
              <a:ext uri="{FF2B5EF4-FFF2-40B4-BE49-F238E27FC236}">
                <a16:creationId xmlns:a16="http://schemas.microsoft.com/office/drawing/2014/main" id="{33E63FD1-ACE6-42D0-A35E-32880D1F485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2950"/>
            <a:ext cx="4953000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9" name="Notes Placeholder 8">
            <a:extLst>
              <a:ext uri="{FF2B5EF4-FFF2-40B4-BE49-F238E27FC236}">
                <a16:creationId xmlns:a16="http://schemas.microsoft.com/office/drawing/2014/main" id="{67EB028D-166B-449D-8991-14FF5A42D9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9450" y="4705350"/>
            <a:ext cx="5435600" cy="4457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6132658-59C8-4340-B972-E7B16473C1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48100" y="9409113"/>
            <a:ext cx="2944813" cy="4953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0AE3D3B3-F67B-48BD-85F7-277AA1A5163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1">
            <a:extLst>
              <a:ext uri="{FF2B5EF4-FFF2-40B4-BE49-F238E27FC236}">
                <a16:creationId xmlns:a16="http://schemas.microsoft.com/office/drawing/2014/main" id="{E125ECC5-9635-6ADD-464F-7060A54FEC0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746750" y="9250363"/>
            <a:ext cx="787400" cy="30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ct val="50000"/>
              </a:spcBef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5000"/>
              </a:spcBef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5000"/>
              </a:spcBef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5000"/>
              </a:spcBef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5000"/>
              </a:spcBef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SzPct val="100000"/>
              <a:buChar char="•"/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DB4C81BE-14D5-401E-840C-3A0E97734983}" type="slidenum">
              <a:rPr lang="en-US" altLang="en-US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4B9C7647-DDAF-A583-1236-EEB3B14068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590550" y="260350"/>
            <a:ext cx="5668963" cy="4252913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6077C65F-C69A-C205-0194-9C22EB1AB1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744538" y="4665663"/>
            <a:ext cx="5300662" cy="45323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695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0665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96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3154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9168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435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1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9672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5384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049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68972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2555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45993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69982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6776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16369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518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358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5003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5466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747972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HU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91440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200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20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200"/>
          </a:p>
        </p:txBody>
      </p:sp>
      <p:sp>
        <p:nvSpPr>
          <p:cNvPr id="3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9144000" cy="3657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1600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160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1600"/>
          </a:p>
        </p:txBody>
      </p:sp>
      <p:sp>
        <p:nvSpPr>
          <p:cNvPr id="4" name="Text 0"/>
          <p:cNvSpPr/>
          <p:nvPr/>
        </p:nvSpPr>
        <p:spPr>
          <a:xfrm>
            <a:off x="914400" y="6172200"/>
            <a:ext cx="77724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60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600"/>
          </a:p>
        </p:txBody>
      </p:sp>
      <p:pic>
        <p:nvPicPr>
          <p:cNvPr id="5" name="Image 0" descr="C:/Users/ahungerf/git/netacad-vudu/src/pptx/assets/Cisco_logo_s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172200"/>
            <a:ext cx="365760" cy="24384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6172200"/>
            <a:ext cx="4572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>
              <a:defRPr sz="600">
                <a:solidFill>
                  <a:srgbClr val="D9D9D9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074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2FDE647B-F716-1A75-73CD-F5DE62D5D2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28600" y="1828800"/>
            <a:ext cx="8534400" cy="429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50" r:id="rId1"/>
    <p:sldLayoutId id="2147484448" r:id="rId2"/>
    <p:sldLayoutId id="2147484451" r:id="rId3"/>
    <p:sldLayoutId id="2147484449" r:id="rId4"/>
    <p:sldLayoutId id="2147484452" r:id="rId5"/>
    <p:sldLayoutId id="2147484453" r:id="rId6"/>
    <p:sldLayoutId id="2147484454" r:id="rId7"/>
    <p:sldLayoutId id="2147484455" r:id="rId8"/>
    <p:sldLayoutId id="2147484456" r:id="rId9"/>
    <p:sldLayoutId id="2147484457" r:id="rId10"/>
    <p:sldLayoutId id="2147484458" r:id="rId11"/>
    <p:sldLayoutId id="2147484459" r:id="rId12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Comic Sans MS" pitchFamily="66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Comic Sans MS" pitchFamily="66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Comic Sans MS" pitchFamily="66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Comic Sans MS" pitchFamily="66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Comic Sans MS" pitchFamily="66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Comic Sans MS" pitchFamily="66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Comic Sans MS" pitchFamily="66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600">
          <a:solidFill>
            <a:schemeClr val="hlink"/>
          </a:solidFill>
          <a:latin typeface="Comic Sans MS" pitchFamily="66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arlene.campbell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knowledgewithprofit.com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10" descr="data:image/jpeg;base64,/9j/4AAQSkZJRgABAQAAAQABAAD/2wBDAAkGBwgHBgkIBwgKCgkLDRYPDQwMDRsUFRAWIB0iIiAdHx8kKDQsJCYxJx8fLT0tMTU3Ojo6Iys/RD84QzQ5Ojf/2wBDAQoKCg0MDRoPDxo3JR8lNzc3Nzc3Nzc3Nzc3Nzc3Nzc3Nzc3Nzc3Nzc3Nzc3Nzc3Nzc3Nzc3Nzc3Nzc3Nzc3Nzf/wAARCAB3ANsDASIAAhEBAxEB/8QAGwAAAQUBAQAAAAAAAAAAAAAAAAIDBAUGAQf/xABCEAACAQMDAQQGBgcGBwEAAAABAgMABBEFEiExBhNBURQiYXGRsTIzcoGh0RUjNFOSweEHQkNSk/BiY3OCssLxov/EABcBAQEBAQAAAAAAAAAAAAAAAAABAgP/xAAgEQEBAAICAgMBAQAAAAAAAAAAAQIREiExQQNCYVEi/9oADAMBAAIRAxEAPwD3GiiigKKKKAooooCqLtFq0+m7e5UHOMnYW5JwOM1e1SdoNJbUmT9YiBcdXZTkHI+ias8hrsvrM+qtcCZVAjClSEKnkkEYPuq/zWe7P6AunvcGSWOdXxgAk7Tlick/aqzvLaCO1ldI1VwjbTnxxWM7Z3FmjGvajJptmZ4wCFBY5UscAE8Dz4qu7Pa7dalqL20yoFVTnETIcjHn14NSr7SxqVkyRGNS7urtkgsMkYyvNNaH2ek0vUGuTMrKykFcsxycDqfdWsbLjv2VQdvO3N32a1X0SCGF07lZMsecksMe7ip/9mPay57XaVe3l3FHE0F2YFEZyCAit/7GpPaPsdFr92Li4vWQjACiCNsD3kZ+NK0Ds6vZqzlhjuFljkYvnuEjbdtI5KgZ6Dr5VMrqIs+0movpei3d9EFLwpuAboea810n+1S/v+0+maUbaBUu7hYmYPkgH7q9M1PTY9SsZLZZe6SThnVVfI8Rggisvaf2d29nfwXsOosZYHDp3lrEwyD9nj3jmrP0bkV2uKMDGa7QFFFFAUUUUBRRUe7mZIwsYzM/CDrg+Z9g60D+4edGRVfcrb26I93LI6lsesSQxx4gcY+6o5vdJKb0ZUx0MalT7uPlQXAIPSu1Et3aOZoWZ2UjdGzYyfMZ+HWpWaDtFFcoO0GiigjSX1tExWSeNWHUFqXbXMN0he3lSVQcEo2cGosmj2ryNJmZWY5JWZl59wNJ0TTrewgb0cP+sIZi7luce2gsqyfbUsDFsEhOVB2RGTAJOeB861lQr+wtbtla5hEhXgZYj5GrPIy3YaWffebIw/C5X6GMM4zg58qs+03pEtvEpt3HrcCP1yfZwOOM81F0DU4VurpW0xbIEDDpL3xkwT1AGR/X2Gri5voxCkwJIRiQCNpOAegOKz8ksu0tl6ROyEU0NjMs8ckf647VkQqcYHmBV/xVOuuwFsbJMnp9Hn8aeXU2Kq3o0+GxjCZxk4warMzizqi7VKzWUe1JG9bkRrk48vYaukYsuTTN79QftL/5Cs5XU23O2PaO+h7FapGkUyXGWKHBRui8jOPbzXnHZy77SXHbXSEcXjWgu1MuHDrs8SQCTjpXvN1aQXkXdXUMc0ec7ZFyKrn7LaC8iyNo9iXVgwYwLkEHII465rRFvXaSq7a6WAoO0VHe+tE+ndQL75FH86c76MxiTeuwjIbPGPfQOUVGN/aAgG6gB8u8X86kA5oO1AuIpZ5vUl2GIqy+rnnxz7D0qfTEf7RL/wBvyrOXpYaMsgwJ7RiB1ZDvwfd1x91c3whQq2rsT4CHHzAFTBXa0ivaGVnknJeHbHtQAgnzyeCB93/yXCxaJCeSVBrs/wBTJ9k0m3/Z4vsD5Vz+y+kTUGv1dfQk3Jj1sMAR8ah2k2ufpHFxAnoWw5ZpV3bvcB09tSr8al3yCzRe62+swcBs/eDUG2l1yK9la9SIWIiJy0qlgwHkFHFdEvhfo2UUjoQDXaYLgWhKNgiPjHuruwjrM+fePyomz9QreYxxhWilyPJDT2z/AJz/ABH5UbPKZ/iPyoVz0n/kzfwGkSXGRjuZv9M04I8/4z/EflUO/vYLEqJ5ZyWHRU3fyondOmfjiKb+A1lb/sxNd3KztqFypxh19DVu85HLE8+GOMDmtDYalZ3ved3PLGY8bhKoXr06j31McRqpPfE4Geo/Kl/TVYZux7tNdAX836xW2r6BHti3dNox/d2nBOc5OauuynZ+bRIWR9QkuFYn1XgWIknHOFAHh5U1L2j9GuZH9H7wsoUq8wwmMnnA4PrD8KvrDU7W6t45HeON3TcYy4yBnB+6p48nlNi+j99MXzqICCw+kvj7RXLm7txbS7Z4wdjYw4GOK8/v0/WStyArbQjM24g9DtJJPQ+NS6yml3x1t6BqGoRafbPcXG4RpjO0ZPJx/OmtN1e21KzS6tm/VOWA3cHgkH8QaiaXJbzaRbLO6MdgyJGGePOompQrGCdNgs2YLwCEGSTnr1/+1blhJ+nfpdSalbxSCOSVEbj6RwOaRcSx3EYPrlNxBAyDkA1nIZtXfeb1YhjHd91Ip+Y91R55e0DquQoOM/tOB0HmvTk/hUmeKSZr2bRbeaAwM93sI2kLOASMY61JXT0TTU09Fm7lAArtKC3Bz161G0u7ufRpm1CRFZfoEupJGPZWR0ntDfX95ePJfymFJXEQLhQFB9XIUc8VeUvhqS7bC57OW11EI5bm6Kgg4Dgc/cPaauUARVUeAxzWW7G6k0ltfNqF4S3pW1DK2OqLwM+0ml6z2oe01VbCzgS4fYrn1j624nABHTp1PFPPgaXvU/zr8abhYNPKQQR6vQ58KoF1dYNZj0yezjVGYRxOcktx9LOMeHTrV+EwziMhAMDCqKmst9r0fozVTc6VLcSGQ3XXwaENj8aTo2jy6bc3Esl81wsxysfdBFj56DH860kWs/1Mn2TSbf8AZ4vsD5Uqf6mT7JpNv+zxfYHyrH2PR49Kz+vatb29rdxSE8RsC5wFTIxkk1aXV/DbyLG+4uy5AGOn31VyX2l31y9q0MTTlc7ZERiR+NbZy8K4dsNNaykEboyoDE7CaPCttzg+t1wM+6qGx1W27P30rPdXAe5jX1HUygjPBGOB4/H47q20mx7hCLC0G4AkiBRk469KauNPtBdAeiW/0T/hL5e6rLZNM3wob/tXFaPCLqaeFmU4At9wbn2E46jrVrp+oG/JCXxXcm4K0IUgEcHr7Qanz6RbSMCtpBgeUaj+VEWndznuUEeeuwhfkKJxdiVkYGS93gHjgDPv8/wql7YILkxIirL9E8hiODn+6D/v4Vfeiy+Mkn8f9KV6NL+8k/j/AKUl7XHc9Ml2VtJIfS0khEYZlxhMA+ux4zjoCKv4luArQsHdQh2uRk8BeCS2SeetTvRpP3kn8Y/KnIISjAnpg9T7vyrGWMt3WpbtgLqKR2dViWRWIYMyZYY8M+Gc46HpWu7NqDpdsGB3BCDu6/SPWrkgVCuP1E3fp/l9df8APzj4+VMrqLjicu+7EDqwPrDaNvUk8cVlNX0uw06IXWrai0IkbadlvuG489ACei9fZWnsibhEupgN7D1UByEHl7/Ou31rDdELcJvVeQM+YwaYd3d8Lf4Z0f0ddKtfR276HuwUkZcFh548Kki5t2zhozg4OGHBrMal6ZYxl9P0jvmVgAmT0xknJOOvhVbdXWtekkJoaPhnIfCDJABXIPmSR7MZrWo53KxuTcW46tGB7xXPSIFIBaMEg4G4dBWQVr8wxubKEStgvGbdDs8+RwaRcz6ot1BDFpkc1sysZJO5QCM4446nOAOKahyybMSQTo4TY45VsH8KqLHsdodnGUitN0bHdslcuvwNPadeTSxH0mGOIjpztz93h4VYLdYUcJ/qCmo1MnXgihhRIo0RA64VVAA5FRLzQLC9v0v5YyLlFCiRDjIByAfOpTTiQAEoBuBPrjwNO9/F+9X400u+0M6HZNqCX0iNJPGcoWOQp86knvDK6RsqnGcsuf5inPSIv3q/GmDJmZzGQSdoB645FC1DutJuriVpDex849UwEge71qNF0m5064uZJ7/0hJSCsYj2iP3cmlXenXNzOZBdqqkYCGMn/wBqTpOlXFjdzzS3pnjkAAj2kKh9mSaKtJ/qZPsmk2/7PF9gfKlT/UyfZNJt/wBni+wPlWPseka9bT1cLeRxu2OA0W84+BqNaSaM1yy2kVvHcqpPEGxse8gVIvodOeTfeCPvNuMscHHl7qjadZaIl68+nx25uimGdDlivTn2dK2LO2/Zo/sD5UxcRsbgPtYjBGRUmD6pfdS8UZs3EDYf3b/D+ld2N+7f4f0qdRQ4oOw/u3/391IkZYxmQFR5scfyqxrKdtIy5jKxuzeqMpGHYDJz1HHFWdnFcLIjqTGdwBwSGHX4VLtyEVieMYJ+FYbsy7xekrhjIzKArLsLetJjpjHAzWoCvHFIxlyxX1jhsHA8Bu4rGWXG6Jj2J+0unReqzTHyxEefjUmykW9aO7BzGy5jHkM+I8/lWHvUYNKZEcyEgqVBC4x63Gc9NvStVoNy0WlWm6GVzt2kqBjJc88npSzZMqmRgwMJlJ7vulLp4ePrD28c1Hm7SaajYYTE84AiPNOTXBS1bMExDQ7eAOODyeaxuoRyCaXekhmMhYMoIXbkbuCSf8vTy9+U16LdPQITBe2ySx+vFIAQeRkU1PaW0cTyGBSVBPvqNoM7ro9oDBKT3Y5UDHzqa85I5t5vgPzpzkXjKzHZ3W4dUEpvdKSzKhSgEne7s5z9EcYx+NXki2q2/fRWZlB6BUOT8aXcs8tvJHGk8bOpUOAARn76opNH1B7oym8nMW7PcsgxjyyTn76ZfJN9RngtEmtWGRps/jkCHy++lPNAm4DTZiFPG2POaprnRrtwXExUA4xsDdMe/wD3mp+iW1zZAd/LLKhTG0RkDOc5x0+FJ8mKX47/AFaW0NvPHuNt3fsZcGnTZ2wGTCo+6kpPj/Cm/grzGPU0uO0eozzS/qIpiMOxKpjg9eByKvKNzD8enrbWjEhY0OPKui1SJ90SRj3jxrKdkTcLc6jeBHeCRY9kj5w4Bbp8RW1pMpV4yKq6Oqd4RDGNuOqOo5/7hTeknWPTJV1CILbbQY2MisxPjwAMePn91XGKMeNUIn+pk+yaTb/s8X2B8qVP9TJ9k0m3/Z4vsD5Vj7HoxdabBdSiWUyBwMZSQr8qjWmgWNrfPeosrTuu0mSVnGMAdCceAq2orY4oAAAAAHgKDwK7XG6UEGLVrCa8eziuo3uEJDRqeRjr8KlGVQBk4B86zuq2dpZyvdQ2am4bLGbLAjJJOdvJ5qhXXb8R7DaxMNwODb3JII6HkVbr0zd7b/0iL/OPj7M1HuorG6YelQwSso47xVJAz7fbWDbV7oxlBptthuTi0nHP8NcbWrpUCvpsBQZIzaTnkkny9poz/v8AG+hisrXc8EMMJYesUULke2pKlJEyuCp+/NZPR70TSw97psSs+P1iIy7c+Ybp1NauEALgdKjUt9ov6H0zOf0fbf6QpwQxQbI4Y1jjXGEUYA9byqVmmZfrB93/AJUapiNQyxqwBUooIPj1pI0fTOg0+2x/0hSkQOkaEnDIAce41FudPaGOOKC6ud8jbQXkyF4JJPHP0fxoz36WcKRwxrFEqoijCqowAKXkVl5bq1IEcl9MxBJBw+7w9vsq20gq0e5SW9UMsjMfWU5I48D1q9HayyKMiqW/Ve/lcySRqGCkDcSx2g9AemMfjUVHVpO7Wad2kDACQOqng8ZzxwDTRbf40Ew3RlV6npTWyUJtjLjHTlfypi1061KiZA5EihgrOSOeasQMVCS+0VmlTblnGT47cfKm4dJ06C5e5hsbdJnO5pFjAJPnUe40TvppJDcD123YaJWx7OfCnND0k6RBJF6VJcB33AuAMcdOKNTpKvQBaye7+dSaqLrVrOSd7BZCZiduQhKhvItjANSLDVrO/kZLaQlwCdrIVJHmMjke2syXdq+k+iuZ9lGfZWkIn+pk+yaTb/s8X2B8q7Of1MnH90/KuW/1Ef2B8qx9g9RRRWw1cGRYXMI3SY9Ue2qS6bX+6Jt4z3ngGaPHXx48q0FFBBto7l7NDdMiTMg7wKMhTjkZzSUurSNAHu4lIZuDIB41OZdwIPQjFVT6BbyQmFp7sIV2kCbwxjrj8aJpYRFZUDxyhlPIZTkEUi6tjPHsD4wfz/OjTbGPTrNLWFpDGmcGRtzdc8mpVCxXi1uVGBPx7/6Upbe6X/Gz/wBxqdRROEQ+5uf3v/6NAhnDZMinp1JPjUyihxiKkbIYgxHGF49xpN+wRrYtn6w9Bkn1GqRKD6pHg2T8KqtXvZISENm00ZGSdpOD7h9xqr4Zm91TV4ZJO50TUpI8jAEQ8h06/wC80XHbvTez/cQXttfvM8CkosIRkwWHIcqRz04560rVVvNSsJbUWNzbd5jE9uJUdcHPBA9nwzWUk7CNI7SynVpJGILNIjMxPtJTJrr8U+P711w4b3k2tn2kTV9KbVNKsbybfcMO5MY3rhAvOCQOmR14qPZ6ndy6nbrc6FdWUKklpvR2IJKsBnaOOvU8VndI7JzaVexXMP6VKpIHeEd4iS46BgqjI9n3dK2K3kwkUfoeRwTyTCy4+I61n5JjL/i9M58d/wCWksci0gBGCI1z8BUimLRmeJXZSpYAlT1XjpT9c2RXDXaKDK23Zme37QzaiXgmikkZ03L68e7qBwfnTuj9m3s9VlvJpEWNkKrDDlQCSCTxjyrS0UEf0WPzk/1G/Oj0WP8A4/8AUb86kUVnhj/F3Uc2kRGDvx/1G/OnlUKoAHAGBSqKTGTxEFFFFaBRRRQFFFFAUUUUBRRRQFFFFAVTa/oNtrYhS7BKxNuUBiOePIjyooqy6D1npstrFFELyZo41VQpC9AMdcZrjaWCfVublTwM96enlRRRi4R06VGZe83y7icn9YcHnPSpUdv3SBEACjwzRRQmMng9GMCl0UVGoKKKKKKKKKAooooCiiig/9k=">
            <a:extLst>
              <a:ext uri="{FF2B5EF4-FFF2-40B4-BE49-F238E27FC236}">
                <a16:creationId xmlns:a16="http://schemas.microsoft.com/office/drawing/2014/main" id="{817761BB-325C-7E0E-286B-B23602011A6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500" y="-401638"/>
            <a:ext cx="1485900" cy="809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4FCC310-2C9A-41BB-8295-822EE3A25273}"/>
              </a:ext>
            </a:extLst>
          </p:cNvPr>
          <p:cNvSpPr txBox="1">
            <a:spLocks/>
          </p:cNvSpPr>
          <p:nvPr/>
        </p:nvSpPr>
        <p:spPr>
          <a:xfrm>
            <a:off x="1568450" y="571500"/>
            <a:ext cx="6499225" cy="7112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Comic Sans MS" pitchFamily="66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Comic Sans MS" pitchFamily="66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Comic Sans MS" pitchFamily="66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Comic Sans MS" pitchFamily="66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Comic Sans MS" pitchFamily="66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Comic Sans MS" pitchFamily="66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Comic Sans MS" pitchFamily="66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chemeClr val="hlink"/>
                </a:solidFill>
                <a:latin typeface="Comic Sans MS" pitchFamily="66" charset="0"/>
              </a:defRPr>
            </a:lvl9pPr>
          </a:lstStyle>
          <a:p>
            <a:pPr>
              <a:defRPr/>
            </a:pPr>
            <a:r>
              <a:rPr lang="en-US" kern="0" dirty="0">
                <a:solidFill>
                  <a:srgbClr val="0F3661"/>
                </a:solidFill>
                <a:latin typeface="Times New Roman"/>
                <a:cs typeface="Times New Roman"/>
              </a:rPr>
              <a:t>Network Essentials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17D93A6F-44F7-453D-8CF6-E57A70F7DE1E}"/>
              </a:ext>
            </a:extLst>
          </p:cNvPr>
          <p:cNvSpPr txBox="1">
            <a:spLocks noChangeArrowheads="1"/>
          </p:cNvSpPr>
          <p:nvPr/>
        </p:nvSpPr>
        <p:spPr bwMode="white">
          <a:xfrm>
            <a:off x="228600" y="1565005"/>
            <a:ext cx="8839200" cy="140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/>
          </a:extLst>
        </p:spPr>
        <p:txBody>
          <a:bodyPr lIns="82124" tIns="41061" rIns="82124" bIns="41061" anchor="ctr"/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 b="0">
                <a:solidFill>
                  <a:srgbClr val="FFFFFF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  <a:ea typeface="ＭＳ Ｐゴシック" charset="0"/>
                <a:cs typeface="ＭＳ Ｐゴシック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>
              <a:defRPr/>
            </a:pPr>
            <a:r>
              <a:rPr lang="en-US" sz="2400" b="1" dirty="0">
                <a:solidFill>
                  <a:schemeClr val="tx1"/>
                </a:solidFill>
                <a:latin typeface="Arial" charset="0"/>
              </a:rPr>
              <a:t>Lecture 7: Network Segmentation, </a:t>
            </a:r>
            <a:r>
              <a:rPr lang="en-US" sz="2400" b="1" dirty="0">
                <a:solidFill>
                  <a:schemeClr val="tx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IPv6 Addressing Formats and Rules</a:t>
            </a:r>
            <a:r>
              <a:rPr lang="en-US" sz="2400" b="1" dirty="0">
                <a:solidFill>
                  <a:schemeClr val="tx1"/>
                </a:solidFill>
                <a:latin typeface="Arial" charset="0"/>
              </a:rPr>
              <a:t> </a:t>
            </a:r>
            <a:endParaRPr lang="en-US" sz="2400" b="1" kern="0" dirty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2" name="TextBox 6">
            <a:extLst>
              <a:ext uri="{FF2B5EF4-FFF2-40B4-BE49-F238E27FC236}">
                <a16:creationId xmlns:a16="http://schemas.microsoft.com/office/drawing/2014/main" id="{2E6CBCEA-67E0-E577-52CA-1C5FEF729A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3810000"/>
            <a:ext cx="7459662" cy="1277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dirty="0"/>
              <a:t>Lecturer: Assoc. Professor  Carlene Campbell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dirty="0"/>
              <a:t>Email: </a:t>
            </a:r>
            <a:r>
              <a:rPr lang="en-US" dirty="0">
                <a:hlinkClick r:id="rId3"/>
              </a:rPr>
              <a:t>carlene.campbell@uwtsd.ac.uk</a:t>
            </a:r>
            <a:endParaRPr lang="en-US" dirty="0"/>
          </a:p>
          <a:p>
            <a:pPr marL="0" indent="0">
              <a:buNone/>
            </a:pPr>
            <a:r>
              <a:rPr lang="en-US" sz="2000" dirty="0">
                <a:hlinkClick r:id="rId4"/>
              </a:rPr>
              <a:t>Website: https://www.knowledgewithprofit.com</a:t>
            </a:r>
            <a:r>
              <a:rPr lang="en-US" sz="2000" dirty="0"/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3982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Broadcast Domains and Segmentation</a:t>
            </a:r>
          </a:p>
        </p:txBody>
      </p:sp>
      <p:sp>
        <p:nvSpPr>
          <p:cNvPr id="5" name="Text 2"/>
          <p:cNvSpPr/>
          <p:nvPr/>
        </p:nvSpPr>
        <p:spPr>
          <a:xfrm>
            <a:off x="326404" y="1803270"/>
            <a:ext cx="8229600" cy="356668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In an Ethernet LAN, devices use broadcasts and the Address Resolution Protocol (ARP) to locate other devices. </a:t>
            </a:r>
            <a:endParaRPr lang="en-US" sz="1400" dirty="0">
              <a:latin typeface="Arial"/>
              <a:ea typeface="+mn-lt"/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ARP sends Layer 2 broadcasts to a known IPv4 address on the local network to discover the MAC address. </a:t>
            </a: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Devices on Ethernet LANs also find other devices using services. </a:t>
            </a: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 host typically acquires its IPv4 address configuration using the Dynamic Host Configuration Protocol (DHCP), which sends broadcasts on the local network to locate a DHCP server. </a:t>
            </a:r>
            <a:endParaRPr lang="en-US" sz="1400" dirty="0">
              <a:latin typeface="Arial"/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Switches propagate broadcasts out all interfaces except the interface on which it was received.</a:t>
            </a: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For example, if a switch in the figure were to receive a broadcast, it would forward it to the other switches and users connected to the network.</a:t>
            </a:r>
            <a:endParaRPr lang="en-US" dirty="0">
              <a:latin typeface="Arial"/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algn="just">
              <a:lnSpc>
                <a:spcPts val="2000"/>
              </a:lnSpc>
            </a:pPr>
            <a:endParaRPr lang="en-US" sz="14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457200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Broadcast Domains and Segmentation (Cont</a:t>
            </a:r>
            <a:r>
              <a:rPr lang="en-US">
                <a:latin typeface="Arial"/>
                <a:cs typeface="Arial"/>
              </a:rPr>
              <a:t>.)</a:t>
            </a:r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1746662" y="1846060"/>
            <a:ext cx="3624318" cy="299489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Routers Segment Broadcast Domains</a:t>
            </a:r>
            <a:endParaRPr lang="en-US" b="1">
              <a:cs typeface="Calibri"/>
            </a:endParaRPr>
          </a:p>
          <a:p>
            <a:endParaRPr lang="en-US" sz="1400" b="1">
              <a:latin typeface="Arial"/>
              <a:cs typeface="Arial"/>
            </a:endParaRPr>
          </a:p>
        </p:txBody>
      </p:sp>
      <p:pic>
        <p:nvPicPr>
          <p:cNvPr id="4" name="Picture 5" descr="Diagram&#10;&#10;Description automatically generated">
            <a:extLst>
              <a:ext uri="{FF2B5EF4-FFF2-40B4-BE49-F238E27FC236}">
                <a16:creationId xmlns:a16="http://schemas.microsoft.com/office/drawing/2014/main" id="{2C41A226-62F0-3893-E44C-4EABDAFB6B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512" t="23792" r="16972" b="9481"/>
          <a:stretch/>
        </p:blipFill>
        <p:spPr>
          <a:xfrm>
            <a:off x="1692673" y="2184062"/>
            <a:ext cx="5761449" cy="3461995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236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1"/>
            <a:ext cx="9144000" cy="486697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Broadcast Domains and Segmentation (Cont</a:t>
            </a:r>
            <a:r>
              <a:rPr lang="en-US">
                <a:latin typeface="Arial"/>
                <a:cs typeface="Arial"/>
              </a:rPr>
              <a:t>.)</a:t>
            </a:r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440337" y="2052717"/>
            <a:ext cx="8250380" cy="1962437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Routers do not propagate broadcasts.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When a router receives a broadcast, it does not forward it to other interfaces.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For instance, when R1 receives a broadcast on its Gigabit Ethernet 0/0 interface, it does not forward out another interface. </a:t>
            </a:r>
            <a:endParaRPr lang="en-US" sz="1400" dirty="0"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Therefore, each router interface connects to a broadcast domain and only propagates within that specific broadcast domain.</a:t>
            </a:r>
            <a:endParaRPr lang="en-US" dirty="0">
              <a:latin typeface="Arial"/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algn="just"/>
            <a:endParaRPr lang="en-US" sz="14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62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1"/>
            <a:ext cx="9144000" cy="4336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Problems with Large Broadcast Domains</a:t>
            </a:r>
          </a:p>
        </p:txBody>
      </p:sp>
      <p:sp>
        <p:nvSpPr>
          <p:cNvPr id="5" name="Text 2"/>
          <p:cNvSpPr/>
          <p:nvPr/>
        </p:nvSpPr>
        <p:spPr>
          <a:xfrm>
            <a:off x="349170" y="1631802"/>
            <a:ext cx="8229600" cy="1001187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 large broadcast domain is a network that connects many hosts. </a:t>
            </a: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 problem with a large broadcast domain is that these hosts can generate excessive broadcasts and negatively affect the network. </a:t>
            </a:r>
            <a:endParaRPr lang="en-US" sz="1400" dirty="0">
              <a:latin typeface="Arial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E7AE77-0978-EB8F-B230-30CC22C19223}"/>
              </a:ext>
            </a:extLst>
          </p:cNvPr>
          <p:cNvSpPr txBox="1"/>
          <p:nvPr/>
        </p:nvSpPr>
        <p:spPr>
          <a:xfrm>
            <a:off x="348029" y="2903293"/>
            <a:ext cx="375688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In the figure, LAN 1 connects 400 users, which could generate excessive broadcast traffic. 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This results in slow network operations due to the significant amount of traffic it can cause and slow device operations because a device must accept and process each broadcast packet.</a:t>
            </a:r>
          </a:p>
        </p:txBody>
      </p:sp>
      <p:pic>
        <p:nvPicPr>
          <p:cNvPr id="4" name="Picture 5" descr="Diagram&#10;&#10;Description automatically generated">
            <a:extLst>
              <a:ext uri="{FF2B5EF4-FFF2-40B4-BE49-F238E27FC236}">
                <a16:creationId xmlns:a16="http://schemas.microsoft.com/office/drawing/2014/main" id="{918BB17F-0D85-7C8E-BEFB-F08F97A234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678" t="31608" r="22442" b="13678"/>
          <a:stretch/>
        </p:blipFill>
        <p:spPr>
          <a:xfrm>
            <a:off x="4463971" y="2632988"/>
            <a:ext cx="4428671" cy="263335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1"/>
            <a:ext cx="9144000" cy="468999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Problems with Large Broadcast Domains (Cont</a:t>
            </a:r>
            <a:r>
              <a:rPr lang="en-US">
                <a:latin typeface="Arial"/>
                <a:cs typeface="Arial"/>
              </a:rPr>
              <a:t>.)</a:t>
            </a:r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457200" y="1890146"/>
            <a:ext cx="8222274" cy="61809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solution is to reduce the network size to create smaller broadcast domains in a subnetting process. These smaller network spaces are called subnets. </a:t>
            </a: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algn="just">
              <a:lnSpc>
                <a:spcPts val="2000"/>
              </a:lnSpc>
            </a:pPr>
            <a:endParaRPr lang="en-US" sz="1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DECEBD-F52F-A32D-47E5-42C60367E510}"/>
              </a:ext>
            </a:extLst>
          </p:cNvPr>
          <p:cNvSpPr txBox="1"/>
          <p:nvPr/>
        </p:nvSpPr>
        <p:spPr>
          <a:xfrm>
            <a:off x="456100" y="2617544"/>
            <a:ext cx="3086466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In the figure, the 400 users in LAN 1 with network address 172.16.0.0 /16 have been divided into two subnets of 200 users each: 172.16.0.0 /24 and 172.16.1.0 /24. </a:t>
            </a:r>
            <a:endParaRPr lang="en-US" sz="1400" dirty="0">
              <a:latin typeface="Calibri" panose="020F0502020204030204"/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Broadcasts only propagate within the smaller broadcast domains. </a:t>
            </a:r>
            <a:endParaRPr lang="en-US" sz="1400" dirty="0">
              <a:latin typeface="Calibri" panose="020F0502020204030204"/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Therefore, a broadcast in LAN 1 would not propagate to LAN 2.</a:t>
            </a:r>
            <a:endParaRPr lang="en-US" sz="1400" dirty="0">
              <a:cs typeface="Calibri" panose="020F0502020204030204"/>
            </a:endParaRP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99263C49-B465-7730-0535-1A770FAC37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98" t="28650" r="13859" b="14051"/>
          <a:stretch/>
        </p:blipFill>
        <p:spPr>
          <a:xfrm>
            <a:off x="3845289" y="2792844"/>
            <a:ext cx="4690008" cy="2173339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094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439502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Problems with Large Broadcast Domains (Cont</a:t>
            </a:r>
            <a:r>
              <a:rPr lang="en-US">
                <a:latin typeface="Arial"/>
                <a:cs typeface="Arial"/>
              </a:rPr>
              <a:t>.)</a:t>
            </a:r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459074" y="2099560"/>
            <a:ext cx="8229600" cy="1773116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Notice how the prefix length has changed from a single /16 network to two /24 networks.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This is the basis of subnetting: using host bits to create additional subnets. </a:t>
            </a:r>
            <a:endParaRPr lang="en-US" sz="1400" dirty="0"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use of the terms subnet and network are interchangeable. </a:t>
            </a: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Most networks are a subnet of some larger address block.</a:t>
            </a:r>
            <a:endParaRPr lang="en-US" dirty="0">
              <a:latin typeface="Arial"/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algn="just"/>
            <a:endParaRPr lang="en-US" sz="14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6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36281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Reasons for Segmenting Networks</a:t>
            </a:r>
          </a:p>
        </p:txBody>
      </p:sp>
      <p:sp>
        <p:nvSpPr>
          <p:cNvPr id="5" name="Text 2"/>
          <p:cNvSpPr/>
          <p:nvPr/>
        </p:nvSpPr>
        <p:spPr>
          <a:xfrm>
            <a:off x="367226" y="2083333"/>
            <a:ext cx="8229600" cy="257175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Subnetting reduces overall network traffic and improves network performance. </a:t>
            </a:r>
            <a:endParaRPr lang="en-US" sz="1400" dirty="0"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It also enables an administrator to implement security policies, such as which subnets are allowed or not allowed to communicate together. </a:t>
            </a:r>
            <a:endParaRPr lang="en-US" sz="1400" dirty="0">
              <a:latin typeface="Arial"/>
              <a:cs typeface="Calibri" panose="020F0502020204030204"/>
            </a:endParaRPr>
          </a:p>
          <a:p>
            <a:pPr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Another reason is that it reduces the number of devices affected by abnormal broadcast traffic due to misconfigurations, hardware/software problems, or malicious intent. </a:t>
            </a:r>
            <a:endParaRPr lang="en-US" sz="1400" dirty="0">
              <a:latin typeface="Arial"/>
              <a:cs typeface="Calibri" panose="020F0502020204030204"/>
            </a:endParaRPr>
          </a:p>
          <a:p>
            <a:pPr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There are various ways of using subnets to help manage network devices.</a:t>
            </a:r>
            <a:endParaRPr lang="en-US" dirty="0">
              <a:latin typeface="Arial"/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algn="just">
              <a:lnSpc>
                <a:spcPts val="2000"/>
              </a:lnSpc>
            </a:pPr>
            <a:endParaRPr lang="en-US" sz="14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457200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Reasons for Segmenting Networks (Cont</a:t>
            </a:r>
            <a:r>
              <a:rPr lang="en-US">
                <a:latin typeface="Arial"/>
                <a:cs typeface="Arial"/>
              </a:rPr>
              <a:t>.)</a:t>
            </a:r>
          </a:p>
        </p:txBody>
      </p:sp>
      <p:sp>
        <p:nvSpPr>
          <p:cNvPr id="5" name="Text 2"/>
          <p:cNvSpPr/>
          <p:nvPr/>
        </p:nvSpPr>
        <p:spPr>
          <a:xfrm>
            <a:off x="459074" y="1940290"/>
            <a:ext cx="8229600" cy="326906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r>
              <a:rPr lang="en-US" sz="1400" b="1" dirty="0">
                <a:latin typeface="Arial"/>
                <a:cs typeface="Arial"/>
              </a:rPr>
              <a:t>Subnetting by Location</a:t>
            </a:r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F953EA9D-CDA2-E61C-3396-D044D7AC80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31" t="45336" r="27521" b="15672"/>
          <a:stretch/>
        </p:blipFill>
        <p:spPr>
          <a:xfrm>
            <a:off x="1588958" y="2460730"/>
            <a:ext cx="5957762" cy="2938664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421804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Reasons for Segmenting Networks (Cont</a:t>
            </a:r>
            <a:r>
              <a:rPr lang="en-US">
                <a:latin typeface="Arial"/>
                <a:cs typeface="Arial"/>
              </a:rPr>
              <a:t>.)</a:t>
            </a:r>
          </a:p>
        </p:txBody>
      </p:sp>
      <p:sp>
        <p:nvSpPr>
          <p:cNvPr id="5" name="Text 2"/>
          <p:cNvSpPr/>
          <p:nvPr/>
        </p:nvSpPr>
        <p:spPr>
          <a:xfrm>
            <a:off x="2979438" y="1827695"/>
            <a:ext cx="2998741" cy="297409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r>
              <a:rPr lang="en-US" sz="1400" b="1">
                <a:latin typeface="Arial"/>
                <a:cs typeface="Arial"/>
              </a:rPr>
              <a:t>Subnetting by Group or Function</a:t>
            </a:r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639C3D9-1DCE-8C54-44B4-639E919B9B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887" t="28200" r="24400" b="13729"/>
          <a:stretch/>
        </p:blipFill>
        <p:spPr>
          <a:xfrm>
            <a:off x="2001187" y="2282722"/>
            <a:ext cx="5135502" cy="337660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86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426752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Reasons for Segmenting Networks (Cont</a:t>
            </a:r>
            <a:r>
              <a:rPr lang="en-US">
                <a:latin typeface="Arial"/>
                <a:cs typeface="Arial"/>
              </a:rPr>
              <a:t>.)</a:t>
            </a:r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3394376" y="1832643"/>
            <a:ext cx="2460859" cy="33870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r>
              <a:rPr lang="en-US" sz="1400" b="1" dirty="0">
                <a:latin typeface="Arial"/>
                <a:cs typeface="Arial"/>
              </a:rPr>
              <a:t>Subnetting by Device Type</a:t>
            </a:r>
            <a:endParaRPr lang="en-US" dirty="0"/>
          </a:p>
        </p:txBody>
      </p:sp>
      <p:pic>
        <p:nvPicPr>
          <p:cNvPr id="4" name="Picture 6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37D0F974-D8D5-223F-F146-29F74DA177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987" t="29228" r="24686" b="14706"/>
          <a:stretch/>
        </p:blipFill>
        <p:spPr>
          <a:xfrm>
            <a:off x="2038664" y="2367043"/>
            <a:ext cx="5058287" cy="3348363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911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Network Segmentation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368710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Reasons for Segmenting Networks (Cont</a:t>
            </a:r>
            <a:r>
              <a:rPr lang="en-US">
                <a:latin typeface="Arial"/>
                <a:cs typeface="Arial"/>
              </a:rPr>
              <a:t>.)</a:t>
            </a:r>
          </a:p>
        </p:txBody>
      </p:sp>
      <p:sp>
        <p:nvSpPr>
          <p:cNvPr id="5" name="Text 2"/>
          <p:cNvSpPr/>
          <p:nvPr/>
        </p:nvSpPr>
        <p:spPr>
          <a:xfrm>
            <a:off x="459074" y="2052717"/>
            <a:ext cx="8229600" cy="270507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Network administrators can create subnets using any other division that makes sense for the network.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Notice in each figure the subnets use longer prefix lengths to identify networks. </a:t>
            </a:r>
            <a:endParaRPr lang="en-US" sz="1400" dirty="0"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Understanding how to subnet networks is a fundamental skill that all network administrators must develop. </a:t>
            </a: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This process creates various methods to understand it better. </a:t>
            </a:r>
            <a:endParaRPr lang="en-US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Although a little overwhelming initially, pay close attention to the detail, and subnetting will become easier with practice.</a:t>
            </a:r>
            <a:endParaRPr lang="en-US" dirty="0">
              <a:latin typeface="Arial"/>
              <a:cs typeface="Calibri" panose="020F0502020204030204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algn="just"/>
            <a:endParaRPr lang="en-US" sz="14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477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IPv4 Issues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1"/>
            <a:ext cx="9144000" cy="40759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Need for IPv6</a:t>
            </a:r>
          </a:p>
        </p:txBody>
      </p:sp>
      <p:sp>
        <p:nvSpPr>
          <p:cNvPr id="5" name="Text 2"/>
          <p:cNvSpPr/>
          <p:nvPr/>
        </p:nvSpPr>
        <p:spPr>
          <a:xfrm>
            <a:off x="342900" y="1657351"/>
            <a:ext cx="8229600" cy="371475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IPv4 is running out of addresses and that is why you need to learn about IPv6.</a:t>
            </a:r>
            <a:endParaRPr lang="pt-BR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IPv6 is designed to be the successor to IPv4.</a:t>
            </a:r>
            <a:endParaRPr lang="pt-BR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IPv6 has a larger 128-bit address space, providing 340 undecillion possible addresses. </a:t>
            </a:r>
            <a:endParaRPr lang="pt-BR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When the IETF began its development of a successor to IPv4, it used this opportunity to fix the limitations of IPv4 and include enhancements. </a:t>
            </a:r>
            <a:endParaRPr lang="pt-BR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One example is ICMPv6, which includes address resolution and address autoconfiguration not found in ICMPv4.</a:t>
            </a:r>
            <a:endParaRPr lang="pt-BR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depletion of IPv4 address space has been the motivating factor for moving to IPv6.</a:t>
            </a:r>
            <a:endParaRPr lang="pt-BR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As Africa, Asia, and other areas of the world become more connected to the internet, there are not enough IPv4 addresses to accommodate this growth.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IPv4 has a theoretical maximum of 4.3 billion addresses.</a:t>
            </a:r>
            <a:endParaRPr lang="pt-BR" sz="1400" dirty="0"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Private addresses in combination with NAT have been instrumental in slowing the depletion of IPv4 address space.</a:t>
            </a:r>
            <a:endParaRPr lang="pt-BR" sz="1400" dirty="0"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cs typeface="Arial"/>
              </a:rPr>
              <a:t>However, NAT is problematic for many applications, creates latency, and has limitations that severely impede peer-to-peer communications.</a:t>
            </a:r>
            <a:endParaRPr lang="en-US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IPv4 Issues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1"/>
            <a:ext cx="9144000" cy="407599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>
                <a:latin typeface="Arial"/>
                <a:cs typeface="Arial"/>
              </a:rPr>
              <a:t>Need for IPv6 (Cont.)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290946" y="1719696"/>
            <a:ext cx="8391345" cy="3240299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With the ever-increasing number of mobile devices, mobile providers have been leading the way with the transition to IPv6. </a:t>
            </a:r>
            <a:endParaRPr lang="pt-BR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top two mobile providers in the US report that over 90% of their traffic is over IPv6.</a:t>
            </a:r>
            <a:endParaRPr lang="pt-BR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Most top ISPs and content providers (YouTube, Facebook, Netflix) have also made the transition.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Many companies like Microsoft, Facebook, and LinkedIn are transitioning to IPv6-only internally.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algn="just"/>
            <a:endParaRPr lang="en-US" sz="1400" dirty="0">
              <a:latin typeface="Arial"/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b="1" dirty="0">
                <a:latin typeface="Arial"/>
                <a:ea typeface="+mn-lt"/>
                <a:cs typeface="+mn-lt"/>
              </a:rPr>
              <a:t>Internet of Things</a:t>
            </a:r>
            <a:endParaRPr lang="pt-BR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internet of today is more than email, web pages, and file transfers between computers.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evolving internet is becoming an Internet of Things (IoT).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devices accessing the internet are no longer only computers, tablets, and smartphones.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sensor-equipped, internet-ready devices of tomorrow will include everything from automobiles and biomedical devices, to household appliances and natural ecosystems.</a:t>
            </a:r>
            <a:endParaRPr lang="en-US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With an increasing internet population, a limited IPv4 address space, issues with NAT and the IoT, the time has come to begin the transition to IPv6.</a:t>
            </a:r>
            <a:endParaRPr lang="en-US" dirty="0">
              <a:latin typeface="Arial"/>
              <a:ea typeface="+mn-lt"/>
              <a:cs typeface="+mn-lt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14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IPv4 Issues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1"/>
            <a:ext cx="9144000" cy="38603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IPv4 and IPv6 Coexistence</a:t>
            </a:r>
          </a:p>
        </p:txBody>
      </p:sp>
      <p:sp>
        <p:nvSpPr>
          <p:cNvPr id="5" name="Text 2"/>
          <p:cNvSpPr/>
          <p:nvPr/>
        </p:nvSpPr>
        <p:spPr>
          <a:xfrm>
            <a:off x="311727" y="1719696"/>
            <a:ext cx="8229600" cy="1116043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Both IPv4 and IPv6 will coexist in the near future, and the transition will take several years. </a:t>
            </a:r>
            <a:endParaRPr lang="pt-BR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IETF has created various protocols and tools to help network administrators migrate their networks to IPv6. </a:t>
            </a:r>
            <a:endParaRPr lang="pt-BR" dirty="0">
              <a:latin typeface="Arial"/>
              <a:ea typeface="+mn-lt"/>
              <a:cs typeface="Arial"/>
            </a:endParaRPr>
          </a:p>
          <a:p>
            <a:pPr marL="285750" indent="-285750" algn="just">
              <a:lnSpc>
                <a:spcPts val="2000"/>
              </a:lnSpc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migration techniques can be divided into three categories:</a:t>
            </a:r>
            <a:endParaRPr lang="pt-BR" dirty="0">
              <a:latin typeface="Arial"/>
              <a:cs typeface="Arial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C6D5CD4C-E9A8-7EFD-6A6C-9D03E602C501}"/>
              </a:ext>
            </a:extLst>
          </p:cNvPr>
          <p:cNvSpPr txBox="1"/>
          <p:nvPr/>
        </p:nvSpPr>
        <p:spPr>
          <a:xfrm>
            <a:off x="508850" y="3165069"/>
            <a:ext cx="4440548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algn="just"/>
            <a:r>
              <a:rPr lang="pt-BR" sz="1400" b="1" dirty="0">
                <a:latin typeface="Arial"/>
                <a:ea typeface="+mn-lt"/>
                <a:cs typeface="+mn-lt"/>
              </a:rPr>
              <a:t>D</a:t>
            </a:r>
            <a:r>
              <a:rPr lang="en-US" sz="1400" b="1" dirty="0" err="1">
                <a:latin typeface="Arial"/>
                <a:ea typeface="+mn-lt"/>
                <a:cs typeface="+mn-lt"/>
              </a:rPr>
              <a:t>ual</a:t>
            </a:r>
            <a:r>
              <a:rPr lang="en-US" sz="1400" b="1" dirty="0">
                <a:latin typeface="Arial"/>
                <a:ea typeface="+mn-lt"/>
                <a:cs typeface="+mn-lt"/>
              </a:rPr>
              <a:t> stack (native IPv6)</a:t>
            </a:r>
            <a:endParaRPr lang="en-US" sz="1400" b="1" dirty="0">
              <a:latin typeface="Arial"/>
              <a:ea typeface="+mn-lt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It allows IPv4 and IPv6 to coexist on the same network segment.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Its devices run both IPv4 and IPv6 protocol stacks simultaneously.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customer network has an IPv6 connection to their ISP and can access content found on the internet over IPv6.</a:t>
            </a:r>
            <a:endParaRPr lang="en-US" sz="1400" dirty="0">
              <a:latin typeface="Arial"/>
              <a:cs typeface="Arial"/>
            </a:endParaRPr>
          </a:p>
        </p:txBody>
      </p:sp>
      <p:pic>
        <p:nvPicPr>
          <p:cNvPr id="6" name="Imagem 6" descr="Diagrama&#10;&#10;Descrição gerada automaticamente">
            <a:extLst>
              <a:ext uri="{FF2B5EF4-FFF2-40B4-BE49-F238E27FC236}">
                <a16:creationId xmlns:a16="http://schemas.microsoft.com/office/drawing/2014/main" id="{5F55B7CE-92E6-D2F8-302C-E1A13E3519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739" y="3037502"/>
            <a:ext cx="3152954" cy="2174006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IPv4 Issues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1"/>
            <a:ext cx="9144000" cy="386033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IPv4 and IPv6 Coexistence (Cont.)</a:t>
            </a:r>
            <a:endParaRPr lang="en-US" dirty="0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C6D5CD4C-E9A8-7EFD-6A6C-9D03E602C501}"/>
              </a:ext>
            </a:extLst>
          </p:cNvPr>
          <p:cNvSpPr txBox="1"/>
          <p:nvPr/>
        </p:nvSpPr>
        <p:spPr>
          <a:xfrm>
            <a:off x="113015" y="1677209"/>
            <a:ext cx="387983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algn="just"/>
            <a:r>
              <a:rPr lang="en-US" sz="1400" b="1" dirty="0">
                <a:latin typeface="Arial"/>
                <a:ea typeface="+mn-lt"/>
                <a:cs typeface="Calibri"/>
              </a:rPr>
              <a:t>Tunneling</a:t>
            </a:r>
            <a:endParaRPr lang="en-US" dirty="0">
              <a:cs typeface="Calibri" panose="020F0502020204030204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It's a method of transporting an IPv6 packet over an IPv4 network. </a:t>
            </a:r>
            <a:endParaRPr lang="en-US" sz="1400" b="1" dirty="0">
              <a:latin typeface="Arial"/>
              <a:ea typeface="+mn-lt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IPv6 packet is encapsulated inside an IPv4 packet, like other types of data.</a:t>
            </a:r>
            <a:endParaRPr lang="en-US" sz="1400" b="1" dirty="0">
              <a:latin typeface="Arial"/>
              <a:ea typeface="+mn-lt"/>
              <a:cs typeface="Arial"/>
            </a:endParaRPr>
          </a:p>
        </p:txBody>
      </p:sp>
      <p:pic>
        <p:nvPicPr>
          <p:cNvPr id="7" name="Imagem 7" descr="Diagrama&#10;&#10;Descrição gerada automaticamente">
            <a:extLst>
              <a:ext uri="{FF2B5EF4-FFF2-40B4-BE49-F238E27FC236}">
                <a16:creationId xmlns:a16="http://schemas.microsoft.com/office/drawing/2014/main" id="{DD1A6766-BDD9-2BD9-4582-E0557E97D1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13" y="3212058"/>
            <a:ext cx="3055907" cy="1663151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7BD2626F-2B20-EA7E-1D3C-321EF65C1AAA}"/>
              </a:ext>
            </a:extLst>
          </p:cNvPr>
          <p:cNvSpPr txBox="1"/>
          <p:nvPr/>
        </p:nvSpPr>
        <p:spPr>
          <a:xfrm>
            <a:off x="4318156" y="1681572"/>
            <a:ext cx="4484451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algn="just"/>
            <a:r>
              <a:rPr lang="en-US" sz="1400" b="1" dirty="0">
                <a:latin typeface="Arial"/>
                <a:ea typeface="+mn-lt"/>
                <a:cs typeface="+mn-lt"/>
              </a:rPr>
              <a:t>Translation</a:t>
            </a:r>
            <a:endParaRPr lang="en-US" dirty="0">
              <a:cs typeface="Calibri" panose="020F0502020204030204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NAT64 allows IPv6-enabled devices to communicate with IPv4-enabled devices using a translation technique like NAT for IPv4.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An IPv6 packet is translated to an IPv4 packet and an IPv4 packet is translated to an IPv6 packet.</a:t>
            </a:r>
            <a:endParaRPr lang="en-US" sz="1400" dirty="0">
              <a:latin typeface="Arial"/>
              <a:cs typeface="Arial"/>
            </a:endParaRPr>
          </a:p>
        </p:txBody>
      </p:sp>
      <p:pic>
        <p:nvPicPr>
          <p:cNvPr id="9" name="Imagem 9" descr="Diagrama&#10;&#10;Descrição gerada automaticamente">
            <a:extLst>
              <a:ext uri="{FF2B5EF4-FFF2-40B4-BE49-F238E27FC236}">
                <a16:creationId xmlns:a16="http://schemas.microsoft.com/office/drawing/2014/main" id="{B50EC3F3-B00D-644A-B055-8A547FD5C9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4118" y="3739553"/>
            <a:ext cx="3918549" cy="1082615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31A09D23-984B-1EFD-4C07-D6FD6AEEB5DA}"/>
              </a:ext>
            </a:extLst>
          </p:cNvPr>
          <p:cNvSpPr txBox="1"/>
          <p:nvPr/>
        </p:nvSpPr>
        <p:spPr>
          <a:xfrm>
            <a:off x="341900" y="4967971"/>
            <a:ext cx="87630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Tunneling and translation are for transitioning to native IPv6 and should only be used where needed.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goal should be native IPv6 communications from source to destination.</a:t>
            </a:r>
            <a:endParaRPr lang="en-US" sz="14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319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IPv6 Addressing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396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Hexadecimal Number System</a:t>
            </a:r>
          </a:p>
        </p:txBody>
      </p:sp>
      <p:sp>
        <p:nvSpPr>
          <p:cNvPr id="5" name="Text 2"/>
          <p:cNvSpPr/>
          <p:nvPr/>
        </p:nvSpPr>
        <p:spPr>
          <a:xfrm>
            <a:off x="394855" y="1833995"/>
            <a:ext cx="8229600" cy="186007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Before diving into IPv6 addressing, it's important to know that IPv6 addresses are represented using hexadecimal numbers. </a:t>
            </a:r>
            <a:endParaRPr lang="pt-BR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This base sixteen number system uses the digits 0 to 9 and the letters A to F:</a:t>
            </a:r>
            <a:endParaRPr lang="pt-BR" sz="1400" dirty="0">
              <a:latin typeface="Arial"/>
              <a:cs typeface="Arial"/>
            </a:endParaRPr>
          </a:p>
          <a:p>
            <a:pPr algn="ctr"/>
            <a:r>
              <a:rPr lang="en-US" sz="1400" b="1" dirty="0">
                <a:latin typeface="Arial"/>
                <a:ea typeface="+mn-lt"/>
                <a:cs typeface="+mn-lt"/>
              </a:rPr>
              <a:t>0 1 2 3 4 5 6 7 8 9 A B C D E F</a:t>
            </a:r>
            <a:endParaRPr lang="en-US" sz="1400" dirty="0">
              <a:latin typeface="Arial"/>
              <a:cs typeface="Arial"/>
            </a:endParaRPr>
          </a:p>
          <a:p>
            <a:pPr algn="just"/>
            <a:endParaRPr lang="en-US" sz="1400" b="1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In IPv6 addresses, these 16 digits are represented as </a:t>
            </a:r>
            <a:r>
              <a:rPr lang="en-US" sz="1400" dirty="0" err="1">
                <a:latin typeface="Arial"/>
                <a:ea typeface="+mn-lt"/>
                <a:cs typeface="+mn-lt"/>
              </a:rPr>
              <a:t>hextets</a:t>
            </a:r>
            <a:r>
              <a:rPr lang="en-US" sz="1400" dirty="0">
                <a:latin typeface="Arial"/>
                <a:ea typeface="+mn-lt"/>
                <a:cs typeface="+mn-lt"/>
              </a:rPr>
              <a:t> (discussed next) allowing us to represent these massive addresses in a much more readable format.</a:t>
            </a:r>
            <a:endParaRPr lang="en-US" dirty="0">
              <a:latin typeface="Arial"/>
              <a:cs typeface="Arial"/>
            </a:endParaRPr>
          </a:p>
          <a:p>
            <a:pPr algn="just">
              <a:lnSpc>
                <a:spcPts val="2000"/>
              </a:lnSpc>
            </a:pPr>
            <a:endParaRPr lang="en-US" sz="14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IPv6 Addressing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39681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IPv6 Addressing Formats</a:t>
            </a:r>
          </a:p>
        </p:txBody>
      </p:sp>
      <p:sp>
        <p:nvSpPr>
          <p:cNvPr id="5" name="Text 2"/>
          <p:cNvSpPr/>
          <p:nvPr/>
        </p:nvSpPr>
        <p:spPr>
          <a:xfrm>
            <a:off x="135082" y="1989859"/>
            <a:ext cx="5005478" cy="286289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first step to learning about IPv6 in networks is to understand the way an IPv6 address is written and formatted. </a:t>
            </a:r>
            <a:endParaRPr lang="pt-BR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IPv6 addresses are much larger than IPv4 addresses, which is why we are unlikely to run out of them.</a:t>
            </a:r>
            <a:endParaRPr lang="pt-BR" sz="1400" dirty="0"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IPv6 addresses are 128 bits in length and written as a string of hexadecimal values. 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Every four bits is represented by a single hexadecimal digit; for a total of 32 hexadecimal values, as shown in the figure.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IPv6 addresses are not case-sensitive and can be written in either lowercase or uppercase.</a:t>
            </a:r>
            <a:endParaRPr lang="en-US" dirty="0">
              <a:latin typeface="Arial"/>
              <a:cs typeface="Arial"/>
            </a:endParaRPr>
          </a:p>
          <a:p>
            <a:pPr algn="just">
              <a:lnSpc>
                <a:spcPts val="2000"/>
              </a:lnSpc>
            </a:pPr>
            <a:endParaRPr lang="en-US" sz="14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A673D0-D824-344A-DEBB-508E8DF75984}"/>
              </a:ext>
            </a:extLst>
          </p:cNvPr>
          <p:cNvSpPr txBox="1"/>
          <p:nvPr/>
        </p:nvSpPr>
        <p:spPr>
          <a:xfrm>
            <a:off x="5782774" y="1899505"/>
            <a:ext cx="309562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dirty="0">
                <a:latin typeface="Arial"/>
                <a:cs typeface="Arial"/>
              </a:rPr>
              <a:t>16-bit Segments or </a:t>
            </a:r>
            <a:r>
              <a:rPr lang="en-US" sz="1400" b="1" dirty="0" err="1">
                <a:latin typeface="Arial"/>
                <a:cs typeface="Arial"/>
              </a:rPr>
              <a:t>Hextets</a:t>
            </a:r>
            <a:endParaRPr lang="en-US" sz="1400" dirty="0" err="1">
              <a:latin typeface="Arial"/>
              <a:cs typeface="Arial"/>
            </a:endParaRPr>
          </a:p>
        </p:txBody>
      </p:sp>
      <p:pic>
        <p:nvPicPr>
          <p:cNvPr id="4" name="Imagem 5" descr="Diagrama, Tabela&#10;&#10;Descrição gerada automaticamente">
            <a:extLst>
              <a:ext uri="{FF2B5EF4-FFF2-40B4-BE49-F238E27FC236}">
                <a16:creationId xmlns:a16="http://schemas.microsoft.com/office/drawing/2014/main" id="{7B7C6226-5EF8-3ED6-BB4F-A696E0670A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670" y="2426776"/>
            <a:ext cx="3864634" cy="2298008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IPv6 Addressing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0"/>
            <a:ext cx="9144000" cy="396816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 dirty="0">
                <a:latin typeface="Arial"/>
                <a:cs typeface="Arial"/>
              </a:rPr>
              <a:t>IPv6 Addressing Formats (Cont.)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80597" y="1888882"/>
            <a:ext cx="5415233" cy="3445171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previous figure also shows that the preferred format for writing an IPv6 address is </a:t>
            </a:r>
            <a:r>
              <a:rPr lang="en-US" sz="1400" dirty="0" err="1">
                <a:latin typeface="Arial"/>
                <a:ea typeface="+mn-lt"/>
                <a:cs typeface="+mn-lt"/>
              </a:rPr>
              <a:t>x:x:x:x:x:x:x:x</a:t>
            </a:r>
            <a:r>
              <a:rPr lang="en-US" sz="1400" dirty="0">
                <a:latin typeface="Arial"/>
                <a:ea typeface="+mn-lt"/>
                <a:cs typeface="+mn-lt"/>
              </a:rPr>
              <a:t>, with each “x” consisting of four hexadecimal values.</a:t>
            </a:r>
            <a:endParaRPr lang="pt-BR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term octet refers to the eight bits of an IPv4 address.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In IPv6, a </a:t>
            </a:r>
            <a:r>
              <a:rPr lang="en-US" sz="1400" dirty="0" err="1">
                <a:latin typeface="Arial"/>
                <a:ea typeface="+mn-lt"/>
                <a:cs typeface="+mn-lt"/>
              </a:rPr>
              <a:t>hextet</a:t>
            </a:r>
            <a:r>
              <a:rPr lang="en-US" sz="1400" dirty="0">
                <a:latin typeface="Arial"/>
                <a:ea typeface="+mn-lt"/>
                <a:cs typeface="+mn-lt"/>
              </a:rPr>
              <a:t> is the unofficial term used to refer to a segment of 16 bits, or four hexadecimal values.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Each “x” is a single </a:t>
            </a:r>
            <a:r>
              <a:rPr lang="en-US" sz="1400" dirty="0" err="1">
                <a:latin typeface="Arial"/>
                <a:ea typeface="+mn-lt"/>
                <a:cs typeface="+mn-lt"/>
              </a:rPr>
              <a:t>hextet</a:t>
            </a:r>
            <a:r>
              <a:rPr lang="en-US" sz="1400" dirty="0">
                <a:latin typeface="Arial"/>
                <a:ea typeface="+mn-lt"/>
                <a:cs typeface="+mn-lt"/>
              </a:rPr>
              <a:t> which is 16 bits or four hexadecimal digits.</a:t>
            </a:r>
            <a:endParaRPr lang="pt-BR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Preferred format means that you write IPv6 address using all 32 hexadecimal digits. 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It does not necessarily mean that it is the ideal method for representing the IPv6 address. 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In this module, you will see two rules that help to reduce the number of digits needed to represent an IPv6 address.</a:t>
            </a:r>
            <a:endParaRPr lang="en-US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52F9F-1BB7-9F76-FA0F-D86190F54C77}"/>
              </a:ext>
            </a:extLst>
          </p:cNvPr>
          <p:cNvSpPr txBox="1"/>
          <p:nvPr/>
        </p:nvSpPr>
        <p:spPr>
          <a:xfrm>
            <a:off x="5777279" y="2064360"/>
            <a:ext cx="28684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1" dirty="0">
                <a:latin typeface="Arial"/>
                <a:ea typeface="+mn-lt"/>
                <a:cs typeface="+mn-lt"/>
              </a:rPr>
              <a:t>Examples of IPv6 Addresses in the Preferred Format</a:t>
            </a:r>
            <a:endParaRPr lang="en-US" sz="1400" b="1" dirty="0">
              <a:latin typeface="Arial"/>
              <a:cs typeface="Arial"/>
            </a:endParaRPr>
          </a:p>
        </p:txBody>
      </p:sp>
      <p:pic>
        <p:nvPicPr>
          <p:cNvPr id="6" name="Imagem 6">
            <a:extLst>
              <a:ext uri="{FF2B5EF4-FFF2-40B4-BE49-F238E27FC236}">
                <a16:creationId xmlns:a16="http://schemas.microsoft.com/office/drawing/2014/main" id="{12762F6F-5268-D75B-26B1-284ECA8634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4970" y="2644602"/>
            <a:ext cx="3519577" cy="1859939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33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1" y="857250"/>
            <a:ext cx="3823855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IPv6 Addressing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1" y="1131570"/>
            <a:ext cx="4457699" cy="37525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Rule 1 – Omit Leading Zeros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F3D7B78D-D0E5-F122-41D6-61FB5BC84A85}"/>
              </a:ext>
            </a:extLst>
          </p:cNvPr>
          <p:cNvSpPr txBox="1"/>
          <p:nvPr/>
        </p:nvSpPr>
        <p:spPr>
          <a:xfrm>
            <a:off x="282309" y="1593139"/>
            <a:ext cx="4350672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first rule to help reduce the notation of IPv6 addresses is to omit any leading 0s (zeros) in any </a:t>
            </a:r>
            <a:r>
              <a:rPr lang="en-US" sz="1400" dirty="0" err="1">
                <a:latin typeface="Arial"/>
                <a:ea typeface="+mn-lt"/>
                <a:cs typeface="+mn-lt"/>
              </a:rPr>
              <a:t>hextet</a:t>
            </a:r>
            <a:r>
              <a:rPr lang="en-US" sz="1400" dirty="0">
                <a:latin typeface="Arial"/>
                <a:ea typeface="+mn-lt"/>
                <a:cs typeface="+mn-lt"/>
              </a:rPr>
              <a:t>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Here are four examples of ways to omit leading zeros:</a:t>
            </a:r>
            <a:endParaRPr lang="en-US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01ab can be represented as 1ab</a:t>
            </a:r>
            <a:endParaRPr lang="en-US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09f0 can be represented as 9f0</a:t>
            </a:r>
            <a:endParaRPr lang="en-US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0a00 can be represented as a00</a:t>
            </a:r>
            <a:endParaRPr lang="en-US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00ab can be represented as ab</a:t>
            </a:r>
            <a:endParaRPr lang="en-US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This rule only applies to leading 0s, NOT to trailing 0s, otherwise the address would be ambiguous.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For example, the </a:t>
            </a:r>
            <a:r>
              <a:rPr lang="en-US" sz="1400" dirty="0" err="1">
                <a:latin typeface="Arial"/>
                <a:ea typeface="+mn-lt"/>
                <a:cs typeface="+mn-lt"/>
              </a:rPr>
              <a:t>hextet</a:t>
            </a:r>
            <a:r>
              <a:rPr lang="en-US" sz="1400" dirty="0">
                <a:latin typeface="Arial"/>
                <a:ea typeface="+mn-lt"/>
                <a:cs typeface="+mn-lt"/>
              </a:rPr>
              <a:t> “</a:t>
            </a:r>
            <a:r>
              <a:rPr lang="en-US" sz="1400" dirty="0" err="1">
                <a:latin typeface="Arial"/>
                <a:ea typeface="+mn-lt"/>
                <a:cs typeface="+mn-lt"/>
              </a:rPr>
              <a:t>abc</a:t>
            </a:r>
            <a:r>
              <a:rPr lang="en-US" sz="1400" dirty="0">
                <a:latin typeface="Arial"/>
                <a:ea typeface="+mn-lt"/>
                <a:cs typeface="+mn-lt"/>
              </a:rPr>
              <a:t>” could be either “0abc” or “abc0”, but these do not represent the same value.</a:t>
            </a:r>
            <a:endParaRPr lang="en-US" sz="1400" dirty="0">
              <a:latin typeface="Arial"/>
              <a:cs typeface="Arial"/>
            </a:endParaRPr>
          </a:p>
        </p:txBody>
      </p:sp>
      <p:pic>
        <p:nvPicPr>
          <p:cNvPr id="5" name="Picture 6" descr="Table&#10;&#10;Description automatically generated">
            <a:extLst>
              <a:ext uri="{FF2B5EF4-FFF2-40B4-BE49-F238E27FC236}">
                <a16:creationId xmlns:a16="http://schemas.microsoft.com/office/drawing/2014/main" id="{60D19552-9980-B5D3-4112-8D1BD16CD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6302" y="875941"/>
            <a:ext cx="4457699" cy="4741279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20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IPv6 Addressing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131571"/>
            <a:ext cx="9144000" cy="38603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Rule 2- Double Colon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4F65D975-99DC-D8FB-6CD0-B7C0C5DC459E}"/>
              </a:ext>
            </a:extLst>
          </p:cNvPr>
          <p:cNvSpPr txBox="1"/>
          <p:nvPr/>
        </p:nvSpPr>
        <p:spPr>
          <a:xfrm>
            <a:off x="388224" y="1824293"/>
            <a:ext cx="8216374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second rule to help reduce the notation of IPv6 addresses is that a double colon (::) can replace any single, contiguous string of one or more 16-bit </a:t>
            </a:r>
            <a:r>
              <a:rPr lang="en-US" sz="1400" dirty="0" err="1">
                <a:latin typeface="Arial"/>
                <a:ea typeface="+mn-lt"/>
                <a:cs typeface="+mn-lt"/>
              </a:rPr>
              <a:t>hextets</a:t>
            </a:r>
            <a:r>
              <a:rPr lang="en-US" sz="1400" dirty="0">
                <a:latin typeface="Arial"/>
                <a:ea typeface="+mn-lt"/>
                <a:cs typeface="+mn-lt"/>
              </a:rPr>
              <a:t> consisting of all zeros.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For example, 2001:db8:cafe:1:0:0:0:1 (leading 0s omitted) could be represented as 2001:db8:cafe:1::1.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double colon (::) can only be used once within an address, otherwise there would be more than one possible resulting address.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When used with the omitting leading 0s technique, the notation of IPv6 address can often be greatly reduced.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This is commonly known as the compressed format.</a:t>
            </a:r>
            <a:endParaRPr lang="en-US" sz="14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21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4126136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IPv6 Addressing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1" y="1131571"/>
            <a:ext cx="4020337" cy="386033"/>
          </a:xfrm>
          <a:prstGeom prst="rect">
            <a:avLst/>
          </a:prstGeom>
          <a:noFill/>
          <a:ln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US">
                <a:latin typeface="Arial"/>
                <a:cs typeface="Arial"/>
              </a:rPr>
              <a:t>Rule 2- Double Colon (Cont.)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C3D519-7C13-ED13-9E60-9705B64BCCB2}"/>
              </a:ext>
            </a:extLst>
          </p:cNvPr>
          <p:cNvSpPr txBox="1"/>
          <p:nvPr/>
        </p:nvSpPr>
        <p:spPr>
          <a:xfrm>
            <a:off x="381001" y="1683360"/>
            <a:ext cx="4546355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Here is an example of the incorrect use of the double colon: 2001:db8::</a:t>
            </a:r>
            <a:r>
              <a:rPr lang="en-US" sz="1400" dirty="0" err="1">
                <a:latin typeface="Arial"/>
                <a:cs typeface="Arial"/>
              </a:rPr>
              <a:t>abcd</a:t>
            </a:r>
            <a:r>
              <a:rPr lang="en-US" sz="1400" dirty="0">
                <a:latin typeface="Arial"/>
                <a:cs typeface="Arial"/>
              </a:rPr>
              <a:t>::1234 because it is used twice.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Here are the possible expansions of this incorrect compressed format address: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2001:db8::abcd:0000:0000:1234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2001:db8::abcd:0000:0000:0000:1234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2001:db8:0000:abcd::1234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2001:db8:0000:0000:abcd::1234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742950" lvl="1" indent="-285750" algn="just">
              <a:buFont typeface="Arial,Sans-Serif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If an address has more than one contiguous string of all-0 </a:t>
            </a:r>
            <a:r>
              <a:rPr lang="en-US" sz="1400" dirty="0" err="1">
                <a:latin typeface="Arial"/>
                <a:cs typeface="Arial"/>
              </a:rPr>
              <a:t>hextets</a:t>
            </a:r>
            <a:r>
              <a:rPr lang="en-US" sz="1400" dirty="0">
                <a:latin typeface="Arial"/>
                <a:cs typeface="Arial"/>
              </a:rPr>
              <a:t>, best practice is to use the double colon (::) on the longest string. </a:t>
            </a:r>
            <a:endParaRPr lang="en-US" sz="1400" dirty="0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endParaRPr lang="en-US" sz="1400" dirty="0">
              <a:latin typeface="Arial"/>
              <a:cs typeface="Arial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If the strings are equal, the first string should use the double colon (::).</a:t>
            </a:r>
            <a:endParaRPr lang="en-US" sz="1400" dirty="0">
              <a:latin typeface="Arial"/>
              <a:ea typeface="+mn-lt"/>
              <a:cs typeface="+mn-lt"/>
            </a:endParaRPr>
          </a:p>
        </p:txBody>
      </p:sp>
      <p:pic>
        <p:nvPicPr>
          <p:cNvPr id="5" name="Picture 5" descr="Table&#10;&#10;Description automatically generated">
            <a:extLst>
              <a:ext uri="{FF2B5EF4-FFF2-40B4-BE49-F238E27FC236}">
                <a16:creationId xmlns:a16="http://schemas.microsoft.com/office/drawing/2014/main" id="{27EB8C04-3106-0534-DFAB-C603AA80A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762000"/>
            <a:ext cx="3585796" cy="488654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77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Summary</a:t>
            </a:r>
          </a:p>
        </p:txBody>
      </p:sp>
      <p:sp>
        <p:nvSpPr>
          <p:cNvPr id="5" name="Text 2"/>
          <p:cNvSpPr/>
          <p:nvPr/>
        </p:nvSpPr>
        <p:spPr>
          <a:xfrm>
            <a:off x="209960" y="1532504"/>
            <a:ext cx="8412773" cy="401515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300" dirty="0">
                <a:latin typeface="Arial"/>
                <a:ea typeface="+mn-lt"/>
                <a:cs typeface="Arial"/>
              </a:rPr>
              <a:t>In an Ethernet LAN, devices use broadcasts and ARP to locate other devices. 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300" dirty="0">
                <a:latin typeface="Arial"/>
                <a:ea typeface="+mn-lt"/>
                <a:cs typeface="Arial"/>
              </a:rPr>
              <a:t>ARP sends Layer 2 broadcasts to a known IPv4 address on the local network to discover the MAC address. 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300" dirty="0">
                <a:latin typeface="Arial"/>
                <a:ea typeface="+mn-lt"/>
                <a:cs typeface="Arial"/>
              </a:rPr>
              <a:t>A host typically acquires its IPv4 address configuration using DHCP, which sends broadcasts on the local network to locate a DHCP server. 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300" dirty="0">
                <a:latin typeface="Arial"/>
                <a:ea typeface="+mn-lt"/>
                <a:cs typeface="Arial"/>
              </a:rPr>
              <a:t>Switches propagate broadcasts out all interfaces except the interface on which it was received. 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300" dirty="0">
                <a:latin typeface="Arial"/>
                <a:ea typeface="+mn-lt"/>
                <a:cs typeface="Arial"/>
              </a:rPr>
              <a:t>A large broadcast domain is a network that connects many hosts. 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300" dirty="0">
                <a:latin typeface="Arial"/>
                <a:ea typeface="+mn-lt"/>
                <a:cs typeface="Arial"/>
              </a:rPr>
              <a:t>A problem with a large broadcast domain is that these hosts can generate excessive broadcasts and negatively affect the network. 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300" dirty="0">
                <a:latin typeface="Arial"/>
                <a:ea typeface="+mn-lt"/>
                <a:cs typeface="Arial"/>
              </a:rPr>
              <a:t>The solution is to reduce the network size to create smaller broadcast domains (subnets) in a subnetting process. </a:t>
            </a:r>
          </a:p>
          <a:p>
            <a:pPr marL="285750" indent="-285750" algn="just">
              <a:buFont typeface="Arial"/>
              <a:buChar char="•"/>
            </a:pPr>
            <a:r>
              <a:rPr lang="en-US" sz="1300" dirty="0">
                <a:latin typeface="Arial"/>
                <a:cs typeface="Arial"/>
              </a:rPr>
              <a:t>Subnets reduce overall network traffic, improves network performance, and reduces the number of devices affected by abnormal broadcast traffic due to misconfigurations, hardware/software problems, or malicious intent.</a:t>
            </a:r>
          </a:p>
          <a:p>
            <a:pPr marL="285750" indent="-285750" algn="just">
              <a:buFont typeface="Arial"/>
              <a:buChar char="•"/>
            </a:pPr>
            <a:endParaRPr lang="en-US" sz="1300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8062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Summary</a:t>
            </a:r>
          </a:p>
        </p:txBody>
      </p:sp>
      <p:sp>
        <p:nvSpPr>
          <p:cNvPr id="5" name="Text 2"/>
          <p:cNvSpPr/>
          <p:nvPr/>
        </p:nvSpPr>
        <p:spPr>
          <a:xfrm>
            <a:off x="293078" y="1654419"/>
            <a:ext cx="8570649" cy="3600974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depletion of IPv4 address space has been the motivating factor for moving to IPv6. </a:t>
            </a:r>
            <a:endParaRPr lang="pt-BR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IPv6 has a larger 128-bit address space, providing 340 undecillion possible addresses. </a:t>
            </a:r>
            <a:endParaRPr lang="pt-BR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When the IETF began its development of a successor to IPv4, it used this opportunity to fix the limitations of IPv4 and include enhancements. </a:t>
            </a:r>
            <a:endParaRPr lang="pt-BR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Both IPv4 and IPv6 coexist and the transition to only IPv6 will take several years.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IETF has created various protocols and tools to help network administrators migrate their networks to IPv6.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migration techniques can be divided into three categories: dual stack, tunneling, and translation. 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Dual stack devices run both IPv4 and IPv6 protocol stacks simultaneously.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Tunneling is a method of transporting an IPv6 packet over an IPv4 network.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IPv6 packet is encapsulated inside an IPv4 packet like other types of data.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NAT64 allows IPv6-enabled devices to communicate with IPv4-enabled devices using a translation technique like NAT for IPv4. 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An IPv6 packet is translated to an IPv4 packet and an IPv4 packet is translated to an IPv6 packet.</a:t>
            </a: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IPv6 addresses are written as a string of hexadecimal values. </a:t>
            </a:r>
            <a:endParaRPr lang="en-US" sz="1400" dirty="0"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cs typeface="Arial"/>
              </a:rPr>
              <a:t>Every four bits is represented by a single hexadecimal digit; for a total of 32 hexadecimal values. </a:t>
            </a:r>
            <a:endParaRPr lang="en-US" dirty="0"/>
          </a:p>
          <a:p>
            <a:pPr marL="285750" indent="-285750" algn="just">
              <a:buFont typeface="Arial"/>
              <a:buChar char="•"/>
            </a:pPr>
            <a:endParaRPr lang="en-US" sz="1400" dirty="0">
              <a:latin typeface="Arial"/>
              <a:cs typeface="Calibri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24</a:t>
            </a:fld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85725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 dirty="0"/>
              <a:t>Summary</a:t>
            </a:r>
          </a:p>
        </p:txBody>
      </p:sp>
      <p:sp>
        <p:nvSpPr>
          <p:cNvPr id="5" name="Text 2"/>
          <p:cNvSpPr/>
          <p:nvPr/>
        </p:nvSpPr>
        <p:spPr>
          <a:xfrm>
            <a:off x="351692" y="1705709"/>
            <a:ext cx="8229600" cy="3455957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Arial"/>
              </a:rPr>
              <a:t>IPv6 addresses are not case-sensitive and can be written in either lowercase or uppercase.</a:t>
            </a:r>
            <a:endParaRPr lang="en-US" sz="1400" dirty="0"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ea typeface="+mn-lt"/>
                <a:cs typeface="Arial"/>
              </a:rPr>
              <a:t>In IPv6, a </a:t>
            </a:r>
            <a:r>
              <a:rPr lang="en-US" sz="1400" dirty="0" err="1">
                <a:latin typeface="Arial"/>
                <a:ea typeface="+mn-lt"/>
                <a:cs typeface="Arial"/>
              </a:rPr>
              <a:t>hextet</a:t>
            </a:r>
            <a:r>
              <a:rPr lang="en-US" sz="1400" dirty="0">
                <a:latin typeface="Arial"/>
                <a:ea typeface="+mn-lt"/>
                <a:cs typeface="Arial"/>
              </a:rPr>
              <a:t> refers to a segment of 16 bits, or four hexadecimal values. </a:t>
            </a:r>
            <a:endParaRPr lang="en-US" sz="1400" dirty="0"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ea typeface="+mn-lt"/>
                <a:cs typeface="Arial"/>
              </a:rPr>
              <a:t>Each “x” is a single </a:t>
            </a:r>
            <a:r>
              <a:rPr lang="en-US" sz="1400" dirty="0" err="1">
                <a:latin typeface="Arial"/>
                <a:ea typeface="+mn-lt"/>
                <a:cs typeface="Arial"/>
              </a:rPr>
              <a:t>hextet</a:t>
            </a:r>
            <a:r>
              <a:rPr lang="en-US" sz="1400" dirty="0">
                <a:latin typeface="Arial"/>
                <a:ea typeface="+mn-lt"/>
                <a:cs typeface="Arial"/>
              </a:rPr>
              <a:t>, which is 16 bits or four hexadecimal digits. </a:t>
            </a:r>
            <a:endParaRPr lang="en-US" sz="1400" dirty="0"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1400" dirty="0">
                <a:latin typeface="Arial"/>
                <a:ea typeface="+mn-lt"/>
                <a:cs typeface="Arial"/>
              </a:rPr>
              <a:t>Preferred format means IPv6 addresses are written using all 32 hexadecimal digits. </a:t>
            </a:r>
            <a:endParaRPr lang="en-US" sz="1400" dirty="0">
              <a:ea typeface="+mn-lt"/>
              <a:cs typeface="+mn-lt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There are two rules that help to reduce the number of digits needed to represent an IPv6 address.</a:t>
            </a:r>
            <a:endParaRPr lang="en-US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b="1" dirty="0">
                <a:latin typeface="Arial"/>
                <a:ea typeface="+mn-lt"/>
                <a:cs typeface="+mn-lt"/>
              </a:rPr>
              <a:t>Rule 1 – </a:t>
            </a:r>
            <a:r>
              <a:rPr lang="en-US" sz="1400" dirty="0">
                <a:latin typeface="Arial"/>
                <a:ea typeface="+mn-lt"/>
                <a:cs typeface="+mn-lt"/>
              </a:rPr>
              <a:t>Omit Leading Zeros. Only omit leading zeros, not trailing zeros.</a:t>
            </a:r>
            <a:endParaRPr lang="en-US" sz="1400" dirty="0">
              <a:latin typeface="Arial"/>
              <a:cs typeface="Arial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1400" b="1" dirty="0">
                <a:latin typeface="Arial"/>
                <a:ea typeface="+mn-lt"/>
                <a:cs typeface="+mn-lt"/>
              </a:rPr>
              <a:t>Rule 2 </a:t>
            </a:r>
            <a:r>
              <a:rPr lang="en-US" sz="1400" dirty="0">
                <a:latin typeface="Arial"/>
                <a:ea typeface="+mn-lt"/>
                <a:cs typeface="+mn-lt"/>
              </a:rPr>
              <a:t>– Double Colon. A double colon (::) can replace any single, contiguous string of one or more 16-bit </a:t>
            </a:r>
            <a:r>
              <a:rPr lang="en-US" sz="1400" dirty="0" err="1">
                <a:latin typeface="Arial"/>
                <a:ea typeface="+mn-lt"/>
                <a:cs typeface="+mn-lt"/>
              </a:rPr>
              <a:t>hextets</a:t>
            </a:r>
            <a:r>
              <a:rPr lang="en-US" sz="1400" dirty="0">
                <a:latin typeface="Arial"/>
                <a:ea typeface="+mn-lt"/>
                <a:cs typeface="+mn-lt"/>
              </a:rPr>
              <a:t> consisting of all zeros.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1200150" lvl="2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The double colon (::) can only be used once within an address, otherwise there would be more than one possible resulting address. 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1200150" lvl="2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If an address has more than one contiguous string of all-0 </a:t>
            </a:r>
            <a:r>
              <a:rPr lang="en-US" sz="1400" dirty="0" err="1">
                <a:latin typeface="Arial"/>
                <a:ea typeface="+mn-lt"/>
                <a:cs typeface="+mn-lt"/>
              </a:rPr>
              <a:t>hextets</a:t>
            </a:r>
            <a:r>
              <a:rPr lang="en-US" sz="1400" dirty="0">
                <a:latin typeface="Arial"/>
                <a:ea typeface="+mn-lt"/>
                <a:cs typeface="+mn-lt"/>
              </a:rPr>
              <a:t>, best practice is to use the double colon (::) on the longest string. 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1200150" lvl="2" indent="-285750" algn="just">
              <a:buFont typeface="Arial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If the strings are equal, the first string should use the double colon (::).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131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1" name="Title 1">
            <a:extLst>
              <a:ext uri="{FF2B5EF4-FFF2-40B4-BE49-F238E27FC236}">
                <a16:creationId xmlns:a16="http://schemas.microsoft.com/office/drawing/2014/main" id="{69B3E3E2-E3AC-1F7E-DF50-CA6B1F9E343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742950" y="2217738"/>
            <a:ext cx="8042275" cy="13366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Questions?</a:t>
            </a:r>
            <a:endParaRPr lang="en-US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ctr"/>
          <a:lstStyle/>
          <a:p>
            <a:endParaRPr lang="en-US"/>
          </a:p>
        </p:txBody>
      </p:sp>
      <p:pic>
        <p:nvPicPr>
          <p:cNvPr id="121858" name="Picture 3" descr="CNA_largo-onwhite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25" y="2741613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7036819"/>
      </p:ext>
    </p:extLst>
  </p:cSld>
  <p:clrMapOvr>
    <a:masterClrMapping/>
  </p:clrMapOvr>
  <p:transition spd="med">
    <p:wipe dir="r"/>
  </p:transition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Pages>28</Pages>
  <Words>2656</Words>
  <Application>Microsoft Office PowerPoint</Application>
  <PresentationFormat>On-screen Show (4:3)</PresentationFormat>
  <Paragraphs>297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Arial,Sans-Serif</vt:lpstr>
      <vt:lpstr>Calibri</vt:lpstr>
      <vt:lpstr>Comic Sans MS</vt:lpstr>
      <vt:lpstr>Times New Roman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2012-01-13T14:50:56Z</dcterms:created>
  <dcterms:modified xsi:type="dcterms:W3CDTF">2025-03-18T00:01:13Z</dcterms:modified>
</cp:coreProperties>
</file>