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39" r:id="rId1"/>
  </p:sldMasterIdLst>
  <p:sldIdLst>
    <p:sldId id="256" r:id="rId2"/>
    <p:sldId id="257" r:id="rId3"/>
    <p:sldId id="259" r:id="rId4"/>
    <p:sldId id="261" r:id="rId5"/>
    <p:sldId id="263" r:id="rId6"/>
    <p:sldId id="264" r:id="rId7"/>
    <p:sldId id="265" r:id="rId8"/>
    <p:sldId id="266" r:id="rId9"/>
    <p:sldId id="267" r:id="rId10"/>
    <p:sldId id="271" r:id="rId11"/>
    <p:sldId id="268" r:id="rId12"/>
    <p:sldId id="269" r:id="rId13"/>
    <p:sldId id="273" r:id="rId14"/>
    <p:sldId id="262" r:id="rId15"/>
    <p:sldId id="272"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FC212C8-F533-48DE-86E7-A165F68D51D8}"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39E79D31-E66A-432F-B1B7-25456E91C5CA}">
      <dgm:prSet custT="1"/>
      <dgm:spPr/>
      <dgm:t>
        <a:bodyPr/>
        <a:lstStyle/>
        <a:p>
          <a:r>
            <a:rPr lang="en-GB" sz="1800" dirty="0"/>
            <a:t>Not only as outlined in legislation, for example:</a:t>
          </a:r>
        </a:p>
        <a:p>
          <a:r>
            <a:rPr lang="en-GB" sz="1800" dirty="0"/>
            <a:t>Social Service and Well-being (Wales) Act 2014</a:t>
          </a:r>
        </a:p>
        <a:p>
          <a:r>
            <a:rPr lang="en-GB" sz="1800" dirty="0"/>
            <a:t>Mental Health (Wales) Measure 2010</a:t>
          </a:r>
          <a:endParaRPr lang="en-US" sz="1800" dirty="0"/>
        </a:p>
      </dgm:t>
    </dgm:pt>
    <dgm:pt modelId="{4176DE7C-E442-4C61-ACDB-E99DE006C0C7}" type="parTrans" cxnId="{35864C62-7CB4-459F-9362-D78E163975EA}">
      <dgm:prSet/>
      <dgm:spPr/>
      <dgm:t>
        <a:bodyPr/>
        <a:lstStyle/>
        <a:p>
          <a:endParaRPr lang="en-US"/>
        </a:p>
      </dgm:t>
    </dgm:pt>
    <dgm:pt modelId="{FFCC397C-F49E-4D02-A5AA-C6CE90337FFF}" type="sibTrans" cxnId="{35864C62-7CB4-459F-9362-D78E163975EA}">
      <dgm:prSet/>
      <dgm:spPr/>
      <dgm:t>
        <a:bodyPr/>
        <a:lstStyle/>
        <a:p>
          <a:endParaRPr lang="en-US"/>
        </a:p>
      </dgm:t>
    </dgm:pt>
    <dgm:pt modelId="{62EA7542-F022-4D6D-B999-40BC41377EE6}">
      <dgm:prSet custT="1"/>
      <dgm:spPr/>
      <dgm:t>
        <a:bodyPr/>
        <a:lstStyle/>
        <a:p>
          <a:r>
            <a:rPr lang="en-GB" sz="2400" dirty="0"/>
            <a:t>Statutory and non-statutory</a:t>
          </a:r>
          <a:endParaRPr lang="en-US" sz="2400" dirty="0"/>
        </a:p>
      </dgm:t>
    </dgm:pt>
    <dgm:pt modelId="{F424C05E-380A-4289-A70D-ABCD3381670A}" type="parTrans" cxnId="{E175A2F0-C6AA-42B0-AED3-05B5EC54D4E1}">
      <dgm:prSet/>
      <dgm:spPr/>
      <dgm:t>
        <a:bodyPr/>
        <a:lstStyle/>
        <a:p>
          <a:endParaRPr lang="en-US"/>
        </a:p>
      </dgm:t>
    </dgm:pt>
    <dgm:pt modelId="{5F4388E1-5D77-4198-816F-32AC7B8A3478}" type="sibTrans" cxnId="{E175A2F0-C6AA-42B0-AED3-05B5EC54D4E1}">
      <dgm:prSet/>
      <dgm:spPr/>
      <dgm:t>
        <a:bodyPr/>
        <a:lstStyle/>
        <a:p>
          <a:endParaRPr lang="en-US"/>
        </a:p>
      </dgm:t>
    </dgm:pt>
    <dgm:pt modelId="{3F7FC7A9-631A-401F-A41A-EDE0802784E9}">
      <dgm:prSet custT="1"/>
      <dgm:spPr/>
      <dgm:t>
        <a:bodyPr/>
        <a:lstStyle/>
        <a:p>
          <a:r>
            <a:rPr lang="en-GB" sz="1800" dirty="0"/>
            <a:t>Systems based examples:  IPA IMHA IMCA IDVA ISVA IMSA ICTA</a:t>
          </a:r>
        </a:p>
        <a:p>
          <a:r>
            <a:rPr lang="en-GB" sz="1200" dirty="0"/>
            <a:t>Independent Professional Advocate, Independent Mental Health Advocate, Independent Mental Capacity Advocate, Independent Domestic Violence Advocate, Independent Sexual Violence Advocate, Independent Modern Slavery Advocate, Independent Child Trafficking Advocate</a:t>
          </a:r>
          <a:endParaRPr lang="en-US" sz="1200" dirty="0"/>
        </a:p>
      </dgm:t>
    </dgm:pt>
    <dgm:pt modelId="{03988652-3719-4FB8-B49B-BCC07FDA02A2}" type="parTrans" cxnId="{47E8F9F2-C7F8-479C-B3E9-E1ACCB1FEDA5}">
      <dgm:prSet/>
      <dgm:spPr/>
      <dgm:t>
        <a:bodyPr/>
        <a:lstStyle/>
        <a:p>
          <a:endParaRPr lang="en-US"/>
        </a:p>
      </dgm:t>
    </dgm:pt>
    <dgm:pt modelId="{09826F72-4161-4DB6-8CE0-BD95976DDC8C}" type="sibTrans" cxnId="{47E8F9F2-C7F8-479C-B3E9-E1ACCB1FEDA5}">
      <dgm:prSet/>
      <dgm:spPr/>
      <dgm:t>
        <a:bodyPr/>
        <a:lstStyle/>
        <a:p>
          <a:endParaRPr lang="en-US"/>
        </a:p>
      </dgm:t>
    </dgm:pt>
    <dgm:pt modelId="{764D73C3-541B-42AB-8B45-D4E44645BFBA}">
      <dgm:prSet custT="1"/>
      <dgm:spPr/>
      <dgm:t>
        <a:bodyPr/>
        <a:lstStyle/>
        <a:p>
          <a:r>
            <a:rPr lang="en-GB" sz="2400" dirty="0"/>
            <a:t>Community-based examples: self-advocacy, community/collective advocacy, citizen advocacy, peer advocacy</a:t>
          </a:r>
        </a:p>
        <a:p>
          <a:r>
            <a:rPr lang="en-GB" sz="1400" dirty="0"/>
            <a:t>(Adapted from </a:t>
          </a:r>
          <a:r>
            <a:rPr lang="en-GB" sz="1400" dirty="0" err="1"/>
            <a:t>Newbigging</a:t>
          </a:r>
          <a:r>
            <a:rPr lang="en-GB" sz="1400" dirty="0"/>
            <a:t> </a:t>
          </a:r>
          <a:r>
            <a:rPr lang="en-GB" sz="1400" i="1" dirty="0"/>
            <a:t>et al, </a:t>
          </a:r>
          <a:r>
            <a:rPr lang="en-GB" sz="1400" i="0" dirty="0"/>
            <a:t>2015)</a:t>
          </a:r>
          <a:endParaRPr lang="en-US" sz="1400" i="1" dirty="0"/>
        </a:p>
      </dgm:t>
    </dgm:pt>
    <dgm:pt modelId="{6DD52B9D-1EE1-4AC8-BC03-07ABDBD03046}" type="parTrans" cxnId="{2F2A2BA4-06A8-4D54-AFA7-4F510B1B020B}">
      <dgm:prSet/>
      <dgm:spPr/>
      <dgm:t>
        <a:bodyPr/>
        <a:lstStyle/>
        <a:p>
          <a:endParaRPr lang="en-US"/>
        </a:p>
      </dgm:t>
    </dgm:pt>
    <dgm:pt modelId="{505960A2-22D9-4505-8D58-EBD0C3D9B4A2}" type="sibTrans" cxnId="{2F2A2BA4-06A8-4D54-AFA7-4F510B1B020B}">
      <dgm:prSet/>
      <dgm:spPr/>
      <dgm:t>
        <a:bodyPr/>
        <a:lstStyle/>
        <a:p>
          <a:endParaRPr lang="en-US"/>
        </a:p>
      </dgm:t>
    </dgm:pt>
    <dgm:pt modelId="{9B4F04FA-378B-4AB8-979D-DBFE074BE640}" type="pres">
      <dgm:prSet presAssocID="{1FC212C8-F533-48DE-86E7-A165F68D51D8}" presName="diagram" presStyleCnt="0">
        <dgm:presLayoutVars>
          <dgm:dir/>
          <dgm:resizeHandles val="exact"/>
        </dgm:presLayoutVars>
      </dgm:prSet>
      <dgm:spPr/>
    </dgm:pt>
    <dgm:pt modelId="{1E5A8C46-F52C-43BF-B1FA-FF38198205C4}" type="pres">
      <dgm:prSet presAssocID="{39E79D31-E66A-432F-B1B7-25456E91C5CA}" presName="node" presStyleLbl="node1" presStyleIdx="0" presStyleCnt="4">
        <dgm:presLayoutVars>
          <dgm:bulletEnabled val="1"/>
        </dgm:presLayoutVars>
      </dgm:prSet>
      <dgm:spPr/>
    </dgm:pt>
    <dgm:pt modelId="{EED9758B-5681-4F12-9543-8D3D7656F36E}" type="pres">
      <dgm:prSet presAssocID="{FFCC397C-F49E-4D02-A5AA-C6CE90337FFF}" presName="sibTrans" presStyleCnt="0"/>
      <dgm:spPr/>
    </dgm:pt>
    <dgm:pt modelId="{A14000E9-7770-4552-BC96-F75DEB7A2B09}" type="pres">
      <dgm:prSet presAssocID="{62EA7542-F022-4D6D-B999-40BC41377EE6}" presName="node" presStyleLbl="node1" presStyleIdx="1" presStyleCnt="4">
        <dgm:presLayoutVars>
          <dgm:bulletEnabled val="1"/>
        </dgm:presLayoutVars>
      </dgm:prSet>
      <dgm:spPr/>
    </dgm:pt>
    <dgm:pt modelId="{9E741F5F-9709-4977-9D9A-5D10FCDF99FB}" type="pres">
      <dgm:prSet presAssocID="{5F4388E1-5D77-4198-816F-32AC7B8A3478}" presName="sibTrans" presStyleCnt="0"/>
      <dgm:spPr/>
    </dgm:pt>
    <dgm:pt modelId="{0299B197-86A2-4875-8F59-449118A58144}" type="pres">
      <dgm:prSet presAssocID="{3F7FC7A9-631A-401F-A41A-EDE0802784E9}" presName="node" presStyleLbl="node1" presStyleIdx="2" presStyleCnt="4">
        <dgm:presLayoutVars>
          <dgm:bulletEnabled val="1"/>
        </dgm:presLayoutVars>
      </dgm:prSet>
      <dgm:spPr/>
    </dgm:pt>
    <dgm:pt modelId="{F34A56FB-464F-41B1-B3D1-0E78003768C9}" type="pres">
      <dgm:prSet presAssocID="{09826F72-4161-4DB6-8CE0-BD95976DDC8C}" presName="sibTrans" presStyleCnt="0"/>
      <dgm:spPr/>
    </dgm:pt>
    <dgm:pt modelId="{D711102A-2507-48CB-9F89-91360B47707E}" type="pres">
      <dgm:prSet presAssocID="{764D73C3-541B-42AB-8B45-D4E44645BFBA}" presName="node" presStyleLbl="node1" presStyleIdx="3" presStyleCnt="4">
        <dgm:presLayoutVars>
          <dgm:bulletEnabled val="1"/>
        </dgm:presLayoutVars>
      </dgm:prSet>
      <dgm:spPr/>
    </dgm:pt>
  </dgm:ptLst>
  <dgm:cxnLst>
    <dgm:cxn modelId="{CCA89512-57AF-4776-81B1-4A1B68CA2E2A}" type="presOf" srcId="{62EA7542-F022-4D6D-B999-40BC41377EE6}" destId="{A14000E9-7770-4552-BC96-F75DEB7A2B09}" srcOrd="0" destOrd="0" presId="urn:microsoft.com/office/officeart/2005/8/layout/default"/>
    <dgm:cxn modelId="{D964F21C-76AD-467A-BD87-998A486B991F}" type="presOf" srcId="{764D73C3-541B-42AB-8B45-D4E44645BFBA}" destId="{D711102A-2507-48CB-9F89-91360B47707E}" srcOrd="0" destOrd="0" presId="urn:microsoft.com/office/officeart/2005/8/layout/default"/>
    <dgm:cxn modelId="{35864C62-7CB4-459F-9362-D78E163975EA}" srcId="{1FC212C8-F533-48DE-86E7-A165F68D51D8}" destId="{39E79D31-E66A-432F-B1B7-25456E91C5CA}" srcOrd="0" destOrd="0" parTransId="{4176DE7C-E442-4C61-ACDB-E99DE006C0C7}" sibTransId="{FFCC397C-F49E-4D02-A5AA-C6CE90337FFF}"/>
    <dgm:cxn modelId="{F415C667-71C6-4358-A6A8-9111BDD110FE}" type="presOf" srcId="{3F7FC7A9-631A-401F-A41A-EDE0802784E9}" destId="{0299B197-86A2-4875-8F59-449118A58144}" srcOrd="0" destOrd="0" presId="urn:microsoft.com/office/officeart/2005/8/layout/default"/>
    <dgm:cxn modelId="{DCB1727F-4E4C-41CF-82F1-1D0FAB6AC298}" type="presOf" srcId="{1FC212C8-F533-48DE-86E7-A165F68D51D8}" destId="{9B4F04FA-378B-4AB8-979D-DBFE074BE640}" srcOrd="0" destOrd="0" presId="urn:microsoft.com/office/officeart/2005/8/layout/default"/>
    <dgm:cxn modelId="{10036C83-500B-49F4-88CC-74FAF3069BAC}" type="presOf" srcId="{39E79D31-E66A-432F-B1B7-25456E91C5CA}" destId="{1E5A8C46-F52C-43BF-B1FA-FF38198205C4}" srcOrd="0" destOrd="0" presId="urn:microsoft.com/office/officeart/2005/8/layout/default"/>
    <dgm:cxn modelId="{2F2A2BA4-06A8-4D54-AFA7-4F510B1B020B}" srcId="{1FC212C8-F533-48DE-86E7-A165F68D51D8}" destId="{764D73C3-541B-42AB-8B45-D4E44645BFBA}" srcOrd="3" destOrd="0" parTransId="{6DD52B9D-1EE1-4AC8-BC03-07ABDBD03046}" sibTransId="{505960A2-22D9-4505-8D58-EBD0C3D9B4A2}"/>
    <dgm:cxn modelId="{E175A2F0-C6AA-42B0-AED3-05B5EC54D4E1}" srcId="{1FC212C8-F533-48DE-86E7-A165F68D51D8}" destId="{62EA7542-F022-4D6D-B999-40BC41377EE6}" srcOrd="1" destOrd="0" parTransId="{F424C05E-380A-4289-A70D-ABCD3381670A}" sibTransId="{5F4388E1-5D77-4198-816F-32AC7B8A3478}"/>
    <dgm:cxn modelId="{47E8F9F2-C7F8-479C-B3E9-E1ACCB1FEDA5}" srcId="{1FC212C8-F533-48DE-86E7-A165F68D51D8}" destId="{3F7FC7A9-631A-401F-A41A-EDE0802784E9}" srcOrd="2" destOrd="0" parTransId="{03988652-3719-4FB8-B49B-BCC07FDA02A2}" sibTransId="{09826F72-4161-4DB6-8CE0-BD95976DDC8C}"/>
    <dgm:cxn modelId="{6EE0066D-75F8-4B09-8CB7-E0850AD0E05A}" type="presParOf" srcId="{9B4F04FA-378B-4AB8-979D-DBFE074BE640}" destId="{1E5A8C46-F52C-43BF-B1FA-FF38198205C4}" srcOrd="0" destOrd="0" presId="urn:microsoft.com/office/officeart/2005/8/layout/default"/>
    <dgm:cxn modelId="{9A62C7BC-724D-4CFB-B962-278FF7C193B6}" type="presParOf" srcId="{9B4F04FA-378B-4AB8-979D-DBFE074BE640}" destId="{EED9758B-5681-4F12-9543-8D3D7656F36E}" srcOrd="1" destOrd="0" presId="urn:microsoft.com/office/officeart/2005/8/layout/default"/>
    <dgm:cxn modelId="{EE49A1E0-4EE7-405C-A5A7-DD4817A2F52B}" type="presParOf" srcId="{9B4F04FA-378B-4AB8-979D-DBFE074BE640}" destId="{A14000E9-7770-4552-BC96-F75DEB7A2B09}" srcOrd="2" destOrd="0" presId="urn:microsoft.com/office/officeart/2005/8/layout/default"/>
    <dgm:cxn modelId="{AED826A0-6547-4783-BB05-674DD79376B4}" type="presParOf" srcId="{9B4F04FA-378B-4AB8-979D-DBFE074BE640}" destId="{9E741F5F-9709-4977-9D9A-5D10FCDF99FB}" srcOrd="3" destOrd="0" presId="urn:microsoft.com/office/officeart/2005/8/layout/default"/>
    <dgm:cxn modelId="{DDEC6CD4-5F4C-4FFB-8796-5A847AB65360}" type="presParOf" srcId="{9B4F04FA-378B-4AB8-979D-DBFE074BE640}" destId="{0299B197-86A2-4875-8F59-449118A58144}" srcOrd="4" destOrd="0" presId="urn:microsoft.com/office/officeart/2005/8/layout/default"/>
    <dgm:cxn modelId="{405E80D8-0FB7-4C0D-9148-6B6DD2C17A78}" type="presParOf" srcId="{9B4F04FA-378B-4AB8-979D-DBFE074BE640}" destId="{F34A56FB-464F-41B1-B3D1-0E78003768C9}" srcOrd="5" destOrd="0" presId="urn:microsoft.com/office/officeart/2005/8/layout/default"/>
    <dgm:cxn modelId="{5B288D3B-246B-40A7-8441-821BE299CD0E}" type="presParOf" srcId="{9B4F04FA-378B-4AB8-979D-DBFE074BE640}" destId="{D711102A-2507-48CB-9F89-91360B47707E}"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5A8C46-F52C-43BF-B1FA-FF38198205C4}">
      <dsp:nvSpPr>
        <dsp:cNvPr id="0" name=""/>
        <dsp:cNvSpPr/>
      </dsp:nvSpPr>
      <dsp:spPr>
        <a:xfrm>
          <a:off x="691538" y="2096"/>
          <a:ext cx="3921455" cy="2352873"/>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Not only as outlined in legislation, for example:</a:t>
          </a:r>
        </a:p>
        <a:p>
          <a:pPr marL="0" lvl="0" indent="0" algn="ctr" defTabSz="800100">
            <a:lnSpc>
              <a:spcPct val="90000"/>
            </a:lnSpc>
            <a:spcBef>
              <a:spcPct val="0"/>
            </a:spcBef>
            <a:spcAft>
              <a:spcPct val="35000"/>
            </a:spcAft>
            <a:buNone/>
          </a:pPr>
          <a:r>
            <a:rPr lang="en-GB" sz="1800" kern="1200" dirty="0"/>
            <a:t>Social Service and Well-being (Wales) Act 2014</a:t>
          </a:r>
        </a:p>
        <a:p>
          <a:pPr marL="0" lvl="0" indent="0" algn="ctr" defTabSz="800100">
            <a:lnSpc>
              <a:spcPct val="90000"/>
            </a:lnSpc>
            <a:spcBef>
              <a:spcPct val="0"/>
            </a:spcBef>
            <a:spcAft>
              <a:spcPct val="35000"/>
            </a:spcAft>
            <a:buNone/>
          </a:pPr>
          <a:r>
            <a:rPr lang="en-GB" sz="1800" kern="1200" dirty="0"/>
            <a:t>Mental Health (Wales) Measure 2010</a:t>
          </a:r>
          <a:endParaRPr lang="en-US" sz="1800" kern="1200" dirty="0"/>
        </a:p>
      </dsp:txBody>
      <dsp:txXfrm>
        <a:off x="691538" y="2096"/>
        <a:ext cx="3921455" cy="2352873"/>
      </dsp:txXfrm>
    </dsp:sp>
    <dsp:sp modelId="{A14000E9-7770-4552-BC96-F75DEB7A2B09}">
      <dsp:nvSpPr>
        <dsp:cNvPr id="0" name=""/>
        <dsp:cNvSpPr/>
      </dsp:nvSpPr>
      <dsp:spPr>
        <a:xfrm>
          <a:off x="5005139" y="2096"/>
          <a:ext cx="3921455" cy="2352873"/>
        </a:xfrm>
        <a:prstGeom prst="rect">
          <a:avLst/>
        </a:prstGeom>
        <a:solidFill>
          <a:schemeClr val="accent2">
            <a:hueOff val="-988095"/>
            <a:satOff val="4733"/>
            <a:lumOff val="437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Statutory and non-statutory</a:t>
          </a:r>
          <a:endParaRPr lang="en-US" sz="2400" kern="1200" dirty="0"/>
        </a:p>
      </dsp:txBody>
      <dsp:txXfrm>
        <a:off x="5005139" y="2096"/>
        <a:ext cx="3921455" cy="2352873"/>
      </dsp:txXfrm>
    </dsp:sp>
    <dsp:sp modelId="{0299B197-86A2-4875-8F59-449118A58144}">
      <dsp:nvSpPr>
        <dsp:cNvPr id="0" name=""/>
        <dsp:cNvSpPr/>
      </dsp:nvSpPr>
      <dsp:spPr>
        <a:xfrm>
          <a:off x="691538" y="2747115"/>
          <a:ext cx="3921455" cy="2352873"/>
        </a:xfrm>
        <a:prstGeom prst="rect">
          <a:avLst/>
        </a:prstGeom>
        <a:solidFill>
          <a:schemeClr val="accent2">
            <a:hueOff val="-1976191"/>
            <a:satOff val="9467"/>
            <a:lumOff val="875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Systems based examples:  IPA IMHA IMCA IDVA ISVA IMSA ICTA</a:t>
          </a:r>
        </a:p>
        <a:p>
          <a:pPr marL="0" lvl="0" indent="0" algn="ctr" defTabSz="800100">
            <a:lnSpc>
              <a:spcPct val="90000"/>
            </a:lnSpc>
            <a:spcBef>
              <a:spcPct val="0"/>
            </a:spcBef>
            <a:spcAft>
              <a:spcPct val="35000"/>
            </a:spcAft>
            <a:buNone/>
          </a:pPr>
          <a:r>
            <a:rPr lang="en-GB" sz="1200" kern="1200" dirty="0"/>
            <a:t>Independent Professional Advocate, Independent Mental Health Advocate, Independent Mental Capacity Advocate, Independent Domestic Violence Advocate, Independent Sexual Violence Advocate, Independent Modern Slavery Advocate, Independent Child Trafficking Advocate</a:t>
          </a:r>
          <a:endParaRPr lang="en-US" sz="1200" kern="1200" dirty="0"/>
        </a:p>
      </dsp:txBody>
      <dsp:txXfrm>
        <a:off x="691538" y="2747115"/>
        <a:ext cx="3921455" cy="2352873"/>
      </dsp:txXfrm>
    </dsp:sp>
    <dsp:sp modelId="{D711102A-2507-48CB-9F89-91360B47707E}">
      <dsp:nvSpPr>
        <dsp:cNvPr id="0" name=""/>
        <dsp:cNvSpPr/>
      </dsp:nvSpPr>
      <dsp:spPr>
        <a:xfrm>
          <a:off x="5005139" y="2747115"/>
          <a:ext cx="3921455" cy="2352873"/>
        </a:xfrm>
        <a:prstGeom prst="rect">
          <a:avLst/>
        </a:prstGeom>
        <a:solidFill>
          <a:schemeClr val="accent2">
            <a:hueOff val="-2964286"/>
            <a:satOff val="14200"/>
            <a:lumOff val="1313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Community-based examples: self-advocacy, community/collective advocacy, citizen advocacy, peer advocacy</a:t>
          </a:r>
        </a:p>
        <a:p>
          <a:pPr marL="0" lvl="0" indent="0" algn="ctr" defTabSz="1066800">
            <a:lnSpc>
              <a:spcPct val="90000"/>
            </a:lnSpc>
            <a:spcBef>
              <a:spcPct val="0"/>
            </a:spcBef>
            <a:spcAft>
              <a:spcPct val="35000"/>
            </a:spcAft>
            <a:buNone/>
          </a:pPr>
          <a:r>
            <a:rPr lang="en-GB" sz="1400" kern="1200" dirty="0"/>
            <a:t>(Adapted from </a:t>
          </a:r>
          <a:r>
            <a:rPr lang="en-GB" sz="1400" kern="1200" dirty="0" err="1"/>
            <a:t>Newbigging</a:t>
          </a:r>
          <a:r>
            <a:rPr lang="en-GB" sz="1400" kern="1200" dirty="0"/>
            <a:t> </a:t>
          </a:r>
          <a:r>
            <a:rPr lang="en-GB" sz="1400" i="1" kern="1200" dirty="0"/>
            <a:t>et al, </a:t>
          </a:r>
          <a:r>
            <a:rPr lang="en-GB" sz="1400" i="0" kern="1200" dirty="0"/>
            <a:t>2015)</a:t>
          </a:r>
          <a:endParaRPr lang="en-US" sz="1400" i="1" kern="1200" dirty="0"/>
        </a:p>
      </dsp:txBody>
      <dsp:txXfrm>
        <a:off x="5005139" y="2747115"/>
        <a:ext cx="3921455" cy="235287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A430C0A-5464-4FE4-84EB-FF9C94016DF4}" type="datetimeFigureOut">
              <a:rPr lang="en-US" smtClean="0"/>
              <a:t>11/7/2022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2030907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70A7B3-6521-4DCA-87E5-044747A908C1}" type="datetimeFigureOut">
              <a:rPr lang="en-US" smtClean="0"/>
              <a:t>11/7/2022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3552005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0C6404-AD6E-4860-8E75-697CA40B95DA}" type="datetimeFigureOut">
              <a:rPr lang="en-US" smtClean="0"/>
              <a:t>11/7/2022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34373758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B134690-1557-4C89-A502-4959FE7FAD70}" type="datetimeFigureOut">
              <a:rPr lang="en-US" smtClean="0"/>
              <a:t>11/7/2022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39022290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smtClean="0"/>
              <a:t>11/7/2022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2675681960"/>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smtClean="0"/>
              <a:t>11/7/2022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1758614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smtClean="0"/>
              <a:t>11/7/2022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3164545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BE4249-C0D0-4B06-8692-E8BB871AF643}" type="datetimeFigureOut">
              <a:rPr lang="en-US" smtClean="0"/>
              <a:t>11/7/2022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36454913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42B0DB6-F5C7-45FB-8CF3-31B45F9C2DAC}" type="datetimeFigureOut">
              <a:rPr lang="en-US" smtClean="0"/>
              <a:t>11/7/2022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1461876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60EA64-D806-43AC-9DF2-F8C432F32B4C}" type="datetimeFigureOut">
              <a:rPr lang="en-US" smtClean="0"/>
              <a:t>11/7/2022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119165974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60EA64-D806-43AC-9DF2-F8C432F32B4C}" type="datetimeFigureOut">
              <a:rPr lang="en-US" smtClean="0"/>
              <a:t>11/7/2022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01383073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60EA64-D806-43AC-9DF2-F8C432F32B4C}" type="datetimeFigureOut">
              <a:rPr lang="en-US" smtClean="0"/>
              <a:t>11/7/2022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421171455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60EA64-D806-43AC-9DF2-F8C432F32B4C}" type="datetimeFigureOut">
              <a:rPr lang="en-US" smtClean="0"/>
              <a:t>11/7/2022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78566702"/>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60EA64-D806-43AC-9DF2-F8C432F32B4C}" type="datetimeFigureOut">
              <a:rPr lang="en-US" smtClean="0"/>
              <a:t>11/7/2022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44720213"/>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smtClean="0"/>
              <a:t>11/7/2022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24433130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smtClean="0"/>
              <a:t>11/7/2022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11653318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11/7/2022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750413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160EA64-D806-43AC-9DF2-F8C432F32B4C}" type="datetimeFigureOut">
              <a:rPr lang="en-US" smtClean="0"/>
              <a:t>11/7/2022</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1666156237"/>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 id="2147483751" r:id="rId12"/>
    <p:sldLayoutId id="2147483752" r:id="rId13"/>
    <p:sldLayoutId id="2147483753" r:id="rId14"/>
    <p:sldLayoutId id="2147483754" r:id="rId15"/>
    <p:sldLayoutId id="2147483755" r:id="rId16"/>
    <p:sldLayoutId id="2147483756" r:id="rId17"/>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legislation.gov.uk/mwa/2010/7" TargetMode="External"/><Relationship Id="rId2" Type="http://schemas.openxmlformats.org/officeDocument/2006/relationships/hyperlink" Target="https://pubmed.ncbi.nlm.nih.gov/32085771/" TargetMode="Externa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8" Type="http://schemas.openxmlformats.org/officeDocument/2006/relationships/hyperlink" Target="https://www.ohchr.org/en/instruments-mechanisms/instruments/declaration-elimination-violence-against-women" TargetMode="External"/><Relationship Id="rId3" Type="http://schemas.openxmlformats.org/officeDocument/2006/relationships/hyperlink" Target="https://www.ons.gov.uk/peoplepopulationandcommunity/crimeandjustice/articles/thelastingimpactofviolenceagainstwomenandgirls/2021-11-24" TargetMode="External"/><Relationship Id="rId7" Type="http://schemas.openxmlformats.org/officeDocument/2006/relationships/hyperlink" Target="https://www.legislation.gov.uk/anaw/2014/4/contents" TargetMode="External"/><Relationship Id="rId2" Type="http://schemas.openxmlformats.org/officeDocument/2006/relationships/hyperlink" Target="https://niaendingviolence.org.uk/get-informed/what-is-violence-against-women-and-girls/" TargetMode="External"/><Relationship Id="rId1" Type="http://schemas.openxmlformats.org/officeDocument/2006/relationships/slideLayout" Target="../slideLayouts/slideLayout2.xml"/><Relationship Id="rId6" Type="http://schemas.openxmlformats.org/officeDocument/2006/relationships/hyperlink" Target="https://safelives.org.uk/shadow-pandemic-partnership" TargetMode="External"/><Relationship Id="rId5" Type="http://schemas.openxmlformats.org/officeDocument/2006/relationships/hyperlink" Target="https://safelives.org.uk/practitioner-survey-results-covid-19" TargetMode="External"/><Relationship Id="rId4" Type="http://schemas.openxmlformats.org/officeDocument/2006/relationships/hyperlink" Target="https://www.ons.gov.uk/peoplepopulationandcommunity/crimeandjustice/articles/domesticabusevictimservicesenglandandwales/november201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ADFFC45-3DC9-4433-926F-043E879D9D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B5F26A87-0610-435F-AA13-BD658385C9D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67230" y="-8468"/>
            <a:ext cx="4763558" cy="6866467"/>
            <a:chOff x="67175" y="-8467"/>
            <a:chExt cx="4763558" cy="6866467"/>
          </a:xfrm>
        </p:grpSpPr>
        <p:cxnSp>
          <p:nvCxnSpPr>
            <p:cNvPr id="11" name="Straight Connector 10">
              <a:extLst>
                <a:ext uri="{FF2B5EF4-FFF2-40B4-BE49-F238E27FC236}">
                  <a16:creationId xmlns:a16="http://schemas.microsoft.com/office/drawing/2014/main" id="{E6321436-5AAD-4FB6-BB0D-316D4540E82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1448300"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94B0BD33-3D46-4F43-947A-825DFEF6106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67175"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92E26C27-E1F5-47DC-9F83-469D196C5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58764"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5">
              <a:extLst>
                <a:ext uri="{FF2B5EF4-FFF2-40B4-BE49-F238E27FC236}">
                  <a16:creationId xmlns:a16="http://schemas.microsoft.com/office/drawing/2014/main" id="{95F944E7-2B4E-4AE2-B4DB-846FF8AE0B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80730"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Isosceles Triangle 14">
              <a:extLst>
                <a:ext uri="{FF2B5EF4-FFF2-40B4-BE49-F238E27FC236}">
                  <a16:creationId xmlns:a16="http://schemas.microsoft.com/office/drawing/2014/main" id="{FF14952D-390F-46CC-B302-73DDD9C41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9621"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7">
              <a:extLst>
                <a:ext uri="{FF2B5EF4-FFF2-40B4-BE49-F238E27FC236}">
                  <a16:creationId xmlns:a16="http://schemas.microsoft.com/office/drawing/2014/main" id="{867CDE55-B22A-40D0-882A-9452919EEC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11788"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16">
              <a:extLst>
                <a:ext uri="{FF2B5EF4-FFF2-40B4-BE49-F238E27FC236}">
                  <a16:creationId xmlns:a16="http://schemas.microsoft.com/office/drawing/2014/main" id="{8C409231-C942-4808-B529-DAC32A7DB0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448954"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15BD97BB-80CE-DB87-07C1-E4B5792A7422}"/>
              </a:ext>
            </a:extLst>
          </p:cNvPr>
          <p:cNvSpPr>
            <a:spLocks noGrp="1"/>
          </p:cNvSpPr>
          <p:nvPr>
            <p:ph type="ctrTitle"/>
          </p:nvPr>
        </p:nvSpPr>
        <p:spPr>
          <a:xfrm>
            <a:off x="677335" y="1282701"/>
            <a:ext cx="5096060" cy="4307148"/>
          </a:xfrm>
        </p:spPr>
        <p:txBody>
          <a:bodyPr anchor="ctr">
            <a:normAutofit/>
          </a:bodyPr>
          <a:lstStyle/>
          <a:p>
            <a:pPr>
              <a:lnSpc>
                <a:spcPct val="90000"/>
              </a:lnSpc>
            </a:pPr>
            <a:r>
              <a:rPr lang="en-GB" sz="2400" dirty="0"/>
              <a:t>ECAY5003</a:t>
            </a:r>
            <a:br>
              <a:rPr lang="en-GB" sz="4200" dirty="0"/>
            </a:br>
            <a:r>
              <a:rPr lang="en-GB" sz="2800" b="1" dirty="0"/>
              <a:t>Demonstrate a critical understanding of advocacy provision on service users</a:t>
            </a:r>
            <a:br>
              <a:rPr lang="en-GB" sz="4200" b="1" dirty="0"/>
            </a:br>
            <a:endParaRPr lang="en-GB" sz="4200" dirty="0"/>
          </a:p>
        </p:txBody>
      </p:sp>
      <p:sp>
        <p:nvSpPr>
          <p:cNvPr id="19" name="Freeform: Shape 18">
            <a:extLst>
              <a:ext uri="{FF2B5EF4-FFF2-40B4-BE49-F238E27FC236}">
                <a16:creationId xmlns:a16="http://schemas.microsoft.com/office/drawing/2014/main" id="{69370F01-B8C9-4CE4-824C-92B2792E6E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36497" y="-8468"/>
            <a:ext cx="5074930" cy="6866468"/>
          </a:xfrm>
          <a:custGeom>
            <a:avLst/>
            <a:gdLst>
              <a:gd name="connsiteX0" fmla="*/ 0 w 5074930"/>
              <a:gd name="connsiteY0" fmla="*/ 0 h 6858000"/>
              <a:gd name="connsiteX1" fmla="*/ 1249825 w 5074930"/>
              <a:gd name="connsiteY1" fmla="*/ 0 h 6858000"/>
              <a:gd name="connsiteX2" fmla="*/ 1249825 w 5074930"/>
              <a:gd name="connsiteY2" fmla="*/ 8457 h 6858000"/>
              <a:gd name="connsiteX3" fmla="*/ 5074930 w 5074930"/>
              <a:gd name="connsiteY3" fmla="*/ 8457 h 6858000"/>
              <a:gd name="connsiteX4" fmla="*/ 5074930 w 5074930"/>
              <a:gd name="connsiteY4" fmla="*/ 6858000 h 6858000"/>
              <a:gd name="connsiteX5" fmla="*/ 1249825 w 5074930"/>
              <a:gd name="connsiteY5" fmla="*/ 6858000 h 6858000"/>
              <a:gd name="connsiteX6" fmla="*/ 1109383 w 507493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74930" h="6858000">
                <a:moveTo>
                  <a:pt x="0" y="0"/>
                </a:moveTo>
                <a:lnTo>
                  <a:pt x="1249825" y="0"/>
                </a:lnTo>
                <a:lnTo>
                  <a:pt x="1249825" y="8457"/>
                </a:lnTo>
                <a:lnTo>
                  <a:pt x="5074930" y="8457"/>
                </a:lnTo>
                <a:lnTo>
                  <a:pt x="5074930" y="6858000"/>
                </a:lnTo>
                <a:lnTo>
                  <a:pt x="1249825" y="6858000"/>
                </a:lnTo>
                <a:lnTo>
                  <a:pt x="1109383"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Subtitle 2">
            <a:extLst>
              <a:ext uri="{FF2B5EF4-FFF2-40B4-BE49-F238E27FC236}">
                <a16:creationId xmlns:a16="http://schemas.microsoft.com/office/drawing/2014/main" id="{D119E76D-69B7-055B-119C-8A8812EB37AC}"/>
              </a:ext>
            </a:extLst>
          </p:cNvPr>
          <p:cNvSpPr>
            <a:spLocks noGrp="1"/>
          </p:cNvSpPr>
          <p:nvPr>
            <p:ph type="subTitle" idx="1"/>
          </p:nvPr>
        </p:nvSpPr>
        <p:spPr>
          <a:xfrm>
            <a:off x="7821120" y="2510119"/>
            <a:ext cx="3602567" cy="1829292"/>
          </a:xfrm>
        </p:spPr>
        <p:txBody>
          <a:bodyPr anchor="ctr">
            <a:normAutofit/>
          </a:bodyPr>
          <a:lstStyle/>
          <a:p>
            <a:pPr algn="l"/>
            <a:r>
              <a:rPr lang="en-GB" dirty="0">
                <a:solidFill>
                  <a:srgbClr val="FFFFFF"/>
                </a:solidFill>
              </a:rPr>
              <a:t>A seminar by Elaine Avsar</a:t>
            </a:r>
          </a:p>
          <a:p>
            <a:pPr algn="l"/>
            <a:r>
              <a:rPr lang="en-GB" dirty="0">
                <a:solidFill>
                  <a:srgbClr val="FFFFFF"/>
                </a:solidFill>
              </a:rPr>
              <a:t>Student number: 2017445</a:t>
            </a:r>
          </a:p>
        </p:txBody>
      </p:sp>
    </p:spTree>
    <p:extLst>
      <p:ext uri="{BB962C8B-B14F-4D97-AF65-F5344CB8AC3E}">
        <p14:creationId xmlns:p14="http://schemas.microsoft.com/office/powerpoint/2010/main" val="1655243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0">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AB4D62-3926-7FC5-7B5C-81ABA9358CA1}"/>
              </a:ext>
            </a:extLst>
          </p:cNvPr>
          <p:cNvSpPr>
            <a:spLocks noGrp="1"/>
          </p:cNvSpPr>
          <p:nvPr>
            <p:ph type="title"/>
          </p:nvPr>
        </p:nvSpPr>
        <p:spPr>
          <a:xfrm>
            <a:off x="1286933" y="609600"/>
            <a:ext cx="10197494" cy="1099457"/>
          </a:xfrm>
        </p:spPr>
        <p:txBody>
          <a:bodyPr vert="horz" lIns="91440" tIns="45720" rIns="91440" bIns="45720" rtlCol="0">
            <a:normAutofit/>
          </a:bodyPr>
          <a:lstStyle/>
          <a:p>
            <a:r>
              <a:rPr lang="en-US" dirty="0"/>
              <a:t>A</a:t>
            </a:r>
            <a:r>
              <a:rPr lang="en-US" kern="1200" dirty="0">
                <a:latin typeface="+mj-lt"/>
                <a:ea typeface="+mj-ea"/>
                <a:cs typeface="+mj-cs"/>
              </a:rPr>
              <a:t>dvocacy</a:t>
            </a:r>
          </a:p>
        </p:txBody>
      </p:sp>
      <p:sp>
        <p:nvSpPr>
          <p:cNvPr id="28" name="Isosceles Triangle 22">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4">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16" name="Content Placeholder 2">
            <a:extLst>
              <a:ext uri="{FF2B5EF4-FFF2-40B4-BE49-F238E27FC236}">
                <a16:creationId xmlns:a16="http://schemas.microsoft.com/office/drawing/2014/main" id="{CABC9EA8-C3CD-D6F4-1A97-ACA6B3B05EF0}"/>
              </a:ext>
            </a:extLst>
          </p:cNvPr>
          <p:cNvGraphicFramePr>
            <a:graphicFrameLocks noGrp="1"/>
          </p:cNvGraphicFramePr>
          <p:nvPr>
            <p:ph idx="1"/>
            <p:extLst>
              <p:ext uri="{D42A27DB-BD31-4B8C-83A1-F6EECF244321}">
                <p14:modId xmlns:p14="http://schemas.microsoft.com/office/powerpoint/2010/main" val="2334766756"/>
              </p:ext>
            </p:extLst>
          </p:nvPr>
        </p:nvGraphicFramePr>
        <p:xfrm>
          <a:off x="1286933" y="1285462"/>
          <a:ext cx="9618133" cy="51020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006161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0E5CF-F21D-E46E-A28C-AB08C0EC61BF}"/>
              </a:ext>
            </a:extLst>
          </p:cNvPr>
          <p:cNvSpPr>
            <a:spLocks noGrp="1"/>
          </p:cNvSpPr>
          <p:nvPr>
            <p:ph type="title"/>
          </p:nvPr>
        </p:nvSpPr>
        <p:spPr>
          <a:xfrm>
            <a:off x="838201" y="1704036"/>
            <a:ext cx="4330148" cy="4072295"/>
          </a:xfrm>
        </p:spPr>
        <p:txBody>
          <a:bodyPr anchor="t">
            <a:normAutofit/>
          </a:bodyPr>
          <a:lstStyle/>
          <a:p>
            <a:br>
              <a:rPr lang="en-GB" sz="3200" dirty="0">
                <a:solidFill>
                  <a:srgbClr val="FFFFFF"/>
                </a:solidFill>
                <a:latin typeface="Century Gothic" panose="020B0502020202020204" pitchFamily="34" charset="0"/>
              </a:rPr>
            </a:br>
            <a:br>
              <a:rPr lang="en-GB" sz="3200" dirty="0">
                <a:solidFill>
                  <a:srgbClr val="FFFFFF"/>
                </a:solidFill>
                <a:latin typeface="Century Gothic" panose="020B0502020202020204" pitchFamily="34" charset="0"/>
              </a:rPr>
            </a:br>
            <a:r>
              <a:rPr lang="en-GB" sz="4000" dirty="0">
                <a:solidFill>
                  <a:srgbClr val="FFFFFF"/>
                </a:solidFill>
              </a:rPr>
              <a:t>Violence against women and girls (VAWG)</a:t>
            </a:r>
          </a:p>
        </p:txBody>
      </p:sp>
      <p:sp>
        <p:nvSpPr>
          <p:cNvPr id="3" name="Content Placeholder 2">
            <a:extLst>
              <a:ext uri="{FF2B5EF4-FFF2-40B4-BE49-F238E27FC236}">
                <a16:creationId xmlns:a16="http://schemas.microsoft.com/office/drawing/2014/main" id="{C8D2697A-0135-7601-941E-08296D5E5486}"/>
              </a:ext>
            </a:extLst>
          </p:cNvPr>
          <p:cNvSpPr>
            <a:spLocks noGrp="1"/>
          </p:cNvSpPr>
          <p:nvPr>
            <p:ph sz="half" idx="1"/>
          </p:nvPr>
        </p:nvSpPr>
        <p:spPr>
          <a:xfrm>
            <a:off x="1399116" y="1802296"/>
            <a:ext cx="3427283" cy="3974036"/>
          </a:xfrm>
        </p:spPr>
        <p:txBody>
          <a:bodyPr>
            <a:normAutofit lnSpcReduction="10000"/>
          </a:bodyPr>
          <a:lstStyle/>
          <a:p>
            <a:pPr marL="0" indent="0">
              <a:buNone/>
            </a:pPr>
            <a:r>
              <a:rPr lang="en-GB" sz="1600" dirty="0">
                <a:solidFill>
                  <a:schemeClr val="tx1">
                    <a:lumMod val="65000"/>
                    <a:lumOff val="35000"/>
                  </a:schemeClr>
                </a:solidFill>
                <a:cs typeface="Arial" panose="020B0604020202020204" pitchFamily="34" charset="0"/>
              </a:rPr>
              <a:t>United Nations’ General Assembly Declaration on the Elimination of Violence Against Women (resolution 48/104 of December 1993)</a:t>
            </a:r>
          </a:p>
          <a:p>
            <a:pPr marL="0" indent="0">
              <a:buNone/>
            </a:pPr>
            <a:r>
              <a:rPr lang="en-GB" sz="1600" dirty="0">
                <a:solidFill>
                  <a:schemeClr val="tx1">
                    <a:lumMod val="65000"/>
                    <a:lumOff val="35000"/>
                  </a:schemeClr>
                </a:solidFill>
                <a:cs typeface="Arial" panose="020B0604020202020204" pitchFamily="34" charset="0"/>
              </a:rPr>
              <a:t>“Violence against women” means any act of gender-based violence that results in, or is likely to result in, physical, sexual or psychological harm or suffering to women, including threats of such acts, coercion or arbitrary deprivation of liberty, whether occurring in public or in private life.</a:t>
            </a:r>
          </a:p>
          <a:p>
            <a:pPr marL="0" indent="0">
              <a:buNone/>
            </a:pPr>
            <a:endParaRPr lang="en-GB" sz="1600" dirty="0">
              <a:solidFill>
                <a:schemeClr val="tx1">
                  <a:lumMod val="50000"/>
                  <a:lumOff val="50000"/>
                </a:schemeClr>
              </a:solidFill>
              <a:latin typeface="+mj-lt"/>
            </a:endParaRPr>
          </a:p>
          <a:p>
            <a:pPr marL="0" indent="0">
              <a:buNone/>
            </a:pPr>
            <a:endParaRPr lang="en-GB" sz="1600" dirty="0">
              <a:latin typeface="+mj-lt"/>
            </a:endParaRPr>
          </a:p>
          <a:p>
            <a:pPr marL="0" indent="0">
              <a:buNone/>
            </a:pPr>
            <a:endParaRPr lang="en-GB" sz="1600" dirty="0"/>
          </a:p>
        </p:txBody>
      </p:sp>
      <p:sp>
        <p:nvSpPr>
          <p:cNvPr id="4" name="Content Placeholder 3">
            <a:extLst>
              <a:ext uri="{FF2B5EF4-FFF2-40B4-BE49-F238E27FC236}">
                <a16:creationId xmlns:a16="http://schemas.microsoft.com/office/drawing/2014/main" id="{0594F41A-B138-0FF9-F851-7253CF00A9C6}"/>
              </a:ext>
            </a:extLst>
          </p:cNvPr>
          <p:cNvSpPr>
            <a:spLocks noGrp="1"/>
          </p:cNvSpPr>
          <p:nvPr>
            <p:ph sz="half" idx="2"/>
          </p:nvPr>
        </p:nvSpPr>
        <p:spPr>
          <a:xfrm>
            <a:off x="5920439" y="1704037"/>
            <a:ext cx="3197701" cy="4363844"/>
          </a:xfrm>
        </p:spPr>
        <p:txBody>
          <a:bodyPr>
            <a:normAutofit lnSpcReduction="10000"/>
          </a:bodyPr>
          <a:lstStyle/>
          <a:p>
            <a:r>
              <a:rPr lang="en-GB" sz="1600" dirty="0">
                <a:solidFill>
                  <a:schemeClr val="tx1">
                    <a:lumMod val="65000"/>
                    <a:lumOff val="35000"/>
                  </a:schemeClr>
                </a:solidFill>
                <a:cs typeface="Arial" panose="020B0604020202020204" pitchFamily="34" charset="0"/>
              </a:rPr>
              <a:t>Domestic/intimate partner violence</a:t>
            </a:r>
          </a:p>
          <a:p>
            <a:r>
              <a:rPr lang="en-GB" sz="1600" dirty="0">
                <a:solidFill>
                  <a:schemeClr val="tx1">
                    <a:lumMod val="65000"/>
                    <a:lumOff val="35000"/>
                  </a:schemeClr>
                </a:solidFill>
                <a:cs typeface="Arial" panose="020B0604020202020204" pitchFamily="34" charset="0"/>
              </a:rPr>
              <a:t>Female genital mutilation/cutting (FGM/C)</a:t>
            </a:r>
          </a:p>
          <a:p>
            <a:r>
              <a:rPr lang="en-GB" sz="1600" dirty="0">
                <a:solidFill>
                  <a:schemeClr val="tx1">
                    <a:lumMod val="65000"/>
                    <a:lumOff val="35000"/>
                  </a:schemeClr>
                </a:solidFill>
                <a:cs typeface="Arial" panose="020B0604020202020204" pitchFamily="34" charset="0"/>
              </a:rPr>
              <a:t>Forced marriage</a:t>
            </a:r>
          </a:p>
          <a:p>
            <a:r>
              <a:rPr lang="en-GB" sz="1600" dirty="0">
                <a:solidFill>
                  <a:schemeClr val="tx1">
                    <a:lumMod val="65000"/>
                    <a:lumOff val="35000"/>
                  </a:schemeClr>
                </a:solidFill>
                <a:cs typeface="Arial" panose="020B0604020202020204" pitchFamily="34" charset="0"/>
              </a:rPr>
              <a:t>‘Honour’ based violence</a:t>
            </a:r>
          </a:p>
          <a:p>
            <a:r>
              <a:rPr lang="en-GB" sz="1600" dirty="0">
                <a:solidFill>
                  <a:schemeClr val="tx1">
                    <a:lumMod val="65000"/>
                    <a:lumOff val="35000"/>
                  </a:schemeClr>
                </a:solidFill>
                <a:cs typeface="Arial" panose="020B0604020202020204" pitchFamily="34" charset="0"/>
              </a:rPr>
              <a:t>Prostitution and trafficking</a:t>
            </a:r>
          </a:p>
          <a:p>
            <a:r>
              <a:rPr lang="en-GB" sz="1600" dirty="0">
                <a:solidFill>
                  <a:schemeClr val="tx1">
                    <a:lumMod val="65000"/>
                    <a:lumOff val="35000"/>
                  </a:schemeClr>
                </a:solidFill>
                <a:cs typeface="Arial" panose="020B0604020202020204" pitchFamily="34" charset="0"/>
              </a:rPr>
              <a:t>Sexual violence including rape</a:t>
            </a:r>
          </a:p>
          <a:p>
            <a:r>
              <a:rPr lang="en-GB" sz="1600" dirty="0">
                <a:solidFill>
                  <a:schemeClr val="tx1">
                    <a:lumMod val="65000"/>
                    <a:lumOff val="35000"/>
                  </a:schemeClr>
                </a:solidFill>
                <a:cs typeface="Arial" panose="020B0604020202020204" pitchFamily="34" charset="0"/>
              </a:rPr>
              <a:t>Sexual exploitation</a:t>
            </a:r>
          </a:p>
          <a:p>
            <a:r>
              <a:rPr lang="en-GB" sz="1600" dirty="0">
                <a:solidFill>
                  <a:schemeClr val="tx1">
                    <a:lumMod val="65000"/>
                    <a:lumOff val="35000"/>
                  </a:schemeClr>
                </a:solidFill>
                <a:cs typeface="Arial" panose="020B0604020202020204" pitchFamily="34" charset="0"/>
              </a:rPr>
              <a:t>Sexual harassment</a:t>
            </a:r>
          </a:p>
          <a:p>
            <a:r>
              <a:rPr lang="en-GB" sz="1600" dirty="0">
                <a:solidFill>
                  <a:schemeClr val="tx1">
                    <a:lumMod val="65000"/>
                    <a:lumOff val="35000"/>
                  </a:schemeClr>
                </a:solidFill>
                <a:cs typeface="Arial" panose="020B0604020202020204" pitchFamily="34" charset="0"/>
              </a:rPr>
              <a:t>Stalking</a:t>
            </a:r>
          </a:p>
          <a:p>
            <a:r>
              <a:rPr lang="en-GB" sz="1600" dirty="0">
                <a:solidFill>
                  <a:schemeClr val="tx1">
                    <a:lumMod val="65000"/>
                    <a:lumOff val="35000"/>
                  </a:schemeClr>
                </a:solidFill>
                <a:cs typeface="Arial" panose="020B0604020202020204" pitchFamily="34" charset="0"/>
              </a:rPr>
              <a:t>Coercive control		     				(Nia, 2022)</a:t>
            </a:r>
          </a:p>
          <a:p>
            <a:endParaRPr lang="en-GB" sz="1600" dirty="0"/>
          </a:p>
        </p:txBody>
      </p:sp>
      <p:sp>
        <p:nvSpPr>
          <p:cNvPr id="6" name="TextBox 5">
            <a:extLst>
              <a:ext uri="{FF2B5EF4-FFF2-40B4-BE49-F238E27FC236}">
                <a16:creationId xmlns:a16="http://schemas.microsoft.com/office/drawing/2014/main" id="{F7EBEF6D-C8C3-BAF5-BD89-2846134BD95E}"/>
              </a:ext>
            </a:extLst>
          </p:cNvPr>
          <p:cNvSpPr txBox="1"/>
          <p:nvPr/>
        </p:nvSpPr>
        <p:spPr>
          <a:xfrm>
            <a:off x="719973" y="685410"/>
            <a:ext cx="5200466" cy="646331"/>
          </a:xfrm>
          <a:prstGeom prst="rect">
            <a:avLst/>
          </a:prstGeom>
          <a:noFill/>
        </p:spPr>
        <p:txBody>
          <a:bodyPr wrap="square" rtlCol="0">
            <a:spAutoFit/>
          </a:bodyPr>
          <a:lstStyle/>
          <a:p>
            <a:r>
              <a:rPr lang="en-GB" sz="3600" dirty="0">
                <a:solidFill>
                  <a:schemeClr val="accent1"/>
                </a:solidFill>
                <a:latin typeface="+mj-lt"/>
              </a:rPr>
              <a:t>Violence against women</a:t>
            </a:r>
          </a:p>
        </p:txBody>
      </p:sp>
    </p:spTree>
    <p:extLst>
      <p:ext uri="{BB962C8B-B14F-4D97-AF65-F5344CB8AC3E}">
        <p14:creationId xmlns:p14="http://schemas.microsoft.com/office/powerpoint/2010/main" val="24995173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7ED7E64-2D7B-5233-1453-F15A5266732C}"/>
              </a:ext>
            </a:extLst>
          </p:cNvPr>
          <p:cNvSpPr>
            <a:spLocks noGrp="1"/>
          </p:cNvSpPr>
          <p:nvPr>
            <p:ph type="body" idx="1"/>
          </p:nvPr>
        </p:nvSpPr>
        <p:spPr>
          <a:xfrm>
            <a:off x="645418" y="1201157"/>
            <a:ext cx="2577747" cy="704087"/>
          </a:xfrm>
        </p:spPr>
        <p:txBody>
          <a:bodyPr/>
          <a:lstStyle/>
          <a:p>
            <a:r>
              <a:rPr lang="en-GB" dirty="0">
                <a:solidFill>
                  <a:schemeClr val="accent1"/>
                </a:solidFill>
              </a:rPr>
              <a:t>Feminist theory</a:t>
            </a:r>
          </a:p>
        </p:txBody>
      </p:sp>
      <p:sp>
        <p:nvSpPr>
          <p:cNvPr id="3" name="Content Placeholder 2">
            <a:extLst>
              <a:ext uri="{FF2B5EF4-FFF2-40B4-BE49-F238E27FC236}">
                <a16:creationId xmlns:a16="http://schemas.microsoft.com/office/drawing/2014/main" id="{F1C0A542-8E41-9512-215F-2397FED953DA}"/>
              </a:ext>
            </a:extLst>
          </p:cNvPr>
          <p:cNvSpPr>
            <a:spLocks noGrp="1"/>
          </p:cNvSpPr>
          <p:nvPr>
            <p:ph sz="half" idx="2"/>
          </p:nvPr>
        </p:nvSpPr>
        <p:spPr>
          <a:xfrm>
            <a:off x="413506" y="1881435"/>
            <a:ext cx="3041573" cy="4041912"/>
          </a:xfrm>
        </p:spPr>
        <p:txBody>
          <a:bodyPr>
            <a:normAutofit fontScale="92500" lnSpcReduction="10000"/>
          </a:bodyPr>
          <a:lstStyle/>
          <a:p>
            <a:r>
              <a:rPr lang="en-GB" sz="1900" dirty="0">
                <a:solidFill>
                  <a:schemeClr val="tx1">
                    <a:lumMod val="50000"/>
                    <a:lumOff val="50000"/>
                  </a:schemeClr>
                </a:solidFill>
              </a:rPr>
              <a:t>Macro</a:t>
            </a:r>
          </a:p>
          <a:p>
            <a:r>
              <a:rPr lang="en-GB" sz="1900" dirty="0">
                <a:solidFill>
                  <a:schemeClr val="tx1">
                    <a:lumMod val="50000"/>
                    <a:lumOff val="50000"/>
                  </a:schemeClr>
                </a:solidFill>
              </a:rPr>
              <a:t>Woman-</a:t>
            </a:r>
            <a:r>
              <a:rPr lang="en-GB" sz="1900" dirty="0" err="1">
                <a:solidFill>
                  <a:schemeClr val="tx1">
                    <a:lumMod val="50000"/>
                    <a:lumOff val="50000"/>
                  </a:schemeClr>
                </a:solidFill>
              </a:rPr>
              <a:t>centered</a:t>
            </a:r>
            <a:endParaRPr lang="en-GB" sz="1900" dirty="0">
              <a:solidFill>
                <a:schemeClr val="tx1">
                  <a:lumMod val="50000"/>
                  <a:lumOff val="50000"/>
                </a:schemeClr>
              </a:solidFill>
            </a:endParaRPr>
          </a:p>
          <a:p>
            <a:r>
              <a:rPr lang="en-GB" sz="1900" dirty="0">
                <a:solidFill>
                  <a:schemeClr val="tx1">
                    <a:lumMod val="50000"/>
                    <a:lumOff val="50000"/>
                  </a:schemeClr>
                </a:solidFill>
              </a:rPr>
              <a:t>Heavily rooted in feminist theory, explained by the power differentiation within society between males and females = ‘one form of patriarchal oppression’   </a:t>
            </a:r>
            <a:r>
              <a:rPr lang="en-GB" sz="1700" dirty="0">
                <a:solidFill>
                  <a:schemeClr val="tx1">
                    <a:lumMod val="50000"/>
                    <a:lumOff val="50000"/>
                  </a:schemeClr>
                </a:solidFill>
              </a:rPr>
              <a:t>Davis </a:t>
            </a:r>
            <a:r>
              <a:rPr lang="en-GB" sz="1700" i="1" dirty="0">
                <a:solidFill>
                  <a:schemeClr val="tx1">
                    <a:lumMod val="50000"/>
                    <a:lumOff val="50000"/>
                  </a:schemeClr>
                </a:solidFill>
              </a:rPr>
              <a:t>et al</a:t>
            </a:r>
            <a:r>
              <a:rPr lang="en-GB" sz="1700" dirty="0">
                <a:solidFill>
                  <a:schemeClr val="tx1">
                    <a:lumMod val="50000"/>
                    <a:lumOff val="50000"/>
                  </a:schemeClr>
                </a:solidFill>
              </a:rPr>
              <a:t>, 1994. </a:t>
            </a:r>
          </a:p>
          <a:p>
            <a:r>
              <a:rPr lang="en-GB" sz="1900" dirty="0">
                <a:solidFill>
                  <a:schemeClr val="tx1">
                    <a:lumMod val="50000"/>
                    <a:lumOff val="50000"/>
                  </a:schemeClr>
                </a:solidFill>
              </a:rPr>
              <a:t>By definition a socio-political theory </a:t>
            </a:r>
            <a:r>
              <a:rPr lang="en-GB" sz="1700" dirty="0">
                <a:solidFill>
                  <a:schemeClr val="tx1">
                    <a:lumMod val="50000"/>
                    <a:lumOff val="50000"/>
                  </a:schemeClr>
                </a:solidFill>
              </a:rPr>
              <a:t>(</a:t>
            </a:r>
            <a:r>
              <a:rPr lang="en-GB" sz="1700" dirty="0" err="1">
                <a:solidFill>
                  <a:schemeClr val="tx1">
                    <a:lumMod val="50000"/>
                    <a:lumOff val="50000"/>
                  </a:schemeClr>
                </a:solidFill>
              </a:rPr>
              <a:t>Zosky</a:t>
            </a:r>
            <a:r>
              <a:rPr lang="en-GB" sz="1700" dirty="0">
                <a:solidFill>
                  <a:schemeClr val="tx1">
                    <a:lumMod val="50000"/>
                    <a:lumOff val="50000"/>
                  </a:schemeClr>
                </a:solidFill>
              </a:rPr>
              <a:t>, 1999)</a:t>
            </a:r>
          </a:p>
          <a:p>
            <a:endParaRPr lang="en-GB" dirty="0"/>
          </a:p>
        </p:txBody>
      </p:sp>
      <p:sp>
        <p:nvSpPr>
          <p:cNvPr id="4" name="Content Placeholder 3">
            <a:extLst>
              <a:ext uri="{FF2B5EF4-FFF2-40B4-BE49-F238E27FC236}">
                <a16:creationId xmlns:a16="http://schemas.microsoft.com/office/drawing/2014/main" id="{BD371FC0-759A-F6F5-EB43-428919B855B6}"/>
              </a:ext>
            </a:extLst>
          </p:cNvPr>
          <p:cNvSpPr>
            <a:spLocks noGrp="1"/>
          </p:cNvSpPr>
          <p:nvPr>
            <p:ph sz="quarter" idx="4"/>
          </p:nvPr>
        </p:nvSpPr>
        <p:spPr>
          <a:xfrm>
            <a:off x="3583164" y="1947696"/>
            <a:ext cx="3134662" cy="3482836"/>
          </a:xfrm>
        </p:spPr>
        <p:txBody>
          <a:bodyPr>
            <a:normAutofit fontScale="92500" lnSpcReduction="10000"/>
          </a:bodyPr>
          <a:lstStyle/>
          <a:p>
            <a:r>
              <a:rPr lang="en-GB" sz="1900" dirty="0">
                <a:solidFill>
                  <a:schemeClr val="tx1">
                    <a:lumMod val="50000"/>
                    <a:lumOff val="50000"/>
                  </a:schemeClr>
                </a:solidFill>
              </a:rPr>
              <a:t>Micro, </a:t>
            </a:r>
            <a:r>
              <a:rPr lang="en-GB" sz="1900" dirty="0" err="1">
                <a:solidFill>
                  <a:schemeClr val="tx1">
                    <a:lumMod val="50000"/>
                    <a:lumOff val="50000"/>
                  </a:schemeClr>
                </a:solidFill>
              </a:rPr>
              <a:t>Meso</a:t>
            </a:r>
            <a:endParaRPr lang="en-GB" sz="1900" dirty="0">
              <a:solidFill>
                <a:schemeClr val="tx1">
                  <a:lumMod val="50000"/>
                  <a:lumOff val="50000"/>
                </a:schemeClr>
              </a:solidFill>
            </a:endParaRPr>
          </a:p>
          <a:p>
            <a:r>
              <a:rPr lang="en-GB" sz="1900" dirty="0">
                <a:solidFill>
                  <a:schemeClr val="tx1">
                    <a:lumMod val="50000"/>
                    <a:lumOff val="50000"/>
                  </a:schemeClr>
                </a:solidFill>
              </a:rPr>
              <a:t>Family-</a:t>
            </a:r>
            <a:r>
              <a:rPr lang="en-GB" sz="1900" dirty="0" err="1">
                <a:solidFill>
                  <a:schemeClr val="tx1">
                    <a:lumMod val="50000"/>
                    <a:lumOff val="50000"/>
                  </a:schemeClr>
                </a:solidFill>
              </a:rPr>
              <a:t>centered</a:t>
            </a:r>
            <a:endParaRPr lang="en-GB" sz="1900" dirty="0">
              <a:solidFill>
                <a:schemeClr val="tx1">
                  <a:lumMod val="50000"/>
                  <a:lumOff val="50000"/>
                </a:schemeClr>
              </a:solidFill>
            </a:endParaRPr>
          </a:p>
          <a:p>
            <a:r>
              <a:rPr lang="en-GB" sz="1900" dirty="0">
                <a:solidFill>
                  <a:schemeClr val="tx1">
                    <a:lumMod val="50000"/>
                    <a:lumOff val="50000"/>
                  </a:schemeClr>
                </a:solidFill>
              </a:rPr>
              <a:t>Views violence against women as ‘one manifestation of family dysfunction’ </a:t>
            </a:r>
            <a:r>
              <a:rPr lang="en-GB" sz="1700" dirty="0">
                <a:solidFill>
                  <a:schemeClr val="tx1">
                    <a:lumMod val="50000"/>
                    <a:lumOff val="50000"/>
                  </a:schemeClr>
                </a:solidFill>
              </a:rPr>
              <a:t>Davis </a:t>
            </a:r>
            <a:r>
              <a:rPr lang="en-GB" sz="1700" i="1" dirty="0">
                <a:solidFill>
                  <a:schemeClr val="tx1">
                    <a:lumMod val="50000"/>
                    <a:lumOff val="50000"/>
                  </a:schemeClr>
                </a:solidFill>
              </a:rPr>
              <a:t>et al</a:t>
            </a:r>
            <a:r>
              <a:rPr lang="en-GB" sz="1700" dirty="0">
                <a:solidFill>
                  <a:schemeClr val="tx1">
                    <a:lumMod val="50000"/>
                    <a:lumOff val="50000"/>
                  </a:schemeClr>
                </a:solidFill>
              </a:rPr>
              <a:t>, 1994</a:t>
            </a:r>
          </a:p>
          <a:p>
            <a:r>
              <a:rPr lang="en-GB" sz="1900" dirty="0">
                <a:solidFill>
                  <a:schemeClr val="tx1">
                    <a:lumMod val="50000"/>
                    <a:lumOff val="50000"/>
                  </a:schemeClr>
                </a:solidFill>
              </a:rPr>
              <a:t>By definition this is an interpersonal theory </a:t>
            </a:r>
            <a:r>
              <a:rPr lang="en-GB" sz="1700" dirty="0">
                <a:solidFill>
                  <a:schemeClr val="tx1">
                    <a:lumMod val="50000"/>
                    <a:lumOff val="50000"/>
                  </a:schemeClr>
                </a:solidFill>
              </a:rPr>
              <a:t>(</a:t>
            </a:r>
            <a:r>
              <a:rPr lang="en-GB" sz="1700" dirty="0" err="1">
                <a:solidFill>
                  <a:schemeClr val="tx1">
                    <a:lumMod val="50000"/>
                    <a:lumOff val="50000"/>
                  </a:schemeClr>
                </a:solidFill>
              </a:rPr>
              <a:t>Zosky</a:t>
            </a:r>
            <a:r>
              <a:rPr lang="en-GB" sz="1700" dirty="0">
                <a:solidFill>
                  <a:schemeClr val="tx1">
                    <a:lumMod val="50000"/>
                    <a:lumOff val="50000"/>
                  </a:schemeClr>
                </a:solidFill>
              </a:rPr>
              <a:t>, 1999)</a:t>
            </a:r>
          </a:p>
          <a:p>
            <a:pPr marL="0" indent="0">
              <a:buNone/>
            </a:pPr>
            <a:endParaRPr lang="en-GB" dirty="0"/>
          </a:p>
          <a:p>
            <a:endParaRPr lang="en-GB" dirty="0"/>
          </a:p>
        </p:txBody>
      </p:sp>
      <p:sp>
        <p:nvSpPr>
          <p:cNvPr id="5" name="Text Placeholder 4">
            <a:extLst>
              <a:ext uri="{FF2B5EF4-FFF2-40B4-BE49-F238E27FC236}">
                <a16:creationId xmlns:a16="http://schemas.microsoft.com/office/drawing/2014/main" id="{C5EE1795-C42E-9665-2173-6A881E4C86A0}"/>
              </a:ext>
            </a:extLst>
          </p:cNvPr>
          <p:cNvSpPr>
            <a:spLocks noGrp="1"/>
          </p:cNvSpPr>
          <p:nvPr>
            <p:ph type="body" sz="quarter" idx="13"/>
          </p:nvPr>
        </p:nvSpPr>
        <p:spPr>
          <a:xfrm>
            <a:off x="3841444" y="1177348"/>
            <a:ext cx="3229754" cy="704087"/>
          </a:xfrm>
        </p:spPr>
        <p:txBody>
          <a:bodyPr/>
          <a:lstStyle/>
          <a:p>
            <a:r>
              <a:rPr lang="en-GB" dirty="0">
                <a:solidFill>
                  <a:schemeClr val="accent1"/>
                </a:solidFill>
              </a:rPr>
              <a:t>Family systems theory</a:t>
            </a:r>
          </a:p>
        </p:txBody>
      </p:sp>
      <p:sp>
        <p:nvSpPr>
          <p:cNvPr id="6" name="Title 5">
            <a:extLst>
              <a:ext uri="{FF2B5EF4-FFF2-40B4-BE49-F238E27FC236}">
                <a16:creationId xmlns:a16="http://schemas.microsoft.com/office/drawing/2014/main" id="{9F06EC36-3914-EB76-C9D1-81E9AF27225E}"/>
              </a:ext>
            </a:extLst>
          </p:cNvPr>
          <p:cNvSpPr>
            <a:spLocks noGrp="1"/>
          </p:cNvSpPr>
          <p:nvPr>
            <p:ph type="title"/>
          </p:nvPr>
        </p:nvSpPr>
        <p:spPr>
          <a:xfrm>
            <a:off x="677334" y="609600"/>
            <a:ext cx="8596668" cy="591557"/>
          </a:xfrm>
        </p:spPr>
        <p:txBody>
          <a:bodyPr>
            <a:normAutofit fontScale="90000"/>
          </a:bodyPr>
          <a:lstStyle/>
          <a:p>
            <a:r>
              <a:rPr lang="en-GB" dirty="0"/>
              <a:t>Theory examples</a:t>
            </a:r>
          </a:p>
        </p:txBody>
      </p:sp>
      <p:sp>
        <p:nvSpPr>
          <p:cNvPr id="8" name="TextBox 7">
            <a:extLst>
              <a:ext uri="{FF2B5EF4-FFF2-40B4-BE49-F238E27FC236}">
                <a16:creationId xmlns:a16="http://schemas.microsoft.com/office/drawing/2014/main" id="{EA641AC4-BC5F-3AF7-0C3A-6E9E56005334}"/>
              </a:ext>
            </a:extLst>
          </p:cNvPr>
          <p:cNvSpPr txBox="1"/>
          <p:nvPr/>
        </p:nvSpPr>
        <p:spPr>
          <a:xfrm>
            <a:off x="6845911" y="3896419"/>
            <a:ext cx="3559127" cy="1938992"/>
          </a:xfrm>
          <a:prstGeom prst="rect">
            <a:avLst/>
          </a:prstGeom>
          <a:noFill/>
        </p:spPr>
        <p:txBody>
          <a:bodyPr wrap="square" rtlCol="0">
            <a:spAutoFit/>
          </a:bodyPr>
          <a:lstStyle/>
          <a:p>
            <a:r>
              <a:rPr lang="en-GB" sz="2000" b="0" i="0" dirty="0">
                <a:solidFill>
                  <a:schemeClr val="tx1">
                    <a:lumMod val="75000"/>
                    <a:lumOff val="25000"/>
                  </a:schemeClr>
                </a:solidFill>
                <a:effectLst/>
              </a:rPr>
              <a:t>What we do know:</a:t>
            </a:r>
          </a:p>
          <a:p>
            <a:r>
              <a:rPr lang="en-GB" sz="2000" b="0" i="0" dirty="0">
                <a:solidFill>
                  <a:schemeClr val="tx1">
                    <a:lumMod val="75000"/>
                    <a:lumOff val="25000"/>
                  </a:schemeClr>
                </a:solidFill>
                <a:effectLst/>
              </a:rPr>
              <a:t>Violence against women occurs across all social classes, all kinds of family circumstances and all localities </a:t>
            </a:r>
            <a:r>
              <a:rPr lang="en-GB" sz="1600" b="0" i="0" dirty="0">
                <a:solidFill>
                  <a:schemeClr val="tx1">
                    <a:lumMod val="75000"/>
                    <a:lumOff val="25000"/>
                  </a:schemeClr>
                </a:solidFill>
                <a:effectLst/>
              </a:rPr>
              <a:t>(Abbott </a:t>
            </a:r>
            <a:r>
              <a:rPr lang="en-GB" sz="1600" b="0" i="1" dirty="0">
                <a:solidFill>
                  <a:schemeClr val="tx1">
                    <a:lumMod val="75000"/>
                    <a:lumOff val="25000"/>
                  </a:schemeClr>
                </a:solidFill>
                <a:effectLst/>
              </a:rPr>
              <a:t>et al</a:t>
            </a:r>
            <a:r>
              <a:rPr lang="en-GB" sz="1600" b="0" i="0" dirty="0">
                <a:solidFill>
                  <a:schemeClr val="tx1">
                    <a:lumMod val="75000"/>
                    <a:lumOff val="25000"/>
                  </a:schemeClr>
                </a:solidFill>
                <a:effectLst/>
              </a:rPr>
              <a:t>, 2005)</a:t>
            </a:r>
            <a:endParaRPr lang="en-GB" sz="1600" dirty="0">
              <a:solidFill>
                <a:schemeClr val="tx1">
                  <a:lumMod val="75000"/>
                  <a:lumOff val="25000"/>
                </a:schemeClr>
              </a:solidFill>
            </a:endParaRPr>
          </a:p>
        </p:txBody>
      </p:sp>
    </p:spTree>
    <p:extLst>
      <p:ext uri="{BB962C8B-B14F-4D97-AF65-F5344CB8AC3E}">
        <p14:creationId xmlns:p14="http://schemas.microsoft.com/office/powerpoint/2010/main" val="38764600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752B39-920B-9291-0037-1558E37A42F2}"/>
              </a:ext>
            </a:extLst>
          </p:cNvPr>
          <p:cNvSpPr>
            <a:spLocks noGrp="1"/>
          </p:cNvSpPr>
          <p:nvPr>
            <p:ph type="ctrTitle"/>
          </p:nvPr>
        </p:nvSpPr>
        <p:spPr>
          <a:xfrm>
            <a:off x="980661" y="437320"/>
            <a:ext cx="4768264" cy="751045"/>
          </a:xfrm>
        </p:spPr>
        <p:txBody>
          <a:bodyPr/>
          <a:lstStyle/>
          <a:p>
            <a:pPr algn="l"/>
            <a:r>
              <a:rPr lang="en-GB" sz="3600" dirty="0"/>
              <a:t>Lasting effects</a:t>
            </a:r>
          </a:p>
        </p:txBody>
      </p:sp>
      <p:sp>
        <p:nvSpPr>
          <p:cNvPr id="3" name="Subtitle 2">
            <a:extLst>
              <a:ext uri="{FF2B5EF4-FFF2-40B4-BE49-F238E27FC236}">
                <a16:creationId xmlns:a16="http://schemas.microsoft.com/office/drawing/2014/main" id="{9EE7E7A2-D6FD-BA27-36DE-0755CBD1A6FE}"/>
              </a:ext>
            </a:extLst>
          </p:cNvPr>
          <p:cNvSpPr>
            <a:spLocks noGrp="1"/>
          </p:cNvSpPr>
          <p:nvPr>
            <p:ph type="subTitle" idx="1"/>
          </p:nvPr>
        </p:nvSpPr>
        <p:spPr>
          <a:xfrm>
            <a:off x="1166191" y="1579306"/>
            <a:ext cx="8107812" cy="4841374"/>
          </a:xfrm>
        </p:spPr>
        <p:txBody>
          <a:bodyPr>
            <a:normAutofit fontScale="92500" lnSpcReduction="10000"/>
          </a:bodyPr>
          <a:lstStyle/>
          <a:p>
            <a:pPr algn="l"/>
            <a:r>
              <a:rPr lang="en-GB" dirty="0">
                <a:solidFill>
                  <a:schemeClr val="tx1">
                    <a:lumMod val="65000"/>
                    <a:lumOff val="35000"/>
                  </a:schemeClr>
                </a:solidFill>
              </a:rPr>
              <a:t>The effects are significant, long lasting and include:</a:t>
            </a:r>
          </a:p>
          <a:p>
            <a:pPr marL="285750" indent="-285750" algn="l">
              <a:buFont typeface="Arial" panose="020B0604020202020204" pitchFamily="34" charset="0"/>
              <a:buChar char="•"/>
            </a:pPr>
            <a:r>
              <a:rPr lang="en-GB" dirty="0">
                <a:solidFill>
                  <a:schemeClr val="tx1">
                    <a:lumMod val="65000"/>
                    <a:lumOff val="35000"/>
                  </a:schemeClr>
                </a:solidFill>
              </a:rPr>
              <a:t>Poor mental health</a:t>
            </a:r>
          </a:p>
          <a:p>
            <a:pPr marL="285750" indent="-285750" algn="l">
              <a:buFont typeface="Arial" panose="020B0604020202020204" pitchFamily="34" charset="0"/>
              <a:buChar char="•"/>
            </a:pPr>
            <a:r>
              <a:rPr lang="en-GB" dirty="0">
                <a:solidFill>
                  <a:schemeClr val="tx1">
                    <a:lumMod val="65000"/>
                    <a:lumOff val="35000"/>
                  </a:schemeClr>
                </a:solidFill>
              </a:rPr>
              <a:t>Suicide attempts</a:t>
            </a:r>
          </a:p>
          <a:p>
            <a:pPr marL="285750" indent="-285750" algn="l">
              <a:buFont typeface="Arial" panose="020B0604020202020204" pitchFamily="34" charset="0"/>
              <a:buChar char="•"/>
            </a:pPr>
            <a:r>
              <a:rPr lang="en-GB" dirty="0">
                <a:solidFill>
                  <a:schemeClr val="tx1">
                    <a:lumMod val="65000"/>
                    <a:lumOff val="35000"/>
                  </a:schemeClr>
                </a:solidFill>
              </a:rPr>
              <a:t>Homelessness</a:t>
            </a:r>
          </a:p>
          <a:p>
            <a:pPr algn="l"/>
            <a:r>
              <a:rPr lang="en-GB" dirty="0"/>
              <a:t>					</a:t>
            </a:r>
          </a:p>
          <a:p>
            <a:pPr algn="l"/>
            <a:r>
              <a:rPr lang="en-GB" dirty="0">
                <a:solidFill>
                  <a:schemeClr val="tx1">
                    <a:lumMod val="65000"/>
                    <a:lumOff val="35000"/>
                  </a:schemeClr>
                </a:solidFill>
              </a:rPr>
              <a:t>In the year ending March 2020, the Crime Survey for England and Wales estimated:</a:t>
            </a:r>
          </a:p>
          <a:p>
            <a:pPr marL="285750" indent="-285750" algn="l">
              <a:buFont typeface="Arial" panose="020B0604020202020204" pitchFamily="34" charset="0"/>
              <a:buChar char="•"/>
            </a:pPr>
            <a:r>
              <a:rPr lang="en-GB" dirty="0">
                <a:solidFill>
                  <a:schemeClr val="tx1">
                    <a:lumMod val="65000"/>
                    <a:lumOff val="35000"/>
                  </a:schemeClr>
                </a:solidFill>
              </a:rPr>
              <a:t>1.6 million women and girls aged between 16 to 74, experienced domestic abuse = circa 7% of the female population</a:t>
            </a:r>
          </a:p>
          <a:p>
            <a:pPr marL="285750" indent="-285750" algn="l">
              <a:buFont typeface="Arial" panose="020B0604020202020204" pitchFamily="34" charset="0"/>
              <a:buChar char="•"/>
            </a:pPr>
            <a:r>
              <a:rPr lang="en-GB" dirty="0">
                <a:solidFill>
                  <a:schemeClr val="tx1">
                    <a:lumMod val="65000"/>
                    <a:lumOff val="35000"/>
                  </a:schemeClr>
                </a:solidFill>
              </a:rPr>
              <a:t>3% of the female population, aged 16 to 74, experienced sexual assault</a:t>
            </a:r>
          </a:p>
          <a:p>
            <a:pPr marL="285750" indent="-285750" algn="l">
              <a:buFont typeface="Arial" panose="020B0604020202020204" pitchFamily="34" charset="0"/>
              <a:buChar char="•"/>
            </a:pPr>
            <a:r>
              <a:rPr lang="en-GB" dirty="0">
                <a:solidFill>
                  <a:schemeClr val="tx1">
                    <a:lumMod val="65000"/>
                    <a:lumOff val="35000"/>
                  </a:schemeClr>
                </a:solidFill>
              </a:rPr>
              <a:t>5% of the female population, aged 16 to 74, experienced stalking</a:t>
            </a:r>
          </a:p>
          <a:p>
            <a:pPr marL="285750" indent="-285750" algn="l">
              <a:buFont typeface="Arial" panose="020B0604020202020204" pitchFamily="34" charset="0"/>
              <a:buChar char="•"/>
            </a:pPr>
            <a:r>
              <a:rPr lang="en-GB" dirty="0">
                <a:solidFill>
                  <a:schemeClr val="tx1">
                    <a:lumMod val="65000"/>
                    <a:lumOff val="35000"/>
                  </a:schemeClr>
                </a:solidFill>
              </a:rPr>
              <a:t>These trends have remained similar over the last 10 years</a:t>
            </a:r>
          </a:p>
          <a:p>
            <a:pPr marL="285750" indent="-285750" algn="l">
              <a:buFont typeface="Arial" panose="020B0604020202020204" pitchFamily="34" charset="0"/>
              <a:buChar char="•"/>
            </a:pPr>
            <a:endParaRPr lang="en-GB" dirty="0">
              <a:solidFill>
                <a:schemeClr val="tx1">
                  <a:lumMod val="65000"/>
                  <a:lumOff val="35000"/>
                </a:schemeClr>
              </a:solidFill>
            </a:endParaRPr>
          </a:p>
          <a:p>
            <a:pPr algn="l"/>
            <a:r>
              <a:rPr lang="en-GB" dirty="0"/>
              <a:t>									</a:t>
            </a:r>
            <a:r>
              <a:rPr lang="en-GB" dirty="0">
                <a:solidFill>
                  <a:schemeClr val="tx1">
                    <a:lumMod val="65000"/>
                    <a:lumOff val="35000"/>
                  </a:schemeClr>
                </a:solidFill>
              </a:rPr>
              <a:t>(Office for National Statistics, 2021)</a:t>
            </a:r>
          </a:p>
        </p:txBody>
      </p:sp>
    </p:spTree>
    <p:extLst>
      <p:ext uri="{BB962C8B-B14F-4D97-AF65-F5344CB8AC3E}">
        <p14:creationId xmlns:p14="http://schemas.microsoft.com/office/powerpoint/2010/main" val="362726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8D0A6-AAC4-267B-55FB-AF51AF65EE45}"/>
              </a:ext>
            </a:extLst>
          </p:cNvPr>
          <p:cNvSpPr>
            <a:spLocks noGrp="1"/>
          </p:cNvSpPr>
          <p:nvPr>
            <p:ph type="title"/>
          </p:nvPr>
        </p:nvSpPr>
        <p:spPr>
          <a:xfrm>
            <a:off x="677334" y="609600"/>
            <a:ext cx="8596668" cy="967409"/>
          </a:xfrm>
        </p:spPr>
        <p:txBody>
          <a:bodyPr>
            <a:normAutofit fontScale="90000"/>
          </a:bodyPr>
          <a:lstStyle/>
          <a:p>
            <a:r>
              <a:rPr lang="en-GB" dirty="0"/>
              <a:t>The problem of woman abuse has been around for centuries </a:t>
            </a:r>
            <a:r>
              <a:rPr lang="en-GB" sz="1800" dirty="0"/>
              <a:t>(Davis </a:t>
            </a:r>
            <a:r>
              <a:rPr lang="en-GB" sz="1800" i="1" dirty="0"/>
              <a:t>et al</a:t>
            </a:r>
            <a:r>
              <a:rPr lang="en-GB" sz="1800" dirty="0"/>
              <a:t>, 1994)</a:t>
            </a:r>
            <a:br>
              <a:rPr lang="en-GB" dirty="0"/>
            </a:br>
            <a:endParaRPr lang="en-GB" dirty="0"/>
          </a:p>
        </p:txBody>
      </p:sp>
      <p:sp>
        <p:nvSpPr>
          <p:cNvPr id="3" name="Content Placeholder 2">
            <a:extLst>
              <a:ext uri="{FF2B5EF4-FFF2-40B4-BE49-F238E27FC236}">
                <a16:creationId xmlns:a16="http://schemas.microsoft.com/office/drawing/2014/main" id="{1B7A5EEB-5D1B-AE85-52F7-5D966A9E7FDA}"/>
              </a:ext>
            </a:extLst>
          </p:cNvPr>
          <p:cNvSpPr>
            <a:spLocks noGrp="1"/>
          </p:cNvSpPr>
          <p:nvPr>
            <p:ph idx="1"/>
          </p:nvPr>
        </p:nvSpPr>
        <p:spPr>
          <a:xfrm>
            <a:off x="677334" y="1710015"/>
            <a:ext cx="8596668" cy="4942576"/>
          </a:xfrm>
        </p:spPr>
        <p:txBody>
          <a:bodyPr>
            <a:normAutofit fontScale="77500" lnSpcReduction="20000"/>
          </a:bodyPr>
          <a:lstStyle/>
          <a:p>
            <a:pPr marL="0" indent="0">
              <a:buNone/>
            </a:pPr>
            <a:r>
              <a:rPr lang="en-GB" dirty="0"/>
              <a:t>	</a:t>
            </a:r>
          </a:p>
          <a:p>
            <a:pPr marL="0" indent="0">
              <a:buNone/>
            </a:pPr>
            <a:r>
              <a:rPr lang="en-GB" sz="1900" dirty="0"/>
              <a:t>‘In 1971 almost no one had heard of battered women, except of course the legions of women who were being battered and the relatives, friends, minsters, social workers, doctors and lawyers in whom some of them confided.  Many people did not believe that such behaviour actually existed, and even most of those who were aware of it did not think that it affected sufficient numbers of women or was of sufficient severity to warrant wide-scale concern.’ </a:t>
            </a:r>
          </a:p>
          <a:p>
            <a:pPr marL="0" indent="0">
              <a:buNone/>
            </a:pPr>
            <a:r>
              <a:rPr lang="en-GB" sz="1900" dirty="0"/>
              <a:t>							</a:t>
            </a:r>
            <a:r>
              <a:rPr lang="en-GB" sz="1900" dirty="0" err="1"/>
              <a:t>Dobash</a:t>
            </a:r>
            <a:r>
              <a:rPr lang="en-GB" sz="1900" dirty="0"/>
              <a:t> and </a:t>
            </a:r>
            <a:r>
              <a:rPr lang="en-GB" sz="1900" dirty="0" err="1"/>
              <a:t>Dobash</a:t>
            </a:r>
            <a:r>
              <a:rPr lang="en-GB" sz="1900" dirty="0"/>
              <a:t>, 1980 (as cited in Abbott </a:t>
            </a:r>
            <a:r>
              <a:rPr lang="en-GB" sz="1900" i="1" dirty="0"/>
              <a:t>et al, </a:t>
            </a:r>
            <a:r>
              <a:rPr lang="en-GB" sz="1900" dirty="0"/>
              <a:t>2005)</a:t>
            </a:r>
          </a:p>
          <a:p>
            <a:pPr marL="0" indent="0">
              <a:buNone/>
            </a:pPr>
            <a:endParaRPr lang="en-GB" sz="1900" dirty="0"/>
          </a:p>
          <a:p>
            <a:pPr marL="0" indent="0">
              <a:buNone/>
            </a:pPr>
            <a:r>
              <a:rPr lang="en-GB" sz="1900" dirty="0"/>
              <a:t> </a:t>
            </a:r>
            <a:r>
              <a:rPr lang="en-GB" sz="2300" dirty="0"/>
              <a:t>Out of the women’s liberation movement of the 1970s:</a:t>
            </a:r>
          </a:p>
          <a:p>
            <a:r>
              <a:rPr lang="en-GB" sz="1900" dirty="0"/>
              <a:t>Support groups formed for women and their children in shelters and in the community</a:t>
            </a:r>
          </a:p>
          <a:p>
            <a:r>
              <a:rPr lang="en-GB" sz="1900" dirty="0"/>
              <a:t>Advocates helped women obtain welfare benefits and legal services</a:t>
            </a:r>
          </a:p>
          <a:p>
            <a:r>
              <a:rPr lang="en-GB" sz="1900" dirty="0"/>
              <a:t>Coalitions lobbied for legal protections and public funds to support the rapidly growing network of services										(Davis </a:t>
            </a:r>
            <a:r>
              <a:rPr lang="en-GB" sz="1900" i="1" dirty="0"/>
              <a:t>et al</a:t>
            </a:r>
            <a:r>
              <a:rPr lang="en-GB" sz="1900" dirty="0"/>
              <a:t>, 1994)</a:t>
            </a:r>
          </a:p>
          <a:p>
            <a:r>
              <a:rPr lang="en-GB" sz="1900" dirty="0"/>
              <a:t>The starting point of advocacy as a model of working with survivors of domestic abuse was the realization that women were all too often presented with extremely limited options to address the complexities of their situations. 			(Howarth and Robinson, 2016)</a:t>
            </a:r>
          </a:p>
          <a:p>
            <a:pPr marL="0" indent="0">
              <a:buNone/>
            </a:pPr>
            <a:endParaRPr lang="en-GB" sz="1900" dirty="0"/>
          </a:p>
          <a:p>
            <a:pPr marL="0" indent="0">
              <a:buNone/>
            </a:pPr>
            <a:r>
              <a:rPr lang="en-GB" sz="1900" dirty="0"/>
              <a:t>														</a:t>
            </a:r>
          </a:p>
        </p:txBody>
      </p:sp>
    </p:spTree>
    <p:extLst>
      <p:ext uri="{BB962C8B-B14F-4D97-AF65-F5344CB8AC3E}">
        <p14:creationId xmlns:p14="http://schemas.microsoft.com/office/powerpoint/2010/main" val="17373665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47564-80A2-D2C6-618E-1D5482987C8D}"/>
              </a:ext>
            </a:extLst>
          </p:cNvPr>
          <p:cNvSpPr>
            <a:spLocks noGrp="1"/>
          </p:cNvSpPr>
          <p:nvPr>
            <p:ph type="title"/>
          </p:nvPr>
        </p:nvSpPr>
        <p:spPr>
          <a:xfrm>
            <a:off x="677334" y="609600"/>
            <a:ext cx="8596668" cy="755374"/>
          </a:xfrm>
        </p:spPr>
        <p:txBody>
          <a:bodyPr/>
          <a:lstStyle/>
          <a:p>
            <a:r>
              <a:rPr lang="en-GB" dirty="0"/>
              <a:t>Implementation of specialist support</a:t>
            </a:r>
          </a:p>
        </p:txBody>
      </p:sp>
      <p:sp>
        <p:nvSpPr>
          <p:cNvPr id="3" name="Content Placeholder 2">
            <a:extLst>
              <a:ext uri="{FF2B5EF4-FFF2-40B4-BE49-F238E27FC236}">
                <a16:creationId xmlns:a16="http://schemas.microsoft.com/office/drawing/2014/main" id="{BF8DA693-6627-7C97-76D6-28BF8E9F5594}"/>
              </a:ext>
            </a:extLst>
          </p:cNvPr>
          <p:cNvSpPr>
            <a:spLocks noGrp="1"/>
          </p:cNvSpPr>
          <p:nvPr>
            <p:ph idx="1"/>
          </p:nvPr>
        </p:nvSpPr>
        <p:spPr>
          <a:xfrm>
            <a:off x="677334" y="1364975"/>
            <a:ext cx="8596668" cy="4676388"/>
          </a:xfrm>
        </p:spPr>
        <p:txBody>
          <a:bodyPr>
            <a:normAutofit fontScale="92500" lnSpcReduction="10000"/>
          </a:bodyPr>
          <a:lstStyle/>
          <a:p>
            <a:r>
              <a:rPr lang="en-GB" dirty="0"/>
              <a:t>Advocacy services in the United Kingdom, until the late 1990s, had been almost solely delivered by providers of refuge accommodation </a:t>
            </a:r>
            <a:r>
              <a:rPr lang="en-GB" sz="1500" dirty="0"/>
              <a:t>(Howarth and Robinson, 2016)</a:t>
            </a:r>
          </a:p>
          <a:p>
            <a:r>
              <a:rPr lang="en-GB" dirty="0"/>
              <a:t>For those at risk of severe, chronic abuse in the UK, the concept of Independent Domestic Violence Advisors (IDVAs) was first introduced by the Labour government in their 2005 National Action Plan </a:t>
            </a:r>
            <a:r>
              <a:rPr lang="en-GB" sz="1500" dirty="0"/>
              <a:t>(Home Office 2005, as cited in Taylor-Dunn and Erol, 2021)</a:t>
            </a:r>
          </a:p>
          <a:p>
            <a:r>
              <a:rPr lang="en-GB" dirty="0"/>
              <a:t>The role of the IDVA, though independent of, is to work in liaison with the criminal justice system and Muti-Agency Risk Assessment Conferences (MARACs) and Specialist Domestic Violence Courts (SDVCs) </a:t>
            </a:r>
            <a:r>
              <a:rPr lang="en-GB" sz="1500" dirty="0"/>
              <a:t>(Howarth and Robinson, 2016)</a:t>
            </a:r>
          </a:p>
          <a:p>
            <a:r>
              <a:rPr lang="en-GB" dirty="0"/>
              <a:t>IDVAs were originally defined according to 7 key principles:</a:t>
            </a:r>
          </a:p>
          <a:p>
            <a:pPr marL="0" indent="0">
              <a:buNone/>
            </a:pPr>
            <a:r>
              <a:rPr lang="en-GB" dirty="0"/>
              <a:t>Independence from statutory services; professionalism achieved through intensive training; a focus on safety operations; crisis intervention; supporting victims assessed as high risk; working in partnership with other voluntary and statutory services; and working to measurable outcomes in terms of reducing rates of victim withdrawal 								</a:t>
            </a:r>
            <a:r>
              <a:rPr lang="en-GB" sz="1500" dirty="0"/>
              <a:t>(Home Office 2005, as cited in Taylor-Dunn and Erol, 2021)</a:t>
            </a:r>
          </a:p>
          <a:p>
            <a:r>
              <a:rPr lang="en-GB" dirty="0"/>
              <a:t>IDVA services are run by multiple operators in England and Wales </a:t>
            </a:r>
            <a:r>
              <a:rPr lang="en-GB" sz="1500" dirty="0"/>
              <a:t>(Office of National Statistics, 2022)</a:t>
            </a:r>
          </a:p>
        </p:txBody>
      </p:sp>
    </p:spTree>
    <p:extLst>
      <p:ext uri="{BB962C8B-B14F-4D97-AF65-F5344CB8AC3E}">
        <p14:creationId xmlns:p14="http://schemas.microsoft.com/office/powerpoint/2010/main" val="932177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D4B49-2F93-E26C-AFB6-2714C2FBC2F6}"/>
              </a:ext>
            </a:extLst>
          </p:cNvPr>
          <p:cNvSpPr>
            <a:spLocks noGrp="1"/>
          </p:cNvSpPr>
          <p:nvPr>
            <p:ph type="title"/>
          </p:nvPr>
        </p:nvSpPr>
        <p:spPr>
          <a:xfrm>
            <a:off x="677335" y="501007"/>
            <a:ext cx="8596668" cy="598924"/>
          </a:xfrm>
        </p:spPr>
        <p:txBody>
          <a:bodyPr>
            <a:normAutofit fontScale="90000"/>
          </a:bodyPr>
          <a:lstStyle/>
          <a:p>
            <a:r>
              <a:rPr lang="en-GB" dirty="0"/>
              <a:t>IDVA Voices</a:t>
            </a:r>
          </a:p>
        </p:txBody>
      </p:sp>
      <p:sp>
        <p:nvSpPr>
          <p:cNvPr id="3" name="Text Placeholder 2">
            <a:extLst>
              <a:ext uri="{FF2B5EF4-FFF2-40B4-BE49-F238E27FC236}">
                <a16:creationId xmlns:a16="http://schemas.microsoft.com/office/drawing/2014/main" id="{36C72AB1-942D-B1EB-CA3E-5D199CC3F295}"/>
              </a:ext>
            </a:extLst>
          </p:cNvPr>
          <p:cNvSpPr>
            <a:spLocks noGrp="1"/>
          </p:cNvSpPr>
          <p:nvPr>
            <p:ph type="body" idx="1"/>
          </p:nvPr>
        </p:nvSpPr>
        <p:spPr>
          <a:xfrm>
            <a:off x="677335" y="1391478"/>
            <a:ext cx="8596668" cy="3996370"/>
          </a:xfrm>
        </p:spPr>
        <p:txBody>
          <a:bodyPr>
            <a:normAutofit fontScale="85000" lnSpcReduction="10000"/>
          </a:bodyPr>
          <a:lstStyle/>
          <a:p>
            <a:r>
              <a:rPr lang="en-GB" dirty="0">
                <a:solidFill>
                  <a:schemeClr val="tx1">
                    <a:lumMod val="65000"/>
                    <a:lumOff val="35000"/>
                  </a:schemeClr>
                </a:solidFill>
              </a:rPr>
              <a:t>“I listen to what the victim wants unlike some statutory agencies who tell them what they should do.  IDVAs give advice and offer options to a victim so they can make their own decisions, and at the same time supporting them throughout the process.”</a:t>
            </a:r>
          </a:p>
          <a:p>
            <a:endParaRPr lang="en-GB" dirty="0">
              <a:solidFill>
                <a:schemeClr val="tx1">
                  <a:lumMod val="65000"/>
                  <a:lumOff val="35000"/>
                </a:schemeClr>
              </a:solidFill>
            </a:endParaRPr>
          </a:p>
          <a:p>
            <a:r>
              <a:rPr lang="en-GB" dirty="0">
                <a:solidFill>
                  <a:schemeClr val="tx1">
                    <a:lumMod val="65000"/>
                    <a:lumOff val="35000"/>
                  </a:schemeClr>
                </a:solidFill>
              </a:rPr>
              <a:t>“The fact we are independent and are a SPOC (single point of contact) for victims means we build a better rapport with victims…  Sometimes it may feel like there is no one on client’s side, and having an IDVA would ensure she feels she has someone on her side and someone to go to for any help she may require.”</a:t>
            </a:r>
          </a:p>
          <a:p>
            <a:endParaRPr lang="en-GB" dirty="0">
              <a:solidFill>
                <a:schemeClr val="tx1">
                  <a:lumMod val="65000"/>
                  <a:lumOff val="35000"/>
                </a:schemeClr>
              </a:solidFill>
            </a:endParaRPr>
          </a:p>
          <a:p>
            <a:r>
              <a:rPr lang="en-GB" dirty="0">
                <a:solidFill>
                  <a:schemeClr val="tx1">
                    <a:lumMod val="65000"/>
                    <a:lumOff val="35000"/>
                  </a:schemeClr>
                </a:solidFill>
              </a:rPr>
              <a:t>“Someone who is prepared to push agencies to gain positive outcomes for their client.  Being thorough and leaving no stone unturned when it comes to safety of our clients. Understanding of the process, knowing that they have an advocate that will go the extra mile for them.”</a:t>
            </a:r>
          </a:p>
          <a:p>
            <a:r>
              <a:rPr lang="en-GB" dirty="0">
                <a:solidFill>
                  <a:schemeClr val="tx1">
                    <a:lumMod val="65000"/>
                    <a:lumOff val="35000"/>
                  </a:schemeClr>
                </a:solidFill>
              </a:rPr>
              <a:t>											</a:t>
            </a:r>
            <a:r>
              <a:rPr lang="en-GB" sz="1700" dirty="0">
                <a:solidFill>
                  <a:schemeClr val="tx1">
                    <a:lumMod val="65000"/>
                    <a:lumOff val="35000"/>
                  </a:schemeClr>
                </a:solidFill>
              </a:rPr>
              <a:t>(Taylor-Dunn and Erol, 2021)</a:t>
            </a:r>
          </a:p>
          <a:p>
            <a:endParaRPr lang="en-GB" dirty="0"/>
          </a:p>
        </p:txBody>
      </p:sp>
    </p:spTree>
    <p:extLst>
      <p:ext uri="{BB962C8B-B14F-4D97-AF65-F5344CB8AC3E}">
        <p14:creationId xmlns:p14="http://schemas.microsoft.com/office/powerpoint/2010/main" val="22557367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2CD4E-2D68-8715-DB51-525BB18524B6}"/>
              </a:ext>
            </a:extLst>
          </p:cNvPr>
          <p:cNvSpPr>
            <a:spLocks noGrp="1"/>
          </p:cNvSpPr>
          <p:nvPr>
            <p:ph type="title"/>
          </p:nvPr>
        </p:nvSpPr>
        <p:spPr>
          <a:xfrm>
            <a:off x="677334" y="609600"/>
            <a:ext cx="8596668" cy="569843"/>
          </a:xfrm>
        </p:spPr>
        <p:txBody>
          <a:bodyPr>
            <a:normAutofit fontScale="90000"/>
          </a:bodyPr>
          <a:lstStyle/>
          <a:p>
            <a:r>
              <a:rPr lang="en-GB" dirty="0"/>
              <a:t>Resulting evidence suggests</a:t>
            </a:r>
          </a:p>
        </p:txBody>
      </p:sp>
      <p:sp>
        <p:nvSpPr>
          <p:cNvPr id="3" name="Content Placeholder 2">
            <a:extLst>
              <a:ext uri="{FF2B5EF4-FFF2-40B4-BE49-F238E27FC236}">
                <a16:creationId xmlns:a16="http://schemas.microsoft.com/office/drawing/2014/main" id="{725A9D69-44EE-9BD5-54FA-7BEB94B3C3F9}"/>
              </a:ext>
            </a:extLst>
          </p:cNvPr>
          <p:cNvSpPr>
            <a:spLocks noGrp="1"/>
          </p:cNvSpPr>
          <p:nvPr>
            <p:ph idx="1"/>
          </p:nvPr>
        </p:nvSpPr>
        <p:spPr>
          <a:xfrm>
            <a:off x="677334" y="1497496"/>
            <a:ext cx="8596668" cy="5360503"/>
          </a:xfrm>
        </p:spPr>
        <p:txBody>
          <a:bodyPr>
            <a:normAutofit fontScale="85000" lnSpcReduction="10000"/>
          </a:bodyPr>
          <a:lstStyle/>
          <a:p>
            <a:r>
              <a:rPr lang="en-GB" dirty="0"/>
              <a:t>Women report improved safety and well-being as a result of specialist support</a:t>
            </a:r>
          </a:p>
          <a:p>
            <a:r>
              <a:rPr lang="en-GB" dirty="0"/>
              <a:t>All the studies have reported a positive relationship between advocate and victim/survivor														</a:t>
            </a:r>
            <a:r>
              <a:rPr lang="en-GB" sz="1600" dirty="0"/>
              <a:t>(Taylor-Dunn and Erol, 2021)</a:t>
            </a:r>
          </a:p>
          <a:p>
            <a:r>
              <a:rPr lang="en-GB" dirty="0"/>
              <a:t>Women-</a:t>
            </a:r>
            <a:r>
              <a:rPr lang="en-GB" dirty="0" err="1"/>
              <a:t>centered</a:t>
            </a:r>
            <a:r>
              <a:rPr lang="en-GB" dirty="0"/>
              <a:t> advocacy is the key to effective safety planning</a:t>
            </a:r>
          </a:p>
          <a:p>
            <a:r>
              <a:rPr lang="en-GB" dirty="0"/>
              <a:t>Individualized, comprehensive approaches to advocacy increase the degree to which women actively seek resources on their own behalf</a:t>
            </a:r>
          </a:p>
          <a:p>
            <a:pPr marL="3657600" lvl="8" indent="0">
              <a:buNone/>
            </a:pPr>
            <a:r>
              <a:rPr lang="en-GB" dirty="0"/>
              <a:t>							</a:t>
            </a:r>
            <a:r>
              <a:rPr lang="en-GB" sz="1600" dirty="0"/>
              <a:t>(Allen et al, 2004)</a:t>
            </a:r>
          </a:p>
          <a:p>
            <a:r>
              <a:rPr lang="en-GB" dirty="0"/>
              <a:t>Research on advocacy support for victims reporting rape shows that support received at an early stage in the criminal justice process bolstered victims’ confidence, and helped them make informed choices which influenced their decision to continue beyond the initial police statement</a:t>
            </a:r>
          </a:p>
          <a:p>
            <a:r>
              <a:rPr lang="en-GB" dirty="0"/>
              <a:t>Advocacy workers were found to take on a valuable co-ordinating role</a:t>
            </a:r>
          </a:p>
          <a:p>
            <a:r>
              <a:rPr lang="en-GB" dirty="0"/>
              <a:t>The independent status of the advocacy worker also allowed for police practice to be challenged where appropriate</a:t>
            </a:r>
          </a:p>
          <a:p>
            <a:r>
              <a:rPr lang="en-GB" dirty="0"/>
              <a:t>Advocacy workers were described as non-judgemental and as playing an important role in validating victim’s experiences</a:t>
            </a:r>
          </a:p>
          <a:p>
            <a:r>
              <a:rPr lang="en-GB" dirty="0"/>
              <a:t>The main benefits as described by victims were: provision of support and advice about how to cope with the criminal justice process rather than just information about it</a:t>
            </a:r>
          </a:p>
          <a:p>
            <a:pPr marL="1828800" lvl="4" indent="0">
              <a:buNone/>
            </a:pPr>
            <a:r>
              <a:rPr lang="en-GB" dirty="0"/>
              <a:t>									     </a:t>
            </a:r>
            <a:r>
              <a:rPr lang="en-GB" sz="1600" dirty="0"/>
              <a:t>(Brooks and Burman, 2017)</a:t>
            </a:r>
          </a:p>
        </p:txBody>
      </p:sp>
    </p:spTree>
    <p:extLst>
      <p:ext uri="{BB962C8B-B14F-4D97-AF65-F5344CB8AC3E}">
        <p14:creationId xmlns:p14="http://schemas.microsoft.com/office/powerpoint/2010/main" val="23253931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2CD4E-2D68-8715-DB51-525BB18524B6}"/>
              </a:ext>
            </a:extLst>
          </p:cNvPr>
          <p:cNvSpPr>
            <a:spLocks noGrp="1"/>
          </p:cNvSpPr>
          <p:nvPr>
            <p:ph type="title"/>
          </p:nvPr>
        </p:nvSpPr>
        <p:spPr>
          <a:xfrm>
            <a:off x="677334" y="609600"/>
            <a:ext cx="8596668" cy="569843"/>
          </a:xfrm>
        </p:spPr>
        <p:txBody>
          <a:bodyPr>
            <a:normAutofit fontScale="90000"/>
          </a:bodyPr>
          <a:lstStyle/>
          <a:p>
            <a:r>
              <a:rPr lang="en-GB" dirty="0"/>
              <a:t>Resulting evidence suggests</a:t>
            </a:r>
          </a:p>
        </p:txBody>
      </p:sp>
      <p:sp>
        <p:nvSpPr>
          <p:cNvPr id="3" name="Content Placeholder 2">
            <a:extLst>
              <a:ext uri="{FF2B5EF4-FFF2-40B4-BE49-F238E27FC236}">
                <a16:creationId xmlns:a16="http://schemas.microsoft.com/office/drawing/2014/main" id="{725A9D69-44EE-9BD5-54FA-7BEB94B3C3F9}"/>
              </a:ext>
            </a:extLst>
          </p:cNvPr>
          <p:cNvSpPr>
            <a:spLocks noGrp="1"/>
          </p:cNvSpPr>
          <p:nvPr>
            <p:ph idx="1"/>
          </p:nvPr>
        </p:nvSpPr>
        <p:spPr>
          <a:xfrm>
            <a:off x="677334" y="1497496"/>
            <a:ext cx="8596668" cy="5360503"/>
          </a:xfrm>
        </p:spPr>
        <p:txBody>
          <a:bodyPr>
            <a:normAutofit/>
          </a:bodyPr>
          <a:lstStyle/>
          <a:p>
            <a:r>
              <a:rPr lang="en-GB" sz="1600" dirty="0"/>
              <a:t>Hospital-based IDVA services found advocates are able to see survivors at an earlier point in an abusive relationship than clients in the community</a:t>
            </a:r>
          </a:p>
          <a:p>
            <a:r>
              <a:rPr lang="en-GB" sz="1600" dirty="0"/>
              <a:t>Able to see survivors ‘hidden from society’ as attending for medical purposes</a:t>
            </a:r>
          </a:p>
          <a:p>
            <a:pPr marL="0" indent="0">
              <a:buNone/>
            </a:pPr>
            <a:r>
              <a:rPr lang="en-GB" sz="1600" dirty="0"/>
              <a:t>	“You get people ‘admitting’ to violence at home after two years in maternity, whereas 	it’s more like four years in the community” </a:t>
            </a:r>
          </a:p>
          <a:p>
            <a:r>
              <a:rPr lang="en-GB" sz="1600" dirty="0"/>
              <a:t>Multi-agency working, that is between the IDVA and health services led to better outcomes for the service users</a:t>
            </a:r>
          </a:p>
          <a:p>
            <a:r>
              <a:rPr lang="en-GB" sz="1600" dirty="0"/>
              <a:t>Limited and emerging evidence shows advocacy can improve mental health</a:t>
            </a:r>
          </a:p>
          <a:p>
            <a:pPr marL="0" indent="0">
              <a:buNone/>
            </a:pPr>
            <a:r>
              <a:rPr lang="en-GB" sz="1600" dirty="0"/>
              <a:t>												      (</a:t>
            </a:r>
            <a:r>
              <a:rPr lang="en-GB" sz="1600" dirty="0" err="1"/>
              <a:t>Dheensa</a:t>
            </a:r>
            <a:r>
              <a:rPr lang="en-GB" sz="1600" dirty="0"/>
              <a:t> </a:t>
            </a:r>
            <a:r>
              <a:rPr lang="en-GB" sz="1600" i="1" dirty="0"/>
              <a:t>et al</a:t>
            </a:r>
            <a:r>
              <a:rPr lang="en-GB" sz="1600" dirty="0"/>
              <a:t>, 2020)</a:t>
            </a:r>
          </a:p>
        </p:txBody>
      </p:sp>
    </p:spTree>
    <p:extLst>
      <p:ext uri="{BB962C8B-B14F-4D97-AF65-F5344CB8AC3E}">
        <p14:creationId xmlns:p14="http://schemas.microsoft.com/office/powerpoint/2010/main" val="10599936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51255-F610-6817-3136-6CC558AA82F2}"/>
              </a:ext>
            </a:extLst>
          </p:cNvPr>
          <p:cNvSpPr>
            <a:spLocks noGrp="1"/>
          </p:cNvSpPr>
          <p:nvPr>
            <p:ph type="title"/>
          </p:nvPr>
        </p:nvSpPr>
        <p:spPr/>
        <p:txBody>
          <a:bodyPr/>
          <a:lstStyle/>
          <a:p>
            <a:r>
              <a:rPr lang="en-GB" sz="3600" dirty="0">
                <a:solidFill>
                  <a:schemeClr val="accent1"/>
                </a:solidFill>
                <a:latin typeface="+mj-lt"/>
              </a:rPr>
              <a:t>COVID-19 frontline service survey</a:t>
            </a:r>
            <a:br>
              <a:rPr lang="en-GB" sz="3600" dirty="0">
                <a:solidFill>
                  <a:schemeClr val="accent1"/>
                </a:solidFill>
                <a:latin typeface="+mj-lt"/>
              </a:rPr>
            </a:br>
            <a:endParaRPr lang="en-GB" dirty="0"/>
          </a:p>
        </p:txBody>
      </p:sp>
      <p:sp>
        <p:nvSpPr>
          <p:cNvPr id="3" name="Content Placeholder 2">
            <a:extLst>
              <a:ext uri="{FF2B5EF4-FFF2-40B4-BE49-F238E27FC236}">
                <a16:creationId xmlns:a16="http://schemas.microsoft.com/office/drawing/2014/main" id="{A27F040B-320F-EDF2-3A4E-F4C95E3FF0CA}"/>
              </a:ext>
            </a:extLst>
          </p:cNvPr>
          <p:cNvSpPr>
            <a:spLocks noGrp="1"/>
          </p:cNvSpPr>
          <p:nvPr>
            <p:ph idx="1"/>
          </p:nvPr>
        </p:nvSpPr>
        <p:spPr>
          <a:xfrm>
            <a:off x="677334" y="1643271"/>
            <a:ext cx="8596668" cy="4398092"/>
          </a:xfrm>
        </p:spPr>
        <p:txBody>
          <a:bodyPr>
            <a:normAutofit/>
          </a:bodyPr>
          <a:lstStyle/>
          <a:p>
            <a:r>
              <a:rPr lang="en-GB" sz="1600" dirty="0" err="1">
                <a:solidFill>
                  <a:schemeClr val="tx1">
                    <a:lumMod val="65000"/>
                    <a:lumOff val="35000"/>
                  </a:schemeClr>
                </a:solidFill>
              </a:rPr>
              <a:t>SafeLives</a:t>
            </a:r>
            <a:r>
              <a:rPr lang="en-GB" sz="1600" dirty="0">
                <a:solidFill>
                  <a:schemeClr val="tx1">
                    <a:lumMod val="65000"/>
                    <a:lumOff val="35000"/>
                  </a:schemeClr>
                </a:solidFill>
              </a:rPr>
              <a:t> assessed how COVID-19 was impacting frontline domestic abuse services as of June 2020.  60% of the respondents were providing IDVA services</a:t>
            </a:r>
          </a:p>
          <a:p>
            <a:r>
              <a:rPr lang="en-GB" sz="1600" dirty="0">
                <a:solidFill>
                  <a:schemeClr val="tx1">
                    <a:lumMod val="65000"/>
                    <a:lumOff val="35000"/>
                  </a:schemeClr>
                </a:solidFill>
              </a:rPr>
              <a:t>Over half the respondents said they had to reduce service during restrictions</a:t>
            </a:r>
          </a:p>
          <a:p>
            <a:r>
              <a:rPr lang="en-GB" sz="1600" dirty="0">
                <a:solidFill>
                  <a:schemeClr val="tx1">
                    <a:lumMod val="65000"/>
                    <a:lumOff val="35000"/>
                  </a:schemeClr>
                </a:solidFill>
              </a:rPr>
              <a:t>There was concern for the increased risk their clients were facing</a:t>
            </a:r>
          </a:p>
          <a:p>
            <a:r>
              <a:rPr lang="en-GB" sz="1600" dirty="0">
                <a:solidFill>
                  <a:schemeClr val="tx1">
                    <a:lumMod val="65000"/>
                    <a:lumOff val="35000"/>
                  </a:schemeClr>
                </a:solidFill>
              </a:rPr>
              <a:t>Over 1/3 had seen an increase to workloads</a:t>
            </a:r>
          </a:p>
          <a:p>
            <a:r>
              <a:rPr lang="en-GB" sz="1600" dirty="0">
                <a:solidFill>
                  <a:schemeClr val="tx1">
                    <a:lumMod val="65000"/>
                    <a:lumOff val="35000"/>
                  </a:schemeClr>
                </a:solidFill>
              </a:rPr>
              <a:t>86% were having IT issues affecting their ability to work</a:t>
            </a:r>
          </a:p>
          <a:p>
            <a:r>
              <a:rPr lang="en-GB" sz="1600" dirty="0">
                <a:solidFill>
                  <a:schemeClr val="tx1">
                    <a:lumMod val="65000"/>
                    <a:lumOff val="35000"/>
                  </a:schemeClr>
                </a:solidFill>
              </a:rPr>
              <a:t>35% of staff had difficulty accessing key-worker status to ensure childcare for their own families</a:t>
            </a:r>
          </a:p>
          <a:p>
            <a:r>
              <a:rPr lang="en-GB" sz="1600" dirty="0">
                <a:solidFill>
                  <a:schemeClr val="tx1">
                    <a:lumMod val="65000"/>
                    <a:lumOff val="35000"/>
                  </a:schemeClr>
                </a:solidFill>
              </a:rPr>
              <a:t>Other concerns were housing/refuge provision; risk to clients; resources and staff well-being; suspected post-lockdown referral increase; difficulties with multi-agency working; and lack of court support.</a:t>
            </a:r>
          </a:p>
          <a:p>
            <a:pPr marL="0" indent="0">
              <a:buNone/>
            </a:pPr>
            <a:r>
              <a:rPr lang="en-GB" sz="1600" dirty="0">
                <a:solidFill>
                  <a:schemeClr val="tx1">
                    <a:lumMod val="65000"/>
                    <a:lumOff val="35000"/>
                  </a:schemeClr>
                </a:solidFill>
              </a:rPr>
              <a:t>														(</a:t>
            </a:r>
            <a:r>
              <a:rPr lang="en-GB" sz="1600" dirty="0" err="1">
                <a:solidFill>
                  <a:schemeClr val="tx1">
                    <a:lumMod val="65000"/>
                    <a:lumOff val="35000"/>
                  </a:schemeClr>
                </a:solidFill>
              </a:rPr>
              <a:t>SafeLives</a:t>
            </a:r>
            <a:r>
              <a:rPr lang="en-GB" sz="1600" dirty="0">
                <a:solidFill>
                  <a:schemeClr val="tx1">
                    <a:lumMod val="65000"/>
                    <a:lumOff val="35000"/>
                  </a:schemeClr>
                </a:solidFill>
              </a:rPr>
              <a:t>, 2020)</a:t>
            </a:r>
          </a:p>
          <a:p>
            <a:endParaRPr lang="en-GB" dirty="0"/>
          </a:p>
        </p:txBody>
      </p:sp>
    </p:spTree>
    <p:extLst>
      <p:ext uri="{BB962C8B-B14F-4D97-AF65-F5344CB8AC3E}">
        <p14:creationId xmlns:p14="http://schemas.microsoft.com/office/powerpoint/2010/main" val="1181568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26B31-BF35-CBF1-52B6-2968AE7A897B}"/>
              </a:ext>
            </a:extLst>
          </p:cNvPr>
          <p:cNvSpPr>
            <a:spLocks noGrp="1"/>
          </p:cNvSpPr>
          <p:nvPr>
            <p:ph type="title"/>
          </p:nvPr>
        </p:nvSpPr>
        <p:spPr>
          <a:xfrm>
            <a:off x="677334" y="609600"/>
            <a:ext cx="8596668" cy="1033670"/>
          </a:xfrm>
        </p:spPr>
        <p:txBody>
          <a:bodyPr>
            <a:normAutofit fontScale="90000"/>
          </a:bodyPr>
          <a:lstStyle/>
          <a:p>
            <a:r>
              <a:rPr lang="en-GB" dirty="0"/>
              <a:t>Shadow Pandemic – </a:t>
            </a:r>
            <a:r>
              <a:rPr lang="en-GB" sz="2700" dirty="0"/>
              <a:t>shining a light on domestic abuse during COVID</a:t>
            </a:r>
          </a:p>
        </p:txBody>
      </p:sp>
      <p:sp>
        <p:nvSpPr>
          <p:cNvPr id="3" name="Content Placeholder 2">
            <a:extLst>
              <a:ext uri="{FF2B5EF4-FFF2-40B4-BE49-F238E27FC236}">
                <a16:creationId xmlns:a16="http://schemas.microsoft.com/office/drawing/2014/main" id="{A1FD505F-DE05-03EB-F3C0-67C53AAB0EDD}"/>
              </a:ext>
            </a:extLst>
          </p:cNvPr>
          <p:cNvSpPr>
            <a:spLocks noGrp="1"/>
          </p:cNvSpPr>
          <p:nvPr>
            <p:ph idx="1"/>
          </p:nvPr>
        </p:nvSpPr>
        <p:spPr>
          <a:xfrm>
            <a:off x="677334" y="1643270"/>
            <a:ext cx="8596668" cy="5073954"/>
          </a:xfrm>
        </p:spPr>
        <p:txBody>
          <a:bodyPr/>
          <a:lstStyle/>
          <a:p>
            <a:r>
              <a:rPr lang="en-GB" sz="1600" dirty="0">
                <a:solidFill>
                  <a:schemeClr val="tx1">
                    <a:lumMod val="65000"/>
                    <a:lumOff val="35000"/>
                  </a:schemeClr>
                </a:solidFill>
              </a:rPr>
              <a:t>The Shadow Pandemic: Domestic Abuse Learning Partnership brought together 11 organisations to better understand the experiences of </a:t>
            </a:r>
            <a:r>
              <a:rPr lang="en-GB" sz="1600" b="0" i="0" dirty="0">
                <a:solidFill>
                  <a:schemeClr val="tx1">
                    <a:lumMod val="65000"/>
                    <a:lumOff val="35000"/>
                  </a:schemeClr>
                </a:solidFill>
                <a:effectLst/>
              </a:rPr>
              <a:t>survivors, perpetrators and practitioners across England </a:t>
            </a:r>
          </a:p>
          <a:p>
            <a:r>
              <a:rPr lang="en-GB" sz="1600" dirty="0">
                <a:solidFill>
                  <a:schemeClr val="tx1">
                    <a:lumMod val="65000"/>
                    <a:lumOff val="35000"/>
                  </a:schemeClr>
                </a:solidFill>
              </a:rPr>
              <a:t>Highlighted the postcode lottery of IDVA coverage – there are only 66% of full time equivalent IDVAs to meet the needs of those classed as high risk</a:t>
            </a:r>
          </a:p>
          <a:p>
            <a:r>
              <a:rPr lang="en-GB" sz="1600" dirty="0">
                <a:solidFill>
                  <a:schemeClr val="tx1">
                    <a:lumMod val="65000"/>
                    <a:lumOff val="35000"/>
                  </a:schemeClr>
                </a:solidFill>
              </a:rPr>
              <a:t>One organization highlighted the lack of understanding with working with migrant women</a:t>
            </a:r>
          </a:p>
          <a:p>
            <a:r>
              <a:rPr lang="en-GB" sz="1600" dirty="0">
                <a:solidFill>
                  <a:schemeClr val="tx1">
                    <a:lumMod val="65000"/>
                    <a:lumOff val="35000"/>
                  </a:schemeClr>
                </a:solidFill>
              </a:rPr>
              <a:t>Only 1 in 10 services had an IDVA in a health setting</a:t>
            </a:r>
          </a:p>
          <a:p>
            <a:r>
              <a:rPr lang="en-GB" sz="1600" dirty="0">
                <a:solidFill>
                  <a:schemeClr val="tx1">
                    <a:lumMod val="65000"/>
                    <a:lumOff val="35000"/>
                  </a:schemeClr>
                </a:solidFill>
              </a:rPr>
              <a:t>Delays in Police and Crime Commissioner funds for the 2 year funding from the Ministry of Justice created additional strain on budgets</a:t>
            </a:r>
          </a:p>
          <a:p>
            <a:r>
              <a:rPr lang="en-GB" sz="1600" dirty="0"/>
              <a:t>Referrals to IDVA services rose by 35% in some cases, and with increasingly complex cases and frontline staff having to work without their usual support network, staff burnout was a concern</a:t>
            </a:r>
            <a:endParaRPr lang="en-GB" sz="1600" dirty="0">
              <a:solidFill>
                <a:schemeClr val="tx1">
                  <a:lumMod val="65000"/>
                  <a:lumOff val="35000"/>
                </a:schemeClr>
              </a:solidFill>
            </a:endParaRPr>
          </a:p>
          <a:p>
            <a:r>
              <a:rPr lang="en-GB" sz="1600" dirty="0">
                <a:solidFill>
                  <a:schemeClr val="tx1">
                    <a:lumMod val="65000"/>
                    <a:lumOff val="35000"/>
                  </a:schemeClr>
                </a:solidFill>
              </a:rPr>
              <a:t>Needless to say all of this negatively impacted service users</a:t>
            </a:r>
          </a:p>
          <a:p>
            <a:pPr marL="0" indent="0">
              <a:buNone/>
            </a:pPr>
            <a:r>
              <a:rPr lang="en-GB" dirty="0">
                <a:solidFill>
                  <a:schemeClr val="tx1">
                    <a:lumMod val="65000"/>
                    <a:lumOff val="35000"/>
                  </a:schemeClr>
                </a:solidFill>
              </a:rPr>
              <a:t>											</a:t>
            </a:r>
            <a:r>
              <a:rPr lang="en-GB" sz="1600" dirty="0">
                <a:solidFill>
                  <a:schemeClr val="tx1">
                    <a:lumMod val="65000"/>
                    <a:lumOff val="35000"/>
                  </a:schemeClr>
                </a:solidFill>
              </a:rPr>
              <a:t>(</a:t>
            </a:r>
            <a:r>
              <a:rPr lang="en-GB" sz="1600" dirty="0" err="1">
                <a:solidFill>
                  <a:schemeClr val="tx1">
                    <a:lumMod val="65000"/>
                    <a:lumOff val="35000"/>
                  </a:schemeClr>
                </a:solidFill>
              </a:rPr>
              <a:t>SafeLives</a:t>
            </a:r>
            <a:r>
              <a:rPr lang="en-GB" sz="1600" dirty="0">
                <a:solidFill>
                  <a:schemeClr val="tx1">
                    <a:lumMod val="65000"/>
                    <a:lumOff val="35000"/>
                  </a:schemeClr>
                </a:solidFill>
              </a:rPr>
              <a:t>, 2021)</a:t>
            </a:r>
          </a:p>
        </p:txBody>
      </p:sp>
    </p:spTree>
    <p:extLst>
      <p:ext uri="{BB962C8B-B14F-4D97-AF65-F5344CB8AC3E}">
        <p14:creationId xmlns:p14="http://schemas.microsoft.com/office/powerpoint/2010/main" val="3282224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C5C86-B2FB-31F3-8D0E-7B9EBFE2D467}"/>
              </a:ext>
            </a:extLst>
          </p:cNvPr>
          <p:cNvSpPr>
            <a:spLocks noGrp="1"/>
          </p:cNvSpPr>
          <p:nvPr>
            <p:ph type="title"/>
          </p:nvPr>
        </p:nvSpPr>
        <p:spPr>
          <a:xfrm>
            <a:off x="677334" y="609600"/>
            <a:ext cx="8596668" cy="808383"/>
          </a:xfrm>
        </p:spPr>
        <p:txBody>
          <a:bodyPr/>
          <a:lstStyle/>
          <a:p>
            <a:r>
              <a:rPr lang="en-GB" dirty="0"/>
              <a:t>To conclude</a:t>
            </a:r>
          </a:p>
        </p:txBody>
      </p:sp>
      <p:sp>
        <p:nvSpPr>
          <p:cNvPr id="3" name="Content Placeholder 2">
            <a:extLst>
              <a:ext uri="{FF2B5EF4-FFF2-40B4-BE49-F238E27FC236}">
                <a16:creationId xmlns:a16="http://schemas.microsoft.com/office/drawing/2014/main" id="{C40C0FB5-536D-AB5F-2DEE-481FD6B25847}"/>
              </a:ext>
            </a:extLst>
          </p:cNvPr>
          <p:cNvSpPr>
            <a:spLocks noGrp="1"/>
          </p:cNvSpPr>
          <p:nvPr>
            <p:ph idx="1"/>
          </p:nvPr>
        </p:nvSpPr>
        <p:spPr>
          <a:xfrm>
            <a:off x="677334" y="2005448"/>
            <a:ext cx="8596668" cy="3880773"/>
          </a:xfrm>
        </p:spPr>
        <p:txBody>
          <a:bodyPr/>
          <a:lstStyle/>
          <a:p>
            <a:r>
              <a:rPr lang="en-GB" dirty="0"/>
              <a:t>Whilst this seminar has primarily covered only one area of advocacy provision, the research cited throughout demonstrates a predominantly positive impact on service users</a:t>
            </a:r>
          </a:p>
          <a:p>
            <a:endParaRPr lang="en-GB" dirty="0"/>
          </a:p>
          <a:p>
            <a:endParaRPr lang="en-GB" dirty="0"/>
          </a:p>
          <a:p>
            <a:pPr marL="0" indent="0">
              <a:buNone/>
            </a:pPr>
            <a:r>
              <a:rPr lang="en-GB" dirty="0"/>
              <a:t>			Thank you for listening.</a:t>
            </a:r>
          </a:p>
        </p:txBody>
      </p:sp>
    </p:spTree>
    <p:extLst>
      <p:ext uri="{BB962C8B-B14F-4D97-AF65-F5344CB8AC3E}">
        <p14:creationId xmlns:p14="http://schemas.microsoft.com/office/powerpoint/2010/main" val="30727155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8825B-2CE1-E3A9-AFDF-1FB0BF7BD182}"/>
              </a:ext>
            </a:extLst>
          </p:cNvPr>
          <p:cNvSpPr>
            <a:spLocks noGrp="1"/>
          </p:cNvSpPr>
          <p:nvPr>
            <p:ph type="title"/>
          </p:nvPr>
        </p:nvSpPr>
        <p:spPr>
          <a:xfrm>
            <a:off x="677335" y="609600"/>
            <a:ext cx="8596668" cy="766795"/>
          </a:xfrm>
        </p:spPr>
        <p:txBody>
          <a:bodyPr/>
          <a:lstStyle/>
          <a:p>
            <a:r>
              <a:rPr lang="en-GB" dirty="0"/>
              <a:t>References</a:t>
            </a:r>
          </a:p>
        </p:txBody>
      </p:sp>
      <p:sp>
        <p:nvSpPr>
          <p:cNvPr id="3" name="Text Placeholder 2">
            <a:extLst>
              <a:ext uri="{FF2B5EF4-FFF2-40B4-BE49-F238E27FC236}">
                <a16:creationId xmlns:a16="http://schemas.microsoft.com/office/drawing/2014/main" id="{F8F2C874-E142-0115-2D3C-32CC9358705B}"/>
              </a:ext>
            </a:extLst>
          </p:cNvPr>
          <p:cNvSpPr>
            <a:spLocks noGrp="1"/>
          </p:cNvSpPr>
          <p:nvPr>
            <p:ph type="body" idx="1"/>
          </p:nvPr>
        </p:nvSpPr>
        <p:spPr>
          <a:xfrm>
            <a:off x="677335" y="1376395"/>
            <a:ext cx="8596668" cy="5064162"/>
          </a:xfrm>
        </p:spPr>
        <p:txBody>
          <a:bodyPr>
            <a:noAutofit/>
          </a:bodyPr>
          <a:lstStyle/>
          <a:p>
            <a:r>
              <a:rPr lang="en-GB" sz="1400" dirty="0"/>
              <a:t>Abbott, P., Wallace, C., Tyler, M. (2005) </a:t>
            </a:r>
            <a:r>
              <a:rPr lang="en-GB" sz="1400" i="1" dirty="0"/>
              <a:t>An Introduction to Sociology Feminist Perspectives. </a:t>
            </a:r>
            <a:r>
              <a:rPr lang="en-GB" sz="1400" dirty="0"/>
              <a:t>London: Routledge.</a:t>
            </a:r>
          </a:p>
          <a:p>
            <a:r>
              <a:rPr lang="en-GB" sz="1400" dirty="0">
                <a:solidFill>
                  <a:schemeClr val="tx1">
                    <a:lumMod val="65000"/>
                    <a:lumOff val="35000"/>
                  </a:schemeClr>
                </a:solidFill>
              </a:rPr>
              <a:t>Allen, N. E., Bybee, D. I., Sullivan, C. M. (2004) Battered Women’s Multitude of Needs Evidence Supporting the Need for Comprehensive Advocacy. </a:t>
            </a:r>
            <a:r>
              <a:rPr lang="en-GB" sz="1400" i="1" dirty="0">
                <a:solidFill>
                  <a:schemeClr val="tx1">
                    <a:lumMod val="65000"/>
                    <a:lumOff val="35000"/>
                  </a:schemeClr>
                </a:solidFill>
              </a:rPr>
              <a:t>Violence Against Women</a:t>
            </a:r>
            <a:r>
              <a:rPr lang="en-GB" sz="1400" dirty="0">
                <a:solidFill>
                  <a:schemeClr val="tx1">
                    <a:lumMod val="65000"/>
                    <a:lumOff val="35000"/>
                  </a:schemeClr>
                </a:solidFill>
              </a:rPr>
              <a:t>, 10(9), pp. 1015-1035.</a:t>
            </a:r>
          </a:p>
          <a:p>
            <a:r>
              <a:rPr lang="en-GB" sz="1400" dirty="0">
                <a:solidFill>
                  <a:schemeClr val="tx1">
                    <a:lumMod val="65000"/>
                    <a:lumOff val="35000"/>
                  </a:schemeClr>
                </a:solidFill>
              </a:rPr>
              <a:t>Brooks, O., Burman, M. (2017) Reporting rape: Victim perspectives on advocacy support in the criminal justice process. </a:t>
            </a:r>
            <a:r>
              <a:rPr lang="en-GB" sz="1400" i="1" dirty="0">
                <a:solidFill>
                  <a:schemeClr val="tx1">
                    <a:lumMod val="65000"/>
                    <a:lumOff val="35000"/>
                  </a:schemeClr>
                </a:solidFill>
              </a:rPr>
              <a:t>Criminology and Criminal Justice</a:t>
            </a:r>
            <a:r>
              <a:rPr lang="en-GB" sz="1400" dirty="0">
                <a:solidFill>
                  <a:schemeClr val="tx1">
                    <a:lumMod val="65000"/>
                    <a:lumOff val="35000"/>
                  </a:schemeClr>
                </a:solidFill>
              </a:rPr>
              <a:t>, 17(2), pp. 209-225.</a:t>
            </a:r>
          </a:p>
          <a:p>
            <a:r>
              <a:rPr lang="en-GB" sz="1400" dirty="0">
                <a:solidFill>
                  <a:schemeClr val="tx1">
                    <a:lumMod val="65000"/>
                    <a:lumOff val="35000"/>
                  </a:schemeClr>
                </a:solidFill>
              </a:rPr>
              <a:t>Davis, L. V., Hagen, J. L., Early, T. J. (1994) Social Services for Battered Women: Are They Adequate, Accessible, and Appropriate? </a:t>
            </a:r>
            <a:r>
              <a:rPr lang="en-GB" sz="1400" i="1" dirty="0">
                <a:solidFill>
                  <a:schemeClr val="tx1">
                    <a:lumMod val="65000"/>
                    <a:lumOff val="35000"/>
                  </a:schemeClr>
                </a:solidFill>
              </a:rPr>
              <a:t>Social Work, </a:t>
            </a:r>
            <a:r>
              <a:rPr lang="en-GB" sz="1400" dirty="0">
                <a:solidFill>
                  <a:schemeClr val="tx1">
                    <a:lumMod val="65000"/>
                    <a:lumOff val="35000"/>
                  </a:schemeClr>
                </a:solidFill>
              </a:rPr>
              <a:t>39(6), pp: 695-704. </a:t>
            </a:r>
          </a:p>
          <a:p>
            <a:r>
              <a:rPr lang="en-GB" sz="1400" dirty="0" err="1">
                <a:solidFill>
                  <a:schemeClr val="tx1">
                    <a:lumMod val="65000"/>
                    <a:lumOff val="35000"/>
                  </a:schemeClr>
                </a:solidFill>
              </a:rPr>
              <a:t>Dheensa</a:t>
            </a:r>
            <a:r>
              <a:rPr lang="en-GB" sz="1400" dirty="0">
                <a:solidFill>
                  <a:schemeClr val="tx1">
                    <a:lumMod val="65000"/>
                    <a:lumOff val="35000"/>
                  </a:schemeClr>
                </a:solidFill>
              </a:rPr>
              <a:t>, S., Halliwell, G., Daw, J., Jones, S. K., Feder, G. (2020) “From taboo to routine”: a qualitative evaluation of a hospital-based advocacy intervention for domestic violence and abuse. </a:t>
            </a:r>
            <a:r>
              <a:rPr lang="en-GB" sz="1400" i="1" dirty="0">
                <a:solidFill>
                  <a:schemeClr val="tx1">
                    <a:lumMod val="65000"/>
                    <a:lumOff val="35000"/>
                  </a:schemeClr>
                </a:solidFill>
              </a:rPr>
              <a:t>BMC Health Services Research</a:t>
            </a:r>
            <a:r>
              <a:rPr lang="en-GB" sz="1400" dirty="0">
                <a:solidFill>
                  <a:schemeClr val="tx1">
                    <a:lumMod val="65000"/>
                    <a:lumOff val="35000"/>
                  </a:schemeClr>
                </a:solidFill>
              </a:rPr>
              <a:t>. Available at: </a:t>
            </a:r>
            <a:r>
              <a:rPr lang="en-GB" sz="1200" dirty="0">
                <a:hlinkClick r:id="rId2"/>
              </a:rPr>
              <a:t>"From taboo to routine": a qualitative evaluation of a hospital-based advocacy intervention for domestic violence and abuse - PubMed (nih.gov)</a:t>
            </a:r>
            <a:r>
              <a:rPr lang="en-GB" sz="1200" dirty="0"/>
              <a:t> (Accessed: 7 November 2022).</a:t>
            </a:r>
            <a:endParaRPr lang="en-GB" sz="1400" dirty="0">
              <a:solidFill>
                <a:schemeClr val="tx1">
                  <a:lumMod val="65000"/>
                  <a:lumOff val="35000"/>
                </a:schemeClr>
              </a:solidFill>
            </a:endParaRPr>
          </a:p>
          <a:p>
            <a:r>
              <a:rPr lang="en-GB" sz="1400" dirty="0">
                <a:solidFill>
                  <a:schemeClr val="tx1">
                    <a:lumMod val="65000"/>
                    <a:lumOff val="35000"/>
                  </a:schemeClr>
                </a:solidFill>
              </a:rPr>
              <a:t>Howarth, E., Robinson, A. (2016) Responding Effectively to Women Experiencing Severe Abuse: Identifying Key Components of a British Advocacy Intervention. </a:t>
            </a:r>
            <a:r>
              <a:rPr lang="en-GB" sz="1400" i="1" dirty="0">
                <a:solidFill>
                  <a:schemeClr val="tx1">
                    <a:lumMod val="65000"/>
                    <a:lumOff val="35000"/>
                  </a:schemeClr>
                </a:solidFill>
              </a:rPr>
              <a:t>Violence Against Women, </a:t>
            </a:r>
            <a:r>
              <a:rPr lang="en-GB" sz="1400" dirty="0">
                <a:solidFill>
                  <a:schemeClr val="tx1">
                    <a:lumMod val="65000"/>
                    <a:lumOff val="35000"/>
                  </a:schemeClr>
                </a:solidFill>
              </a:rPr>
              <a:t>22(1), pp. 41-63. </a:t>
            </a:r>
          </a:p>
          <a:p>
            <a:r>
              <a:rPr lang="en-GB" sz="1400" i="1" dirty="0">
                <a:solidFill>
                  <a:schemeClr val="tx1">
                    <a:lumMod val="65000"/>
                    <a:lumOff val="35000"/>
                  </a:schemeClr>
                </a:solidFill>
              </a:rPr>
              <a:t>Mental Health (Wales) Measure 2010 (</a:t>
            </a:r>
            <a:r>
              <a:rPr lang="en-GB" sz="1400" dirty="0" err="1">
                <a:solidFill>
                  <a:schemeClr val="tx1">
                    <a:lumMod val="65000"/>
                    <a:lumOff val="35000"/>
                  </a:schemeClr>
                </a:solidFill>
              </a:rPr>
              <a:t>nawm</a:t>
            </a:r>
            <a:r>
              <a:rPr lang="en-GB" sz="1400" dirty="0">
                <a:solidFill>
                  <a:schemeClr val="tx1">
                    <a:lumMod val="65000"/>
                    <a:lumOff val="35000"/>
                  </a:schemeClr>
                </a:solidFill>
              </a:rPr>
              <a:t> 7). Available at: </a:t>
            </a:r>
            <a:r>
              <a:rPr lang="en-GB" sz="1400" dirty="0">
                <a:hlinkClick r:id="rId3"/>
              </a:rPr>
              <a:t>Mental Health (Wales) Measure 2010 (legislation.gov.uk)</a:t>
            </a:r>
            <a:r>
              <a:rPr lang="en-GB" sz="1400" dirty="0"/>
              <a:t> </a:t>
            </a:r>
            <a:r>
              <a:rPr lang="en-GB" sz="1400" dirty="0">
                <a:solidFill>
                  <a:schemeClr val="tx1">
                    <a:lumMod val="65000"/>
                    <a:lumOff val="35000"/>
                  </a:schemeClr>
                </a:solidFill>
              </a:rPr>
              <a:t>(Accessed: 7 November 2022).</a:t>
            </a:r>
          </a:p>
        </p:txBody>
      </p:sp>
    </p:spTree>
    <p:extLst>
      <p:ext uri="{BB962C8B-B14F-4D97-AF65-F5344CB8AC3E}">
        <p14:creationId xmlns:p14="http://schemas.microsoft.com/office/powerpoint/2010/main" val="6450145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41F01-CCAF-0880-CC9E-E6793A7D4538}"/>
              </a:ext>
            </a:extLst>
          </p:cNvPr>
          <p:cNvSpPr>
            <a:spLocks noGrp="1"/>
          </p:cNvSpPr>
          <p:nvPr>
            <p:ph type="title"/>
          </p:nvPr>
        </p:nvSpPr>
        <p:spPr>
          <a:xfrm>
            <a:off x="677334" y="609600"/>
            <a:ext cx="8596668" cy="556591"/>
          </a:xfrm>
        </p:spPr>
        <p:txBody>
          <a:bodyPr>
            <a:normAutofit fontScale="90000"/>
          </a:bodyPr>
          <a:lstStyle/>
          <a:p>
            <a:r>
              <a:rPr lang="en-GB" dirty="0"/>
              <a:t>References continued</a:t>
            </a:r>
          </a:p>
        </p:txBody>
      </p:sp>
      <p:sp>
        <p:nvSpPr>
          <p:cNvPr id="3" name="Content Placeholder 2">
            <a:extLst>
              <a:ext uri="{FF2B5EF4-FFF2-40B4-BE49-F238E27FC236}">
                <a16:creationId xmlns:a16="http://schemas.microsoft.com/office/drawing/2014/main" id="{BFB8D33A-8EC6-FDFB-152C-69D13B0CB764}"/>
              </a:ext>
            </a:extLst>
          </p:cNvPr>
          <p:cNvSpPr>
            <a:spLocks noGrp="1"/>
          </p:cNvSpPr>
          <p:nvPr>
            <p:ph idx="1"/>
          </p:nvPr>
        </p:nvSpPr>
        <p:spPr>
          <a:xfrm>
            <a:off x="677334" y="1510749"/>
            <a:ext cx="8596668" cy="5155094"/>
          </a:xfrm>
        </p:spPr>
        <p:txBody>
          <a:bodyPr>
            <a:normAutofit fontScale="32500" lnSpcReduction="20000"/>
          </a:bodyPr>
          <a:lstStyle/>
          <a:p>
            <a:pPr marL="0" indent="0">
              <a:buNone/>
            </a:pPr>
            <a:r>
              <a:rPr lang="en-GB" sz="3700" dirty="0" err="1">
                <a:solidFill>
                  <a:schemeClr val="tx1">
                    <a:lumMod val="65000"/>
                    <a:lumOff val="35000"/>
                  </a:schemeClr>
                </a:solidFill>
              </a:rPr>
              <a:t>Newbigging</a:t>
            </a:r>
            <a:r>
              <a:rPr lang="en-GB" sz="3700" dirty="0">
                <a:solidFill>
                  <a:schemeClr val="tx1">
                    <a:lumMod val="65000"/>
                    <a:lumOff val="35000"/>
                  </a:schemeClr>
                </a:solidFill>
              </a:rPr>
              <a:t>, K., Ridley, J., McKeown, M., </a:t>
            </a:r>
            <a:r>
              <a:rPr lang="en-GB" sz="3700" dirty="0" err="1">
                <a:solidFill>
                  <a:schemeClr val="tx1">
                    <a:lumMod val="65000"/>
                    <a:lumOff val="35000"/>
                  </a:schemeClr>
                </a:solidFill>
              </a:rPr>
              <a:t>Sadd</a:t>
            </a:r>
            <a:r>
              <a:rPr lang="en-GB" sz="3700" dirty="0">
                <a:solidFill>
                  <a:schemeClr val="tx1">
                    <a:lumMod val="65000"/>
                    <a:lumOff val="35000"/>
                  </a:schemeClr>
                </a:solidFill>
              </a:rPr>
              <a:t>, J., Machin, K., Cruse, K., De La Haye, S., Able, L., </a:t>
            </a:r>
            <a:r>
              <a:rPr lang="en-GB" sz="3700" dirty="0" err="1">
                <a:solidFill>
                  <a:schemeClr val="tx1">
                    <a:lumMod val="65000"/>
                    <a:lumOff val="35000"/>
                  </a:schemeClr>
                </a:solidFill>
              </a:rPr>
              <a:t>Poursanidou</a:t>
            </a:r>
            <a:r>
              <a:rPr lang="en-GB" sz="3700" dirty="0">
                <a:solidFill>
                  <a:schemeClr val="tx1">
                    <a:lumMod val="65000"/>
                    <a:lumOff val="35000"/>
                  </a:schemeClr>
                </a:solidFill>
              </a:rPr>
              <a:t>, K. (2015) </a:t>
            </a:r>
            <a:r>
              <a:rPr lang="en-GB" sz="3700" i="1" dirty="0">
                <a:solidFill>
                  <a:schemeClr val="tx1">
                    <a:lumMod val="65000"/>
                    <a:lumOff val="35000"/>
                  </a:schemeClr>
                </a:solidFill>
              </a:rPr>
              <a:t>Independent Mental Health Advocacy The Right To Be Heard Context Values and Good Practice.</a:t>
            </a:r>
            <a:r>
              <a:rPr lang="en-GB" sz="3700" dirty="0">
                <a:solidFill>
                  <a:schemeClr val="tx1">
                    <a:lumMod val="65000"/>
                    <a:lumOff val="35000"/>
                  </a:schemeClr>
                </a:solidFill>
              </a:rPr>
              <a:t> London: Jessica Kingsley Publishers</a:t>
            </a:r>
            <a:r>
              <a:rPr lang="en-GB" sz="3700" dirty="0"/>
              <a:t>. </a:t>
            </a:r>
          </a:p>
          <a:p>
            <a:pPr marL="0" indent="0">
              <a:buNone/>
            </a:pPr>
            <a:r>
              <a:rPr lang="en-GB" sz="3700" dirty="0"/>
              <a:t>Nia (2022) </a:t>
            </a:r>
            <a:r>
              <a:rPr lang="en-GB" sz="3700" i="1" dirty="0"/>
              <a:t>What is Violence Against Women and Girls. </a:t>
            </a:r>
            <a:r>
              <a:rPr lang="en-GB" sz="3700" dirty="0"/>
              <a:t>Available at: </a:t>
            </a:r>
            <a:r>
              <a:rPr lang="en-GB" sz="3700" dirty="0">
                <a:hlinkClick r:id="rId2"/>
              </a:rPr>
              <a:t>What is Violence Against Women and Girls? - NIA | Ending Violence Against Women and Girls (niaendingviolence.org.uk)</a:t>
            </a:r>
            <a:r>
              <a:rPr lang="en-GB" sz="3700" dirty="0"/>
              <a:t>  (Accessed: 7 November 2022).</a:t>
            </a:r>
          </a:p>
          <a:p>
            <a:pPr marL="0" indent="0">
              <a:buNone/>
            </a:pPr>
            <a:r>
              <a:rPr lang="en-GB" sz="3700" dirty="0"/>
              <a:t>Office for National Statistics (2021) </a:t>
            </a:r>
            <a:r>
              <a:rPr lang="en-GB" sz="3700" i="1" dirty="0"/>
              <a:t>The lasting impact of violence against women and girls. </a:t>
            </a:r>
            <a:r>
              <a:rPr lang="en-GB" sz="3700" dirty="0"/>
              <a:t>Available at: </a:t>
            </a:r>
            <a:r>
              <a:rPr lang="en-GB" sz="3700" dirty="0">
                <a:hlinkClick r:id="rId3"/>
              </a:rPr>
              <a:t>The lasting impact of violence against women and girls - Office for National Statistics (ons.gov.uk)</a:t>
            </a:r>
            <a:r>
              <a:rPr lang="en-GB" sz="3700" dirty="0"/>
              <a:t> (Accessed: 7 November 2022).</a:t>
            </a:r>
          </a:p>
          <a:p>
            <a:pPr marL="0" indent="0">
              <a:buNone/>
            </a:pPr>
            <a:r>
              <a:rPr lang="en-GB" sz="3700" dirty="0"/>
              <a:t>Office of National Statistics (2022) </a:t>
            </a:r>
            <a:r>
              <a:rPr lang="en-GB" sz="3700" i="1" dirty="0"/>
              <a:t>Domestic abuse victim services, England and Wales: 2022. </a:t>
            </a:r>
            <a:r>
              <a:rPr lang="en-GB" sz="3700" dirty="0"/>
              <a:t>Available at: </a:t>
            </a:r>
            <a:r>
              <a:rPr lang="en-GB" sz="3700" dirty="0">
                <a:hlinkClick r:id="rId4"/>
              </a:rPr>
              <a:t>Domestic abuse victim services, England and Wales - Office for National Statistics (ons.gov.uk)</a:t>
            </a:r>
            <a:r>
              <a:rPr lang="en-GB" sz="3700" dirty="0"/>
              <a:t> (Accessed: 7 November 2022).</a:t>
            </a:r>
          </a:p>
          <a:p>
            <a:pPr marL="0" indent="0">
              <a:buNone/>
            </a:pPr>
            <a:r>
              <a:rPr lang="en-GB" sz="3700" dirty="0" err="1"/>
              <a:t>SafeLives</a:t>
            </a:r>
            <a:r>
              <a:rPr lang="en-GB" sz="3700" dirty="0"/>
              <a:t> (2020) Domestic abuse frontline service COVID-19 survey results for June 2020.  Available at: </a:t>
            </a:r>
            <a:r>
              <a:rPr lang="en-GB" sz="3700" dirty="0">
                <a:hlinkClick r:id="rId5"/>
              </a:rPr>
              <a:t>Frontline Practitioners survey results - COVID-19 | </a:t>
            </a:r>
            <a:r>
              <a:rPr lang="en-GB" sz="3700" dirty="0" err="1">
                <a:hlinkClick r:id="rId5"/>
              </a:rPr>
              <a:t>Safelives</a:t>
            </a:r>
            <a:r>
              <a:rPr lang="en-GB" sz="3700" dirty="0"/>
              <a:t> (Accessed: 7 November 2022).</a:t>
            </a:r>
          </a:p>
          <a:p>
            <a:pPr marL="0" indent="0">
              <a:buNone/>
            </a:pPr>
            <a:r>
              <a:rPr lang="en-GB" sz="3700" dirty="0" err="1"/>
              <a:t>SafeLives</a:t>
            </a:r>
            <a:r>
              <a:rPr lang="en-GB" sz="3700" dirty="0"/>
              <a:t> (2021) </a:t>
            </a:r>
            <a:r>
              <a:rPr lang="en-GB" sz="3700" i="1" dirty="0"/>
              <a:t>Shadow Pandemic: a domestic abuse learning partnership. </a:t>
            </a:r>
            <a:r>
              <a:rPr lang="en-GB" sz="3700" dirty="0"/>
              <a:t>Available at: </a:t>
            </a:r>
            <a:r>
              <a:rPr lang="en-GB" sz="3700" dirty="0">
                <a:hlinkClick r:id="rId6"/>
              </a:rPr>
              <a:t>Shadow Pandemic: a domestic abuse learning partnership | </a:t>
            </a:r>
            <a:r>
              <a:rPr lang="en-GB" sz="3700" dirty="0" err="1">
                <a:hlinkClick r:id="rId6"/>
              </a:rPr>
              <a:t>Safelives</a:t>
            </a:r>
            <a:r>
              <a:rPr lang="en-GB" sz="3700" dirty="0"/>
              <a:t> (Accessed:7 November 2022).</a:t>
            </a:r>
          </a:p>
          <a:p>
            <a:pPr marL="0" indent="0">
              <a:buNone/>
            </a:pPr>
            <a:r>
              <a:rPr lang="en-GB" sz="3700" i="1" dirty="0"/>
              <a:t>Social Services and Well-being (Wales) Act 2014 </a:t>
            </a:r>
            <a:r>
              <a:rPr lang="en-GB" sz="3700" dirty="0"/>
              <a:t>(</a:t>
            </a:r>
            <a:r>
              <a:rPr lang="en-GB" sz="3700" dirty="0" err="1"/>
              <a:t>anaw</a:t>
            </a:r>
            <a:r>
              <a:rPr lang="en-GB" sz="3700" dirty="0"/>
              <a:t> 4). Available at: </a:t>
            </a:r>
            <a:r>
              <a:rPr lang="en-GB" sz="3700" dirty="0">
                <a:hlinkClick r:id="rId7"/>
              </a:rPr>
              <a:t>Social Services and Well-being (Wales) Act 2014 (legislation.gov.uk)</a:t>
            </a:r>
            <a:r>
              <a:rPr lang="en-GB" sz="3700" dirty="0"/>
              <a:t> (Accessed: 7 November 2022).</a:t>
            </a:r>
          </a:p>
          <a:p>
            <a:pPr marL="0" indent="0">
              <a:buNone/>
            </a:pPr>
            <a:r>
              <a:rPr lang="en-GB" sz="3700" dirty="0"/>
              <a:t>Taylor-Dunn, H., Erol, R. (2021) Improving the safety and well-being of domestic abuse survivors: the role of a specialist organisation in supporting the work of Independent Domestic Violence Advisors. </a:t>
            </a:r>
            <a:r>
              <a:rPr lang="en-GB" sz="3700" i="1" dirty="0"/>
              <a:t>Crime Prevention and Community Safety, </a:t>
            </a:r>
            <a:r>
              <a:rPr lang="en-GB" sz="3700" dirty="0"/>
              <a:t>23, pp. 115-136.</a:t>
            </a:r>
          </a:p>
          <a:p>
            <a:pPr marL="0" indent="0">
              <a:buNone/>
            </a:pPr>
            <a:r>
              <a:rPr lang="en-GB" sz="3700" dirty="0"/>
              <a:t>United Nations General Assembly (1993) </a:t>
            </a:r>
            <a:r>
              <a:rPr lang="en-GB" sz="3700" i="1" dirty="0">
                <a:solidFill>
                  <a:schemeClr val="tx1">
                    <a:lumMod val="65000"/>
                    <a:lumOff val="35000"/>
                  </a:schemeClr>
                </a:solidFill>
                <a:cs typeface="Arial" panose="020B0604020202020204" pitchFamily="34" charset="0"/>
              </a:rPr>
              <a:t>United Nations’ General Assembly Declaration on the Elimination of Violence Against Women</a:t>
            </a:r>
            <a:r>
              <a:rPr lang="en-GB" sz="3700" dirty="0">
                <a:solidFill>
                  <a:schemeClr val="tx1">
                    <a:lumMod val="65000"/>
                    <a:lumOff val="35000"/>
                  </a:schemeClr>
                </a:solidFill>
                <a:cs typeface="Arial" panose="020B0604020202020204" pitchFamily="34" charset="0"/>
              </a:rPr>
              <a:t>. Resolution A/Res/48/104.  Available at: </a:t>
            </a:r>
            <a:r>
              <a:rPr lang="en-GB" sz="3700" dirty="0">
                <a:hlinkClick r:id="rId8"/>
              </a:rPr>
              <a:t>Declaration on the Elimination of Violence against Women | OHCHR</a:t>
            </a:r>
            <a:r>
              <a:rPr lang="en-GB" sz="3700" dirty="0"/>
              <a:t> (Accessed: 7 November 2022).</a:t>
            </a:r>
          </a:p>
          <a:p>
            <a:pPr marL="0" indent="0">
              <a:buNone/>
            </a:pPr>
            <a:r>
              <a:rPr lang="en-GB" sz="3700" dirty="0" err="1"/>
              <a:t>Zosky</a:t>
            </a:r>
            <a:r>
              <a:rPr lang="en-GB" sz="3700" dirty="0"/>
              <a:t>, D. L. (1999) The Application of Object Relations Theory to Domestic Violence. </a:t>
            </a:r>
            <a:r>
              <a:rPr lang="en-GB" sz="3700" i="1" dirty="0"/>
              <a:t>Clinical Social Work Journal, </a:t>
            </a:r>
            <a:r>
              <a:rPr lang="en-GB" sz="3700" dirty="0"/>
              <a:t>27(1), pp. 55-69.</a:t>
            </a:r>
          </a:p>
          <a:p>
            <a:pPr marL="0" indent="0">
              <a:buNone/>
            </a:pPr>
            <a:endParaRPr lang="en-GB" dirty="0"/>
          </a:p>
        </p:txBody>
      </p:sp>
    </p:spTree>
    <p:extLst>
      <p:ext uri="{BB962C8B-B14F-4D97-AF65-F5344CB8AC3E}">
        <p14:creationId xmlns:p14="http://schemas.microsoft.com/office/powerpoint/2010/main" val="396314279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5529</TotalTime>
  <Words>2588</Words>
  <Application>Microsoft Office PowerPoint</Application>
  <PresentationFormat>Widescreen</PresentationFormat>
  <Paragraphs>140</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Century Gothic</vt:lpstr>
      <vt:lpstr>Trebuchet MS</vt:lpstr>
      <vt:lpstr>Wingdings 3</vt:lpstr>
      <vt:lpstr>Facet</vt:lpstr>
      <vt:lpstr>ECAY5003 Demonstrate a critical understanding of advocacy provision on service users </vt:lpstr>
      <vt:lpstr>Advocacy</vt:lpstr>
      <vt:lpstr>  Violence against women and girls (VAWG)</vt:lpstr>
      <vt:lpstr>Theory examples</vt:lpstr>
      <vt:lpstr>Lasting effects</vt:lpstr>
      <vt:lpstr>The problem of woman abuse has been around for centuries (Davis et al, 1994) </vt:lpstr>
      <vt:lpstr>Implementation of specialist support</vt:lpstr>
      <vt:lpstr>IDVA Voices</vt:lpstr>
      <vt:lpstr>Resulting evidence suggests</vt:lpstr>
      <vt:lpstr>Resulting evidence suggests</vt:lpstr>
      <vt:lpstr>COVID-19 frontline service survey </vt:lpstr>
      <vt:lpstr>Shadow Pandemic – shining a light on domestic abuse during COVID</vt:lpstr>
      <vt:lpstr>To conclude</vt:lpstr>
      <vt:lpstr>References</vt:lpstr>
      <vt:lpstr>References continued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Ecay5003 Demonstrate a critical understanding of advocacy provision on service users </dc:title>
  <dc:creator>Copper Creations</dc:creator>
  <cp:lastModifiedBy>Copper Creations</cp:lastModifiedBy>
  <cp:revision>42</cp:revision>
  <dcterms:created xsi:type="dcterms:W3CDTF">2022-11-03T17:48:51Z</dcterms:created>
  <dcterms:modified xsi:type="dcterms:W3CDTF">2022-11-07T14:08:40Z</dcterms:modified>
</cp:coreProperties>
</file>