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Arimo" panose="020B0604020202020204" pitchFamily="34" charset="0"/>
      <p:regular r:id="rId13"/>
    </p:embeddedFont>
    <p:embeddedFont>
      <p:font typeface="Arimo Bold" panose="020B0704020202020204" pitchFamily="34" charset="0"/>
      <p:regular r:id="rId14"/>
      <p:bold r:id="rId15"/>
    </p:embeddedFont>
    <p:embeddedFont>
      <p:font typeface="Arimo Bold Italics" panose="020B0704020202090204" pitchFamily="34" charset="0"/>
      <p:regular r:id="rId16"/>
      <p:bold r:id="rId17"/>
      <p:italic r:id="rId18"/>
      <p:boldItalic r:id="rId19"/>
    </p:embeddedFont>
    <p:embeddedFont>
      <p:font typeface="Calibri" panose="020F0502020204030204" pitchFamily="3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3" autoAdjust="0"/>
    <p:restoredTop sz="93066" autoAdjust="0"/>
  </p:normalViewPr>
  <p:slideViewPr>
    <p:cSldViewPr>
      <p:cViewPr varScale="1">
        <p:scale>
          <a:sx n="78" d="100"/>
          <a:sy n="78" d="100"/>
        </p:scale>
        <p:origin x="208" y="3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research reinforces the critical role of informal caregivers, highlights the negative impacts of burden, and consolidates evidence. The findings offer recommendations that align with public health practice, wellbeing policies, and service improvement goals.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10/9/25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84137" y="-3110568"/>
            <a:ext cx="18843842" cy="18843842"/>
          </a:xfrm>
          <a:custGeom>
            <a:avLst/>
            <a:gdLst/>
            <a:ahLst/>
            <a:cxnLst/>
            <a:rect l="l" t="t" r="r" b="b"/>
            <a:pathLst>
              <a:path w="18843842" h="18843842">
                <a:moveTo>
                  <a:pt x="0" y="0"/>
                </a:moveTo>
                <a:lnTo>
                  <a:pt x="18843841" y="0"/>
                </a:lnTo>
                <a:lnTo>
                  <a:pt x="18843841" y="18843842"/>
                </a:lnTo>
                <a:lnTo>
                  <a:pt x="0" y="18843842"/>
                </a:lnTo>
                <a:lnTo>
                  <a:pt x="0" y="0"/>
                </a:lnTo>
                <a:close/>
              </a:path>
            </a:pathLst>
          </a:custGeom>
          <a:blipFill>
            <a:blip r:embed="rId2">
              <a:alphaModFix amt="44999"/>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679316" y="6969454"/>
            <a:ext cx="17105605" cy="2616718"/>
            <a:chOff x="0" y="0"/>
            <a:chExt cx="22807473" cy="3488958"/>
          </a:xfrm>
        </p:grpSpPr>
        <p:sp>
          <p:nvSpPr>
            <p:cNvPr id="4" name="Freeform 4"/>
            <p:cNvSpPr/>
            <p:nvPr/>
          </p:nvSpPr>
          <p:spPr>
            <a:xfrm>
              <a:off x="0" y="0"/>
              <a:ext cx="22807409" cy="3488958"/>
            </a:xfrm>
            <a:custGeom>
              <a:avLst/>
              <a:gdLst/>
              <a:ahLst/>
              <a:cxnLst/>
              <a:rect l="l" t="t" r="r" b="b"/>
              <a:pathLst>
                <a:path w="22807409" h="3488958">
                  <a:moveTo>
                    <a:pt x="0" y="0"/>
                  </a:moveTo>
                  <a:lnTo>
                    <a:pt x="22807409" y="0"/>
                  </a:lnTo>
                  <a:lnTo>
                    <a:pt x="22807409" y="3488958"/>
                  </a:lnTo>
                  <a:lnTo>
                    <a:pt x="0" y="3488958"/>
                  </a:lnTo>
                  <a:close/>
                </a:path>
              </a:pathLst>
            </a:custGeom>
            <a:solidFill>
              <a:srgbClr val="F3F1F0"/>
            </a:solidFill>
          </p:spPr>
          <p:txBody>
            <a:bodyPr/>
            <a:lstStyle/>
            <a:p>
              <a:endParaRPr lang="en-GB"/>
            </a:p>
          </p:txBody>
        </p:sp>
      </p:grpSp>
      <p:sp>
        <p:nvSpPr>
          <p:cNvPr id="6" name="Freeform 6"/>
          <p:cNvSpPr/>
          <p:nvPr/>
        </p:nvSpPr>
        <p:spPr>
          <a:xfrm>
            <a:off x="2828804" y="7326294"/>
            <a:ext cx="12053013" cy="1623814"/>
          </a:xfrm>
          <a:custGeom>
            <a:avLst/>
            <a:gdLst/>
            <a:ahLst/>
            <a:cxnLst/>
            <a:rect l="l" t="t" r="r" b="b"/>
            <a:pathLst>
              <a:path w="16070684" h="2165086">
                <a:moveTo>
                  <a:pt x="0" y="0"/>
                </a:moveTo>
                <a:lnTo>
                  <a:pt x="16070684" y="0"/>
                </a:lnTo>
                <a:lnTo>
                  <a:pt x="16070684" y="2165086"/>
                </a:lnTo>
                <a:lnTo>
                  <a:pt x="0" y="2165086"/>
                </a:lnTo>
                <a:close/>
              </a:path>
            </a:pathLst>
          </a:custGeom>
          <a:solidFill>
            <a:srgbClr val="000000">
              <a:alpha val="0"/>
            </a:srgbClr>
          </a:solidFill>
        </p:spPr>
        <p:txBody>
          <a:bodyPr/>
          <a:lstStyle/>
          <a:p>
            <a:endParaRPr lang="en-GB"/>
          </a:p>
        </p:txBody>
      </p:sp>
      <p:sp>
        <p:nvSpPr>
          <p:cNvPr id="9" name="Freeform 9"/>
          <p:cNvSpPr/>
          <p:nvPr/>
        </p:nvSpPr>
        <p:spPr>
          <a:xfrm>
            <a:off x="14881817" y="5756699"/>
            <a:ext cx="2993952" cy="3829474"/>
          </a:xfrm>
          <a:custGeom>
            <a:avLst/>
            <a:gdLst/>
            <a:ahLst/>
            <a:cxnLst/>
            <a:rect l="l" t="t" r="r" b="b"/>
            <a:pathLst>
              <a:path w="2993952" h="3829474">
                <a:moveTo>
                  <a:pt x="0" y="0"/>
                </a:moveTo>
                <a:lnTo>
                  <a:pt x="2993952" y="0"/>
                </a:lnTo>
                <a:lnTo>
                  <a:pt x="2993952" y="3829473"/>
                </a:lnTo>
                <a:lnTo>
                  <a:pt x="0" y="38294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1420234" y="3835729"/>
            <a:ext cx="15170506" cy="1209675"/>
          </a:xfrm>
          <a:prstGeom prst="rect">
            <a:avLst/>
          </a:prstGeom>
        </p:spPr>
        <p:txBody>
          <a:bodyPr lIns="0" tIns="0" rIns="0" bIns="0" rtlCol="0" anchor="t">
            <a:spAutoFit/>
          </a:bodyPr>
          <a:lstStyle/>
          <a:p>
            <a:pPr algn="ctr">
              <a:lnSpc>
                <a:spcPts val="4799"/>
              </a:lnSpc>
              <a:spcBef>
                <a:spcPct val="0"/>
              </a:spcBef>
            </a:pPr>
            <a:r>
              <a:rPr lang="en-US" sz="3999" b="1">
                <a:solidFill>
                  <a:srgbClr val="000000"/>
                </a:solidFill>
                <a:latin typeface="Arimo Bold"/>
                <a:ea typeface="Arimo Bold"/>
                <a:cs typeface="Arimo Bold"/>
                <a:sym typeface="Arimo Bold"/>
              </a:rPr>
              <a:t>Exploring the relationship between caregiving burden and quality of life in informal caregivers</a:t>
            </a:r>
          </a:p>
        </p:txBody>
      </p:sp>
      <p:sp>
        <p:nvSpPr>
          <p:cNvPr id="11" name="TextBox 7">
            <a:extLst>
              <a:ext uri="{FF2B5EF4-FFF2-40B4-BE49-F238E27FC236}">
                <a16:creationId xmlns:a16="http://schemas.microsoft.com/office/drawing/2014/main" id="{8C058117-2090-CC02-8647-9961AD70D351}"/>
              </a:ext>
            </a:extLst>
          </p:cNvPr>
          <p:cNvSpPr txBox="1"/>
          <p:nvPr/>
        </p:nvSpPr>
        <p:spPr>
          <a:xfrm>
            <a:off x="2590800" y="7519106"/>
            <a:ext cx="12053013" cy="1645245"/>
          </a:xfrm>
          <a:prstGeom prst="rect">
            <a:avLst/>
          </a:prstGeom>
        </p:spPr>
        <p:txBody>
          <a:bodyPr lIns="0" tIns="0" rIns="0" bIns="0" rtlCol="0" anchor="b"/>
          <a:lstStyle/>
          <a:p>
            <a:pPr algn="ctr">
              <a:lnSpc>
                <a:spcPts val="3840"/>
              </a:lnSpc>
            </a:pPr>
            <a:r>
              <a:rPr lang="en-US" sz="3200" spc="-73" dirty="0">
                <a:solidFill>
                  <a:srgbClr val="000000"/>
                </a:solidFill>
                <a:latin typeface="Arial" panose="020B0604020202020204" pitchFamily="34" charset="0"/>
                <a:ea typeface="Arimo Bold"/>
                <a:cs typeface="Arial" panose="020B0604020202020204" pitchFamily="34" charset="0"/>
                <a:sym typeface="Arimo Bold"/>
              </a:rPr>
              <a:t>Practice-Based Research </a:t>
            </a:r>
            <a:r>
              <a:rPr lang="en-US" sz="3200" i="1" spc="-73" dirty="0">
                <a:solidFill>
                  <a:srgbClr val="000000"/>
                </a:solidFill>
                <a:latin typeface="Arial" panose="020B0604020202020204" pitchFamily="34" charset="0"/>
                <a:ea typeface="Arimo Italics"/>
                <a:cs typeface="Arial" panose="020B0604020202020204" pitchFamily="34" charset="0"/>
                <a:sym typeface="Arimo Italics"/>
              </a:rPr>
              <a:t>(LCHS7008)</a:t>
            </a:r>
          </a:p>
          <a:p>
            <a:pPr algn="ctr">
              <a:lnSpc>
                <a:spcPts val="3840"/>
              </a:lnSpc>
            </a:pPr>
            <a:r>
              <a:rPr lang="en-US" sz="3200" spc="-73" dirty="0">
                <a:solidFill>
                  <a:srgbClr val="000000"/>
                </a:solidFill>
                <a:latin typeface="Arial" panose="020B0604020202020204" pitchFamily="34" charset="0"/>
                <a:ea typeface="Arimo Bold"/>
                <a:cs typeface="Arial" panose="020B0604020202020204" pitchFamily="34" charset="0"/>
                <a:sym typeface="Arimo Bold"/>
              </a:rPr>
              <a:t>Student Name: </a:t>
            </a:r>
            <a:r>
              <a:rPr lang="en-US" sz="3200" spc="-73" dirty="0" err="1">
                <a:solidFill>
                  <a:srgbClr val="000000"/>
                </a:solidFill>
                <a:latin typeface="Arial" panose="020B0604020202020204" pitchFamily="34" charset="0"/>
                <a:ea typeface="Arimo Bold"/>
                <a:cs typeface="Arial" panose="020B0604020202020204" pitchFamily="34" charset="0"/>
                <a:sym typeface="Arimo Bold"/>
              </a:rPr>
              <a:t>Sageeta</a:t>
            </a:r>
            <a:r>
              <a:rPr lang="en-US" sz="3200" spc="-73" dirty="0">
                <a:solidFill>
                  <a:srgbClr val="000000"/>
                </a:solidFill>
                <a:latin typeface="Arial" panose="020B0604020202020204" pitchFamily="34" charset="0"/>
                <a:ea typeface="Arimo Bold"/>
                <a:cs typeface="Arial" panose="020B0604020202020204" pitchFamily="34" charset="0"/>
                <a:sym typeface="Arimo Bold"/>
              </a:rPr>
              <a:t> Hussain</a:t>
            </a:r>
          </a:p>
          <a:p>
            <a:pPr algn="ctr">
              <a:lnSpc>
                <a:spcPts val="3840"/>
              </a:lnSpc>
            </a:pPr>
            <a:r>
              <a:rPr lang="en-US" sz="3200" spc="-75" dirty="0">
                <a:solidFill>
                  <a:srgbClr val="000000"/>
                </a:solidFill>
                <a:latin typeface="Arial" panose="020B0604020202020204" pitchFamily="34" charset="0"/>
                <a:ea typeface="Arimo Bold"/>
                <a:cs typeface="Arial" panose="020B0604020202020204" pitchFamily="34" charset="0"/>
                <a:sym typeface="Arimo Bold"/>
              </a:rPr>
              <a:t>Student ID: 2129744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65512" y="876300"/>
            <a:ext cx="10862512" cy="9159046"/>
          </a:xfrm>
          <a:prstGeom prst="rect">
            <a:avLst/>
          </a:prstGeom>
        </p:spPr>
        <p:txBody>
          <a:bodyPr wrap="square" lIns="0" tIns="0" rIns="0" bIns="0" rtlCol="0" anchor="t">
            <a:spAutoFit/>
          </a:bodyPr>
          <a:lstStyle/>
          <a:p>
            <a:pPr marL="542547" lvl="1" indent="-271273">
              <a:lnSpc>
                <a:spcPts val="4500"/>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Informal caregivers are family members, friends, or </a:t>
            </a:r>
            <a:r>
              <a:rPr lang="en-US" sz="2400" dirty="0" err="1">
                <a:solidFill>
                  <a:srgbClr val="000000"/>
                </a:solidFill>
                <a:latin typeface="Arial" panose="020B0604020202020204" pitchFamily="34" charset="0"/>
                <a:ea typeface="Arimo"/>
                <a:cs typeface="Arial" panose="020B0604020202020204" pitchFamily="34" charset="0"/>
                <a:sym typeface="Arimo"/>
              </a:rPr>
              <a:t>neighbours</a:t>
            </a:r>
            <a:r>
              <a:rPr lang="en-US" sz="2400" dirty="0">
                <a:solidFill>
                  <a:srgbClr val="000000"/>
                </a:solidFill>
                <a:latin typeface="Arial" panose="020B0604020202020204" pitchFamily="34" charset="0"/>
                <a:ea typeface="Arimo"/>
                <a:cs typeface="Arial" panose="020B0604020202020204" pitchFamily="34" charset="0"/>
                <a:sym typeface="Arimo"/>
              </a:rPr>
              <a:t> who provide unpaid care and support to someone with illness, disability, or age-related needs (Pego and Nunes, 2018).</a:t>
            </a:r>
          </a:p>
          <a:p>
            <a:pPr marL="542547" lvl="1" indent="-271273">
              <a:lnSpc>
                <a:spcPts val="4500"/>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In the UK, there are an estimated 5.7 million informal carers, around 1 in 8 adults (Carers UK, 2023).</a:t>
            </a:r>
          </a:p>
          <a:p>
            <a:pPr marL="542547" lvl="1" indent="-271273">
              <a:lnSpc>
                <a:spcPts val="4500"/>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Caregiving burden refers to the physical, emotional, social, and financial strain associated with providing care.</a:t>
            </a:r>
          </a:p>
          <a:p>
            <a:pPr marL="542547" lvl="1" indent="-271273">
              <a:lnSpc>
                <a:spcPts val="4500"/>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Burden can be objective  or subjective.</a:t>
            </a:r>
          </a:p>
          <a:p>
            <a:pPr marL="542547" lvl="1" indent="-271273">
              <a:lnSpc>
                <a:spcPts val="4500"/>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Quality of Life (QoL) is defined as “an individual’s perception of their position in life in the context of culture, value systems, goals, expectations, and concerns” (ISOQOL, 2025).</a:t>
            </a:r>
          </a:p>
          <a:p>
            <a:pPr marL="542547" lvl="1" indent="-271273">
              <a:lnSpc>
                <a:spcPts val="4500"/>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Informal caregivers often report poorer QoL, with higher rates of depression, anxiety, and chronic illness compared to non-caregivers (Soh et al., 2025).</a:t>
            </a:r>
          </a:p>
          <a:p>
            <a:pPr marL="542547" lvl="1" indent="-271273">
              <a:lnSpc>
                <a:spcPts val="4500"/>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This issue is critical to Public Health &amp; Social Care practice, as caregiver wellbeing directly impacts healthcare systems, patient outcomes, and community resilience.</a:t>
            </a:r>
          </a:p>
        </p:txBody>
      </p:sp>
      <p:grpSp>
        <p:nvGrpSpPr>
          <p:cNvPr id="3" name="Group 3"/>
          <p:cNvGrpSpPr/>
          <p:nvPr/>
        </p:nvGrpSpPr>
        <p:grpSpPr>
          <a:xfrm>
            <a:off x="11551849" y="1502961"/>
            <a:ext cx="6370662" cy="6588117"/>
            <a:chOff x="0" y="0"/>
            <a:chExt cx="11142132" cy="11522456"/>
          </a:xfrm>
        </p:grpSpPr>
        <p:sp>
          <p:nvSpPr>
            <p:cNvPr id="4" name="Freeform 4"/>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F3F1F0"/>
            </a:solidFill>
          </p:spPr>
          <p:txBody>
            <a:bodyPr/>
            <a:lstStyle/>
            <a:p>
              <a:endParaRPr lang="en-GB"/>
            </a:p>
          </p:txBody>
        </p:sp>
      </p:grpSp>
      <p:grpSp>
        <p:nvGrpSpPr>
          <p:cNvPr id="5" name="Group 5"/>
          <p:cNvGrpSpPr/>
          <p:nvPr/>
        </p:nvGrpSpPr>
        <p:grpSpPr>
          <a:xfrm>
            <a:off x="17687725" y="6674138"/>
            <a:ext cx="600275" cy="600275"/>
            <a:chOff x="0" y="0"/>
            <a:chExt cx="1049866" cy="1049866"/>
          </a:xfrm>
        </p:grpSpPr>
        <p:sp>
          <p:nvSpPr>
            <p:cNvPr id="6" name="Freeform 6"/>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a:p>
          </p:txBody>
        </p:sp>
      </p:grpSp>
      <p:grpSp>
        <p:nvGrpSpPr>
          <p:cNvPr id="7" name="Group 7"/>
          <p:cNvGrpSpPr/>
          <p:nvPr/>
        </p:nvGrpSpPr>
        <p:grpSpPr>
          <a:xfrm>
            <a:off x="15803279" y="1365575"/>
            <a:ext cx="1528636" cy="137386"/>
            <a:chOff x="0" y="0"/>
            <a:chExt cx="2673548" cy="240284"/>
          </a:xfrm>
        </p:grpSpPr>
        <p:sp>
          <p:nvSpPr>
            <p:cNvPr id="8" name="Freeform 8"/>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a:p>
          </p:txBody>
        </p:sp>
      </p:grpSp>
      <p:grpSp>
        <p:nvGrpSpPr>
          <p:cNvPr id="9" name="Group 9"/>
          <p:cNvGrpSpPr/>
          <p:nvPr/>
        </p:nvGrpSpPr>
        <p:grpSpPr>
          <a:xfrm>
            <a:off x="11840504" y="1237267"/>
            <a:ext cx="6147371" cy="7467599"/>
            <a:chOff x="0" y="0"/>
            <a:chExt cx="11142132" cy="11522456"/>
          </a:xfrm>
        </p:grpSpPr>
        <p:sp>
          <p:nvSpPr>
            <p:cNvPr id="10" name="Freeform 10"/>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lnTo>
                    <a:pt x="0" y="0"/>
                  </a:lnTo>
                  <a:close/>
                </a:path>
              </a:pathLst>
            </a:custGeom>
            <a:blipFill>
              <a:blip r:embed="rId3"/>
              <a:stretch>
                <a:fillRect l="-27701" r="-27701"/>
              </a:stretch>
            </a:blipFill>
          </p:spPr>
          <p:txBody>
            <a:bodyPr/>
            <a:lstStyle/>
            <a:p>
              <a:endParaRPr lang="en-GB"/>
            </a:p>
          </p:txBody>
        </p:sp>
      </p:grpSp>
      <p:grpSp>
        <p:nvGrpSpPr>
          <p:cNvPr id="11" name="Group 11"/>
          <p:cNvGrpSpPr/>
          <p:nvPr/>
        </p:nvGrpSpPr>
        <p:grpSpPr>
          <a:xfrm>
            <a:off x="17676869" y="6674138"/>
            <a:ext cx="600275" cy="600275"/>
            <a:chOff x="0" y="0"/>
            <a:chExt cx="1049866" cy="1049866"/>
          </a:xfrm>
        </p:grpSpPr>
        <p:sp>
          <p:nvSpPr>
            <p:cNvPr id="12" name="Freeform 12"/>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a:p>
          </p:txBody>
        </p:sp>
      </p:grpSp>
      <p:grpSp>
        <p:nvGrpSpPr>
          <p:cNvPr id="13" name="Group 13"/>
          <p:cNvGrpSpPr/>
          <p:nvPr/>
        </p:nvGrpSpPr>
        <p:grpSpPr>
          <a:xfrm>
            <a:off x="15803279" y="1365575"/>
            <a:ext cx="1528636" cy="137386"/>
            <a:chOff x="0" y="0"/>
            <a:chExt cx="2673548" cy="240284"/>
          </a:xfrm>
        </p:grpSpPr>
        <p:sp>
          <p:nvSpPr>
            <p:cNvPr id="14" name="Freeform 14"/>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a:p>
          </p:txBody>
        </p:sp>
      </p:grpSp>
      <p:sp>
        <p:nvSpPr>
          <p:cNvPr id="15" name="TextBox 15"/>
          <p:cNvSpPr txBox="1"/>
          <p:nvPr/>
        </p:nvSpPr>
        <p:spPr>
          <a:xfrm>
            <a:off x="914400" y="251654"/>
            <a:ext cx="3332572" cy="628650"/>
          </a:xfrm>
          <a:prstGeom prst="rect">
            <a:avLst/>
          </a:prstGeom>
        </p:spPr>
        <p:txBody>
          <a:bodyPr lIns="0" tIns="0" rIns="0" bIns="0" rtlCol="0" anchor="t">
            <a:spAutoFit/>
          </a:bodyPr>
          <a:lstStyle/>
          <a:p>
            <a:pPr algn="l">
              <a:lnSpc>
                <a:spcPts val="4800"/>
              </a:lnSpc>
            </a:pPr>
            <a:r>
              <a:rPr lang="en-US" sz="4000" b="1" dirty="0">
                <a:solidFill>
                  <a:srgbClr val="000000"/>
                </a:solidFill>
                <a:latin typeface="Arimo Bold"/>
                <a:ea typeface="Arimo Bold"/>
                <a:cs typeface="Arimo Bold"/>
                <a:sym typeface="Arimo Bold"/>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GB"/>
          </a:p>
        </p:txBody>
      </p:sp>
      <p:grpSp>
        <p:nvGrpSpPr>
          <p:cNvPr id="3" name="Group 3"/>
          <p:cNvGrpSpPr/>
          <p:nvPr/>
        </p:nvGrpSpPr>
        <p:grpSpPr>
          <a:xfrm>
            <a:off x="274226" y="1674678"/>
            <a:ext cx="17767845" cy="7758236"/>
            <a:chOff x="0" y="0"/>
            <a:chExt cx="4679597" cy="2043321"/>
          </a:xfrm>
        </p:grpSpPr>
        <p:sp>
          <p:nvSpPr>
            <p:cNvPr id="4" name="Freeform 4"/>
            <p:cNvSpPr/>
            <p:nvPr/>
          </p:nvSpPr>
          <p:spPr>
            <a:xfrm>
              <a:off x="0" y="0"/>
              <a:ext cx="4679597" cy="2043321"/>
            </a:xfrm>
            <a:custGeom>
              <a:avLst/>
              <a:gdLst/>
              <a:ahLst/>
              <a:cxnLst/>
              <a:rect l="l" t="t" r="r" b="b"/>
              <a:pathLst>
                <a:path w="4679597" h="2043321">
                  <a:moveTo>
                    <a:pt x="22222" y="0"/>
                  </a:moveTo>
                  <a:lnTo>
                    <a:pt x="4657375" y="0"/>
                  </a:lnTo>
                  <a:cubicBezTo>
                    <a:pt x="4663268" y="0"/>
                    <a:pt x="4668921" y="2341"/>
                    <a:pt x="4673088" y="6509"/>
                  </a:cubicBezTo>
                  <a:cubicBezTo>
                    <a:pt x="4677256" y="10676"/>
                    <a:pt x="4679597" y="16328"/>
                    <a:pt x="4679597" y="22222"/>
                  </a:cubicBezTo>
                  <a:lnTo>
                    <a:pt x="4679597" y="2021099"/>
                  </a:lnTo>
                  <a:cubicBezTo>
                    <a:pt x="4679597" y="2033372"/>
                    <a:pt x="4669648" y="2043321"/>
                    <a:pt x="4657375" y="2043321"/>
                  </a:cubicBezTo>
                  <a:lnTo>
                    <a:pt x="22222" y="2043321"/>
                  </a:lnTo>
                  <a:cubicBezTo>
                    <a:pt x="16328" y="2043321"/>
                    <a:pt x="10676" y="2040980"/>
                    <a:pt x="6509" y="2036813"/>
                  </a:cubicBezTo>
                  <a:cubicBezTo>
                    <a:pt x="2341" y="2032645"/>
                    <a:pt x="0" y="2026993"/>
                    <a:pt x="0" y="2021099"/>
                  </a:cubicBezTo>
                  <a:lnTo>
                    <a:pt x="0" y="22222"/>
                  </a:lnTo>
                  <a:cubicBezTo>
                    <a:pt x="0" y="9949"/>
                    <a:pt x="9949" y="0"/>
                    <a:pt x="22222" y="0"/>
                  </a:cubicBezTo>
                  <a:close/>
                </a:path>
              </a:pathLst>
            </a:custGeom>
            <a:solidFill>
              <a:srgbClr val="F3F1F0"/>
            </a:solidFill>
            <a:ln w="38100" cap="rnd">
              <a:solidFill>
                <a:srgbClr val="000000"/>
              </a:solidFill>
              <a:prstDash val="lgDash"/>
              <a:round/>
            </a:ln>
          </p:spPr>
          <p:txBody>
            <a:bodyPr/>
            <a:lstStyle/>
            <a:p>
              <a:endParaRPr lang="en-GB"/>
            </a:p>
          </p:txBody>
        </p:sp>
        <p:sp>
          <p:nvSpPr>
            <p:cNvPr id="5" name="TextBox 5"/>
            <p:cNvSpPr txBox="1"/>
            <p:nvPr/>
          </p:nvSpPr>
          <p:spPr>
            <a:xfrm>
              <a:off x="0" y="-38100"/>
              <a:ext cx="4679597" cy="2081421"/>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74462" y="1779664"/>
            <a:ext cx="17339075" cy="7286626"/>
          </a:xfrm>
          <a:prstGeom prst="rect">
            <a:avLst/>
          </a:prstGeom>
        </p:spPr>
        <p:txBody>
          <a:bodyPr lIns="0" tIns="0" rIns="0" bIns="0" rtlCol="0" anchor="t">
            <a:spAutoFit/>
          </a:bodyPr>
          <a:lstStyle/>
          <a:p>
            <a:pPr marL="542922" lvl="1" indent="-271461" algn="l">
              <a:lnSpc>
                <a:spcPts val="4499"/>
              </a:lnSpc>
              <a:buFont typeface="Arial"/>
              <a:buChar char="•"/>
            </a:pPr>
            <a:r>
              <a:rPr lang="en-US" sz="2999">
                <a:solidFill>
                  <a:srgbClr val="000000"/>
                </a:solidFill>
                <a:latin typeface="Arimo"/>
                <a:ea typeface="Arimo"/>
                <a:cs typeface="Arimo"/>
                <a:sym typeface="Arimo"/>
              </a:rPr>
              <a:t>According to the 2021 UK Census, there are around 5.8 million unpaid carers in the UK, meaning 1 in 9 people provides informal care for a family member or friend; of these, 1.7 million people provide 50 hours or more of care every week, often equivalent to a full-time role, yet unpaid. This shows the intensity and hidden workload many carers face (Carers UK, 2023).</a:t>
            </a:r>
          </a:p>
          <a:p>
            <a:pPr marL="542922" lvl="1" indent="-271461" algn="l">
              <a:lnSpc>
                <a:spcPts val="4499"/>
              </a:lnSpc>
              <a:buFont typeface="Arial"/>
              <a:buChar char="•"/>
            </a:pPr>
            <a:r>
              <a:rPr lang="en-US" sz="2999">
                <a:solidFill>
                  <a:srgbClr val="000000"/>
                </a:solidFill>
                <a:latin typeface="Arimo"/>
                <a:ea typeface="Arimo"/>
                <a:cs typeface="Arimo"/>
                <a:sym typeface="Arimo"/>
              </a:rPr>
              <a:t>The Office for National Statistics reports that almost 25% of unpaid carers describe their health as ‘not good’, significantly higher than those who do not provide care. This indicates a direct negative impact on carers’ wellbeing (ONS, 2024).</a:t>
            </a:r>
          </a:p>
          <a:p>
            <a:pPr marL="542922" lvl="1" indent="-271461" algn="l">
              <a:lnSpc>
                <a:spcPts val="4499"/>
              </a:lnSpc>
              <a:buFont typeface="Arial"/>
              <a:buChar char="•"/>
            </a:pPr>
            <a:r>
              <a:rPr lang="en-US" sz="2999">
                <a:solidFill>
                  <a:srgbClr val="000000"/>
                </a:solidFill>
                <a:latin typeface="Arimo"/>
                <a:ea typeface="Arimo"/>
                <a:cs typeface="Arimo"/>
                <a:sym typeface="Arimo"/>
              </a:rPr>
              <a:t>The State of Caring 2024 Report shows that 57% of carers feel constantly overwhelmed and 35% rate their mental health as poor or very poor. These findings confirm how caregiving burden leads to serious mental health challenges (Eurocarers, 2025).</a:t>
            </a:r>
          </a:p>
          <a:p>
            <a:pPr marL="542922" lvl="1" indent="-271461" algn="l">
              <a:lnSpc>
                <a:spcPts val="4499"/>
              </a:lnSpc>
              <a:buFont typeface="Arial"/>
              <a:buChar char="•"/>
            </a:pPr>
            <a:r>
              <a:rPr lang="en-US" sz="2999">
                <a:solidFill>
                  <a:srgbClr val="000000"/>
                </a:solidFill>
                <a:latin typeface="Arimo"/>
                <a:ea typeface="Arimo"/>
                <a:cs typeface="Arimo"/>
                <a:sym typeface="Arimo"/>
              </a:rPr>
              <a:t>Importantly, unpaid care has huge economic significance as the work of carers is estimated to be worth over £162 billion annually in the UK yet carers’ needs often remain unrecognised in health and social care policy (Bennett, 2023).</a:t>
            </a:r>
          </a:p>
        </p:txBody>
      </p:sp>
      <p:sp>
        <p:nvSpPr>
          <p:cNvPr id="8" name="TextBox 8"/>
          <p:cNvSpPr txBox="1"/>
          <p:nvPr/>
        </p:nvSpPr>
        <p:spPr>
          <a:xfrm>
            <a:off x="963339" y="496809"/>
            <a:ext cx="3358503" cy="628650"/>
          </a:xfrm>
          <a:prstGeom prst="rect">
            <a:avLst/>
          </a:prstGeom>
        </p:spPr>
        <p:txBody>
          <a:bodyPr lIns="0" tIns="0" rIns="0" bIns="0" rtlCol="0" anchor="t">
            <a:spAutoFit/>
          </a:bodyPr>
          <a:lstStyle/>
          <a:p>
            <a:pPr algn="l">
              <a:lnSpc>
                <a:spcPts val="4800"/>
              </a:lnSpc>
            </a:pPr>
            <a:r>
              <a:rPr lang="en-US" sz="4000" b="1">
                <a:solidFill>
                  <a:srgbClr val="000000"/>
                </a:solidFill>
                <a:latin typeface="Arimo Bold"/>
                <a:ea typeface="Arimo Bold"/>
                <a:cs typeface="Arimo Bold"/>
                <a:sym typeface="Arimo Bold"/>
              </a:rPr>
              <a:t>Prevalence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6260" y="721332"/>
            <a:ext cx="11872656" cy="9258869"/>
            <a:chOff x="0" y="0"/>
            <a:chExt cx="3126955" cy="2438550"/>
          </a:xfrm>
        </p:grpSpPr>
        <p:sp>
          <p:nvSpPr>
            <p:cNvPr id="3" name="Freeform 3"/>
            <p:cNvSpPr/>
            <p:nvPr/>
          </p:nvSpPr>
          <p:spPr>
            <a:xfrm>
              <a:off x="0" y="0"/>
              <a:ext cx="3126955" cy="2438550"/>
            </a:xfrm>
            <a:custGeom>
              <a:avLst/>
              <a:gdLst/>
              <a:ahLst/>
              <a:cxnLst/>
              <a:rect l="l" t="t" r="r" b="b"/>
              <a:pathLst>
                <a:path w="3126955" h="2438550">
                  <a:moveTo>
                    <a:pt x="33256" y="0"/>
                  </a:moveTo>
                  <a:lnTo>
                    <a:pt x="3093699" y="0"/>
                  </a:lnTo>
                  <a:cubicBezTo>
                    <a:pt x="3102519" y="0"/>
                    <a:pt x="3110978" y="3504"/>
                    <a:pt x="3117214" y="9740"/>
                  </a:cubicBezTo>
                  <a:cubicBezTo>
                    <a:pt x="3123451" y="15977"/>
                    <a:pt x="3126955" y="24436"/>
                    <a:pt x="3126955" y="33256"/>
                  </a:cubicBezTo>
                  <a:lnTo>
                    <a:pt x="3126955" y="2405294"/>
                  </a:lnTo>
                  <a:cubicBezTo>
                    <a:pt x="3126955" y="2423661"/>
                    <a:pt x="3112065" y="2438550"/>
                    <a:pt x="3093699" y="2438550"/>
                  </a:cubicBezTo>
                  <a:lnTo>
                    <a:pt x="33256" y="2438550"/>
                  </a:lnTo>
                  <a:cubicBezTo>
                    <a:pt x="24436" y="2438550"/>
                    <a:pt x="15977" y="2435046"/>
                    <a:pt x="9740" y="2428809"/>
                  </a:cubicBezTo>
                  <a:cubicBezTo>
                    <a:pt x="3504" y="2422573"/>
                    <a:pt x="0" y="2414114"/>
                    <a:pt x="0" y="2405294"/>
                  </a:cubicBezTo>
                  <a:lnTo>
                    <a:pt x="0" y="33256"/>
                  </a:lnTo>
                  <a:cubicBezTo>
                    <a:pt x="0" y="24436"/>
                    <a:pt x="3504" y="15977"/>
                    <a:pt x="9740" y="9740"/>
                  </a:cubicBezTo>
                  <a:cubicBezTo>
                    <a:pt x="15977" y="3504"/>
                    <a:pt x="24436" y="0"/>
                    <a:pt x="33256" y="0"/>
                  </a:cubicBezTo>
                  <a:close/>
                </a:path>
              </a:pathLst>
            </a:custGeom>
            <a:solidFill>
              <a:srgbClr val="F3F1F0"/>
            </a:solidFill>
            <a:ln w="38100" cap="rnd">
              <a:solidFill>
                <a:srgbClr val="000000"/>
              </a:solidFill>
              <a:prstDash val="lgDash"/>
              <a:round/>
            </a:ln>
          </p:spPr>
          <p:txBody>
            <a:bodyPr/>
            <a:lstStyle/>
            <a:p>
              <a:endParaRPr lang="en-GB"/>
            </a:p>
          </p:txBody>
        </p:sp>
        <p:sp>
          <p:nvSpPr>
            <p:cNvPr id="4" name="TextBox 4"/>
            <p:cNvSpPr txBox="1"/>
            <p:nvPr/>
          </p:nvSpPr>
          <p:spPr>
            <a:xfrm>
              <a:off x="0" y="-38100"/>
              <a:ext cx="3126955" cy="2476650"/>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286260" y="747909"/>
            <a:ext cx="11716095" cy="9134474"/>
          </a:xfrm>
          <a:prstGeom prst="rect">
            <a:avLst/>
          </a:prstGeom>
        </p:spPr>
        <p:txBody>
          <a:bodyPr lIns="0" tIns="0" rIns="0" bIns="0" rtlCol="0" anchor="t">
            <a:spAutoFit/>
          </a:bodyPr>
          <a:lstStyle/>
          <a:p>
            <a:pPr marL="542928" lvl="1" indent="-271464" algn="l">
              <a:lnSpc>
                <a:spcPts val="4500"/>
              </a:lnSpc>
              <a:buFont typeface="Arial"/>
              <a:buChar char="•"/>
            </a:pPr>
            <a:r>
              <a:rPr lang="en-US" sz="3000" b="1">
                <a:solidFill>
                  <a:srgbClr val="000000"/>
                </a:solidFill>
                <a:latin typeface="Arimo Bold"/>
                <a:ea typeface="Arimo Bold"/>
                <a:cs typeface="Arimo Bold"/>
                <a:sym typeface="Arimo Bold"/>
              </a:rPr>
              <a:t>Urgency: </a:t>
            </a:r>
            <a:r>
              <a:rPr lang="en-US" sz="3000">
                <a:solidFill>
                  <a:srgbClr val="000000"/>
                </a:solidFill>
                <a:latin typeface="Arimo"/>
                <a:ea typeface="Arimo"/>
                <a:cs typeface="Arimo"/>
                <a:sym typeface="Arimo"/>
              </a:rPr>
              <a:t>High caregiving burden directly leads to depression, anxiety, chronic illness, and social isolation, undermining both caregiver wellbeing and the quality of care provided (Yao et al., 2024). This is not just an individual problem, but a systemic threat to sustainable care delivery.</a:t>
            </a:r>
          </a:p>
          <a:p>
            <a:pPr marL="542547" lvl="1" indent="-271273" algn="l">
              <a:lnSpc>
                <a:spcPts val="4500"/>
              </a:lnSpc>
              <a:buFont typeface="Arial"/>
              <a:buChar char="•"/>
            </a:pPr>
            <a:r>
              <a:rPr lang="en-US" sz="3000" b="1">
                <a:solidFill>
                  <a:srgbClr val="000000"/>
                </a:solidFill>
                <a:latin typeface="Arimo Bold"/>
                <a:ea typeface="Arimo Bold"/>
                <a:cs typeface="Arimo Bold"/>
                <a:sym typeface="Arimo Bold"/>
              </a:rPr>
              <a:t>Research Gap:</a:t>
            </a:r>
            <a:r>
              <a:rPr lang="en-US" sz="3000">
                <a:solidFill>
                  <a:srgbClr val="000000"/>
                </a:solidFill>
                <a:latin typeface="Arimo"/>
                <a:ea typeface="Arimo"/>
                <a:cs typeface="Arimo"/>
                <a:sym typeface="Arimo"/>
              </a:rPr>
              <a:t> Despite many primary studies, there is limited synthesis of secondary data that holistically explores the link between caregiving burden and quality of life. Current evidence is fragmented, lacking cross-study comparisons and comprehensive frameworks that inform policy.</a:t>
            </a:r>
          </a:p>
          <a:p>
            <a:pPr marL="542547" lvl="1" indent="-271273" algn="l">
              <a:lnSpc>
                <a:spcPts val="4500"/>
              </a:lnSpc>
              <a:buFont typeface="Arial"/>
              <a:buChar char="•"/>
            </a:pPr>
            <a:r>
              <a:rPr lang="en-US" sz="3000" b="1">
                <a:solidFill>
                  <a:srgbClr val="000000"/>
                </a:solidFill>
                <a:latin typeface="Arimo Bold"/>
                <a:ea typeface="Arimo Bold"/>
                <a:cs typeface="Arimo Bold"/>
                <a:sym typeface="Arimo Bold"/>
              </a:rPr>
              <a:t>Originality: </a:t>
            </a:r>
            <a:r>
              <a:rPr lang="en-US" sz="3000">
                <a:solidFill>
                  <a:srgbClr val="000000"/>
                </a:solidFill>
                <a:latin typeface="Arimo"/>
                <a:ea typeface="Arimo"/>
                <a:cs typeface="Arimo"/>
                <a:sym typeface="Arimo"/>
              </a:rPr>
              <a:t>This study critically reviews and integrates existing datasets and published research to produce evidence-based insights. Its contribution lies in moving beyond description to evaluate patterns, moderators, and implications, offering practical recommendations for health and social care professionals and policymakers.</a:t>
            </a:r>
          </a:p>
        </p:txBody>
      </p:sp>
      <p:sp>
        <p:nvSpPr>
          <p:cNvPr id="6" name="Freeform 6"/>
          <p:cNvSpPr/>
          <p:nvPr/>
        </p:nvSpPr>
        <p:spPr>
          <a:xfrm rot="-5400000">
            <a:off x="10740750" y="2335134"/>
            <a:ext cx="8965415" cy="6129084"/>
          </a:xfrm>
          <a:custGeom>
            <a:avLst/>
            <a:gdLst/>
            <a:ahLst/>
            <a:cxnLst/>
            <a:rect l="l" t="t" r="r" b="b"/>
            <a:pathLst>
              <a:path w="8965415" h="6129084">
                <a:moveTo>
                  <a:pt x="0" y="0"/>
                </a:moveTo>
                <a:lnTo>
                  <a:pt x="8965416" y="0"/>
                </a:lnTo>
                <a:lnTo>
                  <a:pt x="8965416" y="6129083"/>
                </a:lnTo>
                <a:lnTo>
                  <a:pt x="0" y="6129083"/>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14091609" y="190500"/>
            <a:ext cx="12218064" cy="628650"/>
          </a:xfrm>
          <a:prstGeom prst="rect">
            <a:avLst/>
          </a:prstGeom>
        </p:spPr>
        <p:txBody>
          <a:bodyPr lIns="0" tIns="0" rIns="0" bIns="0" rtlCol="0" anchor="t">
            <a:spAutoFit/>
          </a:bodyPr>
          <a:lstStyle/>
          <a:p>
            <a:pPr algn="l">
              <a:lnSpc>
                <a:spcPts val="4800"/>
              </a:lnSpc>
            </a:pPr>
            <a:r>
              <a:rPr lang="en-US" sz="4000" b="1">
                <a:solidFill>
                  <a:srgbClr val="000000"/>
                </a:solidFill>
                <a:latin typeface="Arimo Bold"/>
                <a:ea typeface="Arimo Bold"/>
                <a:cs typeface="Arimo Bold"/>
                <a:sym typeface="Arimo Bold"/>
              </a:rPr>
              <a:t>Rationale</a:t>
            </a:r>
          </a:p>
        </p:txBody>
      </p:sp>
      <p:sp>
        <p:nvSpPr>
          <p:cNvPr id="8" name="TextBox 8"/>
          <p:cNvSpPr txBox="1"/>
          <p:nvPr/>
        </p:nvSpPr>
        <p:spPr>
          <a:xfrm>
            <a:off x="13487400" y="9746788"/>
            <a:ext cx="5186511" cy="398827"/>
          </a:xfrm>
          <a:prstGeom prst="rect">
            <a:avLst/>
          </a:prstGeom>
        </p:spPr>
        <p:txBody>
          <a:bodyPr lIns="0" tIns="0" rIns="0" bIns="0" rtlCol="0" anchor="t">
            <a:spAutoFit/>
          </a:bodyPr>
          <a:lstStyle/>
          <a:p>
            <a:pPr algn="ctr">
              <a:lnSpc>
                <a:spcPts val="3599"/>
              </a:lnSpc>
              <a:spcBef>
                <a:spcPct val="0"/>
              </a:spcBef>
            </a:pPr>
            <a:r>
              <a:rPr lang="en-US" b="1" dirty="0">
                <a:solidFill>
                  <a:srgbClr val="000000"/>
                </a:solidFill>
                <a:latin typeface="Arimo Bold"/>
                <a:ea typeface="Arimo Bold"/>
                <a:cs typeface="Arimo Bold"/>
                <a:sym typeface="Arimo Bold"/>
              </a:rPr>
              <a:t>Source: (Damian et al.,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9245602" y="1645158"/>
            <a:ext cx="8356599" cy="8641842"/>
            <a:chOff x="0" y="0"/>
            <a:chExt cx="11142132"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F3F1F0"/>
            </a:solidFill>
          </p:spPr>
          <p:txBody>
            <a:bodyPr/>
            <a:lstStyle/>
            <a:p>
              <a:endParaRPr lang="en-GB"/>
            </a:p>
          </p:txBody>
        </p:sp>
      </p:grpSp>
      <p:grpSp>
        <p:nvGrpSpPr>
          <p:cNvPr id="4" name="Group 4"/>
          <p:cNvGrpSpPr/>
          <p:nvPr/>
        </p:nvGrpSpPr>
        <p:grpSpPr>
          <a:xfrm>
            <a:off x="17294226" y="8428354"/>
            <a:ext cx="787399" cy="787400"/>
            <a:chOff x="0" y="0"/>
            <a:chExt cx="1049866" cy="1049866"/>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a:p>
          </p:txBody>
        </p:sp>
      </p:grpSp>
      <p:grpSp>
        <p:nvGrpSpPr>
          <p:cNvPr id="6" name="Group 6"/>
          <p:cNvGrpSpPr/>
          <p:nvPr/>
        </p:nvGrpSpPr>
        <p:grpSpPr>
          <a:xfrm>
            <a:off x="14822338" y="1464945"/>
            <a:ext cx="2005161" cy="180213"/>
            <a:chOff x="0" y="0"/>
            <a:chExt cx="2673548"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a:p>
          </p:txBody>
        </p:sp>
      </p:grpSp>
      <p:grpSp>
        <p:nvGrpSpPr>
          <p:cNvPr id="8" name="Group 8"/>
          <p:cNvGrpSpPr/>
          <p:nvPr/>
        </p:nvGrpSpPr>
        <p:grpSpPr>
          <a:xfrm>
            <a:off x="30" y="15"/>
            <a:ext cx="18287970" cy="10286985"/>
            <a:chOff x="0" y="0"/>
            <a:chExt cx="24383960" cy="13715980"/>
          </a:xfrm>
        </p:grpSpPr>
        <p:sp>
          <p:nvSpPr>
            <p:cNvPr id="9" name="Freeform 9"/>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t="-9333" b="-9333"/>
              </a:stretch>
            </a:blipFill>
          </p:spPr>
          <p:txBody>
            <a:bodyPr/>
            <a:lstStyle/>
            <a:p>
              <a:endParaRPr lang="en-GB"/>
            </a:p>
          </p:txBody>
        </p:sp>
      </p:grpSp>
      <p:grpSp>
        <p:nvGrpSpPr>
          <p:cNvPr id="10" name="Group 10"/>
          <p:cNvGrpSpPr/>
          <p:nvPr/>
        </p:nvGrpSpPr>
        <p:grpSpPr>
          <a:xfrm>
            <a:off x="-9525" y="-28575"/>
            <a:ext cx="15843960" cy="10306050"/>
            <a:chOff x="0" y="0"/>
            <a:chExt cx="21125280" cy="13741400"/>
          </a:xfrm>
        </p:grpSpPr>
        <p:sp>
          <p:nvSpPr>
            <p:cNvPr id="11" name="Freeform 11"/>
            <p:cNvSpPr/>
            <p:nvPr/>
          </p:nvSpPr>
          <p:spPr>
            <a:xfrm>
              <a:off x="12700" y="12700"/>
              <a:ext cx="21099907" cy="13716000"/>
            </a:xfrm>
            <a:custGeom>
              <a:avLst/>
              <a:gdLst/>
              <a:ahLst/>
              <a:cxnLst/>
              <a:rect l="l" t="t" r="r" b="b"/>
              <a:pathLst>
                <a:path w="21099907" h="13716000">
                  <a:moveTo>
                    <a:pt x="0" y="0"/>
                  </a:moveTo>
                  <a:lnTo>
                    <a:pt x="21099907" y="0"/>
                  </a:lnTo>
                  <a:lnTo>
                    <a:pt x="21099907" y="13716000"/>
                  </a:lnTo>
                  <a:lnTo>
                    <a:pt x="0" y="13716000"/>
                  </a:lnTo>
                  <a:close/>
                </a:path>
              </a:pathLst>
            </a:custGeom>
            <a:gradFill rotWithShape="1">
              <a:gsLst>
                <a:gs pos="0">
                  <a:srgbClr val="000000">
                    <a:alpha val="67000"/>
                  </a:srgbClr>
                </a:gs>
                <a:gs pos="32000">
                  <a:srgbClr val="000000">
                    <a:alpha val="55000"/>
                  </a:srgbClr>
                </a:gs>
                <a:gs pos="99000">
                  <a:srgbClr val="000000">
                    <a:alpha val="55000"/>
                  </a:srgbClr>
                </a:gs>
              </a:gsLst>
              <a:path path="circle">
                <a:fillToRect r="100000" b="100000"/>
              </a:path>
              <a:tileRect l="-100000" t="-100000"/>
            </a:gradFill>
          </p:spPr>
          <p:txBody>
            <a:bodyPr/>
            <a:lstStyle/>
            <a:p>
              <a:endParaRPr lang="en-GB"/>
            </a:p>
          </p:txBody>
        </p:sp>
      </p:grpSp>
      <p:grpSp>
        <p:nvGrpSpPr>
          <p:cNvPr id="12" name="Group 12"/>
          <p:cNvGrpSpPr/>
          <p:nvPr/>
        </p:nvGrpSpPr>
        <p:grpSpPr>
          <a:xfrm>
            <a:off x="14822338" y="1464945"/>
            <a:ext cx="2005161" cy="180213"/>
            <a:chOff x="0" y="0"/>
            <a:chExt cx="2673548" cy="240284"/>
          </a:xfrm>
        </p:grpSpPr>
        <p:sp>
          <p:nvSpPr>
            <p:cNvPr id="13" name="Freeform 13"/>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FFFFFF"/>
            </a:solidFill>
          </p:spPr>
          <p:txBody>
            <a:bodyPr/>
            <a:lstStyle/>
            <a:p>
              <a:endParaRPr lang="en-GB"/>
            </a:p>
          </p:txBody>
        </p:sp>
      </p:grpSp>
      <p:grpSp>
        <p:nvGrpSpPr>
          <p:cNvPr id="14" name="Group 14"/>
          <p:cNvGrpSpPr/>
          <p:nvPr/>
        </p:nvGrpSpPr>
        <p:grpSpPr>
          <a:xfrm>
            <a:off x="15513762" y="8428354"/>
            <a:ext cx="787399" cy="787400"/>
            <a:chOff x="0" y="0"/>
            <a:chExt cx="1049866" cy="1049866"/>
          </a:xfrm>
        </p:grpSpPr>
        <p:sp>
          <p:nvSpPr>
            <p:cNvPr id="15" name="Freeform 1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FFFFFF"/>
            </a:solidFill>
          </p:spPr>
          <p:txBody>
            <a:bodyPr/>
            <a:lstStyle/>
            <a:p>
              <a:endParaRPr lang="en-GB"/>
            </a:p>
          </p:txBody>
        </p:sp>
      </p:grpSp>
      <p:sp>
        <p:nvSpPr>
          <p:cNvPr id="16" name="TextBox 16"/>
          <p:cNvSpPr txBox="1"/>
          <p:nvPr/>
        </p:nvSpPr>
        <p:spPr>
          <a:xfrm>
            <a:off x="4083097" y="2051638"/>
            <a:ext cx="12218064" cy="628650"/>
          </a:xfrm>
          <a:prstGeom prst="rect">
            <a:avLst/>
          </a:prstGeom>
        </p:spPr>
        <p:txBody>
          <a:bodyPr lIns="0" tIns="0" rIns="0" bIns="0" rtlCol="0" anchor="t">
            <a:spAutoFit/>
          </a:bodyPr>
          <a:lstStyle/>
          <a:p>
            <a:pPr algn="l">
              <a:lnSpc>
                <a:spcPts val="4800"/>
              </a:lnSpc>
            </a:pPr>
            <a:r>
              <a:rPr lang="en-US" sz="4000" b="1">
                <a:solidFill>
                  <a:srgbClr val="FFFFFF"/>
                </a:solidFill>
                <a:latin typeface="Arimo Bold"/>
                <a:ea typeface="Arimo Bold"/>
                <a:cs typeface="Arimo Bold"/>
                <a:sym typeface="Arimo Bold"/>
              </a:rPr>
              <a:t>Research Questions</a:t>
            </a:r>
          </a:p>
        </p:txBody>
      </p:sp>
      <p:sp>
        <p:nvSpPr>
          <p:cNvPr id="17" name="TextBox 17"/>
          <p:cNvSpPr txBox="1"/>
          <p:nvPr/>
        </p:nvSpPr>
        <p:spPr>
          <a:xfrm>
            <a:off x="939165" y="3949827"/>
            <a:ext cx="12218064" cy="2053590"/>
          </a:xfrm>
          <a:prstGeom prst="rect">
            <a:avLst/>
          </a:prstGeom>
        </p:spPr>
        <p:txBody>
          <a:bodyPr lIns="0" tIns="0" rIns="0" bIns="0" rtlCol="0" anchor="t">
            <a:spAutoFit/>
          </a:bodyPr>
          <a:lstStyle/>
          <a:p>
            <a:pPr algn="ctr">
              <a:lnSpc>
                <a:spcPts val="5400"/>
              </a:lnSpc>
            </a:pPr>
            <a:r>
              <a:rPr lang="en-US" sz="3600">
                <a:solidFill>
                  <a:srgbClr val="FFFFFF"/>
                </a:solidFill>
                <a:latin typeface="Arimo"/>
                <a:ea typeface="Arimo"/>
                <a:cs typeface="Arimo"/>
                <a:sym typeface="Arimo"/>
              </a:rPr>
              <a:t>What is the relationship between caregiving burden and quality of life among informal caregivers in the UK?</a:t>
            </a:r>
          </a:p>
          <a:p>
            <a:pPr algn="ctr">
              <a:lnSpc>
                <a:spcPts val="5400"/>
              </a:lnSpc>
            </a:pPr>
            <a:endParaRPr lang="en-US" sz="3600">
              <a:solidFill>
                <a:srgbClr val="FFFFFF"/>
              </a:solidFill>
              <a:latin typeface="Arimo"/>
              <a:ea typeface="Arimo"/>
              <a:cs typeface="Arimo"/>
              <a:sym typeface="Arim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9245602" y="1645158"/>
            <a:ext cx="8356599" cy="8641842"/>
            <a:chOff x="0" y="0"/>
            <a:chExt cx="11142132"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F3F1F0"/>
            </a:solidFill>
          </p:spPr>
          <p:txBody>
            <a:bodyPr/>
            <a:lstStyle/>
            <a:p>
              <a:endParaRPr lang="en-GB"/>
            </a:p>
          </p:txBody>
        </p:sp>
      </p:grpSp>
      <p:grpSp>
        <p:nvGrpSpPr>
          <p:cNvPr id="4" name="Group 4"/>
          <p:cNvGrpSpPr/>
          <p:nvPr/>
        </p:nvGrpSpPr>
        <p:grpSpPr>
          <a:xfrm>
            <a:off x="17294226" y="8428354"/>
            <a:ext cx="787399" cy="787400"/>
            <a:chOff x="0" y="0"/>
            <a:chExt cx="1049866" cy="1049866"/>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a:p>
          </p:txBody>
        </p:sp>
      </p:grpSp>
      <p:grpSp>
        <p:nvGrpSpPr>
          <p:cNvPr id="6" name="Group 6"/>
          <p:cNvGrpSpPr/>
          <p:nvPr/>
        </p:nvGrpSpPr>
        <p:grpSpPr>
          <a:xfrm>
            <a:off x="14822338" y="1464945"/>
            <a:ext cx="2005161" cy="180213"/>
            <a:chOff x="0" y="0"/>
            <a:chExt cx="2673548"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a:p>
          </p:txBody>
        </p:sp>
      </p:grpSp>
      <p:grpSp>
        <p:nvGrpSpPr>
          <p:cNvPr id="8" name="Group 8"/>
          <p:cNvGrpSpPr/>
          <p:nvPr/>
        </p:nvGrpSpPr>
        <p:grpSpPr>
          <a:xfrm>
            <a:off x="30" y="15"/>
            <a:ext cx="18287970" cy="10286985"/>
            <a:chOff x="0" y="0"/>
            <a:chExt cx="24383960" cy="13715980"/>
          </a:xfrm>
        </p:grpSpPr>
        <p:sp>
          <p:nvSpPr>
            <p:cNvPr id="9" name="Freeform 9"/>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t="-8666" b="-8666"/>
              </a:stretch>
            </a:blipFill>
          </p:spPr>
          <p:txBody>
            <a:bodyPr/>
            <a:lstStyle/>
            <a:p>
              <a:endParaRPr lang="en-GB"/>
            </a:p>
          </p:txBody>
        </p:sp>
      </p:grpSp>
      <p:grpSp>
        <p:nvGrpSpPr>
          <p:cNvPr id="10" name="Group 10"/>
          <p:cNvGrpSpPr/>
          <p:nvPr/>
        </p:nvGrpSpPr>
        <p:grpSpPr>
          <a:xfrm>
            <a:off x="-9525" y="-28575"/>
            <a:ext cx="15843960" cy="10306050"/>
            <a:chOff x="0" y="0"/>
            <a:chExt cx="21125280" cy="13741400"/>
          </a:xfrm>
        </p:grpSpPr>
        <p:sp>
          <p:nvSpPr>
            <p:cNvPr id="11" name="Freeform 11"/>
            <p:cNvSpPr/>
            <p:nvPr/>
          </p:nvSpPr>
          <p:spPr>
            <a:xfrm>
              <a:off x="12700" y="12700"/>
              <a:ext cx="21099907" cy="13716000"/>
            </a:xfrm>
            <a:custGeom>
              <a:avLst/>
              <a:gdLst/>
              <a:ahLst/>
              <a:cxnLst/>
              <a:rect l="l" t="t" r="r" b="b"/>
              <a:pathLst>
                <a:path w="21099907" h="13716000">
                  <a:moveTo>
                    <a:pt x="0" y="0"/>
                  </a:moveTo>
                  <a:lnTo>
                    <a:pt x="21099907" y="0"/>
                  </a:lnTo>
                  <a:lnTo>
                    <a:pt x="21099907" y="13716000"/>
                  </a:lnTo>
                  <a:lnTo>
                    <a:pt x="0" y="13716000"/>
                  </a:lnTo>
                  <a:close/>
                </a:path>
              </a:pathLst>
            </a:custGeom>
            <a:gradFill rotWithShape="1">
              <a:gsLst>
                <a:gs pos="0">
                  <a:srgbClr val="000000">
                    <a:alpha val="67000"/>
                  </a:srgbClr>
                </a:gs>
                <a:gs pos="32000">
                  <a:srgbClr val="000000">
                    <a:alpha val="55000"/>
                  </a:srgbClr>
                </a:gs>
                <a:gs pos="99000">
                  <a:srgbClr val="000000">
                    <a:alpha val="55000"/>
                  </a:srgbClr>
                </a:gs>
              </a:gsLst>
              <a:path path="circle">
                <a:fillToRect r="100000" b="100000"/>
              </a:path>
              <a:tileRect l="-100000" t="-100000"/>
            </a:gradFill>
          </p:spPr>
          <p:txBody>
            <a:bodyPr/>
            <a:lstStyle/>
            <a:p>
              <a:endParaRPr lang="en-GB"/>
            </a:p>
          </p:txBody>
        </p:sp>
      </p:grpSp>
      <p:grpSp>
        <p:nvGrpSpPr>
          <p:cNvPr id="12" name="Group 12"/>
          <p:cNvGrpSpPr/>
          <p:nvPr/>
        </p:nvGrpSpPr>
        <p:grpSpPr>
          <a:xfrm>
            <a:off x="14822338" y="1464945"/>
            <a:ext cx="2005161" cy="180213"/>
            <a:chOff x="0" y="0"/>
            <a:chExt cx="2673548" cy="240284"/>
          </a:xfrm>
        </p:grpSpPr>
        <p:sp>
          <p:nvSpPr>
            <p:cNvPr id="13" name="Freeform 13"/>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FFFFFF"/>
            </a:solidFill>
          </p:spPr>
          <p:txBody>
            <a:bodyPr/>
            <a:lstStyle/>
            <a:p>
              <a:endParaRPr lang="en-GB"/>
            </a:p>
          </p:txBody>
        </p:sp>
      </p:grpSp>
      <p:grpSp>
        <p:nvGrpSpPr>
          <p:cNvPr id="14" name="Group 14"/>
          <p:cNvGrpSpPr/>
          <p:nvPr/>
        </p:nvGrpSpPr>
        <p:grpSpPr>
          <a:xfrm>
            <a:off x="15513762" y="8428354"/>
            <a:ext cx="787399" cy="787400"/>
            <a:chOff x="0" y="0"/>
            <a:chExt cx="1049866" cy="1049866"/>
          </a:xfrm>
        </p:grpSpPr>
        <p:sp>
          <p:nvSpPr>
            <p:cNvPr id="15" name="Freeform 1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FFFFFF"/>
            </a:solidFill>
          </p:spPr>
          <p:txBody>
            <a:bodyPr/>
            <a:lstStyle/>
            <a:p>
              <a:endParaRPr lang="en-GB"/>
            </a:p>
          </p:txBody>
        </p:sp>
      </p:grpSp>
      <p:sp>
        <p:nvSpPr>
          <p:cNvPr id="16" name="TextBox 16"/>
          <p:cNvSpPr txBox="1"/>
          <p:nvPr/>
        </p:nvSpPr>
        <p:spPr>
          <a:xfrm>
            <a:off x="939163" y="1833752"/>
            <a:ext cx="12218064" cy="628650"/>
          </a:xfrm>
          <a:prstGeom prst="rect">
            <a:avLst/>
          </a:prstGeom>
        </p:spPr>
        <p:txBody>
          <a:bodyPr lIns="0" tIns="0" rIns="0" bIns="0" rtlCol="0" anchor="t">
            <a:spAutoFit/>
          </a:bodyPr>
          <a:lstStyle/>
          <a:p>
            <a:pPr algn="l">
              <a:lnSpc>
                <a:spcPts val="4800"/>
              </a:lnSpc>
            </a:pPr>
            <a:r>
              <a:rPr lang="en-US" sz="4000" b="1">
                <a:solidFill>
                  <a:srgbClr val="FFFFFF"/>
                </a:solidFill>
                <a:latin typeface="Arimo Bold"/>
                <a:ea typeface="Arimo Bold"/>
                <a:cs typeface="Arimo Bold"/>
                <a:sym typeface="Arimo Bold"/>
              </a:rPr>
              <a:t>Research Aims &amp; Objectives</a:t>
            </a:r>
          </a:p>
        </p:txBody>
      </p:sp>
      <p:sp>
        <p:nvSpPr>
          <p:cNvPr id="17" name="TextBox 17"/>
          <p:cNvSpPr txBox="1"/>
          <p:nvPr/>
        </p:nvSpPr>
        <p:spPr>
          <a:xfrm>
            <a:off x="939165" y="3250883"/>
            <a:ext cx="12218064" cy="4480560"/>
          </a:xfrm>
          <a:prstGeom prst="rect">
            <a:avLst/>
          </a:prstGeom>
        </p:spPr>
        <p:txBody>
          <a:bodyPr lIns="0" tIns="0" rIns="0" bIns="0" rtlCol="0" anchor="t">
            <a:spAutoFit/>
          </a:bodyPr>
          <a:lstStyle/>
          <a:p>
            <a:pPr algn="l">
              <a:lnSpc>
                <a:spcPts val="4469"/>
              </a:lnSpc>
            </a:pPr>
            <a:r>
              <a:rPr lang="en-US" sz="2999" b="1">
                <a:solidFill>
                  <a:srgbClr val="FFFFFF"/>
                </a:solidFill>
                <a:latin typeface="Arimo Bold"/>
                <a:ea typeface="Arimo Bold"/>
                <a:cs typeface="Arimo Bold"/>
                <a:sym typeface="Arimo Bold"/>
              </a:rPr>
              <a:t>Aim:</a:t>
            </a:r>
            <a:r>
              <a:rPr lang="en-US" sz="2999">
                <a:solidFill>
                  <a:srgbClr val="FFFFFF"/>
                </a:solidFill>
                <a:latin typeface="Arimo"/>
                <a:ea typeface="Arimo"/>
                <a:cs typeface="Arimo"/>
                <a:sym typeface="Arimo"/>
              </a:rPr>
              <a:t> To explore how caregiving burden influences the quality of life of informal caregivers.</a:t>
            </a:r>
          </a:p>
          <a:p>
            <a:pPr algn="l">
              <a:lnSpc>
                <a:spcPts val="4469"/>
              </a:lnSpc>
            </a:pPr>
            <a:r>
              <a:rPr lang="en-US" sz="2999" b="1">
                <a:solidFill>
                  <a:srgbClr val="FFFFFF"/>
                </a:solidFill>
                <a:latin typeface="Arimo Bold"/>
                <a:ea typeface="Arimo Bold"/>
                <a:cs typeface="Arimo Bold"/>
                <a:sym typeface="Arimo Bold"/>
              </a:rPr>
              <a:t>Objectives</a:t>
            </a:r>
          </a:p>
          <a:p>
            <a:pPr marL="647698" lvl="1" indent="-323849" algn="l">
              <a:lnSpc>
                <a:spcPts val="4469"/>
              </a:lnSpc>
              <a:buAutoNum type="arabicPeriod"/>
            </a:pPr>
            <a:r>
              <a:rPr lang="en-US" sz="2999">
                <a:solidFill>
                  <a:srgbClr val="FFFFFF"/>
                </a:solidFill>
                <a:latin typeface="Arimo"/>
                <a:ea typeface="Arimo"/>
                <a:cs typeface="Arimo"/>
                <a:sym typeface="Arimo"/>
              </a:rPr>
              <a:t>To identify the dimensions of caregiving burden (physical, psychological, financial, social).</a:t>
            </a:r>
          </a:p>
          <a:p>
            <a:pPr marL="647698" lvl="1" indent="-323849" algn="l">
              <a:lnSpc>
                <a:spcPts val="4469"/>
              </a:lnSpc>
              <a:buAutoNum type="arabicPeriod"/>
            </a:pPr>
            <a:r>
              <a:rPr lang="en-US" sz="2999">
                <a:solidFill>
                  <a:srgbClr val="FFFFFF"/>
                </a:solidFill>
                <a:latin typeface="Arimo"/>
                <a:ea typeface="Arimo"/>
                <a:cs typeface="Arimo"/>
                <a:sym typeface="Arimo"/>
              </a:rPr>
              <a:t>To evaluate how these burdens affect caregivers’ quality of life.</a:t>
            </a:r>
          </a:p>
          <a:p>
            <a:pPr marL="647698" lvl="1" indent="-323849" algn="l">
              <a:lnSpc>
                <a:spcPts val="4469"/>
              </a:lnSpc>
              <a:buAutoNum type="arabicPeriod"/>
            </a:pPr>
            <a:r>
              <a:rPr lang="en-US" sz="2999">
                <a:solidFill>
                  <a:srgbClr val="FFFFFF"/>
                </a:solidFill>
                <a:latin typeface="Arimo"/>
                <a:ea typeface="Arimo"/>
                <a:cs typeface="Arimo"/>
                <a:sym typeface="Arimo"/>
              </a:rPr>
              <a:t>To explore demographic and social factors moderating this relationship.</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245602" y="904113"/>
            <a:ext cx="8915432" cy="8756463"/>
            <a:chOff x="0" y="0"/>
            <a:chExt cx="11887242" cy="11675284"/>
          </a:xfrm>
        </p:grpSpPr>
        <p:sp>
          <p:nvSpPr>
            <p:cNvPr id="3" name="Freeform 3"/>
            <p:cNvSpPr/>
            <p:nvPr/>
          </p:nvSpPr>
          <p:spPr>
            <a:xfrm>
              <a:off x="0" y="0"/>
              <a:ext cx="11887198" cy="11675285"/>
            </a:xfrm>
            <a:custGeom>
              <a:avLst/>
              <a:gdLst/>
              <a:ahLst/>
              <a:cxnLst/>
              <a:rect l="l" t="t" r="r" b="b"/>
              <a:pathLst>
                <a:path w="11887198" h="11675285">
                  <a:moveTo>
                    <a:pt x="0" y="0"/>
                  </a:moveTo>
                  <a:lnTo>
                    <a:pt x="11887198" y="0"/>
                  </a:lnTo>
                  <a:lnTo>
                    <a:pt x="11887198" y="11675285"/>
                  </a:lnTo>
                  <a:lnTo>
                    <a:pt x="0" y="11675285"/>
                  </a:lnTo>
                  <a:close/>
                </a:path>
              </a:pathLst>
            </a:custGeom>
            <a:solidFill>
              <a:srgbClr val="F3F1F0"/>
            </a:solidFill>
          </p:spPr>
          <p:txBody>
            <a:bodyPr/>
            <a:lstStyle/>
            <a:p>
              <a:endParaRPr lang="en-GB"/>
            </a:p>
          </p:txBody>
        </p:sp>
      </p:grpSp>
      <p:grpSp>
        <p:nvGrpSpPr>
          <p:cNvPr id="4" name="Group 4"/>
          <p:cNvGrpSpPr/>
          <p:nvPr/>
        </p:nvGrpSpPr>
        <p:grpSpPr>
          <a:xfrm>
            <a:off x="17373635" y="9116401"/>
            <a:ext cx="787399" cy="787400"/>
            <a:chOff x="0" y="0"/>
            <a:chExt cx="1049866" cy="1049866"/>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a:p>
          </p:txBody>
        </p:sp>
      </p:grpSp>
      <p:grpSp>
        <p:nvGrpSpPr>
          <p:cNvPr id="6" name="Group 6"/>
          <p:cNvGrpSpPr/>
          <p:nvPr/>
        </p:nvGrpSpPr>
        <p:grpSpPr>
          <a:xfrm>
            <a:off x="16155873" y="723900"/>
            <a:ext cx="2005161" cy="180213"/>
            <a:chOff x="0" y="0"/>
            <a:chExt cx="2673548"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a:p>
          </p:txBody>
        </p:sp>
      </p:grpSp>
      <p:sp>
        <p:nvSpPr>
          <p:cNvPr id="8" name="TextBox 8"/>
          <p:cNvSpPr txBox="1"/>
          <p:nvPr/>
        </p:nvSpPr>
        <p:spPr>
          <a:xfrm>
            <a:off x="530626" y="400050"/>
            <a:ext cx="12218064" cy="628650"/>
          </a:xfrm>
          <a:prstGeom prst="rect">
            <a:avLst/>
          </a:prstGeom>
        </p:spPr>
        <p:txBody>
          <a:bodyPr lIns="0" tIns="0" rIns="0" bIns="0" rtlCol="0" anchor="t">
            <a:spAutoFit/>
          </a:bodyPr>
          <a:lstStyle/>
          <a:p>
            <a:pPr algn="l">
              <a:lnSpc>
                <a:spcPts val="4800"/>
              </a:lnSpc>
            </a:pPr>
            <a:r>
              <a:rPr lang="en-US" sz="4000" b="1">
                <a:solidFill>
                  <a:srgbClr val="000000"/>
                </a:solidFill>
                <a:latin typeface="Arimo Bold"/>
                <a:ea typeface="Arimo Bold"/>
                <a:cs typeface="Arimo Bold"/>
                <a:sym typeface="Arimo Bold"/>
              </a:rPr>
              <a:t>Methodology</a:t>
            </a:r>
          </a:p>
        </p:txBody>
      </p:sp>
      <p:grpSp>
        <p:nvGrpSpPr>
          <p:cNvPr id="9" name="Group 9"/>
          <p:cNvGrpSpPr/>
          <p:nvPr/>
        </p:nvGrpSpPr>
        <p:grpSpPr>
          <a:xfrm>
            <a:off x="422278" y="1645158"/>
            <a:ext cx="8356599" cy="7864943"/>
            <a:chOff x="0" y="0"/>
            <a:chExt cx="11142132" cy="10486591"/>
          </a:xfrm>
        </p:grpSpPr>
        <p:sp>
          <p:nvSpPr>
            <p:cNvPr id="10" name="Freeform 10"/>
            <p:cNvSpPr/>
            <p:nvPr/>
          </p:nvSpPr>
          <p:spPr>
            <a:xfrm>
              <a:off x="0" y="0"/>
              <a:ext cx="11142091" cy="10486591"/>
            </a:xfrm>
            <a:custGeom>
              <a:avLst/>
              <a:gdLst/>
              <a:ahLst/>
              <a:cxnLst/>
              <a:rect l="l" t="t" r="r" b="b"/>
              <a:pathLst>
                <a:path w="11142091" h="10486591">
                  <a:moveTo>
                    <a:pt x="0" y="0"/>
                  </a:moveTo>
                  <a:lnTo>
                    <a:pt x="11142091" y="0"/>
                  </a:lnTo>
                  <a:lnTo>
                    <a:pt x="11142091" y="10486591"/>
                  </a:lnTo>
                  <a:lnTo>
                    <a:pt x="0" y="10486591"/>
                  </a:lnTo>
                  <a:close/>
                </a:path>
              </a:pathLst>
            </a:custGeom>
            <a:solidFill>
              <a:srgbClr val="F3F1F0"/>
            </a:solidFill>
          </p:spPr>
          <p:txBody>
            <a:bodyPr/>
            <a:lstStyle/>
            <a:p>
              <a:endParaRPr lang="en-GB"/>
            </a:p>
          </p:txBody>
        </p:sp>
      </p:grpSp>
      <p:sp>
        <p:nvSpPr>
          <p:cNvPr id="11" name="TextBox 11"/>
          <p:cNvSpPr txBox="1"/>
          <p:nvPr/>
        </p:nvSpPr>
        <p:spPr>
          <a:xfrm>
            <a:off x="422278" y="1804377"/>
            <a:ext cx="7899466" cy="7419974"/>
          </a:xfrm>
          <a:prstGeom prst="rect">
            <a:avLst/>
          </a:prstGeom>
        </p:spPr>
        <p:txBody>
          <a:bodyPr lIns="0" tIns="0" rIns="0" bIns="0" rtlCol="0" anchor="t">
            <a:spAutoFit/>
          </a:bodyPr>
          <a:lstStyle/>
          <a:p>
            <a:pPr algn="ctr">
              <a:lnSpc>
                <a:spcPts val="4500"/>
              </a:lnSpc>
            </a:pPr>
            <a:r>
              <a:rPr lang="en-US" sz="3000" b="1">
                <a:solidFill>
                  <a:srgbClr val="0D0D0D"/>
                </a:solidFill>
                <a:latin typeface="Arimo Bold"/>
                <a:ea typeface="Arimo Bold"/>
                <a:cs typeface="Arimo Bold"/>
                <a:sym typeface="Arimo Bold"/>
              </a:rPr>
              <a:t>Approach &amp; Data Sources</a:t>
            </a:r>
          </a:p>
          <a:p>
            <a:pPr marL="542930" lvl="1" indent="-271465" algn="l">
              <a:lnSpc>
                <a:spcPts val="4500"/>
              </a:lnSpc>
              <a:buFont typeface="Arial"/>
              <a:buChar char="•"/>
            </a:pPr>
            <a:r>
              <a:rPr lang="en-US" sz="3000" b="1" i="1">
                <a:solidFill>
                  <a:srgbClr val="0D0D0D"/>
                </a:solidFill>
                <a:latin typeface="Arimo Bold Italics"/>
                <a:ea typeface="Arimo Bold Italics"/>
                <a:cs typeface="Arimo Bold Italics"/>
                <a:sym typeface="Arimo Bold Italics"/>
              </a:rPr>
              <a:t>Approach</a:t>
            </a:r>
            <a:r>
              <a:rPr lang="en-US" sz="3000">
                <a:solidFill>
                  <a:srgbClr val="0D0D0D"/>
                </a:solidFill>
                <a:latin typeface="Arimo"/>
                <a:ea typeface="Arimo"/>
                <a:cs typeface="Arimo"/>
                <a:sym typeface="Arimo"/>
              </a:rPr>
              <a:t>: Secondary research, focusing on systematic review of peer-reviewed studies and analysis of existing datasets (Wickham, 2020).</a:t>
            </a:r>
          </a:p>
          <a:p>
            <a:pPr marL="542930" lvl="1" indent="-271465" algn="l">
              <a:lnSpc>
                <a:spcPts val="4500"/>
              </a:lnSpc>
              <a:buFont typeface="Arial"/>
              <a:buChar char="•"/>
            </a:pPr>
            <a:r>
              <a:rPr lang="en-US" sz="3000" b="1" i="1">
                <a:solidFill>
                  <a:srgbClr val="0D0D0D"/>
                </a:solidFill>
                <a:latin typeface="Arimo Bold Italics"/>
                <a:ea typeface="Arimo Bold Italics"/>
                <a:cs typeface="Arimo Bold Italics"/>
                <a:sym typeface="Arimo Bold Italics"/>
              </a:rPr>
              <a:t>Data Sources:</a:t>
            </a:r>
            <a:r>
              <a:rPr lang="en-US" sz="3000">
                <a:solidFill>
                  <a:srgbClr val="0D0D0D"/>
                </a:solidFill>
                <a:latin typeface="Arimo"/>
                <a:ea typeface="Arimo"/>
                <a:cs typeface="Arimo"/>
                <a:sym typeface="Arimo"/>
              </a:rPr>
              <a:t> Academic journals (2020–2025), Carers UK reports, NHS statistics, WHOQOL studies, and relevant government/public health publications.</a:t>
            </a:r>
          </a:p>
          <a:p>
            <a:pPr marL="542930" lvl="1" indent="-271465" algn="l">
              <a:lnSpc>
                <a:spcPts val="4500"/>
              </a:lnSpc>
              <a:buFont typeface="Arial"/>
              <a:buChar char="•"/>
            </a:pPr>
            <a:r>
              <a:rPr lang="en-US" sz="3000" b="1" i="1">
                <a:solidFill>
                  <a:srgbClr val="0D0D0D"/>
                </a:solidFill>
                <a:latin typeface="Arimo Bold Italics"/>
                <a:ea typeface="Arimo Bold Italics"/>
                <a:cs typeface="Arimo Bold Italics"/>
                <a:sym typeface="Arimo Bold Italics"/>
              </a:rPr>
              <a:t>Focus: </a:t>
            </a:r>
            <a:r>
              <a:rPr lang="en-US" sz="3000">
                <a:solidFill>
                  <a:srgbClr val="0D0D0D"/>
                </a:solidFill>
                <a:latin typeface="Arimo"/>
                <a:ea typeface="Arimo"/>
                <a:cs typeface="Arimo"/>
                <a:sym typeface="Arimo"/>
              </a:rPr>
              <a:t>Extract and synthesise evidence on the relationship between caregiving burden and quality of life, using established measurement tools.</a:t>
            </a:r>
          </a:p>
        </p:txBody>
      </p:sp>
      <p:sp>
        <p:nvSpPr>
          <p:cNvPr id="12" name="TextBox 12"/>
          <p:cNvSpPr txBox="1"/>
          <p:nvPr/>
        </p:nvSpPr>
        <p:spPr>
          <a:xfrm>
            <a:off x="9492927" y="947127"/>
            <a:ext cx="8547749" cy="8562974"/>
          </a:xfrm>
          <a:prstGeom prst="rect">
            <a:avLst/>
          </a:prstGeom>
        </p:spPr>
        <p:txBody>
          <a:bodyPr lIns="0" tIns="0" rIns="0" bIns="0" rtlCol="0" anchor="t">
            <a:spAutoFit/>
          </a:bodyPr>
          <a:lstStyle/>
          <a:p>
            <a:pPr algn="ctr">
              <a:lnSpc>
                <a:spcPts val="4500"/>
              </a:lnSpc>
            </a:pPr>
            <a:r>
              <a:rPr lang="en-US" sz="3000" b="1">
                <a:solidFill>
                  <a:srgbClr val="0D0D0D"/>
                </a:solidFill>
                <a:latin typeface="Arimo Bold"/>
                <a:ea typeface="Arimo Bold"/>
                <a:cs typeface="Arimo Bold"/>
                <a:sym typeface="Arimo Bold"/>
              </a:rPr>
              <a:t>Strengths &amp; Limitations</a:t>
            </a:r>
          </a:p>
          <a:p>
            <a:pPr algn="ctr">
              <a:lnSpc>
                <a:spcPts val="4500"/>
              </a:lnSpc>
            </a:pPr>
            <a:r>
              <a:rPr lang="en-US" sz="3000" b="1">
                <a:solidFill>
                  <a:srgbClr val="0D0D0D"/>
                </a:solidFill>
                <a:latin typeface="Arimo Bold"/>
                <a:ea typeface="Arimo Bold"/>
                <a:cs typeface="Arimo Bold"/>
                <a:sym typeface="Arimo Bold"/>
              </a:rPr>
              <a:t>Strengths</a:t>
            </a:r>
          </a:p>
          <a:p>
            <a:pPr marL="647706" lvl="1" indent="-323853" algn="l">
              <a:lnSpc>
                <a:spcPts val="4500"/>
              </a:lnSpc>
              <a:buFont typeface="Arial"/>
              <a:buChar char="•"/>
            </a:pPr>
            <a:r>
              <a:rPr lang="en-US" sz="3000">
                <a:solidFill>
                  <a:srgbClr val="0D0D0D"/>
                </a:solidFill>
                <a:latin typeface="Arimo"/>
                <a:ea typeface="Arimo"/>
                <a:cs typeface="Arimo"/>
                <a:sym typeface="Arimo"/>
              </a:rPr>
              <a:t>Cost-effective and time-efficient compared to primary data collection (Wagh, 2024).</a:t>
            </a:r>
          </a:p>
          <a:p>
            <a:pPr marL="647706" lvl="1" indent="-323853" algn="l">
              <a:lnSpc>
                <a:spcPts val="4500"/>
              </a:lnSpc>
              <a:buFont typeface="Arial"/>
              <a:buChar char="•"/>
            </a:pPr>
            <a:r>
              <a:rPr lang="en-US" sz="3000">
                <a:solidFill>
                  <a:srgbClr val="0D0D0D"/>
                </a:solidFill>
                <a:latin typeface="Arimo"/>
                <a:ea typeface="Arimo"/>
                <a:cs typeface="Arimo"/>
                <a:sym typeface="Arimo"/>
              </a:rPr>
              <a:t>Broad evidence base, capturing multiple populations and contexts (Phillora, 2025).</a:t>
            </a:r>
          </a:p>
          <a:p>
            <a:pPr marL="647706" lvl="1" indent="-323853" algn="l">
              <a:lnSpc>
                <a:spcPts val="4500"/>
              </a:lnSpc>
              <a:buFont typeface="Arial"/>
              <a:buChar char="•"/>
            </a:pPr>
            <a:r>
              <a:rPr lang="en-US" sz="3000">
                <a:solidFill>
                  <a:srgbClr val="0D0D0D"/>
                </a:solidFill>
                <a:latin typeface="Arimo"/>
                <a:ea typeface="Arimo"/>
                <a:cs typeface="Arimo"/>
                <a:sym typeface="Arimo"/>
              </a:rPr>
              <a:t>Ethically feasible (no direct participant risk).</a:t>
            </a:r>
          </a:p>
          <a:p>
            <a:pPr algn="ctr">
              <a:lnSpc>
                <a:spcPts val="4500"/>
              </a:lnSpc>
            </a:pPr>
            <a:r>
              <a:rPr lang="en-US" sz="3000" b="1">
                <a:solidFill>
                  <a:srgbClr val="0D0D0D"/>
                </a:solidFill>
                <a:latin typeface="Arimo Bold"/>
                <a:ea typeface="Arimo Bold"/>
                <a:cs typeface="Arimo Bold"/>
                <a:sym typeface="Arimo Bold"/>
              </a:rPr>
              <a:t>Limitations</a:t>
            </a:r>
          </a:p>
          <a:p>
            <a:pPr marL="647706" lvl="1" indent="-323853" algn="l">
              <a:lnSpc>
                <a:spcPts val="4500"/>
              </a:lnSpc>
              <a:buFont typeface="Arial"/>
              <a:buChar char="•"/>
            </a:pPr>
            <a:r>
              <a:rPr lang="en-US" sz="3000">
                <a:solidFill>
                  <a:srgbClr val="0D0D0D"/>
                </a:solidFill>
                <a:latin typeface="Arimo"/>
                <a:ea typeface="Arimo"/>
                <a:cs typeface="Arimo"/>
                <a:sym typeface="Arimo"/>
              </a:rPr>
              <a:t>Dependence on existing data quality and methodology of prior studies.</a:t>
            </a:r>
          </a:p>
          <a:p>
            <a:pPr marL="647706" lvl="1" indent="-323853" algn="l">
              <a:lnSpc>
                <a:spcPts val="4500"/>
              </a:lnSpc>
              <a:buFont typeface="Arial"/>
              <a:buChar char="•"/>
            </a:pPr>
            <a:r>
              <a:rPr lang="en-US" sz="3000">
                <a:solidFill>
                  <a:srgbClr val="0D0D0D"/>
                </a:solidFill>
                <a:latin typeface="Arimo"/>
                <a:ea typeface="Arimo"/>
                <a:cs typeface="Arimo"/>
                <a:sym typeface="Arimo"/>
              </a:rPr>
              <a:t>Lack of control over variables, sampling, and data collection methods (Mora, 2022).</a:t>
            </a:r>
          </a:p>
          <a:p>
            <a:pPr marL="647706" lvl="1" indent="-323853" algn="l">
              <a:lnSpc>
                <a:spcPts val="4500"/>
              </a:lnSpc>
              <a:buFont typeface="Arial"/>
              <a:buChar char="•"/>
            </a:pPr>
            <a:r>
              <a:rPr lang="en-US" sz="3000">
                <a:solidFill>
                  <a:srgbClr val="0D0D0D"/>
                </a:solidFill>
                <a:latin typeface="Arimo"/>
                <a:ea typeface="Arimo"/>
                <a:cs typeface="Arimo"/>
                <a:sym typeface="Arimo"/>
              </a:rPr>
              <a:t>Risk of publication bias and limited generalisability across diverse caregiver groups (Mora, 2022).</a:t>
            </a:r>
          </a:p>
        </p:txBody>
      </p:sp>
      <p:grpSp>
        <p:nvGrpSpPr>
          <p:cNvPr id="13" name="Group 13"/>
          <p:cNvGrpSpPr/>
          <p:nvPr/>
        </p:nvGrpSpPr>
        <p:grpSpPr>
          <a:xfrm>
            <a:off x="5986919" y="1464945"/>
            <a:ext cx="2005161" cy="180213"/>
            <a:chOff x="0" y="0"/>
            <a:chExt cx="2673548" cy="240284"/>
          </a:xfrm>
        </p:grpSpPr>
        <p:sp>
          <p:nvSpPr>
            <p:cNvPr id="14" name="Freeform 14"/>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a:p>
          </p:txBody>
        </p:sp>
      </p:grpSp>
      <p:grpSp>
        <p:nvGrpSpPr>
          <p:cNvPr id="15" name="Group 15"/>
          <p:cNvGrpSpPr/>
          <p:nvPr/>
        </p:nvGrpSpPr>
        <p:grpSpPr>
          <a:xfrm>
            <a:off x="7991478" y="8873177"/>
            <a:ext cx="787399" cy="787400"/>
            <a:chOff x="0" y="0"/>
            <a:chExt cx="1049866" cy="1049866"/>
          </a:xfrm>
        </p:grpSpPr>
        <p:sp>
          <p:nvSpPr>
            <p:cNvPr id="16" name="Freeform 16"/>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85098" y="1645158"/>
            <a:ext cx="17017104" cy="7176896"/>
            <a:chOff x="0" y="0"/>
            <a:chExt cx="22689471" cy="9569195"/>
          </a:xfrm>
        </p:grpSpPr>
        <p:sp>
          <p:nvSpPr>
            <p:cNvPr id="3" name="Freeform 3"/>
            <p:cNvSpPr/>
            <p:nvPr/>
          </p:nvSpPr>
          <p:spPr>
            <a:xfrm>
              <a:off x="0" y="0"/>
              <a:ext cx="22689389" cy="9569196"/>
            </a:xfrm>
            <a:custGeom>
              <a:avLst/>
              <a:gdLst/>
              <a:ahLst/>
              <a:cxnLst/>
              <a:rect l="l" t="t" r="r" b="b"/>
              <a:pathLst>
                <a:path w="22689389" h="9569196">
                  <a:moveTo>
                    <a:pt x="0" y="0"/>
                  </a:moveTo>
                  <a:lnTo>
                    <a:pt x="22689389" y="0"/>
                  </a:lnTo>
                  <a:lnTo>
                    <a:pt x="22689389" y="9569196"/>
                  </a:lnTo>
                  <a:lnTo>
                    <a:pt x="0" y="9569196"/>
                  </a:lnTo>
                  <a:close/>
                </a:path>
              </a:pathLst>
            </a:custGeom>
            <a:gradFill rotWithShape="1">
              <a:gsLst>
                <a:gs pos="0">
                  <a:srgbClr val="000000">
                    <a:alpha val="67000"/>
                  </a:srgbClr>
                </a:gs>
                <a:gs pos="32000">
                  <a:srgbClr val="000000">
                    <a:alpha val="55000"/>
                  </a:srgbClr>
                </a:gs>
                <a:gs pos="99000">
                  <a:srgbClr val="000000">
                    <a:alpha val="55000"/>
                  </a:srgbClr>
                </a:gs>
              </a:gsLst>
              <a:path path="circle">
                <a:fillToRect r="100000" b="100000"/>
              </a:path>
              <a:tileRect l="-100000" t="-100000"/>
            </a:gradFill>
          </p:spPr>
          <p:txBody>
            <a:bodyPr/>
            <a:lstStyle/>
            <a:p>
              <a:endParaRPr lang="en-GB"/>
            </a:p>
          </p:txBody>
        </p:sp>
      </p:grpSp>
      <p:grpSp>
        <p:nvGrpSpPr>
          <p:cNvPr id="4" name="Group 4"/>
          <p:cNvGrpSpPr/>
          <p:nvPr/>
        </p:nvGrpSpPr>
        <p:grpSpPr>
          <a:xfrm>
            <a:off x="17294226" y="8428354"/>
            <a:ext cx="787399" cy="787400"/>
            <a:chOff x="0" y="0"/>
            <a:chExt cx="1049866" cy="1049866"/>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a:p>
          </p:txBody>
        </p:sp>
      </p:grpSp>
      <p:grpSp>
        <p:nvGrpSpPr>
          <p:cNvPr id="6" name="Group 6"/>
          <p:cNvGrpSpPr/>
          <p:nvPr/>
        </p:nvGrpSpPr>
        <p:grpSpPr>
          <a:xfrm>
            <a:off x="14822338" y="1464945"/>
            <a:ext cx="2005161" cy="180213"/>
            <a:chOff x="0" y="0"/>
            <a:chExt cx="2673548"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a:p>
          </p:txBody>
        </p:sp>
      </p:grpSp>
      <p:sp>
        <p:nvSpPr>
          <p:cNvPr id="8" name="TextBox 8"/>
          <p:cNvSpPr txBox="1"/>
          <p:nvPr/>
        </p:nvSpPr>
        <p:spPr>
          <a:xfrm>
            <a:off x="6658685" y="400050"/>
            <a:ext cx="4483092" cy="628650"/>
          </a:xfrm>
          <a:prstGeom prst="rect">
            <a:avLst/>
          </a:prstGeom>
        </p:spPr>
        <p:txBody>
          <a:bodyPr lIns="0" tIns="0" rIns="0" bIns="0" rtlCol="0" anchor="t">
            <a:spAutoFit/>
          </a:bodyPr>
          <a:lstStyle/>
          <a:p>
            <a:pPr algn="l">
              <a:lnSpc>
                <a:spcPts val="4800"/>
              </a:lnSpc>
            </a:pPr>
            <a:r>
              <a:rPr lang="en-US" sz="4000" b="1">
                <a:solidFill>
                  <a:srgbClr val="000000"/>
                </a:solidFill>
                <a:latin typeface="Arimo Bold"/>
                <a:ea typeface="Arimo Bold"/>
                <a:cs typeface="Arimo Bold"/>
                <a:sym typeface="Arimo Bold"/>
              </a:rPr>
              <a:t>Research Impact</a:t>
            </a:r>
          </a:p>
        </p:txBody>
      </p:sp>
      <p:sp>
        <p:nvSpPr>
          <p:cNvPr id="9" name="TextBox 9"/>
          <p:cNvSpPr txBox="1"/>
          <p:nvPr/>
        </p:nvSpPr>
        <p:spPr>
          <a:xfrm>
            <a:off x="758115" y="2238376"/>
            <a:ext cx="16335997" cy="5705474"/>
          </a:xfrm>
          <a:prstGeom prst="rect">
            <a:avLst/>
          </a:prstGeom>
        </p:spPr>
        <p:txBody>
          <a:bodyPr lIns="0" tIns="0" rIns="0" bIns="0" rtlCol="0" anchor="t">
            <a:spAutoFit/>
          </a:bodyPr>
          <a:lstStyle/>
          <a:p>
            <a:pPr marL="542930" lvl="1" indent="-271465" algn="l">
              <a:lnSpc>
                <a:spcPts val="4500"/>
              </a:lnSpc>
              <a:buFont typeface="Arial"/>
              <a:buChar char="•"/>
            </a:pPr>
            <a:r>
              <a:rPr lang="en-US" sz="3000" b="1" i="1">
                <a:solidFill>
                  <a:srgbClr val="FFFFFF"/>
                </a:solidFill>
                <a:latin typeface="Arimo Bold Italics"/>
                <a:ea typeface="Arimo Bold Italics"/>
                <a:cs typeface="Arimo Bold Italics"/>
                <a:sym typeface="Arimo Bold Italics"/>
              </a:rPr>
              <a:t>For Caregivers:</a:t>
            </a:r>
            <a:r>
              <a:rPr lang="en-US" sz="3000">
                <a:solidFill>
                  <a:srgbClr val="FFFFFF"/>
                </a:solidFill>
                <a:latin typeface="Arimo"/>
                <a:ea typeface="Arimo"/>
                <a:cs typeface="Arimo"/>
                <a:sym typeface="Arimo"/>
              </a:rPr>
              <a:t> Enhances understanding of how burden shapes wellbeing, supporting the development of tailored interventions.</a:t>
            </a:r>
          </a:p>
          <a:p>
            <a:pPr marL="542930" lvl="1" indent="-271465" algn="l">
              <a:lnSpc>
                <a:spcPts val="4500"/>
              </a:lnSpc>
              <a:buFont typeface="Arial"/>
              <a:buChar char="•"/>
            </a:pPr>
            <a:r>
              <a:rPr lang="en-US" sz="3000" b="1" i="1">
                <a:solidFill>
                  <a:srgbClr val="FFFFFF"/>
                </a:solidFill>
                <a:latin typeface="Arimo Bold Italics"/>
                <a:ea typeface="Arimo Bold Italics"/>
                <a:cs typeface="Arimo Bold Italics"/>
                <a:sym typeface="Arimo Bold Italics"/>
              </a:rPr>
              <a:t>For Health &amp; Social Care Professionals:</a:t>
            </a:r>
            <a:r>
              <a:rPr lang="en-US" sz="3000">
                <a:solidFill>
                  <a:srgbClr val="FFFFFF"/>
                </a:solidFill>
                <a:latin typeface="Arimo"/>
                <a:ea typeface="Arimo"/>
                <a:cs typeface="Arimo"/>
                <a:sym typeface="Arimo"/>
              </a:rPr>
              <a:t> Provides evidence-based insights to design targeted caregiver support programmes, improving both caregiver outcomes and patient care quality.</a:t>
            </a:r>
          </a:p>
          <a:p>
            <a:pPr marL="542930" lvl="1" indent="-271465" algn="l">
              <a:lnSpc>
                <a:spcPts val="4500"/>
              </a:lnSpc>
              <a:buFont typeface="Arial"/>
              <a:buChar char="•"/>
            </a:pPr>
            <a:r>
              <a:rPr lang="en-US" sz="3000" b="1" i="1">
                <a:solidFill>
                  <a:srgbClr val="FFFFFF"/>
                </a:solidFill>
                <a:latin typeface="Arimo Bold Italics"/>
                <a:ea typeface="Arimo Bold Italics"/>
                <a:cs typeface="Arimo Bold Italics"/>
                <a:sym typeface="Arimo Bold Italics"/>
              </a:rPr>
              <a:t>For Policymakers: </a:t>
            </a:r>
            <a:r>
              <a:rPr lang="en-US" sz="3000">
                <a:solidFill>
                  <a:srgbClr val="FFFFFF"/>
                </a:solidFill>
                <a:latin typeface="Arimo"/>
                <a:ea typeface="Arimo"/>
                <a:cs typeface="Arimo"/>
                <a:sym typeface="Arimo"/>
              </a:rPr>
              <a:t>Supplies robust secondary evidence to inform policies on financial assistance, respite care, and mental health support, addressing systemic gaps in caregiver support (Beach et al., 2022).</a:t>
            </a:r>
          </a:p>
          <a:p>
            <a:pPr marL="542930" lvl="1" indent="-271465" algn="l">
              <a:lnSpc>
                <a:spcPts val="4500"/>
              </a:lnSpc>
              <a:buFont typeface="Arial"/>
              <a:buChar char="•"/>
            </a:pPr>
            <a:r>
              <a:rPr lang="en-US" sz="3000" b="1" i="1">
                <a:solidFill>
                  <a:srgbClr val="FFFFFF"/>
                </a:solidFill>
                <a:latin typeface="Arimo Bold Italics"/>
                <a:ea typeface="Arimo Bold Italics"/>
                <a:cs typeface="Arimo Bold Italics"/>
                <a:sym typeface="Arimo Bold Italics"/>
              </a:rPr>
              <a:t>For Research: </a:t>
            </a:r>
            <a:r>
              <a:rPr lang="en-US" sz="3000">
                <a:solidFill>
                  <a:srgbClr val="FFFFFF"/>
                </a:solidFill>
                <a:latin typeface="Arimo"/>
                <a:ea typeface="Arimo"/>
                <a:cs typeface="Arimo"/>
                <a:sym typeface="Arimo"/>
              </a:rPr>
              <a:t>Identifies critical gaps and lays groundwork for future primary research and doctoral-level studies.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GB"/>
          </a:p>
        </p:txBody>
      </p:sp>
      <p:grpSp>
        <p:nvGrpSpPr>
          <p:cNvPr id="3" name="Group 3"/>
          <p:cNvGrpSpPr/>
          <p:nvPr/>
        </p:nvGrpSpPr>
        <p:grpSpPr>
          <a:xfrm>
            <a:off x="635448" y="1919909"/>
            <a:ext cx="17017104" cy="5337528"/>
            <a:chOff x="0" y="0"/>
            <a:chExt cx="22689471" cy="7116703"/>
          </a:xfrm>
        </p:grpSpPr>
        <p:sp>
          <p:nvSpPr>
            <p:cNvPr id="4" name="Freeform 4"/>
            <p:cNvSpPr/>
            <p:nvPr/>
          </p:nvSpPr>
          <p:spPr>
            <a:xfrm>
              <a:off x="0" y="0"/>
              <a:ext cx="22689389" cy="7116704"/>
            </a:xfrm>
            <a:custGeom>
              <a:avLst/>
              <a:gdLst/>
              <a:ahLst/>
              <a:cxnLst/>
              <a:rect l="l" t="t" r="r" b="b"/>
              <a:pathLst>
                <a:path w="22689389" h="7116704">
                  <a:moveTo>
                    <a:pt x="0" y="0"/>
                  </a:moveTo>
                  <a:lnTo>
                    <a:pt x="22689389" y="0"/>
                  </a:lnTo>
                  <a:lnTo>
                    <a:pt x="22689389" y="7116704"/>
                  </a:lnTo>
                  <a:lnTo>
                    <a:pt x="0" y="7116704"/>
                  </a:lnTo>
                  <a:close/>
                </a:path>
              </a:pathLst>
            </a:custGeom>
            <a:solidFill>
              <a:srgbClr val="FFFFFF">
                <a:alpha val="57647"/>
              </a:srgbClr>
            </a:solidFill>
          </p:spPr>
          <p:txBody>
            <a:bodyPr/>
            <a:lstStyle/>
            <a:p>
              <a:endParaRPr lang="en-GB"/>
            </a:p>
          </p:txBody>
        </p:sp>
      </p:grpSp>
      <p:sp>
        <p:nvSpPr>
          <p:cNvPr id="5" name="TextBox 5"/>
          <p:cNvSpPr txBox="1"/>
          <p:nvPr/>
        </p:nvSpPr>
        <p:spPr>
          <a:xfrm>
            <a:off x="6658685" y="1009650"/>
            <a:ext cx="4483092" cy="628650"/>
          </a:xfrm>
          <a:prstGeom prst="rect">
            <a:avLst/>
          </a:prstGeom>
        </p:spPr>
        <p:txBody>
          <a:bodyPr lIns="0" tIns="0" rIns="0" bIns="0" rtlCol="0" anchor="t">
            <a:spAutoFit/>
          </a:bodyPr>
          <a:lstStyle/>
          <a:p>
            <a:pPr algn="ctr">
              <a:lnSpc>
                <a:spcPts val="4800"/>
              </a:lnSpc>
            </a:pPr>
            <a:r>
              <a:rPr lang="en-US" sz="4000" b="1">
                <a:solidFill>
                  <a:srgbClr val="000000"/>
                </a:solidFill>
                <a:latin typeface="Arimo Bold"/>
                <a:ea typeface="Arimo Bold"/>
                <a:cs typeface="Arimo Bold"/>
                <a:sym typeface="Arimo Bold"/>
              </a:rPr>
              <a:t>Conclusion</a:t>
            </a:r>
          </a:p>
        </p:txBody>
      </p:sp>
      <p:sp>
        <p:nvSpPr>
          <p:cNvPr id="6" name="TextBox 6"/>
          <p:cNvSpPr txBox="1"/>
          <p:nvPr/>
        </p:nvSpPr>
        <p:spPr>
          <a:xfrm>
            <a:off x="701870" y="2267101"/>
            <a:ext cx="16741819" cy="4591050"/>
          </a:xfrm>
          <a:prstGeom prst="rect">
            <a:avLst/>
          </a:prstGeom>
        </p:spPr>
        <p:txBody>
          <a:bodyPr lIns="0" tIns="0" rIns="0" bIns="0" rtlCol="0" anchor="t">
            <a:spAutoFit/>
          </a:bodyPr>
          <a:lstStyle/>
          <a:p>
            <a:pPr marL="647700" lvl="1" indent="-323850" algn="l">
              <a:lnSpc>
                <a:spcPts val="3600"/>
              </a:lnSpc>
              <a:buFont typeface="Arial"/>
              <a:buChar char="•"/>
            </a:pPr>
            <a:r>
              <a:rPr lang="en-US" sz="3000">
                <a:solidFill>
                  <a:srgbClr val="000000"/>
                </a:solidFill>
                <a:latin typeface="Arimo"/>
                <a:ea typeface="Arimo"/>
                <a:cs typeface="Arimo"/>
                <a:sym typeface="Arimo"/>
              </a:rPr>
              <a:t>Informal caregivers are essential to sustaining health and social care systems but face significant burden.</a:t>
            </a:r>
          </a:p>
          <a:p>
            <a:pPr marL="647700" lvl="1" indent="-323850" algn="l">
              <a:lnSpc>
                <a:spcPts val="3600"/>
              </a:lnSpc>
              <a:buFont typeface="Arial"/>
              <a:buChar char="•"/>
            </a:pPr>
            <a:r>
              <a:rPr lang="en-US" sz="3000">
                <a:solidFill>
                  <a:srgbClr val="000000"/>
                </a:solidFill>
                <a:latin typeface="Arimo"/>
                <a:ea typeface="Arimo"/>
                <a:cs typeface="Arimo"/>
                <a:sym typeface="Arimo"/>
              </a:rPr>
              <a:t>Caregiving burden directly reduces caregivers’ quality of life, with consequences for both carers and care recipients.</a:t>
            </a:r>
          </a:p>
          <a:p>
            <a:pPr marL="647700" lvl="1" indent="-323850" algn="l">
              <a:lnSpc>
                <a:spcPts val="3600"/>
              </a:lnSpc>
              <a:buFont typeface="Arial"/>
              <a:buChar char="•"/>
            </a:pPr>
            <a:r>
              <a:rPr lang="en-US" sz="3000">
                <a:solidFill>
                  <a:srgbClr val="000000"/>
                </a:solidFill>
                <a:latin typeface="Arimo"/>
                <a:ea typeface="Arimo"/>
                <a:cs typeface="Arimo"/>
                <a:sym typeface="Arimo"/>
              </a:rPr>
              <a:t>This research consolidates secondary evidence to critically examine the burden–QoL relationship.</a:t>
            </a:r>
          </a:p>
          <a:p>
            <a:pPr marL="647700" lvl="1" indent="-323850" algn="l">
              <a:lnSpc>
                <a:spcPts val="3600"/>
              </a:lnSpc>
              <a:buFont typeface="Arial"/>
              <a:buChar char="•"/>
            </a:pPr>
            <a:r>
              <a:rPr lang="en-US" sz="3000">
                <a:solidFill>
                  <a:srgbClr val="000000"/>
                </a:solidFill>
                <a:latin typeface="Arimo"/>
                <a:ea typeface="Arimo"/>
                <a:cs typeface="Arimo"/>
                <a:sym typeface="Arimo"/>
              </a:rPr>
              <a:t>Findings will support evidence-based recommendations for caregivers, professionals, and policymakers.</a:t>
            </a:r>
          </a:p>
          <a:p>
            <a:pPr marL="647700" lvl="1" indent="-323850" algn="l">
              <a:lnSpc>
                <a:spcPts val="3600"/>
              </a:lnSpc>
              <a:buFont typeface="Arial"/>
              <a:buChar char="•"/>
            </a:pPr>
            <a:r>
              <a:rPr lang="en-US" sz="3000">
                <a:solidFill>
                  <a:srgbClr val="000000"/>
                </a:solidFill>
                <a:latin typeface="Arimo"/>
                <a:ea typeface="Arimo"/>
                <a:cs typeface="Arimo"/>
                <a:sym typeface="Arimo"/>
              </a:rPr>
              <a:t>The study aligns with public health and social care priorities by promoting caregiver wellbeing and service improvement.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39976" y="428625"/>
            <a:ext cx="12218064" cy="295275"/>
          </a:xfrm>
          <a:prstGeom prst="rect">
            <a:avLst/>
          </a:prstGeom>
        </p:spPr>
        <p:txBody>
          <a:bodyPr lIns="0" tIns="0" rIns="0" bIns="0" rtlCol="0" anchor="t">
            <a:spAutoFit/>
          </a:bodyPr>
          <a:lstStyle/>
          <a:p>
            <a:pPr algn="l">
              <a:lnSpc>
                <a:spcPts val="2399"/>
              </a:lnSpc>
            </a:pPr>
            <a:r>
              <a:rPr lang="en-US" sz="1999" b="1">
                <a:solidFill>
                  <a:srgbClr val="000000"/>
                </a:solidFill>
                <a:latin typeface="Arimo Bold"/>
                <a:ea typeface="Arimo Bold"/>
                <a:cs typeface="Arimo Bold"/>
                <a:sym typeface="Arimo Bold"/>
              </a:rPr>
              <a:t>References </a:t>
            </a:r>
          </a:p>
        </p:txBody>
      </p:sp>
      <p:sp>
        <p:nvSpPr>
          <p:cNvPr id="3" name="TextBox 3"/>
          <p:cNvSpPr txBox="1"/>
          <p:nvPr/>
        </p:nvSpPr>
        <p:spPr>
          <a:xfrm>
            <a:off x="0" y="1019175"/>
            <a:ext cx="18288000" cy="8848725"/>
          </a:xfrm>
          <a:prstGeom prst="rect">
            <a:avLst/>
          </a:prstGeom>
        </p:spPr>
        <p:txBody>
          <a:bodyPr lIns="0" tIns="0" rIns="0" bIns="0" rtlCol="0" anchor="t">
            <a:spAutoFit/>
          </a:bodyPr>
          <a:lstStyle/>
          <a:p>
            <a:pPr marL="431812" lvl="1" indent="-215906" algn="l">
              <a:lnSpc>
                <a:spcPts val="2400"/>
              </a:lnSpc>
              <a:buFont typeface="Arial"/>
              <a:buChar char="•"/>
            </a:pPr>
            <a:r>
              <a:rPr lang="en-US" sz="2000">
                <a:solidFill>
                  <a:srgbClr val="000000"/>
                </a:solidFill>
                <a:latin typeface="Arimo"/>
                <a:ea typeface="Arimo"/>
                <a:cs typeface="Arimo"/>
                <a:sym typeface="Arimo"/>
              </a:rPr>
              <a:t>Beach, B., Bélanger-Hardy, L., Harding, S., Rodrigues Perracini, M., Garcia, L., Tripathi, I., Gillis, M. and Dow, B. (2022). Caring for the caregiver: Why policy must shift from addressing needs to enabling caregivers to flourish. Frontiers in Public Health, 10. doi:https://doi.org/10.3389/fpubh.2022.997981.</a:t>
            </a:r>
          </a:p>
          <a:p>
            <a:pPr marL="431812" lvl="1" indent="-215906" algn="l">
              <a:lnSpc>
                <a:spcPts val="2400"/>
              </a:lnSpc>
              <a:buFont typeface="Arial"/>
              <a:buChar char="•"/>
            </a:pPr>
            <a:r>
              <a:rPr lang="en-US" sz="2000">
                <a:solidFill>
                  <a:srgbClr val="000000"/>
                </a:solidFill>
                <a:latin typeface="Arimo"/>
                <a:ea typeface="Arimo"/>
                <a:cs typeface="Arimo"/>
                <a:sym typeface="Arimo"/>
              </a:rPr>
              <a:t>Bennett, M.P., Matt (2023). Value of unpaid care in England and Wales now exceeds that of NHS budget. [online] the Centre for Care. Available at: https://centreforcare.ac.uk/updates/2023/05/valuing-carers/.</a:t>
            </a:r>
          </a:p>
          <a:p>
            <a:pPr marL="431812" lvl="1" indent="-215906" algn="l">
              <a:lnSpc>
                <a:spcPts val="2400"/>
              </a:lnSpc>
              <a:buFont typeface="Arial"/>
              <a:buChar char="•"/>
            </a:pPr>
            <a:r>
              <a:rPr lang="en-US" sz="2000">
                <a:solidFill>
                  <a:srgbClr val="000000"/>
                </a:solidFill>
                <a:latin typeface="Arimo"/>
                <a:ea typeface="Arimo"/>
                <a:cs typeface="Arimo"/>
                <a:sym typeface="Arimo"/>
              </a:rPr>
              <a:t>Carers UK (2023). Key facts and figures. [online] Carers UK. Available at: https://www.carersuk.org/policy-and-research/key-facts-and-figures/.</a:t>
            </a:r>
          </a:p>
          <a:p>
            <a:pPr marL="431812" lvl="1" indent="-215906" algn="l">
              <a:lnSpc>
                <a:spcPts val="2400"/>
              </a:lnSpc>
              <a:buFont typeface="Arial"/>
              <a:buChar char="•"/>
            </a:pPr>
            <a:r>
              <a:rPr lang="en-US" sz="2000">
                <a:solidFill>
                  <a:srgbClr val="000000"/>
                </a:solidFill>
                <a:latin typeface="Arimo"/>
                <a:ea typeface="Arimo"/>
                <a:cs typeface="Arimo"/>
                <a:sym typeface="Arimo"/>
              </a:rPr>
              <a:t>Damian, A.C., Mihăilescu, A.I., Anghele, C., Ciobanu, C.A., Petrescu, C., Riga, S., Dionisie, V. and Ciobanu, A.M. (2023). Quality of Life Predictors in a Group of Informal Caregivers during the COVID-19 Pandemic. Medicina, [online] 59(8), p.1486. doi:https://doi.org/10.3390/medicina59081486.</a:t>
            </a:r>
          </a:p>
          <a:p>
            <a:pPr marL="431812" lvl="1" indent="-215906" algn="l">
              <a:lnSpc>
                <a:spcPts val="2400"/>
              </a:lnSpc>
              <a:buFont typeface="Arial"/>
              <a:buChar char="•"/>
            </a:pPr>
            <a:r>
              <a:rPr lang="en-US" sz="2000">
                <a:solidFill>
                  <a:srgbClr val="000000"/>
                </a:solidFill>
                <a:latin typeface="Arimo"/>
                <a:ea typeface="Arimo"/>
                <a:cs typeface="Arimo"/>
                <a:sym typeface="Arimo"/>
              </a:rPr>
              <a:t>Eurocarers (2025). State of Caring – The impact of caring on carers’ mental health and the need for support from social care services – Eurocarers. [online] Eurocarers.org. Available at: https://eurocarers.org/state-of-caring/ [Accessed 2 Oct. 2025].</a:t>
            </a:r>
          </a:p>
          <a:p>
            <a:pPr marL="431812" lvl="1" indent="-215906" algn="l">
              <a:lnSpc>
                <a:spcPts val="2400"/>
              </a:lnSpc>
              <a:buFont typeface="Arial"/>
              <a:buChar char="•"/>
            </a:pPr>
            <a:r>
              <a:rPr lang="en-US" sz="2000">
                <a:solidFill>
                  <a:srgbClr val="000000"/>
                </a:solidFill>
                <a:latin typeface="Arimo"/>
                <a:ea typeface="Arimo"/>
                <a:cs typeface="Arimo"/>
                <a:sym typeface="Arimo"/>
              </a:rPr>
              <a:t>ISOQOL (2025). What Is QOL? | ISOQOL. [online] ISOQOL. Available at: https://www.isoqol.org/what-is-qol/.</a:t>
            </a:r>
          </a:p>
          <a:p>
            <a:pPr marL="431812" lvl="1" indent="-215906" algn="l">
              <a:lnSpc>
                <a:spcPts val="2400"/>
              </a:lnSpc>
              <a:buFont typeface="Arial"/>
              <a:buChar char="•"/>
            </a:pPr>
            <a:r>
              <a:rPr lang="en-US" sz="2000">
                <a:solidFill>
                  <a:srgbClr val="000000"/>
                </a:solidFill>
                <a:latin typeface="Arimo"/>
                <a:ea typeface="Arimo"/>
                <a:cs typeface="Arimo"/>
                <a:sym typeface="Arimo"/>
              </a:rPr>
              <a:t>Mora, M. (2022). Secondary Research Advantages, Limitations, and Sources. [online] Relevant Insights. Available at: https://www.relevantinsights.com/articles/secondary-research-advantages-limitations-and-sources/.</a:t>
            </a:r>
          </a:p>
          <a:p>
            <a:pPr marL="431812" lvl="1" indent="-215906" algn="l">
              <a:lnSpc>
                <a:spcPts val="2400"/>
              </a:lnSpc>
              <a:buFont typeface="Arial"/>
              <a:buChar char="•"/>
            </a:pPr>
            <a:r>
              <a:rPr lang="en-US" sz="2000">
                <a:solidFill>
                  <a:srgbClr val="000000"/>
                </a:solidFill>
                <a:latin typeface="Arimo"/>
                <a:ea typeface="Arimo"/>
                <a:cs typeface="Arimo"/>
                <a:sym typeface="Arimo"/>
              </a:rPr>
              <a:t>Mora, M. (2022). Secondary Research Advantages, Limitations, and Sources. [online] Relevant Insights. Available at: https://www.relevantinsights.com/articles/secondary-research-advantages-limitations-and-sources/.</a:t>
            </a:r>
          </a:p>
          <a:p>
            <a:pPr marL="431812" lvl="1" indent="-215906" algn="l">
              <a:lnSpc>
                <a:spcPts val="2400"/>
              </a:lnSpc>
              <a:buFont typeface="Arial"/>
              <a:buChar char="•"/>
            </a:pPr>
            <a:r>
              <a:rPr lang="en-US" sz="2000">
                <a:solidFill>
                  <a:srgbClr val="000000"/>
                </a:solidFill>
                <a:latin typeface="Arimo"/>
                <a:ea typeface="Arimo"/>
                <a:cs typeface="Arimo"/>
                <a:sym typeface="Arimo"/>
              </a:rPr>
              <a:t>ONS (2024). Unpaid care expectancy and health outcomes of unpaid carers, England - Office for National Statistics. [online] www.ons.gov.uk. Available at: https://www.ons.gov.uk/peoplepopulationandcommunity/healthandsocialcare/socialcare/bulletins/unpaidcareexpectancyandhealthoutcomesofunpaidcarersengland/april2024.</a:t>
            </a:r>
          </a:p>
          <a:p>
            <a:pPr marL="431812" lvl="1" indent="-215906" algn="l">
              <a:lnSpc>
                <a:spcPts val="2400"/>
              </a:lnSpc>
              <a:buFont typeface="Arial"/>
              <a:buChar char="•"/>
            </a:pPr>
            <a:r>
              <a:rPr lang="en-US" sz="2000">
                <a:solidFill>
                  <a:srgbClr val="000000"/>
                </a:solidFill>
                <a:latin typeface="Arimo"/>
                <a:ea typeface="Arimo"/>
                <a:cs typeface="Arimo"/>
                <a:sym typeface="Arimo"/>
              </a:rPr>
              <a:t>Pego, M.A. and Nunes, C. (2018). Aging, Disability, and Informal Caregivers: A Cross-sectional Study in Portugal. Frontiers in Medicine, 4. doi:https://doi.org/10.3389/fmed.2017.00255.</a:t>
            </a:r>
          </a:p>
          <a:p>
            <a:pPr marL="431812" lvl="1" indent="-215906" algn="l">
              <a:lnSpc>
                <a:spcPts val="2400"/>
              </a:lnSpc>
              <a:buFont typeface="Arial"/>
              <a:buChar char="•"/>
            </a:pPr>
            <a:r>
              <a:rPr lang="en-US" sz="2000">
                <a:solidFill>
                  <a:srgbClr val="000000"/>
                </a:solidFill>
                <a:latin typeface="Arimo"/>
                <a:ea typeface="Arimo"/>
                <a:cs typeface="Arimo"/>
                <a:sym typeface="Arimo"/>
              </a:rPr>
              <a:t>Phillora, S. (2025). Secondary research explained: How to conduct efficient research with existing data. [online] Maze. Available at: https://maze.co/collections/user-research/secondary-research/.</a:t>
            </a:r>
          </a:p>
          <a:p>
            <a:pPr marL="431812" lvl="1" indent="-215906" algn="l">
              <a:lnSpc>
                <a:spcPts val="2400"/>
              </a:lnSpc>
              <a:buFont typeface="Arial"/>
              <a:buChar char="•"/>
            </a:pPr>
            <a:r>
              <a:rPr lang="en-US" sz="2000">
                <a:solidFill>
                  <a:srgbClr val="000000"/>
                </a:solidFill>
                <a:latin typeface="Arimo"/>
                <a:ea typeface="Arimo"/>
                <a:cs typeface="Arimo"/>
                <a:sym typeface="Arimo"/>
              </a:rPr>
              <a:t>Soh, X.C., Hartanto, A., Ling, N., Reyes, M., Sim, L. and Majeed, N.M. (2025). Prevalence of Depression, Anxiety, Burden, Burnout, and Stress in Informal Caregivers: An Umbrella Review of Meta-Analyses. Archives of Gerontology and Geriatrics Plus, p.100197. doi:https://doi.org/10.1016/j.aggp.2025.100197.</a:t>
            </a:r>
          </a:p>
          <a:p>
            <a:pPr marL="431812" lvl="1" indent="-215906" algn="l">
              <a:lnSpc>
                <a:spcPts val="2400"/>
              </a:lnSpc>
              <a:buFont typeface="Arial"/>
              <a:buChar char="•"/>
            </a:pPr>
            <a:r>
              <a:rPr lang="en-US" sz="2000">
                <a:solidFill>
                  <a:srgbClr val="000000"/>
                </a:solidFill>
                <a:latin typeface="Arimo"/>
                <a:ea typeface="Arimo"/>
                <a:cs typeface="Arimo"/>
                <a:sym typeface="Arimo"/>
              </a:rPr>
              <a:t>Wagh, S. (2024). Public Health Research Guide: Primary &amp; Secondary Data Definitions. [online] researchguides.ben.edu. Available at: https://researchguides.ben.edu/c.php?g=282050&amp;p=4036581.</a:t>
            </a:r>
          </a:p>
          <a:p>
            <a:pPr marL="431812" lvl="1" indent="-215906" algn="l">
              <a:lnSpc>
                <a:spcPts val="2400"/>
              </a:lnSpc>
              <a:buFont typeface="Arial"/>
              <a:buChar char="•"/>
            </a:pPr>
            <a:r>
              <a:rPr lang="en-US" sz="2000">
                <a:solidFill>
                  <a:srgbClr val="000000"/>
                </a:solidFill>
                <a:latin typeface="Arimo"/>
                <a:ea typeface="Arimo"/>
                <a:cs typeface="Arimo"/>
                <a:sym typeface="Arimo"/>
              </a:rPr>
              <a:t>Wickham, R. (2020). Secondary Analysis research. Journal of the Advanced Practitioner in Oncology, [online] 10(4), pp.395–400. doi:https://doi.org/10.6004/jadpro.2019.10.4.7.</a:t>
            </a:r>
          </a:p>
          <a:p>
            <a:pPr marL="431812" lvl="1" indent="-215906" algn="l">
              <a:lnSpc>
                <a:spcPts val="2400"/>
              </a:lnSpc>
              <a:buFont typeface="Arial"/>
              <a:buChar char="•"/>
            </a:pPr>
            <a:r>
              <a:rPr lang="en-US" sz="2000">
                <a:solidFill>
                  <a:srgbClr val="000000"/>
                </a:solidFill>
                <a:latin typeface="Arimo"/>
                <a:ea typeface="Arimo"/>
                <a:cs typeface="Arimo"/>
                <a:sym typeface="Arimo"/>
              </a:rPr>
              <a:t>Yao, H., Li, K., Li, C., Hu, S., Huang, Z., Chen, J. and Xu, Y. (2024). Caregiving burden, depression, and anxiety in informal caregivers of people with mental illness in China: a cross-sectional survey. BMC Psychiatry, [online] 24(1). doi:https://doi.org/10.1186/s12888-024-06239-4.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1830</Words>
  <Application>Microsoft Macintosh PowerPoint</Application>
  <PresentationFormat>Custom</PresentationFormat>
  <Paragraphs>88</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Arimo</vt:lpstr>
      <vt:lpstr>Arimo Bold</vt:lpstr>
      <vt:lpstr>Arimo Bold Italics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Sageeta Hussain</dc:creator>
  <cp:lastModifiedBy>Deen Zaman</cp:lastModifiedBy>
  <cp:revision>10</cp:revision>
  <dcterms:created xsi:type="dcterms:W3CDTF">2006-08-16T00:00:00Z</dcterms:created>
  <dcterms:modified xsi:type="dcterms:W3CDTF">2025-10-09T11:08:26Z</dcterms:modified>
  <dc:identifier>DAG0pVGBu_Q</dc:identifier>
</cp:coreProperties>
</file>