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76" r:id="rId6"/>
    <p:sldId id="262" r:id="rId7"/>
    <p:sldId id="263" r:id="rId8"/>
    <p:sldId id="259"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78" r:id="rId23"/>
    <p:sldId id="27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8" d="100"/>
          <a:sy n="58" d="100"/>
        </p:scale>
        <p:origin x="-152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23/11/17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23/11/17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23/11/17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23/11/17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Methods and Approaches:</a:t>
            </a:r>
            <a:br>
              <a:rPr lang="en-GB" dirty="0" smtClean="0"/>
            </a:br>
            <a:r>
              <a:rPr lang="en-GB" dirty="0" smtClean="0"/>
              <a:t>Race</a:t>
            </a:r>
            <a:endParaRPr lang="en-GB" dirty="0"/>
          </a:p>
        </p:txBody>
      </p:sp>
    </p:spTree>
    <p:extLst>
      <p:ext uri="{BB962C8B-B14F-4D97-AF65-F5344CB8AC3E}">
        <p14:creationId xmlns:p14="http://schemas.microsoft.com/office/powerpoint/2010/main" val="3592678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&amp; Ethnicity</a:t>
            </a:r>
            <a:endParaRPr lang="en-GB" dirty="0"/>
          </a:p>
        </p:txBody>
      </p:sp>
      <p:sp>
        <p:nvSpPr>
          <p:cNvPr id="3" name="Content Placeholder 2"/>
          <p:cNvSpPr>
            <a:spLocks noGrp="1"/>
          </p:cNvSpPr>
          <p:nvPr>
            <p:ph sz="quarter" idx="1"/>
          </p:nvPr>
        </p:nvSpPr>
        <p:spPr>
          <a:xfrm>
            <a:off x="301752" y="1527048"/>
            <a:ext cx="8503920" cy="4975190"/>
          </a:xfrm>
        </p:spPr>
        <p:txBody>
          <a:bodyPr>
            <a:normAutofit/>
          </a:bodyPr>
          <a:lstStyle/>
          <a:p>
            <a:r>
              <a:rPr lang="en-GB" dirty="0" smtClean="0"/>
              <a:t>Classical scholarship has a </a:t>
            </a:r>
            <a:r>
              <a:rPr lang="en-GB" dirty="0" smtClean="0"/>
              <a:t>history </a:t>
            </a:r>
            <a:r>
              <a:rPr lang="en-GB" dirty="0" smtClean="0"/>
              <a:t>of being </a:t>
            </a:r>
            <a:r>
              <a:rPr lang="en-GB" dirty="0" smtClean="0"/>
              <a:t>racist</a:t>
            </a:r>
          </a:p>
          <a:p>
            <a:endParaRPr lang="en-GB" dirty="0" smtClean="0"/>
          </a:p>
          <a:p>
            <a:r>
              <a:rPr lang="en-GB" dirty="0" smtClean="0"/>
              <a:t>Focus has happily been on white peopl</a:t>
            </a:r>
            <a:r>
              <a:rPr lang="en-GB" dirty="0" smtClean="0"/>
              <a:t>e </a:t>
            </a:r>
          </a:p>
          <a:p>
            <a:endParaRPr lang="en-GB" dirty="0" smtClean="0"/>
          </a:p>
          <a:p>
            <a:r>
              <a:rPr lang="en-GB" dirty="0" smtClean="0"/>
              <a:t>And a general silence about the racism of ancient peoples</a:t>
            </a:r>
          </a:p>
          <a:p>
            <a:endParaRPr lang="en-GB" dirty="0" smtClean="0"/>
          </a:p>
          <a:p>
            <a:r>
              <a:rPr lang="en-GB" dirty="0" smtClean="0"/>
              <a:t>There has been an implicit bias in the language used by some scholars in how they talk about different ethnic groups</a:t>
            </a:r>
            <a:endParaRPr lang="en-GB" dirty="0" smtClean="0"/>
          </a:p>
          <a:p>
            <a:endParaRPr lang="en-GB" dirty="0" smtClean="0"/>
          </a:p>
        </p:txBody>
      </p:sp>
    </p:spTree>
    <p:extLst>
      <p:ext uri="{BB962C8B-B14F-4D97-AF65-F5344CB8AC3E}">
        <p14:creationId xmlns:p14="http://schemas.microsoft.com/office/powerpoint/2010/main" val="2969745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Bias</a:t>
            </a:r>
            <a:endParaRPr lang="en-GB" dirty="0"/>
          </a:p>
        </p:txBody>
      </p:sp>
      <p:pic>
        <p:nvPicPr>
          <p:cNvPr id="4" name="Content Placeholder 3"/>
          <p:cNvPicPr>
            <a:picLocks noGrp="1" noChangeAspect="1"/>
          </p:cNvPicPr>
          <p:nvPr>
            <p:ph sz="quarter" idx="1"/>
          </p:nvPr>
        </p:nvPicPr>
        <p:blipFill>
          <a:blip r:embed="rId2"/>
          <a:srcRect l="-9150" r="-9150"/>
          <a:stretch>
            <a:fillRect/>
          </a:stretch>
        </p:blipFill>
        <p:spPr>
          <a:xfrm>
            <a:off x="301625" y="1527175"/>
            <a:ext cx="8504238" cy="4572000"/>
          </a:xfrm>
        </p:spPr>
      </p:pic>
    </p:spTree>
    <p:extLst>
      <p:ext uri="{BB962C8B-B14F-4D97-AF65-F5344CB8AC3E}">
        <p14:creationId xmlns:p14="http://schemas.microsoft.com/office/powerpoint/2010/main" val="2394490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Attempting to define </a:t>
            </a:r>
            <a:r>
              <a:rPr lang="en-GB" dirty="0" smtClean="0"/>
              <a:t>Ethnicity/Race</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Greeks </a:t>
            </a:r>
            <a:r>
              <a:rPr lang="en-GB" dirty="0"/>
              <a:t>and Romans had ways of talking about ethnicity and race that </a:t>
            </a:r>
            <a:r>
              <a:rPr lang="en-GB" dirty="0" smtClean="0"/>
              <a:t>were (sometimes) </a:t>
            </a:r>
            <a:r>
              <a:rPr lang="en-GB" dirty="0"/>
              <a:t>very </a:t>
            </a:r>
            <a:r>
              <a:rPr lang="en-GB" dirty="0" smtClean="0"/>
              <a:t>supremacist (especially the Greeks)</a:t>
            </a:r>
          </a:p>
          <a:p>
            <a:endParaRPr lang="en-GB" dirty="0"/>
          </a:p>
          <a:p>
            <a:r>
              <a:rPr lang="en-GB" i="1" dirty="0"/>
              <a:t>But</a:t>
            </a:r>
            <a:r>
              <a:rPr lang="en-GB" dirty="0"/>
              <a:t>: their concepts of race </a:t>
            </a:r>
            <a:r>
              <a:rPr lang="en-GB" dirty="0" smtClean="0"/>
              <a:t>and ethnicity don’t match our own, and there is not direct translation of our concepts of race and ethnicity in Latin/Ancient Greek.</a:t>
            </a:r>
          </a:p>
          <a:p>
            <a:endParaRPr lang="en-GB" dirty="0"/>
          </a:p>
          <a:p>
            <a:r>
              <a:rPr lang="en-GB" dirty="0"/>
              <a:t>Hesiod: </a:t>
            </a:r>
            <a:r>
              <a:rPr lang="en-US" dirty="0" err="1" smtClean="0"/>
              <a:t>γένος</a:t>
            </a:r>
            <a:r>
              <a:rPr lang="en-US" dirty="0" smtClean="0"/>
              <a:t> (</a:t>
            </a:r>
            <a:r>
              <a:rPr lang="en-US" i="1" dirty="0" err="1" smtClean="0"/>
              <a:t>genos</a:t>
            </a:r>
            <a:r>
              <a:rPr lang="en-US" dirty="0" smtClean="0"/>
              <a:t>) </a:t>
            </a:r>
            <a:r>
              <a:rPr lang="en-US" dirty="0"/>
              <a:t>race, stock, kin. Used to refer to the ‘race’ of women. Offspring, </a:t>
            </a:r>
            <a:r>
              <a:rPr lang="en-US" dirty="0" smtClean="0"/>
              <a:t>descendant, </a:t>
            </a:r>
            <a:r>
              <a:rPr lang="en-US" dirty="0"/>
              <a:t>c</a:t>
            </a:r>
            <a:r>
              <a:rPr lang="en-US" dirty="0" smtClean="0"/>
              <a:t>lan</a:t>
            </a:r>
            <a:r>
              <a:rPr lang="en-US" dirty="0"/>
              <a:t>, house, family, class, sort, </a:t>
            </a:r>
            <a:r>
              <a:rPr lang="en-US" dirty="0" smtClean="0"/>
              <a:t>kind.</a:t>
            </a:r>
          </a:p>
          <a:p>
            <a:endParaRPr lang="en-GB" dirty="0"/>
          </a:p>
          <a:p>
            <a:r>
              <a:rPr lang="en-US" dirty="0" smtClean="0"/>
              <a:t>far </a:t>
            </a:r>
            <a:r>
              <a:rPr lang="en-US" dirty="0"/>
              <a:t>broader range than we would use today, and no specific </a:t>
            </a:r>
            <a:r>
              <a:rPr lang="en-US" dirty="0" smtClean="0"/>
              <a:t>ethnic/racial context.</a:t>
            </a:r>
            <a:endParaRPr lang="en-GB" dirty="0"/>
          </a:p>
          <a:p>
            <a:endParaRPr lang="en-GB" dirty="0" smtClean="0"/>
          </a:p>
        </p:txBody>
      </p:sp>
    </p:spTree>
    <p:extLst>
      <p:ext uri="{BB962C8B-B14F-4D97-AF65-F5344CB8AC3E}">
        <p14:creationId xmlns:p14="http://schemas.microsoft.com/office/powerpoint/2010/main" val="129929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Attempting to define Ethnicity/Race</a:t>
            </a:r>
          </a:p>
        </p:txBody>
      </p:sp>
      <p:sp>
        <p:nvSpPr>
          <p:cNvPr id="3" name="Content Placeholder 2"/>
          <p:cNvSpPr>
            <a:spLocks noGrp="1"/>
          </p:cNvSpPr>
          <p:nvPr>
            <p:ph sz="quarter" idx="1"/>
          </p:nvPr>
        </p:nvSpPr>
        <p:spPr/>
        <p:txBody>
          <a:bodyPr>
            <a:normAutofit fontScale="85000" lnSpcReduction="20000"/>
          </a:bodyPr>
          <a:lstStyle/>
          <a:p>
            <a:pPr marL="0" indent="0">
              <a:buNone/>
            </a:pPr>
            <a:r>
              <a:rPr lang="en-US" dirty="0" smtClean="0"/>
              <a:t>Greek: </a:t>
            </a:r>
            <a:r>
              <a:rPr lang="en-US" i="1" dirty="0" smtClean="0"/>
              <a:t>ethnos</a:t>
            </a:r>
            <a:r>
              <a:rPr lang="en-US" dirty="0" smtClean="0"/>
              <a:t>, </a:t>
            </a:r>
            <a:r>
              <a:rPr lang="en-US" i="1" dirty="0" err="1"/>
              <a:t>phylon</a:t>
            </a:r>
            <a:r>
              <a:rPr lang="en-US" dirty="0"/>
              <a:t>, or sometimes </a:t>
            </a:r>
            <a:r>
              <a:rPr lang="en-US" i="1" dirty="0" err="1"/>
              <a:t>laos</a:t>
            </a:r>
            <a:r>
              <a:rPr lang="en-US" i="1" dirty="0"/>
              <a:t> </a:t>
            </a:r>
            <a:endParaRPr lang="en-US" i="1" dirty="0" smtClean="0"/>
          </a:p>
          <a:p>
            <a:pPr marL="0" indent="0">
              <a:buNone/>
            </a:pPr>
            <a:r>
              <a:rPr lang="en-US" dirty="0" smtClean="0"/>
              <a:t>Latin: </a:t>
            </a:r>
            <a:r>
              <a:rPr lang="en-US" i="1" dirty="0"/>
              <a:t>genus </a:t>
            </a:r>
            <a:r>
              <a:rPr lang="en-US" dirty="0"/>
              <a:t>or </a:t>
            </a:r>
            <a:r>
              <a:rPr lang="en-US" i="1" dirty="0" err="1" smtClean="0"/>
              <a:t>natio</a:t>
            </a:r>
            <a:r>
              <a:rPr lang="en-US" dirty="0" smtClean="0"/>
              <a:t>. </a:t>
            </a:r>
          </a:p>
          <a:p>
            <a:pPr marL="0" indent="0">
              <a:buNone/>
            </a:pPr>
            <a:endParaRPr lang="en-US" dirty="0"/>
          </a:p>
          <a:p>
            <a:pPr marL="0" indent="0">
              <a:buNone/>
            </a:pPr>
            <a:r>
              <a:rPr lang="en-US" dirty="0" smtClean="0"/>
              <a:t>‘Nor </a:t>
            </a:r>
            <a:r>
              <a:rPr lang="en-US" dirty="0"/>
              <a:t>were these terms clearly distinguishable, let alone employed with precision or consistency. Overlap and instability were more the rule than the exception. The word </a:t>
            </a:r>
            <a:r>
              <a:rPr lang="en-US" i="1" dirty="0"/>
              <a:t>ethnos </a:t>
            </a:r>
            <a:r>
              <a:rPr lang="en-US" dirty="0"/>
              <a:t>alone carried a plethora of meanings. It could signify something that we translate generally as “people” or “nation,” but that hardly exhausts its denotations. The Greeks applied it also to a loose social and political organization contrasting with the classical </a:t>
            </a:r>
            <a:r>
              <a:rPr lang="en-US" i="1" dirty="0"/>
              <a:t>polis</a:t>
            </a:r>
            <a:r>
              <a:rPr lang="en-US" dirty="0"/>
              <a:t>. In addition, the word appears in literature attached to any number of different groups or collectives, including </a:t>
            </a:r>
            <a:r>
              <a:rPr lang="en-US" dirty="0" err="1"/>
              <a:t>rhapsodes</a:t>
            </a:r>
            <a:r>
              <a:rPr lang="en-US" dirty="0"/>
              <a:t>, undertakers, prostitutes—even a flock of birds or a swarm of bees</a:t>
            </a:r>
            <a:r>
              <a:rPr lang="en-US" dirty="0" smtClean="0"/>
              <a:t>!’</a:t>
            </a:r>
            <a:endParaRPr lang="en-US" dirty="0"/>
          </a:p>
          <a:p>
            <a:pPr marL="0" indent="0">
              <a:buNone/>
            </a:pPr>
            <a:endParaRPr lang="en-GB" dirty="0"/>
          </a:p>
        </p:txBody>
      </p:sp>
    </p:spTree>
    <p:extLst>
      <p:ext uri="{BB962C8B-B14F-4D97-AF65-F5344CB8AC3E}">
        <p14:creationId xmlns:p14="http://schemas.microsoft.com/office/powerpoint/2010/main" val="232754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Attempting to define Ethnicity/Race</a:t>
            </a:r>
          </a:p>
        </p:txBody>
      </p:sp>
      <p:sp>
        <p:nvSpPr>
          <p:cNvPr id="3" name="Content Placeholder 2"/>
          <p:cNvSpPr>
            <a:spLocks noGrp="1"/>
          </p:cNvSpPr>
          <p:nvPr>
            <p:ph sz="quarter" idx="1"/>
          </p:nvPr>
        </p:nvSpPr>
        <p:spPr/>
        <p:txBody>
          <a:bodyPr>
            <a:normAutofit fontScale="92500"/>
          </a:bodyPr>
          <a:lstStyle/>
          <a:p>
            <a:r>
              <a:rPr lang="en-GB" dirty="0" smtClean="0"/>
              <a:t>Many contemporary scholars currently favour the term ‘ethnicity’. </a:t>
            </a:r>
          </a:p>
          <a:p>
            <a:endParaRPr lang="en-GB" dirty="0" smtClean="0"/>
          </a:p>
          <a:p>
            <a:r>
              <a:rPr lang="en-GB" dirty="0" smtClean="0"/>
              <a:t>‘Race’ and ‘ethnicity’ difficult terms to define even today. </a:t>
            </a:r>
          </a:p>
          <a:p>
            <a:endParaRPr lang="en-GB" dirty="0"/>
          </a:p>
          <a:p>
            <a:r>
              <a:rPr lang="en-GB" dirty="0" smtClean="0"/>
              <a:t>‘Race does not exist, racism does’. </a:t>
            </a:r>
          </a:p>
          <a:p>
            <a:endParaRPr lang="en-GB" dirty="0"/>
          </a:p>
          <a:p>
            <a:r>
              <a:rPr lang="en-GB" dirty="0" smtClean="0"/>
              <a:t>Differs even between Europe and America.</a:t>
            </a:r>
          </a:p>
          <a:p>
            <a:endParaRPr lang="en-GB" dirty="0"/>
          </a:p>
          <a:p>
            <a:r>
              <a:rPr lang="en-GB" dirty="0" smtClean="0"/>
              <a:t>How would </a:t>
            </a:r>
            <a:r>
              <a:rPr lang="en-GB" i="1" dirty="0" smtClean="0"/>
              <a:t>you </a:t>
            </a:r>
            <a:r>
              <a:rPr lang="en-GB" dirty="0" smtClean="0"/>
              <a:t>define these terms?</a:t>
            </a:r>
            <a:endParaRPr lang="en-GB" dirty="0"/>
          </a:p>
        </p:txBody>
      </p:sp>
    </p:spTree>
    <p:extLst>
      <p:ext uri="{BB962C8B-B14F-4D97-AF65-F5344CB8AC3E}">
        <p14:creationId xmlns:p14="http://schemas.microsoft.com/office/powerpoint/2010/main" val="1322877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Attempting to define racism</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‘Racism </a:t>
            </a:r>
            <a:r>
              <a:rPr lang="en-GB" dirty="0"/>
              <a:t>is the valuation, generalized and definitive, of biological differences, real or imaginary, to the advantage of the accuser and the disadvantage of his victim, in order to justify aggression</a:t>
            </a:r>
            <a:r>
              <a:rPr lang="en-GB" dirty="0" smtClean="0"/>
              <a:t>.’ </a:t>
            </a:r>
            <a:r>
              <a:rPr lang="en-GB" dirty="0" err="1"/>
              <a:t>Memmi</a:t>
            </a:r>
            <a:r>
              <a:rPr lang="en-GB" dirty="0"/>
              <a:t> (1964)</a:t>
            </a:r>
          </a:p>
          <a:p>
            <a:pPr marL="0" indent="0">
              <a:buNone/>
            </a:pPr>
            <a:endParaRPr lang="en-GB" dirty="0"/>
          </a:p>
          <a:p>
            <a:pPr marL="0" indent="0">
              <a:buNone/>
            </a:pPr>
            <a:r>
              <a:rPr lang="en-GB" dirty="0" smtClean="0"/>
              <a:t>‘Racism </a:t>
            </a:r>
            <a:r>
              <a:rPr lang="en-GB" dirty="0"/>
              <a:t>is the valuation, generalized and definitive, of differences, real or imaginary, to the advantage of the accuser and the disadvantage of his victim, in order to justify his privileges or aggression.’ </a:t>
            </a:r>
            <a:r>
              <a:rPr lang="en-GB" dirty="0" err="1"/>
              <a:t>Memmi</a:t>
            </a:r>
            <a:r>
              <a:rPr lang="en-GB" dirty="0"/>
              <a:t> (1982)</a:t>
            </a:r>
          </a:p>
          <a:p>
            <a:pPr marL="0" indent="0">
              <a:buNone/>
            </a:pPr>
            <a:endParaRPr lang="en-GB" dirty="0"/>
          </a:p>
          <a:p>
            <a:pPr marL="0" indent="0">
              <a:buNone/>
            </a:pPr>
            <a:r>
              <a:rPr lang="en-GB" dirty="0"/>
              <a:t>(but both of these still include misogyny and ableism)</a:t>
            </a:r>
          </a:p>
          <a:p>
            <a:pPr marL="0" indent="0">
              <a:buNone/>
            </a:pPr>
            <a:endParaRPr lang="en-GB" dirty="0"/>
          </a:p>
        </p:txBody>
      </p:sp>
    </p:spTree>
    <p:extLst>
      <p:ext uri="{BB962C8B-B14F-4D97-AF65-F5344CB8AC3E}">
        <p14:creationId xmlns:p14="http://schemas.microsoft.com/office/powerpoint/2010/main" val="1770019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indent="0"/>
            <a:r>
              <a:rPr lang="en-GB" dirty="0"/>
              <a:t/>
            </a:r>
            <a:br>
              <a:rPr lang="en-GB" dirty="0"/>
            </a:br>
            <a:r>
              <a:rPr lang="en-GB" dirty="0"/>
              <a:t>Attempting to defining </a:t>
            </a:r>
            <a:r>
              <a:rPr lang="en-GB" dirty="0" smtClean="0"/>
              <a:t>raci</a:t>
            </a:r>
            <a:r>
              <a:rPr lang="en-GB" dirty="0" smtClean="0"/>
              <a:t>sm</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a:t>Encyclopaedia Britannica: </a:t>
            </a:r>
            <a:r>
              <a:rPr lang="en-GB" dirty="0" smtClean="0"/>
              <a:t>‘</a:t>
            </a:r>
            <a:r>
              <a:rPr lang="en-US" dirty="0" smtClean="0"/>
              <a:t>Racism</a:t>
            </a:r>
            <a:r>
              <a:rPr lang="en-US" dirty="0"/>
              <a:t>, also called racialism, any action, practice, or belief that reflects the racial worldview—the ideology that humans may be divided into separate and exclusive biological entities called “races”; that there is a causal link between inherited physical traits and traits of personality, intellect, morality, and other cultural and behavioral features; and that some races are innately superior to others. Since the late 20th century the notion of biological race has been recognized as a cultural invention, entirely without scientific basis</a:t>
            </a:r>
            <a:r>
              <a:rPr lang="en-US" dirty="0" smtClean="0"/>
              <a:t>.’</a:t>
            </a:r>
            <a:endParaRPr lang="en-GB" dirty="0"/>
          </a:p>
        </p:txBody>
      </p:sp>
    </p:spTree>
    <p:extLst>
      <p:ext uri="{BB962C8B-B14F-4D97-AF65-F5344CB8AC3E}">
        <p14:creationId xmlns:p14="http://schemas.microsoft.com/office/powerpoint/2010/main" val="36076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Attempting to define Racism</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US" dirty="0"/>
              <a:t>OED: ‘</a:t>
            </a:r>
            <a:r>
              <a:rPr lang="en-GB" dirty="0"/>
              <a:t>Prejudice, discrimination, or antagonism directed against someone of a different race based on the belief that one's own race is superior.’</a:t>
            </a:r>
          </a:p>
          <a:p>
            <a:pPr marL="0" indent="0">
              <a:buNone/>
            </a:pPr>
            <a:endParaRPr lang="en-GB" dirty="0"/>
          </a:p>
          <a:p>
            <a:pPr marL="0" indent="0">
              <a:buNone/>
            </a:pPr>
            <a:r>
              <a:rPr lang="en-GB" i="1" dirty="0" smtClean="0"/>
              <a:t>Okay, but how does it define race, then?</a:t>
            </a:r>
            <a:endParaRPr lang="en-GB" dirty="0" smtClean="0"/>
          </a:p>
          <a:p>
            <a:pPr marL="0" indent="0">
              <a:buNone/>
            </a:pPr>
            <a:endParaRPr lang="en-GB" i="1" dirty="0" smtClean="0"/>
          </a:p>
          <a:p>
            <a:pPr marL="0" indent="0">
              <a:buNone/>
            </a:pPr>
            <a:r>
              <a:rPr lang="en-GB" dirty="0"/>
              <a:t>‘Each of the major divisions of humankind, having distinct physical characteristics</a:t>
            </a:r>
            <a:r>
              <a:rPr lang="en-GB" dirty="0" smtClean="0"/>
              <a:t>.’</a:t>
            </a:r>
          </a:p>
          <a:p>
            <a:pPr marL="0" indent="0">
              <a:buNone/>
            </a:pPr>
            <a:endParaRPr lang="en-GB" dirty="0" smtClean="0"/>
          </a:p>
          <a:p>
            <a:pPr marL="0" indent="0">
              <a:buNone/>
            </a:pPr>
            <a:r>
              <a:rPr lang="en-GB" dirty="0" smtClean="0"/>
              <a:t>‘A </a:t>
            </a:r>
            <a:r>
              <a:rPr lang="en-GB" dirty="0"/>
              <a:t>group of people sharing the same culture, history, language, etc.; an </a:t>
            </a:r>
            <a:r>
              <a:rPr lang="en-GB" u="sng" dirty="0"/>
              <a:t>ethnic</a:t>
            </a:r>
            <a:r>
              <a:rPr lang="en-GB" dirty="0"/>
              <a:t> group</a:t>
            </a:r>
            <a:r>
              <a:rPr lang="en-GB" dirty="0" smtClean="0"/>
              <a:t>.’</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55893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Attempting to define racism</a:t>
            </a:r>
            <a:endParaRPr lang="en-GB" dirty="0"/>
          </a:p>
        </p:txBody>
      </p:sp>
      <p:sp>
        <p:nvSpPr>
          <p:cNvPr id="3" name="Content Placeholder 2"/>
          <p:cNvSpPr>
            <a:spLocks noGrp="1"/>
          </p:cNvSpPr>
          <p:nvPr>
            <p:ph sz="quarter" idx="1"/>
          </p:nvPr>
        </p:nvSpPr>
        <p:spPr/>
        <p:txBody>
          <a:bodyPr>
            <a:normAutofit lnSpcReduction="10000"/>
          </a:bodyPr>
          <a:lstStyle/>
          <a:p>
            <a:pPr marL="0" lvl="0" indent="0">
              <a:buNone/>
            </a:pPr>
            <a:endParaRPr lang="en-GB" dirty="0" smtClean="0"/>
          </a:p>
          <a:p>
            <a:pPr marL="0" lvl="0" indent="0">
              <a:buNone/>
            </a:pPr>
            <a:endParaRPr lang="en-GB" dirty="0"/>
          </a:p>
          <a:p>
            <a:pPr marL="0" lvl="0" indent="0">
              <a:buNone/>
            </a:pPr>
            <a:endParaRPr lang="en-GB" dirty="0" smtClean="0"/>
          </a:p>
          <a:p>
            <a:pPr marL="0" lvl="0" indent="0">
              <a:buNone/>
            </a:pPr>
            <a:r>
              <a:rPr lang="en-GB" dirty="0" smtClean="0"/>
              <a:t>none </a:t>
            </a:r>
            <a:r>
              <a:rPr lang="en-GB" dirty="0"/>
              <a:t>of these differentiate institutional racism from individual </a:t>
            </a:r>
            <a:r>
              <a:rPr lang="en-GB" dirty="0" smtClean="0"/>
              <a:t>actions – but </a:t>
            </a:r>
            <a:r>
              <a:rPr lang="en-GB" dirty="0" err="1" smtClean="0"/>
              <a:t>Memmi</a:t>
            </a:r>
            <a:r>
              <a:rPr lang="en-GB" dirty="0" smtClean="0"/>
              <a:t> touches on it when he refers to privileges. </a:t>
            </a:r>
          </a:p>
          <a:p>
            <a:pPr marL="0" lvl="0" indent="0">
              <a:buNone/>
            </a:pPr>
            <a:endParaRPr lang="en-GB" dirty="0"/>
          </a:p>
          <a:p>
            <a:pPr marL="0" lvl="0" indent="0">
              <a:buNone/>
            </a:pPr>
            <a:endParaRPr lang="en-GB" dirty="0" smtClean="0"/>
          </a:p>
          <a:p>
            <a:pPr marL="0" lvl="0" indent="0">
              <a:buNone/>
            </a:pPr>
            <a:endParaRPr lang="en-GB" dirty="0"/>
          </a:p>
          <a:p>
            <a:pPr marL="0" lvl="0" indent="0">
              <a:buNone/>
            </a:pPr>
            <a:r>
              <a:rPr lang="en-GB" dirty="0" smtClean="0"/>
              <a:t> </a:t>
            </a:r>
          </a:p>
          <a:p>
            <a:pPr marL="0" lvl="0" indent="0">
              <a:buNone/>
            </a:pPr>
            <a:endParaRPr lang="en-GB" dirty="0"/>
          </a:p>
          <a:p>
            <a:pPr marL="0" indent="0">
              <a:buNone/>
            </a:pPr>
            <a:endParaRPr lang="en-GB" dirty="0"/>
          </a:p>
        </p:txBody>
      </p:sp>
    </p:spTree>
    <p:extLst>
      <p:ext uri="{BB962C8B-B14F-4D97-AF65-F5344CB8AC3E}">
        <p14:creationId xmlns:p14="http://schemas.microsoft.com/office/powerpoint/2010/main" val="2487001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Attempting to define racism</a:t>
            </a:r>
          </a:p>
        </p:txBody>
      </p:sp>
      <p:sp>
        <p:nvSpPr>
          <p:cNvPr id="3" name="Content Placeholder 2"/>
          <p:cNvSpPr>
            <a:spLocks noGrp="1"/>
          </p:cNvSpPr>
          <p:nvPr>
            <p:ph sz="quarter" idx="1"/>
          </p:nvPr>
        </p:nvSpPr>
        <p:spPr/>
        <p:txBody>
          <a:bodyPr/>
          <a:lstStyle/>
          <a:p>
            <a:pPr marL="0" indent="0">
              <a:buNone/>
            </a:pPr>
            <a:r>
              <a:rPr lang="en-GB" b="1" dirty="0"/>
              <a:t>‘</a:t>
            </a:r>
            <a:r>
              <a:rPr lang="en-GB" b="1" dirty="0" smtClean="0"/>
              <a:t>Usage: </a:t>
            </a:r>
            <a:r>
              <a:rPr lang="en-GB" dirty="0" smtClean="0"/>
              <a:t>In </a:t>
            </a:r>
            <a:r>
              <a:rPr lang="en-GB" dirty="0"/>
              <a:t>recent years, the associations of race with the ideologies and theories that grew out of the work of 19th-century anthropologists and physiologists has led to the use of the word race itself becoming problematic. Although still used in general contexts, it is now often replaced by other words which are less emotionally charged, such as people(s) or community’</a:t>
            </a:r>
          </a:p>
          <a:p>
            <a:pPr marL="0" indent="0">
              <a:buNone/>
            </a:pPr>
            <a:endParaRPr lang="en-GB" dirty="0"/>
          </a:p>
        </p:txBody>
      </p:sp>
    </p:spTree>
    <p:extLst>
      <p:ext uri="{BB962C8B-B14F-4D97-AF65-F5344CB8AC3E}">
        <p14:creationId xmlns:p14="http://schemas.microsoft.com/office/powerpoint/2010/main" val="814215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Attempting to define racism</a:t>
            </a:r>
            <a:endParaRPr lang="en-GB" dirty="0"/>
          </a:p>
        </p:txBody>
      </p:sp>
      <p:sp>
        <p:nvSpPr>
          <p:cNvPr id="3" name="Content Placeholder 2"/>
          <p:cNvSpPr>
            <a:spLocks noGrp="1"/>
          </p:cNvSpPr>
          <p:nvPr>
            <p:ph sz="quarter" idx="1"/>
          </p:nvPr>
        </p:nvSpPr>
        <p:spPr>
          <a:xfrm>
            <a:off x="301752" y="1527048"/>
            <a:ext cx="8503920" cy="5150334"/>
          </a:xfrm>
        </p:spPr>
        <p:txBody>
          <a:bodyPr>
            <a:normAutofit/>
          </a:bodyPr>
          <a:lstStyle/>
          <a:p>
            <a:pPr marL="0" indent="0">
              <a:buNone/>
            </a:pPr>
            <a:r>
              <a:rPr lang="en-GB" dirty="0" smtClean="0"/>
              <a:t>‘After </a:t>
            </a:r>
            <a:r>
              <a:rPr lang="en-GB" dirty="0"/>
              <a:t>World War II, however, the emancipation of the dark-skinned population in the United States attracted particular attention, both in the United States and Europe. Here racism had a group for its object that looked different from the majority. Such variations affect both racists and their critics. The external appearance of the body received more attention over the past decades, and people tend to forget that racism could exist just as well where physical differences are </a:t>
            </a:r>
            <a:r>
              <a:rPr lang="en-GB" dirty="0" smtClean="0"/>
              <a:t>insignificant</a:t>
            </a:r>
            <a:r>
              <a:rPr lang="is-IS" dirty="0" smtClean="0"/>
              <a:t>…</a:t>
            </a:r>
            <a:endParaRPr lang="en-GB" dirty="0"/>
          </a:p>
        </p:txBody>
      </p:sp>
    </p:spTree>
    <p:extLst>
      <p:ext uri="{BB962C8B-B14F-4D97-AF65-F5344CB8AC3E}">
        <p14:creationId xmlns:p14="http://schemas.microsoft.com/office/powerpoint/2010/main" val="3977082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Attempting to define racism</a:t>
            </a:r>
          </a:p>
        </p:txBody>
      </p:sp>
      <p:sp>
        <p:nvSpPr>
          <p:cNvPr id="3" name="Content Placeholder 2"/>
          <p:cNvSpPr>
            <a:spLocks noGrp="1"/>
          </p:cNvSpPr>
          <p:nvPr>
            <p:ph sz="quarter" idx="1"/>
          </p:nvPr>
        </p:nvSpPr>
        <p:spPr/>
        <p:txBody>
          <a:bodyPr/>
          <a:lstStyle/>
          <a:p>
            <a:pPr marL="0" indent="0">
              <a:buNone/>
            </a:pPr>
            <a:r>
              <a:rPr lang="is-IS" dirty="0" smtClean="0"/>
              <a:t>…</a:t>
            </a:r>
            <a:r>
              <a:rPr lang="en-GB" dirty="0"/>
              <a:t>. A lucid definition of racism should take more than one definition into account. One can go further: racism can be understood properly only if it is recognized that it assumes many different forms, depending on the subject and target groups. Sometimes it focuses on groups showing real physical and imaginary mental differences and sometimes on differences imaginary in both spheres</a:t>
            </a:r>
            <a:r>
              <a:rPr lang="en-GB" dirty="0" smtClean="0"/>
              <a:t>.’</a:t>
            </a:r>
          </a:p>
          <a:p>
            <a:pPr marL="0" indent="0">
              <a:buNone/>
            </a:pPr>
            <a:r>
              <a:rPr lang="en-GB" dirty="0" smtClean="0"/>
              <a:t> </a:t>
            </a:r>
            <a:r>
              <a:rPr lang="en-GB" dirty="0"/>
              <a:t>Benjamin Isaac </a:t>
            </a:r>
            <a:r>
              <a:rPr lang="en-GB" i="1" dirty="0"/>
              <a:t>The Invention of Race in Classical Antiquity </a:t>
            </a:r>
            <a:r>
              <a:rPr lang="en-GB" dirty="0"/>
              <a:t>(2004: 16) </a:t>
            </a:r>
          </a:p>
          <a:p>
            <a:pPr marL="0" indent="0">
              <a:buNone/>
            </a:pPr>
            <a:endParaRPr lang="en-GB" dirty="0"/>
          </a:p>
        </p:txBody>
      </p:sp>
    </p:spTree>
    <p:extLst>
      <p:ext uri="{BB962C8B-B14F-4D97-AF65-F5344CB8AC3E}">
        <p14:creationId xmlns:p14="http://schemas.microsoft.com/office/powerpoint/2010/main" val="720914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Racism</a:t>
            </a:r>
            <a:endParaRPr lang="en-GB" dirty="0"/>
          </a:p>
        </p:txBody>
      </p:sp>
      <p:sp>
        <p:nvSpPr>
          <p:cNvPr id="3" name="Content Placeholder 2"/>
          <p:cNvSpPr>
            <a:spLocks noGrp="1"/>
          </p:cNvSpPr>
          <p:nvPr>
            <p:ph sz="quarter" idx="1"/>
          </p:nvPr>
        </p:nvSpPr>
        <p:spPr>
          <a:xfrm>
            <a:off x="301752" y="1527048"/>
            <a:ext cx="8503920" cy="5330952"/>
          </a:xfrm>
        </p:spPr>
        <p:txBody>
          <a:bodyPr>
            <a:normAutofit fontScale="77500" lnSpcReduction="20000"/>
          </a:bodyPr>
          <a:lstStyle/>
          <a:p>
            <a:pPr marL="0" indent="0">
              <a:buNone/>
            </a:pPr>
            <a:r>
              <a:rPr lang="en-GB" dirty="0" smtClean="0"/>
              <a:t>‘The </a:t>
            </a:r>
            <a:r>
              <a:rPr lang="en-GB" dirty="0"/>
              <a:t>question to be considered is what are the explanations given in ancient literature for the presumed superiority or inferiority of specific groups. If these consist of theories regarding heredity or unalterable exterior influences, it is possible to speak of proto-racism. If the assumed causes of qualitative differences are human actions or social relations within people’s own control, then we should speak of ethnic or group prejudice. In other words, if we find that a people is described as having the mentality of slaves because they are ruled by a king, then this is not racism but ethnic prejudice. If however, we read that people are stupid and courageous because they live in a cold climate, then it can be argued that this is a form of proto-racism, since there is an implicit assumption that these people are stupid through physical factors beyond their control. Their descendants will remain stupid, because the climate of their country will not change and thus their bodies will remain the same. Moreover, each individual belonging to such people will be assumed to have the characteristics ascribed to his group, whether inherited, or caused by the </a:t>
            </a:r>
            <a:r>
              <a:rPr lang="en-GB" dirty="0" smtClean="0"/>
              <a:t>environment</a:t>
            </a:r>
            <a:r>
              <a:rPr lang="is-IS" dirty="0" smtClean="0"/>
              <a:t>…</a:t>
            </a:r>
            <a:endParaRPr lang="en-GB" dirty="0"/>
          </a:p>
        </p:txBody>
      </p:sp>
    </p:spTree>
    <p:extLst>
      <p:ext uri="{BB962C8B-B14F-4D97-AF65-F5344CB8AC3E}">
        <p14:creationId xmlns:p14="http://schemas.microsoft.com/office/powerpoint/2010/main" val="3517579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Racism</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a:t>
            </a:r>
            <a:r>
              <a:rPr lang="en-GB" dirty="0"/>
              <a:t>This is to the point because, as we shall see, the distinction between heredity and characteristics acquired through external influences was not considered significant in </a:t>
            </a:r>
            <a:r>
              <a:rPr lang="en-GB" dirty="0" err="1"/>
              <a:t>Graeco</a:t>
            </a:r>
            <a:r>
              <a:rPr lang="en-GB" dirty="0"/>
              <a:t>-Roman antiquity. According to ancient thinking, external influences could alter physical and mental characteristics – such as the southern sun which turns white people into blacks – and these subsequently became stable and were inherited. Furthermore, if we read that people are superior because they are of pure lineage, then this is an imagined construct aimed at establishing superiority on the basis of heredity. Such theories can be qualified as an early form of racism. The term </a:t>
            </a:r>
            <a:r>
              <a:rPr lang="en-GB" u="sng" dirty="0"/>
              <a:t>proto-racism</a:t>
            </a:r>
            <a:r>
              <a:rPr lang="en-GB" dirty="0"/>
              <a:t>, then, may be used when Greek and Latin sources attribute to groups of people common characteristics considered to be unalterable because they are determined by external factors or heredity.’ (37-38)</a:t>
            </a:r>
          </a:p>
          <a:p>
            <a:pPr marL="0" indent="0">
              <a:buNone/>
            </a:pPr>
            <a:endParaRPr lang="en-GB" dirty="0"/>
          </a:p>
        </p:txBody>
      </p:sp>
    </p:spTree>
    <p:extLst>
      <p:ext uri="{BB962C8B-B14F-4D97-AF65-F5344CB8AC3E}">
        <p14:creationId xmlns:p14="http://schemas.microsoft.com/office/powerpoint/2010/main" val="1060665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Airs, Waters, Places</a:t>
            </a:r>
            <a:endParaRPr lang="en-GB" i="1" dirty="0"/>
          </a:p>
        </p:txBody>
      </p:sp>
      <p:sp>
        <p:nvSpPr>
          <p:cNvPr id="3" name="Content Placeholder 2"/>
          <p:cNvSpPr>
            <a:spLocks noGrp="1"/>
          </p:cNvSpPr>
          <p:nvPr>
            <p:ph sz="quarter" idx="1"/>
          </p:nvPr>
        </p:nvSpPr>
        <p:spPr/>
        <p:txBody>
          <a:bodyPr/>
          <a:lstStyle/>
          <a:p>
            <a:pPr marL="0" indent="0">
              <a:buNone/>
            </a:pPr>
            <a:r>
              <a:rPr lang="en-GB" dirty="0"/>
              <a:t>Asia: ‘Likewise, the men are well made, large and with good physique.’ (12)</a:t>
            </a:r>
          </a:p>
          <a:p>
            <a:pPr marL="0" indent="0">
              <a:buNone/>
            </a:pPr>
            <a:endParaRPr lang="en-GB" dirty="0"/>
          </a:p>
          <a:p>
            <a:pPr marL="0" indent="0">
              <a:buNone/>
            </a:pPr>
            <a:r>
              <a:rPr lang="en-GB" dirty="0"/>
              <a:t>But: ‘The small variations of climate to which the </a:t>
            </a:r>
            <a:r>
              <a:rPr lang="en-GB" dirty="0" err="1"/>
              <a:t>Asiatics</a:t>
            </a:r>
            <a:r>
              <a:rPr lang="en-GB" dirty="0"/>
              <a:t> are subject, extremes of both heat and cold being avoided, account for their mental flabbiness and cowardice as well</a:t>
            </a:r>
            <a:r>
              <a:rPr lang="is-IS" dirty="0"/>
              <a:t>… Such things appear to me to be the cause of the feebleness of the Asiatic race, but a contributory cause lies in their customs; for the greater part is under monarchical rule</a:t>
            </a:r>
            <a:r>
              <a:rPr lang="en-GB" dirty="0"/>
              <a:t>’ (16)</a:t>
            </a:r>
          </a:p>
          <a:p>
            <a:pPr marL="0" indent="0">
              <a:buNone/>
            </a:pPr>
            <a:endParaRPr lang="en-GB" dirty="0"/>
          </a:p>
        </p:txBody>
      </p:sp>
    </p:spTree>
    <p:extLst>
      <p:ext uri="{BB962C8B-B14F-4D97-AF65-F5344CB8AC3E}">
        <p14:creationId xmlns:p14="http://schemas.microsoft.com/office/powerpoint/2010/main" val="1879004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Airs, Waters, Places</a:t>
            </a:r>
            <a:endParaRPr lang="en-GB" i="1" dirty="0"/>
          </a:p>
        </p:txBody>
      </p:sp>
      <p:sp>
        <p:nvSpPr>
          <p:cNvPr id="3" name="Content Placeholder 2"/>
          <p:cNvSpPr>
            <a:spLocks noGrp="1"/>
          </p:cNvSpPr>
          <p:nvPr>
            <p:ph sz="quarter" idx="1"/>
          </p:nvPr>
        </p:nvSpPr>
        <p:spPr/>
        <p:txBody>
          <a:bodyPr>
            <a:normAutofit fontScale="70000" lnSpcReduction="20000"/>
          </a:bodyPr>
          <a:lstStyle/>
          <a:p>
            <a:pPr marL="0" indent="0">
              <a:buNone/>
            </a:pPr>
            <a:r>
              <a:rPr lang="en-GB" dirty="0"/>
              <a:t>‘I pass now to consider the people who live near the river </a:t>
            </a:r>
            <a:r>
              <a:rPr lang="en-GB" dirty="0" err="1"/>
              <a:t>Phasis</a:t>
            </a:r>
            <a:r>
              <a:rPr lang="en-GB" dirty="0"/>
              <a:t> (</a:t>
            </a:r>
            <a:r>
              <a:rPr lang="en-GB" dirty="0" err="1"/>
              <a:t>Rion</a:t>
            </a:r>
            <a:r>
              <a:rPr lang="en-GB" dirty="0"/>
              <a:t>). Their land is marshy</a:t>
            </a:r>
            <a:r>
              <a:rPr lang="is-IS" dirty="0"/>
              <a:t>… They are big and stout and their joints and veins are obscured by flesh. Their skin is yellowish as if they had jaundice and their voices, because they breath the air which is moist and damp and not clean, are the deepest known. They have little stamina and tire quickly.’ (15)</a:t>
            </a:r>
          </a:p>
          <a:p>
            <a:pPr marL="0" indent="0">
              <a:buNone/>
            </a:pPr>
            <a:endParaRPr lang="is-IS" dirty="0"/>
          </a:p>
          <a:p>
            <a:pPr marL="0" indent="0">
              <a:buNone/>
            </a:pPr>
            <a:r>
              <a:rPr lang="is-IS" dirty="0"/>
              <a:t>The Scythians: ‘The people differ little in physique as they always eat similar food, wear the same clothes winter and summer, breathe moist thick air, drink water from snow and ice and do no hard work. The body cannot become hardened where there are such small variations in climate; the mind too, becomes sluggish. For these reasons their bodies are heavy and fleshy, their joints are covered, they are watery and relaxed. The cavities of their bodies are extremely moist, especially the belly, since, in a country of such nature and such climatic conditions, the bowels cannot be dry. All the men are fat and hairless and likewise all the women, and the two sexes resemble one another.’ (19)</a:t>
            </a:r>
          </a:p>
          <a:p>
            <a:pPr marL="0" indent="0">
              <a:buNone/>
            </a:pPr>
            <a:endParaRPr lang="is-IS" dirty="0"/>
          </a:p>
          <a:p>
            <a:pPr marL="0" indent="0">
              <a:buNone/>
            </a:pPr>
            <a:r>
              <a:rPr lang="is-IS" dirty="0"/>
              <a:t>Herodotus: bald from birth (men and women), snub-nosed, long chins. </a:t>
            </a:r>
            <a:endParaRPr lang="en-GB" dirty="0"/>
          </a:p>
          <a:p>
            <a:pPr marL="0" indent="0">
              <a:buNone/>
            </a:pPr>
            <a:endParaRPr lang="en-GB" dirty="0"/>
          </a:p>
        </p:txBody>
      </p:sp>
    </p:spTree>
    <p:extLst>
      <p:ext uri="{BB962C8B-B14F-4D97-AF65-F5344CB8AC3E}">
        <p14:creationId xmlns:p14="http://schemas.microsoft.com/office/powerpoint/2010/main" val="2327157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Airs, Waters, Places</a:t>
            </a:r>
            <a:endParaRPr lang="en-GB" i="1" dirty="0"/>
          </a:p>
        </p:txBody>
      </p:sp>
      <p:sp>
        <p:nvSpPr>
          <p:cNvPr id="3" name="Content Placeholder 2"/>
          <p:cNvSpPr>
            <a:spLocks noGrp="1"/>
          </p:cNvSpPr>
          <p:nvPr>
            <p:ph sz="quarter" idx="1"/>
          </p:nvPr>
        </p:nvSpPr>
        <p:spPr>
          <a:xfrm>
            <a:off x="301752" y="1527048"/>
            <a:ext cx="8503920" cy="5106548"/>
          </a:xfrm>
        </p:spPr>
        <p:txBody>
          <a:bodyPr>
            <a:noAutofit/>
          </a:bodyPr>
          <a:lstStyle/>
          <a:p>
            <a:r>
              <a:rPr lang="en-GB" sz="2400" dirty="0"/>
              <a:t>The men lack sexual desire</a:t>
            </a:r>
          </a:p>
          <a:p>
            <a:r>
              <a:rPr lang="en-GB" sz="2400" dirty="0"/>
              <a:t>They’re ‘weak in the sexual act’ when they do have sex. </a:t>
            </a:r>
          </a:p>
          <a:p>
            <a:r>
              <a:rPr lang="en-GB" sz="2400" dirty="0"/>
              <a:t>The women have trouble conceiving because they are fat and flabby</a:t>
            </a:r>
          </a:p>
          <a:p>
            <a:r>
              <a:rPr lang="en-GB" sz="2400" dirty="0"/>
              <a:t>‘The opening of the womb is sealed by fat and does not permit insemination’</a:t>
            </a:r>
          </a:p>
          <a:p>
            <a:r>
              <a:rPr lang="en-GB" sz="2400" dirty="0"/>
              <a:t>Rich Scythians just flat out become </a:t>
            </a:r>
            <a:r>
              <a:rPr lang="en-GB" sz="2400" dirty="0" smtClean="0"/>
              <a:t>impotent and </a:t>
            </a:r>
            <a:r>
              <a:rPr lang="en-GB" sz="2400" dirty="0"/>
              <a:t>very woman-like: do women’s work, talk like women. (21-22)</a:t>
            </a:r>
          </a:p>
          <a:p>
            <a:r>
              <a:rPr lang="en-GB" sz="2400" dirty="0" smtClean="0"/>
              <a:t>Once </a:t>
            </a:r>
            <a:r>
              <a:rPr lang="en-GB" sz="2400" dirty="0"/>
              <a:t>their impotent they ‘then accept their unmanliness and dress as women, act as women and join with women in their toil.’</a:t>
            </a:r>
          </a:p>
          <a:p>
            <a:endParaRPr lang="en-GB" sz="2400" dirty="0"/>
          </a:p>
          <a:p>
            <a:pPr marL="0" indent="0">
              <a:buNone/>
            </a:pPr>
            <a:endParaRPr lang="en-GB" sz="2400" dirty="0"/>
          </a:p>
        </p:txBody>
      </p:sp>
    </p:spTree>
    <p:extLst>
      <p:ext uri="{BB962C8B-B14F-4D97-AF65-F5344CB8AC3E}">
        <p14:creationId xmlns:p14="http://schemas.microsoft.com/office/powerpoint/2010/main" val="2758569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Airs, Waters, Places</a:t>
            </a:r>
            <a:endParaRPr lang="en-GB" i="1" dirty="0"/>
          </a:p>
        </p:txBody>
      </p:sp>
      <p:sp>
        <p:nvSpPr>
          <p:cNvPr id="3" name="Content Placeholder 2"/>
          <p:cNvSpPr>
            <a:spLocks noGrp="1"/>
          </p:cNvSpPr>
          <p:nvPr>
            <p:ph sz="quarter" idx="1"/>
          </p:nvPr>
        </p:nvSpPr>
        <p:spPr>
          <a:xfrm>
            <a:off x="301752" y="1527048"/>
            <a:ext cx="8503920" cy="5106548"/>
          </a:xfrm>
        </p:spPr>
        <p:txBody>
          <a:bodyPr>
            <a:normAutofit/>
          </a:bodyPr>
          <a:lstStyle/>
          <a:p>
            <a:r>
              <a:rPr lang="en-GB" dirty="0" smtClean="0"/>
              <a:t>‘Greek’ people: live </a:t>
            </a:r>
            <a:r>
              <a:rPr lang="en-GB" dirty="0"/>
              <a:t>in the climate most conducive to producing intelligent, strong, hard-working, determined, courageous, sinewy people. </a:t>
            </a:r>
          </a:p>
          <a:p>
            <a:r>
              <a:rPr lang="en-GB" dirty="0"/>
              <a:t>The further you get from the Mediterranean the more deformed a </a:t>
            </a:r>
            <a:r>
              <a:rPr lang="en-GB" u="sng" dirty="0"/>
              <a:t>race</a:t>
            </a:r>
            <a:r>
              <a:rPr lang="en-GB" dirty="0"/>
              <a:t> will be, because of extremes of climate. </a:t>
            </a:r>
          </a:p>
          <a:p>
            <a:r>
              <a:rPr lang="en-GB" dirty="0"/>
              <a:t>This is the case in other writers too – the further away you are from Greece, the more fantastical the descriptions of the people who live there. </a:t>
            </a:r>
            <a:endParaRPr lang="en-GB" dirty="0" smtClean="0"/>
          </a:p>
          <a:p>
            <a:r>
              <a:rPr lang="en-GB" dirty="0" smtClean="0"/>
              <a:t>So: proto-racism. </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37606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Greeks vs. Romans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Greeks </a:t>
            </a:r>
            <a:r>
              <a:rPr lang="en-GB" dirty="0"/>
              <a:t>failed to build an inter-ethnic empire: </a:t>
            </a:r>
            <a:r>
              <a:rPr lang="en-GB" dirty="0"/>
              <a:t>G</a:t>
            </a:r>
            <a:r>
              <a:rPr lang="en-GB" dirty="0" smtClean="0"/>
              <a:t>reek </a:t>
            </a:r>
            <a:r>
              <a:rPr lang="en-GB" dirty="0" err="1"/>
              <a:t>vs</a:t>
            </a:r>
            <a:r>
              <a:rPr lang="en-GB" dirty="0"/>
              <a:t> </a:t>
            </a:r>
            <a:r>
              <a:rPr lang="en-GB" dirty="0" smtClean="0"/>
              <a:t>barbarian. </a:t>
            </a:r>
          </a:p>
          <a:p>
            <a:r>
              <a:rPr lang="en-GB" dirty="0" smtClean="0"/>
              <a:t>The important thing is whether you speak Greek or not</a:t>
            </a:r>
            <a:endParaRPr lang="en-GB" dirty="0"/>
          </a:p>
          <a:p>
            <a:r>
              <a:rPr lang="en-GB" dirty="0"/>
              <a:t>Rome on the other hand had a </a:t>
            </a:r>
            <a:r>
              <a:rPr lang="en-GB" dirty="0" err="1"/>
              <a:t>polyethnic</a:t>
            </a:r>
            <a:r>
              <a:rPr lang="en-GB" dirty="0"/>
              <a:t> empire</a:t>
            </a:r>
          </a:p>
          <a:p>
            <a:r>
              <a:rPr lang="en-GB" dirty="0"/>
              <a:t>Imperialism is grounded in the assumption of superiority of one group of people over another – one group is worthy to rule, the other only to be </a:t>
            </a:r>
            <a:r>
              <a:rPr lang="en-GB" dirty="0" smtClean="0"/>
              <a:t>ruled. Can you have imperialism without any form of racism/</a:t>
            </a:r>
            <a:endParaRPr lang="en-GB" dirty="0"/>
          </a:p>
          <a:p>
            <a:r>
              <a:rPr lang="en-GB" dirty="0"/>
              <a:t>Shockingly </a:t>
            </a:r>
            <a:r>
              <a:rPr lang="en-GB" dirty="0" smtClean="0"/>
              <a:t>self</a:t>
            </a:r>
            <a:r>
              <a:rPr lang="en-GB" dirty="0"/>
              <a:t>-perceptions often don’t match reality</a:t>
            </a:r>
          </a:p>
          <a:p>
            <a:r>
              <a:rPr lang="en-GB" dirty="0"/>
              <a:t>And how people are treated in literature/art doesn’t always parallel how they’re treated in reality: (c.f. </a:t>
            </a:r>
            <a:r>
              <a:rPr lang="en-GB" dirty="0" err="1"/>
              <a:t>Hermaphroditus</a:t>
            </a:r>
            <a:r>
              <a:rPr lang="en-GB" dirty="0"/>
              <a:t> vs. the treatment of actual intersex people)</a:t>
            </a:r>
          </a:p>
          <a:p>
            <a:pPr marL="0" indent="0">
              <a:buNone/>
            </a:pPr>
            <a:endParaRPr lang="en-GB" dirty="0"/>
          </a:p>
        </p:txBody>
      </p:sp>
    </p:spTree>
    <p:extLst>
      <p:ext uri="{BB962C8B-B14F-4D97-AF65-F5344CB8AC3E}">
        <p14:creationId xmlns:p14="http://schemas.microsoft.com/office/powerpoint/2010/main" val="1489314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Attempting to define race/ethnicity</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US" dirty="0" smtClean="0"/>
              <a:t>‘Herodotus</a:t>
            </a:r>
            <a:r>
              <a:rPr lang="en-US" dirty="0"/>
              <a:t>, in a much quoted passage, delineated the ethnicity, or rather the “</a:t>
            </a:r>
            <a:r>
              <a:rPr lang="en-US" dirty="0" err="1"/>
              <a:t>Greekness</a:t>
            </a:r>
            <a:r>
              <a:rPr lang="en-US" dirty="0"/>
              <a:t>,” of his people with a form of check-list: they have common blood, language, shrines, sacrifices, and traditional ways of </a:t>
            </a:r>
            <a:r>
              <a:rPr lang="en-US" dirty="0" smtClean="0"/>
              <a:t>life. </a:t>
            </a:r>
            <a:r>
              <a:rPr lang="en-US" dirty="0"/>
              <a:t>That list has been a touchstone for the subject. Scholars have expanded it, adding other elements like shared history, shared culture, shared territory, and a </a:t>
            </a:r>
            <a:r>
              <a:rPr lang="en-US" dirty="0" smtClean="0"/>
              <a:t>sense of solidarity that constitute group identity. The aggregate serves well enough as </a:t>
            </a:r>
            <a:r>
              <a:rPr lang="en-US" dirty="0"/>
              <a:t>characterization of most peoples’ self-definition. But is it ethnicity? The term, in customary understanding, has a more pointed connotation, one summed up by the first item on Herodotus’ check-list: common blood. That signifies collective descent, lineage, ancestry, kinship—in short, </a:t>
            </a:r>
            <a:r>
              <a:rPr lang="en-US" u="sng" dirty="0"/>
              <a:t>race</a:t>
            </a:r>
            <a:r>
              <a:rPr lang="en-US" dirty="0" smtClean="0"/>
              <a:t>.’ (Erich </a:t>
            </a:r>
            <a:r>
              <a:rPr lang="en-US" dirty="0" err="1" smtClean="0"/>
              <a:t>Gruen</a:t>
            </a:r>
            <a:r>
              <a:rPr lang="en-US" dirty="0" smtClean="0"/>
              <a:t>)</a:t>
            </a:r>
            <a:endParaRPr lang="en-US" dirty="0"/>
          </a:p>
          <a:p>
            <a:pPr marL="0" indent="0">
              <a:buNone/>
            </a:pPr>
            <a:endParaRPr lang="en-GB" dirty="0"/>
          </a:p>
        </p:txBody>
      </p:sp>
    </p:spTree>
    <p:extLst>
      <p:ext uri="{BB962C8B-B14F-4D97-AF65-F5344CB8AC3E}">
        <p14:creationId xmlns:p14="http://schemas.microsoft.com/office/powerpoint/2010/main" val="1644689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Attempting to define race/ethnicity</a:t>
            </a:r>
          </a:p>
        </p:txBody>
      </p:sp>
      <p:sp>
        <p:nvSpPr>
          <p:cNvPr id="3" name="Content Placeholder 2"/>
          <p:cNvSpPr>
            <a:spLocks noGrp="1"/>
          </p:cNvSpPr>
          <p:nvPr>
            <p:ph sz="quarter" idx="1"/>
          </p:nvPr>
        </p:nvSpPr>
        <p:spPr/>
        <p:txBody>
          <a:bodyPr/>
          <a:lstStyle/>
          <a:p>
            <a:r>
              <a:rPr lang="en-GB" dirty="0" smtClean="0"/>
              <a:t>Both Greeks and Romans expressed a sense of community through common descent – look how important genealogy is in Greek myth. </a:t>
            </a:r>
          </a:p>
          <a:p>
            <a:r>
              <a:rPr lang="en-GB" dirty="0" smtClean="0"/>
              <a:t>Shared origins and bloodlines, whether real or not, form a sense of identity. </a:t>
            </a:r>
          </a:p>
          <a:p>
            <a:r>
              <a:rPr lang="en-GB" dirty="0" smtClean="0"/>
              <a:t>Collective origins can be seen as an expression of ethnicity. </a:t>
            </a:r>
          </a:p>
          <a:p>
            <a:r>
              <a:rPr lang="en-GB" dirty="0" smtClean="0"/>
              <a:t>And Romans cared about this just as much as, if not more than, Greeks</a:t>
            </a:r>
            <a:endParaRPr lang="en-GB" dirty="0"/>
          </a:p>
        </p:txBody>
      </p:sp>
    </p:spTree>
    <p:extLst>
      <p:ext uri="{BB962C8B-B14F-4D97-AF65-F5344CB8AC3E}">
        <p14:creationId xmlns:p14="http://schemas.microsoft.com/office/powerpoint/2010/main" val="2149834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Attempting to define race/ethnicity</a:t>
            </a:r>
          </a:p>
        </p:txBody>
      </p:sp>
      <p:sp>
        <p:nvSpPr>
          <p:cNvPr id="3" name="Content Placeholder 2"/>
          <p:cNvSpPr>
            <a:spLocks noGrp="1"/>
          </p:cNvSpPr>
          <p:nvPr>
            <p:ph sz="quarter" idx="1"/>
          </p:nvPr>
        </p:nvSpPr>
        <p:spPr/>
        <p:txBody>
          <a:bodyPr/>
          <a:lstStyle/>
          <a:p>
            <a:r>
              <a:rPr lang="en-GB" dirty="0" smtClean="0"/>
              <a:t>Julius Caesar:</a:t>
            </a:r>
          </a:p>
          <a:p>
            <a:r>
              <a:rPr lang="en-GB" dirty="0" smtClean="0"/>
              <a:t>Julia/Iulia – the </a:t>
            </a:r>
            <a:r>
              <a:rPr lang="en-GB" i="1" dirty="0" smtClean="0"/>
              <a:t>gens</a:t>
            </a:r>
          </a:p>
          <a:p>
            <a:r>
              <a:rPr lang="en-GB" dirty="0" smtClean="0"/>
              <a:t>Name came from Aeneas’ son </a:t>
            </a:r>
            <a:r>
              <a:rPr lang="en-GB" dirty="0" err="1" smtClean="0"/>
              <a:t>Ascanius</a:t>
            </a:r>
            <a:r>
              <a:rPr lang="en-GB" dirty="0" smtClean="0"/>
              <a:t>, also known as </a:t>
            </a:r>
            <a:r>
              <a:rPr lang="en-GB" dirty="0" err="1" smtClean="0"/>
              <a:t>Iulus</a:t>
            </a:r>
            <a:r>
              <a:rPr lang="en-GB" dirty="0" smtClean="0"/>
              <a:t>. </a:t>
            </a:r>
          </a:p>
          <a:p>
            <a:r>
              <a:rPr lang="en-GB" dirty="0" smtClean="0"/>
              <a:t>So they’re tracing their lineage back to Aeneas, and therefore back to Troy. </a:t>
            </a:r>
          </a:p>
          <a:p>
            <a:r>
              <a:rPr lang="en-GB" dirty="0" smtClean="0"/>
              <a:t>Their bloodline is important to their family, status, identity. </a:t>
            </a:r>
          </a:p>
          <a:p>
            <a:r>
              <a:rPr lang="en-GB" dirty="0" smtClean="0"/>
              <a:t>So is this an ethnic identity?</a:t>
            </a:r>
            <a:endParaRPr lang="en-GB" dirty="0"/>
          </a:p>
        </p:txBody>
      </p:sp>
    </p:spTree>
    <p:extLst>
      <p:ext uri="{BB962C8B-B14F-4D97-AF65-F5344CB8AC3E}">
        <p14:creationId xmlns:p14="http://schemas.microsoft.com/office/powerpoint/2010/main" val="35289183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1334</TotalTime>
  <Words>2248</Words>
  <Application>Microsoft Macintosh PowerPoint</Application>
  <PresentationFormat>On-screen Show (4:3)</PresentationFormat>
  <Paragraphs>113</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Civic</vt:lpstr>
      <vt:lpstr>Methods and Approaches: Race</vt:lpstr>
      <vt:lpstr>Race &amp; Ethnicity</vt:lpstr>
      <vt:lpstr>Bias</vt:lpstr>
      <vt:lpstr>Attempting to define Ethnicity/Race</vt:lpstr>
      <vt:lpstr>Attempting to define Ethnicity/Race</vt:lpstr>
      <vt:lpstr>Attempting to define Ethnicity/Race</vt:lpstr>
      <vt:lpstr>Attempting to define racism</vt:lpstr>
      <vt:lpstr> Attempting to defining racism</vt:lpstr>
      <vt:lpstr>Attempting to define Racism</vt:lpstr>
      <vt:lpstr>Attempting to define racism</vt:lpstr>
      <vt:lpstr>Attempting to define racism</vt:lpstr>
      <vt:lpstr>Attempting to define racism</vt:lpstr>
      <vt:lpstr>Attempting to define racism</vt:lpstr>
      <vt:lpstr>Ancient Racism</vt:lpstr>
      <vt:lpstr>Ancient Racism</vt:lpstr>
      <vt:lpstr>Airs, Waters, Places</vt:lpstr>
      <vt:lpstr>Airs, Waters, Places</vt:lpstr>
      <vt:lpstr>Airs, Waters, Places</vt:lpstr>
      <vt:lpstr>Airs, Waters, Places</vt:lpstr>
      <vt:lpstr>Greeks vs. Romans</vt:lpstr>
      <vt:lpstr>Attempting to define race/ethnicity</vt:lpstr>
      <vt:lpstr>Attempting to define race/ethnicity</vt:lpstr>
      <vt:lpstr>Attempting to define race/ethnicity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Race</dc:title>
  <dc:creator>Silvie</dc:creator>
  <cp:lastModifiedBy>Silvie</cp:lastModifiedBy>
  <cp:revision>14</cp:revision>
  <dcterms:created xsi:type="dcterms:W3CDTF">2017-11-22T06:02:55Z</dcterms:created>
  <dcterms:modified xsi:type="dcterms:W3CDTF">2017-11-24T08:26:20Z</dcterms:modified>
</cp:coreProperties>
</file>