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Lst>
  <p:sldSz cy="5143500" cx="9144000"/>
  <p:notesSz cx="6858000" cy="9144000"/>
  <p:embeddedFontLst>
    <p:embeddedFont>
      <p:font typeface="Roboto"/>
      <p:regular r:id="rId24"/>
      <p:bold r:id="rId25"/>
      <p:italic r:id="rId26"/>
      <p:boldItalic r:id="rId2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font" Target="fonts/Roboto-regular.fntdata"/><Relationship Id="rId23" Type="http://schemas.openxmlformats.org/officeDocument/2006/relationships/slide" Target="slides/slide19.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Roboto-italic.fntdata"/><Relationship Id="rId25" Type="http://schemas.openxmlformats.org/officeDocument/2006/relationships/font" Target="fonts/Roboto-bold.fntdata"/><Relationship Id="rId27" Type="http://schemas.openxmlformats.org/officeDocument/2006/relationships/font" Target="fonts/Roboto-boldItalic.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 name="Shape 50"/>
        <p:cNvGrpSpPr/>
        <p:nvPr/>
      </p:nvGrpSpPr>
      <p:grpSpPr>
        <a:xfrm>
          <a:off x="0" y="0"/>
          <a:ext cx="0" cy="0"/>
          <a:chOff x="0" y="0"/>
          <a:chExt cx="0" cy="0"/>
        </a:xfrm>
      </p:grpSpPr>
      <p:sp>
        <p:nvSpPr>
          <p:cNvPr id="51" name="Shape 51"/>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p:spPr>
      </p:sp>
      <p:sp>
        <p:nvSpPr>
          <p:cNvPr id="52" name="Shape 5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5" name="Shape 55"/>
        <p:cNvGrpSpPr/>
        <p:nvPr/>
      </p:nvGrpSpPr>
      <p:grpSpPr>
        <a:xfrm>
          <a:off x="0" y="0"/>
          <a:ext cx="0" cy="0"/>
          <a:chOff x="0" y="0"/>
          <a:chExt cx="0" cy="0"/>
        </a:xfrm>
      </p:grpSpPr>
      <p:sp>
        <p:nvSpPr>
          <p:cNvPr id="56" name="Shape 5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57" name="Shape 5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Unfortunately</a:t>
            </a:r>
            <a:r>
              <a:rPr lang="en-GB"/>
              <a:t> some participants have left the group due to </a:t>
            </a:r>
            <a:r>
              <a:rPr lang="en-GB"/>
              <a:t>their</a:t>
            </a:r>
            <a:r>
              <a:rPr lang="en-GB"/>
              <a:t> personal problem</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3" name="Shape 63"/>
        <p:cNvGrpSpPr/>
        <p:nvPr/>
      </p:nvGrpSpPr>
      <p:grpSpPr>
        <a:xfrm>
          <a:off x="0" y="0"/>
          <a:ext cx="0" cy="0"/>
          <a:chOff x="0" y="0"/>
          <a:chExt cx="0" cy="0"/>
        </a:xfrm>
      </p:grpSpPr>
      <p:sp>
        <p:nvSpPr>
          <p:cNvPr id="64" name="Shape 64"/>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65" name="Shape 65"/>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1" name="Shape 71"/>
        <p:cNvGrpSpPr/>
        <p:nvPr/>
      </p:nvGrpSpPr>
      <p:grpSpPr>
        <a:xfrm>
          <a:off x="0" y="0"/>
          <a:ext cx="0" cy="0"/>
          <a:chOff x="0" y="0"/>
          <a:chExt cx="0" cy="0"/>
        </a:xfrm>
      </p:grpSpPr>
      <p:sp>
        <p:nvSpPr>
          <p:cNvPr id="72" name="Shape 7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73" name="Shape 7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9" name="Shape 79"/>
        <p:cNvGrpSpPr/>
        <p:nvPr/>
      </p:nvGrpSpPr>
      <p:grpSpPr>
        <a:xfrm>
          <a:off x="0" y="0"/>
          <a:ext cx="0" cy="0"/>
          <a:chOff x="0" y="0"/>
          <a:chExt cx="0" cy="0"/>
        </a:xfrm>
      </p:grpSpPr>
      <p:sp>
        <p:nvSpPr>
          <p:cNvPr id="80" name="Shape 80"/>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81" name="Shape 81"/>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7" name="Shape 87"/>
        <p:cNvGrpSpPr/>
        <p:nvPr/>
      </p:nvGrpSpPr>
      <p:grpSpPr>
        <a:xfrm>
          <a:off x="0" y="0"/>
          <a:ext cx="0" cy="0"/>
          <a:chOff x="0" y="0"/>
          <a:chExt cx="0" cy="0"/>
        </a:xfrm>
      </p:grpSpPr>
      <p:sp>
        <p:nvSpPr>
          <p:cNvPr id="88" name="Shape 88"/>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89" name="Shape 89"/>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2" name="Shape 112"/>
        <p:cNvGrpSpPr/>
        <p:nvPr/>
      </p:nvGrpSpPr>
      <p:grpSpPr>
        <a:xfrm>
          <a:off x="0" y="0"/>
          <a:ext cx="0" cy="0"/>
          <a:chOff x="0" y="0"/>
          <a:chExt cx="0" cy="0"/>
        </a:xfrm>
      </p:grpSpPr>
      <p:sp>
        <p:nvSpPr>
          <p:cNvPr id="113" name="Shape 113"/>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14" name="Shape 11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1" name="Shape 121"/>
        <p:cNvGrpSpPr/>
        <p:nvPr/>
      </p:nvGrpSpPr>
      <p:grpSpPr>
        <a:xfrm>
          <a:off x="0" y="0"/>
          <a:ext cx="0" cy="0"/>
          <a:chOff x="0" y="0"/>
          <a:chExt cx="0" cy="0"/>
        </a:xfrm>
      </p:grpSpPr>
      <p:sp>
        <p:nvSpPr>
          <p:cNvPr id="122" name="Shape 12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3" name="Shape 12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9" name="Shape 129"/>
        <p:cNvGrpSpPr/>
        <p:nvPr/>
      </p:nvGrpSpPr>
      <p:grpSpPr>
        <a:xfrm>
          <a:off x="0" y="0"/>
          <a:ext cx="0" cy="0"/>
          <a:chOff x="0" y="0"/>
          <a:chExt cx="0" cy="0"/>
        </a:xfrm>
      </p:grpSpPr>
      <p:sp>
        <p:nvSpPr>
          <p:cNvPr id="130" name="Shape 130"/>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31" name="Shape 131"/>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1" name="Shape 151"/>
        <p:cNvGrpSpPr/>
        <p:nvPr/>
      </p:nvGrpSpPr>
      <p:grpSpPr>
        <a:xfrm>
          <a:off x="0" y="0"/>
          <a:ext cx="0" cy="0"/>
          <a:chOff x="0" y="0"/>
          <a:chExt cx="0" cy="0"/>
        </a:xfrm>
      </p:grpSpPr>
      <p:sp>
        <p:nvSpPr>
          <p:cNvPr id="152" name="Shape 15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53" name="Shape 15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1" name="Shape 161"/>
        <p:cNvGrpSpPr/>
        <p:nvPr/>
      </p:nvGrpSpPr>
      <p:grpSpPr>
        <a:xfrm>
          <a:off x="0" y="0"/>
          <a:ext cx="0" cy="0"/>
          <a:chOff x="0" y="0"/>
          <a:chExt cx="0" cy="0"/>
        </a:xfrm>
      </p:grpSpPr>
      <p:sp>
        <p:nvSpPr>
          <p:cNvPr id="162" name="Shape 16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63" name="Shape 16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9" name="Shape 169"/>
        <p:cNvGrpSpPr/>
        <p:nvPr/>
      </p:nvGrpSpPr>
      <p:grpSpPr>
        <a:xfrm>
          <a:off x="0" y="0"/>
          <a:ext cx="0" cy="0"/>
          <a:chOff x="0" y="0"/>
          <a:chExt cx="0" cy="0"/>
        </a:xfrm>
      </p:grpSpPr>
      <p:sp>
        <p:nvSpPr>
          <p:cNvPr id="170" name="Shape 170"/>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71" name="Shape 171"/>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8" name="Shape 178"/>
        <p:cNvGrpSpPr/>
        <p:nvPr/>
      </p:nvGrpSpPr>
      <p:grpSpPr>
        <a:xfrm>
          <a:off x="0" y="0"/>
          <a:ext cx="0" cy="0"/>
          <a:chOff x="0" y="0"/>
          <a:chExt cx="0" cy="0"/>
        </a:xfrm>
      </p:grpSpPr>
      <p:sp>
        <p:nvSpPr>
          <p:cNvPr id="179" name="Shape 17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80" name="Shape 18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9" name="Shape 189"/>
        <p:cNvGrpSpPr/>
        <p:nvPr/>
      </p:nvGrpSpPr>
      <p:grpSpPr>
        <a:xfrm>
          <a:off x="0" y="0"/>
          <a:ext cx="0" cy="0"/>
          <a:chOff x="0" y="0"/>
          <a:chExt cx="0" cy="0"/>
        </a:xfrm>
      </p:grpSpPr>
      <p:sp>
        <p:nvSpPr>
          <p:cNvPr id="190" name="Shape 190"/>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91" name="Shape 191"/>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0" name="Shape 200"/>
        <p:cNvGrpSpPr/>
        <p:nvPr/>
      </p:nvGrpSpPr>
      <p:grpSpPr>
        <a:xfrm>
          <a:off x="0" y="0"/>
          <a:ext cx="0" cy="0"/>
          <a:chOff x="0" y="0"/>
          <a:chExt cx="0" cy="0"/>
        </a:xfrm>
      </p:grpSpPr>
      <p:sp>
        <p:nvSpPr>
          <p:cNvPr id="201" name="Shape 20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02" name="Shape 20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8" name="Shape 208"/>
        <p:cNvGrpSpPr/>
        <p:nvPr/>
      </p:nvGrpSpPr>
      <p:grpSpPr>
        <a:xfrm>
          <a:off x="0" y="0"/>
          <a:ext cx="0" cy="0"/>
          <a:chOff x="0" y="0"/>
          <a:chExt cx="0" cy="0"/>
        </a:xfrm>
      </p:grpSpPr>
      <p:sp>
        <p:nvSpPr>
          <p:cNvPr id="209" name="Shape 20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10" name="Shape 21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5" name="Shape 215"/>
        <p:cNvGrpSpPr/>
        <p:nvPr/>
      </p:nvGrpSpPr>
      <p:grpSpPr>
        <a:xfrm>
          <a:off x="0" y="0"/>
          <a:ext cx="0" cy="0"/>
          <a:chOff x="0" y="0"/>
          <a:chExt cx="0" cy="0"/>
        </a:xfrm>
      </p:grpSpPr>
      <p:sp>
        <p:nvSpPr>
          <p:cNvPr id="216" name="Shape 21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17" name="Shape 21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2" name="Shape 222"/>
        <p:cNvGrpSpPr/>
        <p:nvPr/>
      </p:nvGrpSpPr>
      <p:grpSpPr>
        <a:xfrm>
          <a:off x="0" y="0"/>
          <a:ext cx="0" cy="0"/>
          <a:chOff x="0" y="0"/>
          <a:chExt cx="0" cy="0"/>
        </a:xfrm>
      </p:grpSpPr>
      <p:sp>
        <p:nvSpPr>
          <p:cNvPr id="223" name="Shape 223"/>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24" name="Shape 22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7" name="Shape 227"/>
        <p:cNvGrpSpPr/>
        <p:nvPr/>
      </p:nvGrpSpPr>
      <p:grpSpPr>
        <a:xfrm>
          <a:off x="0" y="0"/>
          <a:ext cx="0" cy="0"/>
          <a:chOff x="0" y="0"/>
          <a:chExt cx="0" cy="0"/>
        </a:xfrm>
      </p:grpSpPr>
      <p:sp>
        <p:nvSpPr>
          <p:cNvPr id="228" name="Shape 228"/>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29" name="Shape 229"/>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Shape 10"/>
          <p:cNvSpPr txBox="1"/>
          <p:nvPr>
            <p:ph type="ctrTitle"/>
          </p:nvPr>
        </p:nvSpPr>
        <p:spPr>
          <a:xfrm>
            <a:off x="311708" y="744575"/>
            <a:ext cx="8520600" cy="2052600"/>
          </a:xfrm>
          <a:prstGeom prst="rect">
            <a:avLst/>
          </a:prstGeom>
        </p:spPr>
        <p:txBody>
          <a:bodyPr anchorCtr="0" anchor="b" bIns="91425" lIns="91425" spcFirstLastPara="1" rIns="91425" wrap="square" tIns="91425"/>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Shape 11"/>
          <p:cNvSpPr txBox="1"/>
          <p:nvPr>
            <p:ph idx="1" type="subTitle"/>
          </p:nvPr>
        </p:nvSpPr>
        <p:spPr>
          <a:xfrm>
            <a:off x="311700" y="2834125"/>
            <a:ext cx="8520600" cy="7926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Shape 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3" name="Shape 13"/>
        <p:cNvGrpSpPr/>
        <p:nvPr/>
      </p:nvGrpSpPr>
      <p:grpSpPr>
        <a:xfrm>
          <a:off x="0" y="0"/>
          <a:ext cx="0" cy="0"/>
          <a:chOff x="0" y="0"/>
          <a:chExt cx="0" cy="0"/>
        </a:xfrm>
      </p:grpSpPr>
      <p:sp>
        <p:nvSpPr>
          <p:cNvPr id="14" name="Shape 14"/>
          <p:cNvSpPr txBox="1"/>
          <p:nvPr>
            <p:ph type="title"/>
          </p:nvPr>
        </p:nvSpPr>
        <p:spPr>
          <a:xfrm>
            <a:off x="311700" y="2150850"/>
            <a:ext cx="8520600" cy="841800"/>
          </a:xfrm>
          <a:prstGeom prst="rect">
            <a:avLst/>
          </a:prstGeom>
        </p:spPr>
        <p:txBody>
          <a:bodyPr anchorCtr="0" anchor="ctr" bIns="91425" lIns="91425" spcFirstLastPara="1" rIns="91425" wrap="square" tIns="91425"/>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Shape 1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6" name="Shape 16"/>
        <p:cNvGrpSpPr/>
        <p:nvPr/>
      </p:nvGrpSpPr>
      <p:grpSpPr>
        <a:xfrm>
          <a:off x="0" y="0"/>
          <a:ext cx="0" cy="0"/>
          <a:chOff x="0" y="0"/>
          <a:chExt cx="0" cy="0"/>
        </a:xfrm>
      </p:grpSpPr>
      <p:sp>
        <p:nvSpPr>
          <p:cNvPr id="17" name="Shape 17"/>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Shape 18"/>
          <p:cNvSpPr txBox="1"/>
          <p:nvPr>
            <p:ph idx="1" type="body"/>
          </p:nvPr>
        </p:nvSpPr>
        <p:spPr>
          <a:xfrm>
            <a:off x="311700" y="1152475"/>
            <a:ext cx="8520600" cy="34164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9" name="Shape 1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0" name="Shape 20"/>
        <p:cNvGrpSpPr/>
        <p:nvPr/>
      </p:nvGrpSpPr>
      <p:grpSpPr>
        <a:xfrm>
          <a:off x="0" y="0"/>
          <a:ext cx="0" cy="0"/>
          <a:chOff x="0" y="0"/>
          <a:chExt cx="0" cy="0"/>
        </a:xfrm>
      </p:grpSpPr>
      <p:sp>
        <p:nvSpPr>
          <p:cNvPr id="21" name="Shape 21"/>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Shape 22"/>
          <p:cNvSpPr txBox="1"/>
          <p:nvPr>
            <p:ph idx="1" type="body"/>
          </p:nvPr>
        </p:nvSpPr>
        <p:spPr>
          <a:xfrm>
            <a:off x="3117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 name="Shape 23"/>
          <p:cNvSpPr txBox="1"/>
          <p:nvPr>
            <p:ph idx="2" type="body"/>
          </p:nvPr>
        </p:nvSpPr>
        <p:spPr>
          <a:xfrm>
            <a:off x="48324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Shape 2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5" name="Shape 25"/>
        <p:cNvGrpSpPr/>
        <p:nvPr/>
      </p:nvGrpSpPr>
      <p:grpSpPr>
        <a:xfrm>
          <a:off x="0" y="0"/>
          <a:ext cx="0" cy="0"/>
          <a:chOff x="0" y="0"/>
          <a:chExt cx="0" cy="0"/>
        </a:xfrm>
      </p:grpSpPr>
      <p:sp>
        <p:nvSpPr>
          <p:cNvPr id="26" name="Shape 26"/>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Shape 2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28" name="Shape 28"/>
        <p:cNvGrpSpPr/>
        <p:nvPr/>
      </p:nvGrpSpPr>
      <p:grpSpPr>
        <a:xfrm>
          <a:off x="0" y="0"/>
          <a:ext cx="0" cy="0"/>
          <a:chOff x="0" y="0"/>
          <a:chExt cx="0" cy="0"/>
        </a:xfrm>
      </p:grpSpPr>
      <p:sp>
        <p:nvSpPr>
          <p:cNvPr id="29" name="Shape 29"/>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Shape 30"/>
          <p:cNvSpPr txBox="1"/>
          <p:nvPr>
            <p:ph idx="1" type="body"/>
          </p:nvPr>
        </p:nvSpPr>
        <p:spPr>
          <a:xfrm>
            <a:off x="311700" y="1389600"/>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1" name="Shape 3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32" name="Shape 32"/>
        <p:cNvGrpSpPr/>
        <p:nvPr/>
      </p:nvGrpSpPr>
      <p:grpSpPr>
        <a:xfrm>
          <a:off x="0" y="0"/>
          <a:ext cx="0" cy="0"/>
          <a:chOff x="0" y="0"/>
          <a:chExt cx="0" cy="0"/>
        </a:xfrm>
      </p:grpSpPr>
      <p:sp>
        <p:nvSpPr>
          <p:cNvPr id="33" name="Shape 33"/>
          <p:cNvSpPr txBox="1"/>
          <p:nvPr>
            <p:ph type="title"/>
          </p:nvPr>
        </p:nvSpPr>
        <p:spPr>
          <a:xfrm>
            <a:off x="490250" y="450150"/>
            <a:ext cx="6367800" cy="4090800"/>
          </a:xfrm>
          <a:prstGeom prst="rect">
            <a:avLst/>
          </a:prstGeom>
        </p:spPr>
        <p:txBody>
          <a:bodyPr anchorCtr="0" anchor="ctr" bIns="91425" lIns="91425" spcFirstLastPara="1" rIns="91425" wrap="square" tIns="91425"/>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Shape 3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5" name="Shape 35"/>
        <p:cNvGrpSpPr/>
        <p:nvPr/>
      </p:nvGrpSpPr>
      <p:grpSpPr>
        <a:xfrm>
          <a:off x="0" y="0"/>
          <a:ext cx="0" cy="0"/>
          <a:chOff x="0" y="0"/>
          <a:chExt cx="0" cy="0"/>
        </a:xfrm>
      </p:grpSpPr>
      <p:sp>
        <p:nvSpPr>
          <p:cNvPr id="36" name="Shape 36"/>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7" name="Shape 37"/>
          <p:cNvSpPr txBox="1"/>
          <p:nvPr>
            <p:ph type="title"/>
          </p:nvPr>
        </p:nvSpPr>
        <p:spPr>
          <a:xfrm>
            <a:off x="265500" y="1233175"/>
            <a:ext cx="4045200" cy="1482300"/>
          </a:xfrm>
          <a:prstGeom prst="rect">
            <a:avLst/>
          </a:prstGeom>
        </p:spPr>
        <p:txBody>
          <a:bodyPr anchorCtr="0" anchor="b" bIns="91425" lIns="91425" spcFirstLastPara="1" rIns="91425" wrap="square" tIns="91425"/>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Shape 38"/>
          <p:cNvSpPr txBox="1"/>
          <p:nvPr>
            <p:ph idx="1" type="subTitle"/>
          </p:nvPr>
        </p:nvSpPr>
        <p:spPr>
          <a:xfrm>
            <a:off x="265500" y="2803075"/>
            <a:ext cx="4045200" cy="12351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Shape 39"/>
          <p:cNvSpPr txBox="1"/>
          <p:nvPr>
            <p:ph idx="2" type="body"/>
          </p:nvPr>
        </p:nvSpPr>
        <p:spPr>
          <a:xfrm>
            <a:off x="4939500" y="724075"/>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40" name="Shape 4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1" name="Shape 41"/>
        <p:cNvGrpSpPr/>
        <p:nvPr/>
      </p:nvGrpSpPr>
      <p:grpSpPr>
        <a:xfrm>
          <a:off x="0" y="0"/>
          <a:ext cx="0" cy="0"/>
          <a:chOff x="0" y="0"/>
          <a:chExt cx="0" cy="0"/>
        </a:xfrm>
      </p:grpSpPr>
      <p:sp>
        <p:nvSpPr>
          <p:cNvPr id="42" name="Shape 42"/>
          <p:cNvSpPr txBox="1"/>
          <p:nvPr>
            <p:ph idx="1" type="body"/>
          </p:nvPr>
        </p:nvSpPr>
        <p:spPr>
          <a:xfrm>
            <a:off x="311700" y="4230575"/>
            <a:ext cx="5998800" cy="6051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800"/>
              <a:buNone/>
              <a:defRPr/>
            </a:lvl1pPr>
          </a:lstStyle>
          <a:p/>
        </p:txBody>
      </p:sp>
      <p:sp>
        <p:nvSpPr>
          <p:cNvPr id="43" name="Shape 4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4" name="Shape 44"/>
        <p:cNvGrpSpPr/>
        <p:nvPr/>
      </p:nvGrpSpPr>
      <p:grpSpPr>
        <a:xfrm>
          <a:off x="0" y="0"/>
          <a:ext cx="0" cy="0"/>
          <a:chOff x="0" y="0"/>
          <a:chExt cx="0" cy="0"/>
        </a:xfrm>
      </p:grpSpPr>
      <p:sp>
        <p:nvSpPr>
          <p:cNvPr id="45" name="Shape 45"/>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Shape 46"/>
          <p:cNvSpPr txBox="1"/>
          <p:nvPr>
            <p:ph idx="1" type="body"/>
          </p:nvPr>
        </p:nvSpPr>
        <p:spPr>
          <a:xfrm>
            <a:off x="311700" y="3152225"/>
            <a:ext cx="8520600" cy="13008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47" name="Shape 4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8" name="Shape 48"/>
        <p:cNvGrpSpPr/>
        <p:nvPr/>
      </p:nvGrpSpPr>
      <p:grpSpPr>
        <a:xfrm>
          <a:off x="0" y="0"/>
          <a:ext cx="0" cy="0"/>
          <a:chOff x="0" y="0"/>
          <a:chExt cx="0" cy="0"/>
        </a:xfrm>
      </p:grpSpPr>
      <p:sp>
        <p:nvSpPr>
          <p:cNvPr id="49" name="Shape 4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mple-light-2">
    <p:bg>
      <p:bgPr>
        <a:solidFill>
          <a:schemeClr val="lt1"/>
        </a:solidFill>
      </p:bgPr>
    </p:bg>
    <p:spTree>
      <p:nvGrpSpPr>
        <p:cNvPr id="5" name="Shape 5"/>
        <p:cNvGrpSpPr/>
        <p:nvPr/>
      </p:nvGrpSpPr>
      <p:grpSpPr>
        <a:xfrm>
          <a:off x="0" y="0"/>
          <a:ext cx="0" cy="0"/>
          <a:chOff x="0" y="0"/>
          <a:chExt cx="0" cy="0"/>
        </a:xfrm>
      </p:grpSpPr>
      <p:sp>
        <p:nvSpPr>
          <p:cNvPr id="6" name="Shape 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Shape 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8" name="Shape 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3.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3.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3.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3.pn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4.png"/><Relationship Id="rId4" Type="http://schemas.openxmlformats.org/officeDocument/2006/relationships/image" Target="../media/image9.png"/><Relationship Id="rId5"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4.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4.png"/><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4.png"/><Relationship Id="rId4" Type="http://schemas.openxmlformats.org/officeDocument/2006/relationships/image" Target="../media/image1.png"/><Relationship Id="rId5"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4.pn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4.png"/><Relationship Id="rId4" Type="http://schemas.openxmlformats.org/officeDocument/2006/relationships/image" Target="../media/image8.png"/><Relationship Id="rId5" Type="http://schemas.openxmlformats.org/officeDocument/2006/relationships/image" Target="../media/image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6.png"/><Relationship Id="rId4" Type="http://schemas.openxmlformats.org/officeDocument/2006/relationships/image" Target="../media/image10.png"/><Relationship Id="rId5" Type="http://schemas.openxmlformats.org/officeDocument/2006/relationships/image" Target="../media/image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4.png"/><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4.png"/><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5.png"/><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hyperlink" Target="http://www.humanitarianweb.org/wp-content/uploads/2017/11/How-to-Write-a-Great-Business-Plan.pdf" TargetMode="External"/><Relationship Id="rId4" Type="http://schemas.openxmlformats.org/officeDocument/2006/relationships/hyperlink" Target="https://www.express.co.uk/news/uk/341890/Government-to-support-youth-groups" TargetMode="External"/><Relationship Id="rId11" Type="http://schemas.openxmlformats.org/officeDocument/2006/relationships/hyperlink" Target="https://www.hackney.gov.uk/young-hackney" TargetMode="External"/><Relationship Id="rId10" Type="http://schemas.openxmlformats.org/officeDocument/2006/relationships/hyperlink" Target="https://www.hackney.gov.uk/young-hackney" TargetMode="External"/><Relationship Id="rId12" Type="http://schemas.openxmlformats.org/officeDocument/2006/relationships/hyperlink" Target="https://www.hackney.gov.uk/young-hackney" TargetMode="External"/><Relationship Id="rId9" Type="http://schemas.openxmlformats.org/officeDocument/2006/relationships/hyperlink" Target="http://www.dianeabbott.org.uk/news/articles/news.aspx?p=102542" TargetMode="External"/><Relationship Id="rId5" Type="http://schemas.openxmlformats.org/officeDocument/2006/relationships/hyperlink" Target="https://www.express.co.uk/news/uk/341890/Government-to-support-youth-groups" TargetMode="External"/><Relationship Id="rId6" Type="http://schemas.openxmlformats.org/officeDocument/2006/relationships/hyperlink" Target="https://www.express.co.uk/news/uk/341890/Government-to-support-youth-groups" TargetMode="External"/><Relationship Id="rId7" Type="http://schemas.openxmlformats.org/officeDocument/2006/relationships/hyperlink" Target="http://www.dianeabbott.org.uk/news/articles/news.aspx?p=102542" TargetMode="External"/><Relationship Id="rId8" Type="http://schemas.openxmlformats.org/officeDocument/2006/relationships/hyperlink" Target="http://www.dianeabbott.org.uk/news/articles/news.aspx?p=102542"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53" name="Shape 53"/>
        <p:cNvGrpSpPr/>
        <p:nvPr/>
      </p:nvGrpSpPr>
      <p:grpSpPr>
        <a:xfrm>
          <a:off x="0" y="0"/>
          <a:ext cx="0" cy="0"/>
          <a:chOff x="0" y="0"/>
          <a:chExt cx="0" cy="0"/>
        </a:xfrm>
      </p:grpSpPr>
      <p:pic>
        <p:nvPicPr>
          <p:cNvPr id="54" name="Shape 54"/>
          <p:cNvPicPr preferRelativeResize="0"/>
          <p:nvPr/>
        </p:nvPicPr>
        <p:blipFill>
          <a:blip r:embed="rId4">
            <a:alphaModFix/>
          </a:blip>
          <a:stretch>
            <a:fillRect/>
          </a:stretch>
        </p:blipFill>
        <p:spPr>
          <a:xfrm>
            <a:off x="8320275" y="4291450"/>
            <a:ext cx="823727" cy="8520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58" name="Shape 58"/>
        <p:cNvGrpSpPr/>
        <p:nvPr/>
      </p:nvGrpSpPr>
      <p:grpSpPr>
        <a:xfrm>
          <a:off x="0" y="0"/>
          <a:ext cx="0" cy="0"/>
          <a:chOff x="0" y="0"/>
          <a:chExt cx="0" cy="0"/>
        </a:xfrm>
      </p:grpSpPr>
      <p:sp>
        <p:nvSpPr>
          <p:cNvPr id="59" name="Shape 59"/>
          <p:cNvSpPr txBox="1"/>
          <p:nvPr>
            <p:ph type="title"/>
          </p:nvPr>
        </p:nvSpPr>
        <p:spPr>
          <a:xfrm>
            <a:off x="259750" y="154075"/>
            <a:ext cx="8520600" cy="572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b="1" lang="en-GB" sz="1800" u="sng">
                <a:solidFill>
                  <a:srgbClr val="000000"/>
                </a:solidFill>
              </a:rPr>
              <a:t>Contents page</a:t>
            </a:r>
            <a:endParaRPr b="1" sz="1800" u="sng">
              <a:solidFill>
                <a:srgbClr val="000000"/>
              </a:solidFill>
            </a:endParaRPr>
          </a:p>
        </p:txBody>
      </p:sp>
      <p:sp>
        <p:nvSpPr>
          <p:cNvPr id="60" name="Shape 60"/>
          <p:cNvSpPr txBox="1"/>
          <p:nvPr>
            <p:ph idx="1" type="body"/>
          </p:nvPr>
        </p:nvSpPr>
        <p:spPr>
          <a:xfrm>
            <a:off x="197400" y="726775"/>
            <a:ext cx="8520600" cy="4479000"/>
          </a:xfrm>
          <a:prstGeom prst="rect">
            <a:avLst/>
          </a:prstGeom>
        </p:spPr>
        <p:txBody>
          <a:bodyPr anchorCtr="0" anchor="t" bIns="91425" lIns="91425" spcFirstLastPara="1" rIns="91425" wrap="square" tIns="91425">
            <a:noAutofit/>
          </a:bodyPr>
          <a:lstStyle/>
          <a:p>
            <a:pPr indent="-285750" lvl="0" marL="457200">
              <a:spcBef>
                <a:spcPts val="0"/>
              </a:spcBef>
              <a:spcAft>
                <a:spcPts val="0"/>
              </a:spcAft>
              <a:buSzPts val="900"/>
              <a:buChar char="●"/>
            </a:pPr>
            <a:r>
              <a:rPr lang="en-GB"/>
              <a:t>Introduction </a:t>
            </a:r>
            <a:endParaRPr/>
          </a:p>
          <a:p>
            <a:pPr indent="-285750" lvl="0" marL="457200" rtl="0">
              <a:spcBef>
                <a:spcPts val="0"/>
              </a:spcBef>
              <a:spcAft>
                <a:spcPts val="0"/>
              </a:spcAft>
              <a:buSzPts val="900"/>
              <a:buChar char="●"/>
            </a:pPr>
            <a:r>
              <a:rPr lang="en-GB"/>
              <a:t>Company</a:t>
            </a:r>
            <a:r>
              <a:rPr lang="en-GB"/>
              <a:t> D</a:t>
            </a:r>
            <a:r>
              <a:rPr lang="en-GB"/>
              <a:t>escription</a:t>
            </a:r>
            <a:r>
              <a:rPr lang="en-GB"/>
              <a:t> Mission and vision</a:t>
            </a:r>
            <a:endParaRPr/>
          </a:p>
          <a:p>
            <a:pPr indent="-285750" lvl="0" marL="457200" rtl="0">
              <a:spcBef>
                <a:spcPts val="0"/>
              </a:spcBef>
              <a:spcAft>
                <a:spcPts val="0"/>
              </a:spcAft>
              <a:buSzPts val="900"/>
              <a:buChar char="●"/>
            </a:pPr>
            <a:r>
              <a:rPr lang="en-GB"/>
              <a:t>Management Process/Marketing</a:t>
            </a:r>
            <a:endParaRPr/>
          </a:p>
          <a:p>
            <a:pPr indent="-285750" lvl="0" marL="457200" rtl="0">
              <a:spcBef>
                <a:spcPts val="0"/>
              </a:spcBef>
              <a:spcAft>
                <a:spcPts val="0"/>
              </a:spcAft>
              <a:buSzPts val="900"/>
              <a:buChar char="●"/>
            </a:pPr>
            <a:r>
              <a:rPr lang="en-GB"/>
              <a:t>Management Process/ Marketing Cont...</a:t>
            </a:r>
            <a:endParaRPr/>
          </a:p>
          <a:p>
            <a:pPr indent="-285750" lvl="0" marL="457200" rtl="0">
              <a:spcBef>
                <a:spcPts val="0"/>
              </a:spcBef>
              <a:spcAft>
                <a:spcPts val="0"/>
              </a:spcAft>
              <a:buSzPts val="900"/>
              <a:buChar char="●"/>
            </a:pPr>
            <a:r>
              <a:rPr lang="en-GB"/>
              <a:t>Management</a:t>
            </a:r>
            <a:r>
              <a:rPr lang="en-GB"/>
              <a:t> Process/</a:t>
            </a:r>
            <a:r>
              <a:rPr lang="en-GB"/>
              <a:t>Administration</a:t>
            </a:r>
            <a:endParaRPr/>
          </a:p>
          <a:p>
            <a:pPr indent="-285750" lvl="0" marL="457200" rtl="0">
              <a:spcBef>
                <a:spcPts val="0"/>
              </a:spcBef>
              <a:spcAft>
                <a:spcPts val="0"/>
              </a:spcAft>
              <a:buSzPts val="900"/>
              <a:buChar char="●"/>
            </a:pPr>
            <a:r>
              <a:rPr lang="en-GB"/>
              <a:t>Management Process/Administration Cont..</a:t>
            </a:r>
            <a:endParaRPr/>
          </a:p>
          <a:p>
            <a:pPr indent="-285750" lvl="0" marL="457200" rtl="0">
              <a:spcBef>
                <a:spcPts val="0"/>
              </a:spcBef>
              <a:spcAft>
                <a:spcPts val="0"/>
              </a:spcAft>
              <a:buSzPts val="900"/>
              <a:buChar char="●"/>
            </a:pPr>
            <a:r>
              <a:rPr lang="en-GB"/>
              <a:t>Management</a:t>
            </a:r>
            <a:r>
              <a:rPr lang="en-GB"/>
              <a:t> Process/ Finance</a:t>
            </a:r>
            <a:endParaRPr/>
          </a:p>
          <a:p>
            <a:pPr indent="-285750" lvl="0" marL="457200" rtl="0">
              <a:spcBef>
                <a:spcPts val="0"/>
              </a:spcBef>
              <a:spcAft>
                <a:spcPts val="0"/>
              </a:spcAft>
              <a:buSzPts val="900"/>
              <a:buChar char="●"/>
            </a:pPr>
            <a:r>
              <a:rPr lang="en-GB"/>
              <a:t>Management Process/ Finance Cont..</a:t>
            </a:r>
            <a:endParaRPr/>
          </a:p>
          <a:p>
            <a:pPr indent="-285750" lvl="0" marL="457200" rtl="0">
              <a:spcBef>
                <a:spcPts val="0"/>
              </a:spcBef>
              <a:spcAft>
                <a:spcPts val="0"/>
              </a:spcAft>
              <a:buSzPts val="900"/>
              <a:buChar char="●"/>
            </a:pPr>
            <a:r>
              <a:rPr lang="en-GB"/>
              <a:t>Legal </a:t>
            </a:r>
            <a:r>
              <a:rPr lang="en-GB"/>
              <a:t>Compliances</a:t>
            </a:r>
            <a:endParaRPr/>
          </a:p>
          <a:p>
            <a:pPr indent="-285750" lvl="0" marL="457200" rtl="0">
              <a:spcBef>
                <a:spcPts val="0"/>
              </a:spcBef>
              <a:spcAft>
                <a:spcPts val="0"/>
              </a:spcAft>
              <a:buSzPts val="900"/>
              <a:buChar char="●"/>
            </a:pPr>
            <a:r>
              <a:rPr lang="en-GB"/>
              <a:t> Aim and Objectives</a:t>
            </a:r>
            <a:endParaRPr/>
          </a:p>
          <a:p>
            <a:pPr indent="-285750" lvl="0" marL="457200" rtl="0">
              <a:spcBef>
                <a:spcPts val="0"/>
              </a:spcBef>
              <a:spcAft>
                <a:spcPts val="0"/>
              </a:spcAft>
              <a:buSzPts val="900"/>
              <a:buChar char="●"/>
            </a:pPr>
            <a:r>
              <a:rPr lang="en-GB"/>
              <a:t>Swot Analysis</a:t>
            </a:r>
            <a:endParaRPr/>
          </a:p>
          <a:p>
            <a:pPr indent="-285750" lvl="0" marL="457200" rtl="0">
              <a:spcBef>
                <a:spcPts val="0"/>
              </a:spcBef>
              <a:spcAft>
                <a:spcPts val="0"/>
              </a:spcAft>
              <a:buSzPts val="900"/>
              <a:buChar char="●"/>
            </a:pPr>
            <a:r>
              <a:rPr lang="en-GB"/>
              <a:t>Pestle Analysis</a:t>
            </a:r>
            <a:endParaRPr/>
          </a:p>
          <a:p>
            <a:pPr indent="-285750" lvl="0" marL="457200" rtl="0">
              <a:spcBef>
                <a:spcPts val="0"/>
              </a:spcBef>
              <a:spcAft>
                <a:spcPts val="0"/>
              </a:spcAft>
              <a:buSzPts val="900"/>
              <a:buChar char="●"/>
            </a:pPr>
            <a:r>
              <a:rPr lang="en-GB"/>
              <a:t>Conclusion</a:t>
            </a:r>
            <a:endParaRPr/>
          </a:p>
          <a:p>
            <a:pPr indent="0" lvl="0" marL="0">
              <a:spcBef>
                <a:spcPts val="1600"/>
              </a:spcBef>
              <a:spcAft>
                <a:spcPts val="1600"/>
              </a:spcAft>
              <a:buNone/>
            </a:pPr>
            <a:r>
              <a:t/>
            </a:r>
            <a:endParaRPr/>
          </a:p>
        </p:txBody>
      </p:sp>
      <p:sp>
        <p:nvSpPr>
          <p:cNvPr id="61" name="Shape 61"/>
          <p:cNvSpPr txBox="1"/>
          <p:nvPr/>
        </p:nvSpPr>
        <p:spPr>
          <a:xfrm>
            <a:off x="8074550" y="66175"/>
            <a:ext cx="1069500" cy="4338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sz="800"/>
          </a:p>
          <a:p>
            <a:pPr indent="0" lvl="0" marL="0">
              <a:spcBef>
                <a:spcPts val="0"/>
              </a:spcBef>
              <a:spcAft>
                <a:spcPts val="0"/>
              </a:spcAft>
              <a:buClr>
                <a:schemeClr val="dk1"/>
              </a:buClr>
              <a:buSzPts val="1100"/>
              <a:buFont typeface="Arial"/>
              <a:buNone/>
            </a:pPr>
            <a:r>
              <a:rPr lang="en-GB" sz="800">
                <a:solidFill>
                  <a:schemeClr val="dk1"/>
                </a:solidFill>
              </a:rPr>
              <a:t>Kazi Khatun(1605805)</a:t>
            </a:r>
            <a:endParaRPr sz="800"/>
          </a:p>
        </p:txBody>
      </p:sp>
      <p:pic>
        <p:nvPicPr>
          <p:cNvPr id="62" name="Shape 62"/>
          <p:cNvPicPr preferRelativeResize="0"/>
          <p:nvPr/>
        </p:nvPicPr>
        <p:blipFill>
          <a:blip r:embed="rId4">
            <a:alphaModFix/>
          </a:blip>
          <a:stretch>
            <a:fillRect/>
          </a:stretch>
        </p:blipFill>
        <p:spPr>
          <a:xfrm>
            <a:off x="8320275" y="4291450"/>
            <a:ext cx="823727" cy="8520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66" name="Shape 66"/>
        <p:cNvGrpSpPr/>
        <p:nvPr/>
      </p:nvGrpSpPr>
      <p:grpSpPr>
        <a:xfrm>
          <a:off x="0" y="0"/>
          <a:ext cx="0" cy="0"/>
          <a:chOff x="0" y="0"/>
          <a:chExt cx="0" cy="0"/>
        </a:xfrm>
      </p:grpSpPr>
      <p:sp>
        <p:nvSpPr>
          <p:cNvPr id="67" name="Shape 67"/>
          <p:cNvSpPr txBox="1"/>
          <p:nvPr>
            <p:ph type="title"/>
          </p:nvPr>
        </p:nvSpPr>
        <p:spPr>
          <a:xfrm>
            <a:off x="50" y="0"/>
            <a:ext cx="8936100" cy="9870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b="1" lang="en-GB" sz="1800" u="sng"/>
              <a:t>Introduction</a:t>
            </a:r>
            <a:r>
              <a:rPr b="1" lang="en-GB" u="sng"/>
              <a:t> </a:t>
            </a:r>
            <a:endParaRPr b="1" u="sng"/>
          </a:p>
        </p:txBody>
      </p:sp>
      <p:sp>
        <p:nvSpPr>
          <p:cNvPr id="68" name="Shape 68"/>
          <p:cNvSpPr txBox="1"/>
          <p:nvPr>
            <p:ph idx="1" type="body"/>
          </p:nvPr>
        </p:nvSpPr>
        <p:spPr>
          <a:xfrm>
            <a:off x="207800" y="549800"/>
            <a:ext cx="8520600" cy="3416400"/>
          </a:xfrm>
          <a:prstGeom prst="rect">
            <a:avLst/>
          </a:prstGeom>
        </p:spPr>
        <p:txBody>
          <a:bodyPr anchorCtr="0" anchor="t" bIns="91425" lIns="91425" spcFirstLastPara="1" rIns="91425" wrap="square" tIns="91425">
            <a:noAutofit/>
          </a:bodyPr>
          <a:lstStyle/>
          <a:p>
            <a:pPr indent="0" lvl="0" marL="0" algn="just">
              <a:spcBef>
                <a:spcPts val="0"/>
              </a:spcBef>
              <a:spcAft>
                <a:spcPts val="0"/>
              </a:spcAft>
              <a:buNone/>
            </a:pPr>
            <a:r>
              <a:rPr lang="en-GB" sz="1400"/>
              <a:t>Our business proposal brings to you a solution to all working class </a:t>
            </a:r>
            <a:r>
              <a:rPr lang="en-GB" sz="1400"/>
              <a:t>parents</a:t>
            </a:r>
            <a:r>
              <a:rPr lang="en-GB" sz="1400"/>
              <a:t> who are worried of </a:t>
            </a:r>
            <a:r>
              <a:rPr lang="en-GB" sz="1400"/>
              <a:t>their</a:t>
            </a:r>
            <a:r>
              <a:rPr lang="en-GB" sz="1400"/>
              <a:t> children </a:t>
            </a:r>
            <a:r>
              <a:rPr lang="en-GB" sz="1400"/>
              <a:t>whereabouts during school holidays</a:t>
            </a:r>
            <a:r>
              <a:rPr lang="en-GB" sz="1400"/>
              <a:t> while they are in full time employment. </a:t>
            </a:r>
            <a:r>
              <a:rPr lang="en-GB" sz="1400"/>
              <a:t>Parents</a:t>
            </a:r>
            <a:r>
              <a:rPr lang="en-GB" sz="1400"/>
              <a:t> that have been or are being </a:t>
            </a:r>
            <a:r>
              <a:rPr lang="en-GB" sz="1400"/>
              <a:t>affected</a:t>
            </a:r>
            <a:r>
              <a:rPr lang="en-GB" sz="1400"/>
              <a:t> by the </a:t>
            </a:r>
            <a:r>
              <a:rPr lang="en-GB" sz="1400"/>
              <a:t>cutbacks</a:t>
            </a:r>
            <a:r>
              <a:rPr lang="en-GB" sz="1400"/>
              <a:t> and </a:t>
            </a:r>
            <a:r>
              <a:rPr lang="en-GB" sz="1400"/>
              <a:t>closure</a:t>
            </a:r>
            <a:r>
              <a:rPr lang="en-GB" sz="1400"/>
              <a:t> of many childcare </a:t>
            </a:r>
            <a:r>
              <a:rPr lang="en-GB" sz="1400"/>
              <a:t>facilities</a:t>
            </a:r>
            <a:r>
              <a:rPr lang="en-GB" sz="1400"/>
              <a:t> in Hackney due to </a:t>
            </a:r>
            <a:r>
              <a:rPr lang="en-GB" sz="1400"/>
              <a:t>lack</a:t>
            </a:r>
            <a:r>
              <a:rPr lang="en-GB" sz="1400"/>
              <a:t> of </a:t>
            </a:r>
            <a:r>
              <a:rPr lang="en-GB" sz="1400"/>
              <a:t>government</a:t>
            </a:r>
            <a:r>
              <a:rPr lang="en-GB" sz="1400"/>
              <a:t> </a:t>
            </a:r>
            <a:r>
              <a:rPr lang="en-GB" sz="1400"/>
              <a:t>funding</a:t>
            </a:r>
            <a:r>
              <a:rPr lang="en-GB" sz="1400"/>
              <a:t>. </a:t>
            </a:r>
            <a:endParaRPr sz="1400"/>
          </a:p>
          <a:p>
            <a:pPr indent="0" lvl="0" marL="0" algn="just">
              <a:spcBef>
                <a:spcPts val="1600"/>
              </a:spcBef>
              <a:spcAft>
                <a:spcPts val="0"/>
              </a:spcAft>
              <a:buNone/>
            </a:pPr>
            <a:r>
              <a:rPr lang="en-GB" sz="1400"/>
              <a:t>We are an </a:t>
            </a:r>
            <a:r>
              <a:rPr lang="en-GB" sz="1400"/>
              <a:t>independent</a:t>
            </a:r>
            <a:r>
              <a:rPr lang="en-GB" sz="1400"/>
              <a:t> </a:t>
            </a:r>
            <a:r>
              <a:rPr lang="en-GB" sz="1400"/>
              <a:t>company</a:t>
            </a:r>
            <a:r>
              <a:rPr lang="en-GB" sz="1400"/>
              <a:t> </a:t>
            </a:r>
            <a:r>
              <a:rPr lang="en-GB" sz="1400"/>
              <a:t>launching</a:t>
            </a:r>
            <a:r>
              <a:rPr lang="en-GB" sz="1400"/>
              <a:t> in </a:t>
            </a:r>
            <a:r>
              <a:rPr lang="en-GB" sz="1400"/>
              <a:t>July</a:t>
            </a:r>
            <a:r>
              <a:rPr lang="en-GB" sz="1400"/>
              <a:t> 2018 at Pembury Community center. </a:t>
            </a:r>
            <a:r>
              <a:rPr lang="en-GB" sz="1400"/>
              <a:t>Facilitating 30</a:t>
            </a:r>
            <a:r>
              <a:rPr lang="en-GB" sz="1400"/>
              <a:t> children </a:t>
            </a:r>
            <a:r>
              <a:rPr lang="en-GB" sz="1400"/>
              <a:t>aged</a:t>
            </a:r>
            <a:r>
              <a:rPr lang="en-GB" sz="1400"/>
              <a:t> between eight year old at a flat rate of £6.00 and £10.00 for  above eleven years,which includes </a:t>
            </a:r>
            <a:r>
              <a:rPr lang="en-GB" sz="1400"/>
              <a:t>fruits</a:t>
            </a:r>
            <a:r>
              <a:rPr lang="en-GB" sz="1400"/>
              <a:t> and </a:t>
            </a:r>
            <a:r>
              <a:rPr lang="en-GB" sz="1400"/>
              <a:t>snacks at 10.30 and lunch boxes. Outdoor a</a:t>
            </a:r>
            <a:r>
              <a:rPr lang="en-GB" sz="1400"/>
              <a:t>ctivities are not included. Ofsted </a:t>
            </a:r>
            <a:r>
              <a:rPr lang="en-GB" sz="1400"/>
              <a:t>vouchers</a:t>
            </a:r>
            <a:r>
              <a:rPr lang="en-GB" sz="1400"/>
              <a:t> are </a:t>
            </a:r>
            <a:r>
              <a:rPr lang="en-GB" sz="1400"/>
              <a:t>accepted terms and conditions apply.</a:t>
            </a:r>
            <a:r>
              <a:rPr lang="en-GB" sz="1400"/>
              <a:t> </a:t>
            </a:r>
            <a:endParaRPr sz="1400"/>
          </a:p>
          <a:p>
            <a:pPr indent="0" lvl="0" marL="0" algn="just">
              <a:spcBef>
                <a:spcPts val="1600"/>
              </a:spcBef>
              <a:spcAft>
                <a:spcPts val="0"/>
              </a:spcAft>
              <a:buNone/>
            </a:pPr>
            <a:r>
              <a:rPr lang="en-GB" sz="1400"/>
              <a:t>Hours of </a:t>
            </a:r>
            <a:r>
              <a:rPr lang="en-GB" sz="1400"/>
              <a:t>operation</a:t>
            </a:r>
            <a:r>
              <a:rPr lang="en-GB" sz="1400"/>
              <a:t> will be conducted between 8am to 6pm</a:t>
            </a:r>
            <a:endParaRPr sz="1400"/>
          </a:p>
          <a:p>
            <a:pPr indent="0" lvl="0" marL="0">
              <a:spcBef>
                <a:spcPts val="1600"/>
              </a:spcBef>
              <a:spcAft>
                <a:spcPts val="0"/>
              </a:spcAft>
              <a:buNone/>
            </a:pPr>
            <a:r>
              <a:t/>
            </a:r>
            <a:endParaRPr/>
          </a:p>
          <a:p>
            <a:pPr indent="0" lvl="0" marL="0" rtl="0">
              <a:spcBef>
                <a:spcPts val="1600"/>
              </a:spcBef>
              <a:spcAft>
                <a:spcPts val="1600"/>
              </a:spcAft>
              <a:buNone/>
            </a:pPr>
            <a:r>
              <a:t/>
            </a:r>
            <a:endParaRPr/>
          </a:p>
        </p:txBody>
      </p:sp>
      <p:sp>
        <p:nvSpPr>
          <p:cNvPr id="69" name="Shape 69"/>
          <p:cNvSpPr txBox="1"/>
          <p:nvPr/>
        </p:nvSpPr>
        <p:spPr>
          <a:xfrm>
            <a:off x="7857075" y="28375"/>
            <a:ext cx="1287000" cy="5214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Clr>
                <a:schemeClr val="dk1"/>
              </a:buClr>
              <a:buSzPts val="1100"/>
              <a:buFont typeface="Arial"/>
              <a:buNone/>
            </a:pPr>
            <a:r>
              <a:rPr lang="en-GB" sz="800">
                <a:solidFill>
                  <a:schemeClr val="dk1"/>
                </a:solidFill>
              </a:rPr>
              <a:t>Kazi Khatun(1605805)</a:t>
            </a:r>
            <a:endParaRPr sz="800"/>
          </a:p>
        </p:txBody>
      </p:sp>
      <p:pic>
        <p:nvPicPr>
          <p:cNvPr id="70" name="Shape 70"/>
          <p:cNvPicPr preferRelativeResize="0"/>
          <p:nvPr/>
        </p:nvPicPr>
        <p:blipFill>
          <a:blip r:embed="rId4">
            <a:alphaModFix/>
          </a:blip>
          <a:stretch>
            <a:fillRect/>
          </a:stretch>
        </p:blipFill>
        <p:spPr>
          <a:xfrm>
            <a:off x="8320275" y="4291450"/>
            <a:ext cx="823727" cy="8520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74" name="Shape 74"/>
        <p:cNvGrpSpPr/>
        <p:nvPr/>
      </p:nvGrpSpPr>
      <p:grpSpPr>
        <a:xfrm>
          <a:off x="0" y="0"/>
          <a:ext cx="0" cy="0"/>
          <a:chOff x="0" y="0"/>
          <a:chExt cx="0" cy="0"/>
        </a:xfrm>
      </p:grpSpPr>
      <p:pic>
        <p:nvPicPr>
          <p:cNvPr id="75" name="Shape 75"/>
          <p:cNvPicPr preferRelativeResize="0"/>
          <p:nvPr/>
        </p:nvPicPr>
        <p:blipFill>
          <a:blip r:embed="rId4">
            <a:alphaModFix/>
          </a:blip>
          <a:stretch>
            <a:fillRect/>
          </a:stretch>
        </p:blipFill>
        <p:spPr>
          <a:xfrm>
            <a:off x="8320275" y="4291450"/>
            <a:ext cx="823727" cy="852050"/>
          </a:xfrm>
          <a:prstGeom prst="rect">
            <a:avLst/>
          </a:prstGeom>
          <a:noFill/>
          <a:ln>
            <a:noFill/>
          </a:ln>
        </p:spPr>
      </p:pic>
      <p:sp>
        <p:nvSpPr>
          <p:cNvPr id="76" name="Shape 76"/>
          <p:cNvSpPr txBox="1"/>
          <p:nvPr/>
        </p:nvSpPr>
        <p:spPr>
          <a:xfrm>
            <a:off x="311725" y="259775"/>
            <a:ext cx="8572500" cy="7065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b="1" lang="en-GB" sz="1800" u="sng"/>
              <a:t>Company Description Mission and Vision </a:t>
            </a:r>
            <a:endParaRPr b="1" sz="1800" u="sng"/>
          </a:p>
        </p:txBody>
      </p:sp>
      <p:sp>
        <p:nvSpPr>
          <p:cNvPr id="77" name="Shape 77"/>
          <p:cNvSpPr txBox="1"/>
          <p:nvPr/>
        </p:nvSpPr>
        <p:spPr>
          <a:xfrm>
            <a:off x="311725" y="831275"/>
            <a:ext cx="8572500" cy="42396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a:t>Trem Camp holds the </a:t>
            </a:r>
            <a:r>
              <a:rPr lang="en-GB"/>
              <a:t>capacity</a:t>
            </a:r>
            <a:r>
              <a:rPr lang="en-GB"/>
              <a:t> to supervises and provides safe </a:t>
            </a:r>
            <a:r>
              <a:rPr lang="en-GB"/>
              <a:t>environment</a:t>
            </a:r>
            <a:r>
              <a:rPr lang="en-GB"/>
              <a:t> to around 30 children.</a:t>
            </a:r>
            <a:endParaRPr/>
          </a:p>
          <a:p>
            <a:pPr indent="0" lvl="0" marL="0">
              <a:spcBef>
                <a:spcPts val="0"/>
              </a:spcBef>
              <a:spcAft>
                <a:spcPts val="0"/>
              </a:spcAft>
              <a:buNone/>
            </a:pPr>
            <a:r>
              <a:rPr lang="en-GB"/>
              <a:t>Trem Camp is an independent company but our </a:t>
            </a:r>
            <a:r>
              <a:rPr lang="en-GB"/>
              <a:t>focus</a:t>
            </a:r>
            <a:r>
              <a:rPr lang="en-GB"/>
              <a:t> will be on child </a:t>
            </a:r>
            <a:r>
              <a:rPr lang="en-GB"/>
              <a:t>safeguards</a:t>
            </a:r>
            <a:r>
              <a:rPr lang="en-GB"/>
              <a:t> vai providing </a:t>
            </a:r>
            <a:r>
              <a:rPr lang="en-GB"/>
              <a:t>excellent</a:t>
            </a:r>
            <a:r>
              <a:rPr lang="en-GB"/>
              <a:t> child </a:t>
            </a:r>
            <a:r>
              <a:rPr lang="en-GB"/>
              <a:t>development</a:t>
            </a:r>
            <a:r>
              <a:rPr lang="en-GB"/>
              <a:t> </a:t>
            </a:r>
            <a:r>
              <a:rPr lang="en-GB"/>
              <a:t>facilities</a:t>
            </a:r>
            <a:r>
              <a:rPr lang="en-GB"/>
              <a:t>. </a:t>
            </a:r>
            <a:r>
              <a:rPr lang="en-GB"/>
              <a:t>Working</a:t>
            </a:r>
            <a:r>
              <a:rPr lang="en-GB"/>
              <a:t> </a:t>
            </a:r>
            <a:r>
              <a:rPr lang="en-GB"/>
              <a:t>in</a:t>
            </a:r>
            <a:r>
              <a:rPr lang="en-GB"/>
              <a:t> partnership with child </a:t>
            </a:r>
            <a:r>
              <a:rPr lang="en-GB"/>
              <a:t>safety</a:t>
            </a:r>
            <a:r>
              <a:rPr lang="en-GB"/>
              <a:t> </a:t>
            </a:r>
            <a:r>
              <a:rPr lang="en-GB"/>
              <a:t>agencies</a:t>
            </a:r>
            <a:r>
              <a:rPr lang="en-GB"/>
              <a:t>.</a:t>
            </a:r>
            <a:endParaRPr/>
          </a:p>
          <a:p>
            <a:pPr indent="0" lvl="0" marL="0">
              <a:spcBef>
                <a:spcPts val="0"/>
              </a:spcBef>
              <a:spcAft>
                <a:spcPts val="0"/>
              </a:spcAft>
              <a:buNone/>
            </a:pPr>
            <a:r>
              <a:t/>
            </a:r>
            <a:endParaRPr/>
          </a:p>
          <a:p>
            <a:pPr indent="0" lvl="0" marL="0">
              <a:spcBef>
                <a:spcPts val="0"/>
              </a:spcBef>
              <a:spcAft>
                <a:spcPts val="0"/>
              </a:spcAft>
              <a:buNone/>
            </a:pPr>
            <a:r>
              <a:rPr lang="en-GB"/>
              <a:t>Our </a:t>
            </a:r>
            <a:r>
              <a:rPr lang="en-GB"/>
              <a:t>institutes</a:t>
            </a:r>
            <a:r>
              <a:rPr lang="en-GB"/>
              <a:t> staff are full trained in providing First aid and delivering CPR in an intense moments.</a:t>
            </a:r>
            <a:endParaRPr/>
          </a:p>
          <a:p>
            <a:pPr indent="0" lvl="0" marL="0">
              <a:spcBef>
                <a:spcPts val="0"/>
              </a:spcBef>
              <a:spcAft>
                <a:spcPts val="0"/>
              </a:spcAft>
              <a:buNone/>
            </a:pPr>
            <a:r>
              <a:rPr lang="en-GB"/>
              <a:t>Our staff have also had a full 5 years </a:t>
            </a:r>
            <a:r>
              <a:rPr lang="en-GB"/>
              <a:t>criminal</a:t>
            </a:r>
            <a:r>
              <a:rPr lang="en-GB"/>
              <a:t> </a:t>
            </a:r>
            <a:r>
              <a:rPr lang="en-GB"/>
              <a:t>background</a:t>
            </a:r>
            <a:r>
              <a:rPr lang="en-GB"/>
              <a:t> </a:t>
            </a:r>
            <a:r>
              <a:rPr lang="en-GB"/>
              <a:t>check</a:t>
            </a:r>
            <a:r>
              <a:rPr lang="en-GB"/>
              <a:t> also </a:t>
            </a:r>
            <a:r>
              <a:rPr lang="en-GB"/>
              <a:t>required</a:t>
            </a:r>
            <a:r>
              <a:rPr lang="en-GB"/>
              <a:t> to renew </a:t>
            </a:r>
            <a:r>
              <a:rPr lang="en-GB"/>
              <a:t>their</a:t>
            </a:r>
            <a:r>
              <a:rPr lang="en-GB"/>
              <a:t> DBS every </a:t>
            </a:r>
            <a:r>
              <a:rPr lang="en-GB"/>
              <a:t>12 months</a:t>
            </a:r>
            <a:r>
              <a:rPr lang="en-GB"/>
              <a:t>.</a:t>
            </a:r>
            <a:endParaRPr/>
          </a:p>
          <a:p>
            <a:pPr indent="0" lvl="0" marL="0">
              <a:spcBef>
                <a:spcPts val="0"/>
              </a:spcBef>
              <a:spcAft>
                <a:spcPts val="0"/>
              </a:spcAft>
              <a:buNone/>
            </a:pPr>
            <a:r>
              <a:t/>
            </a:r>
            <a:endParaRPr/>
          </a:p>
          <a:p>
            <a:pPr indent="0" lvl="0" marL="0">
              <a:spcBef>
                <a:spcPts val="0"/>
              </a:spcBef>
              <a:spcAft>
                <a:spcPts val="0"/>
              </a:spcAft>
              <a:buNone/>
            </a:pPr>
            <a:r>
              <a:rPr lang="en-GB"/>
              <a:t>Our mission is to keep youth of the streets of Hackney during </a:t>
            </a:r>
            <a:r>
              <a:rPr lang="en-GB"/>
              <a:t>holidays from</a:t>
            </a:r>
            <a:r>
              <a:rPr lang="en-GB"/>
              <a:t> </a:t>
            </a:r>
            <a:r>
              <a:rPr lang="en-GB"/>
              <a:t>getting</a:t>
            </a:r>
            <a:r>
              <a:rPr lang="en-GB"/>
              <a:t> </a:t>
            </a:r>
            <a:r>
              <a:rPr lang="en-GB"/>
              <a:t>bored</a:t>
            </a:r>
            <a:r>
              <a:rPr lang="en-GB"/>
              <a:t> and falling into the wrong </a:t>
            </a:r>
            <a:r>
              <a:rPr lang="en-GB"/>
              <a:t>hands</a:t>
            </a:r>
            <a:r>
              <a:rPr lang="en-GB"/>
              <a:t>, to provide youth with </a:t>
            </a:r>
            <a:r>
              <a:rPr lang="en-GB"/>
              <a:t>place</a:t>
            </a:r>
            <a:r>
              <a:rPr lang="en-GB"/>
              <a:t> to </a:t>
            </a:r>
            <a:r>
              <a:rPr lang="en-GB"/>
              <a:t>socialize</a:t>
            </a:r>
            <a:r>
              <a:rPr lang="en-GB"/>
              <a:t> have fun!</a:t>
            </a:r>
            <a:endParaRPr/>
          </a:p>
          <a:p>
            <a:pPr indent="0" lvl="0" marL="0">
              <a:spcBef>
                <a:spcPts val="0"/>
              </a:spcBef>
              <a:spcAft>
                <a:spcPts val="0"/>
              </a:spcAft>
              <a:buNone/>
            </a:pPr>
            <a:r>
              <a:rPr lang="en-GB"/>
              <a:t>Our main target </a:t>
            </a:r>
            <a:r>
              <a:rPr lang="en-GB"/>
              <a:t>audience</a:t>
            </a:r>
            <a:r>
              <a:rPr lang="en-GB"/>
              <a:t> is lone parents, </a:t>
            </a:r>
            <a:r>
              <a:rPr lang="en-GB"/>
              <a:t>whose</a:t>
            </a:r>
            <a:r>
              <a:rPr lang="en-GB"/>
              <a:t> family might be out of reaching to supervise </a:t>
            </a:r>
            <a:r>
              <a:rPr lang="en-GB"/>
              <a:t>their</a:t>
            </a:r>
            <a:r>
              <a:rPr lang="en-GB"/>
              <a:t> children while there in </a:t>
            </a:r>
            <a:r>
              <a:rPr lang="en-GB"/>
              <a:t>employment</a:t>
            </a:r>
            <a:r>
              <a:rPr lang="en-GB"/>
              <a:t> or </a:t>
            </a:r>
            <a:r>
              <a:rPr lang="en-GB"/>
              <a:t>developing</a:t>
            </a:r>
            <a:r>
              <a:rPr lang="en-GB"/>
              <a:t> there education </a:t>
            </a:r>
            <a:r>
              <a:rPr lang="en-GB"/>
              <a:t>career</a:t>
            </a:r>
            <a:r>
              <a:rPr lang="en-GB"/>
              <a:t> </a:t>
            </a:r>
            <a:r>
              <a:rPr lang="en-GB"/>
              <a:t>further</a:t>
            </a:r>
            <a:r>
              <a:rPr lang="en-GB"/>
              <a:t>.</a:t>
            </a:r>
            <a:endParaRPr/>
          </a:p>
          <a:p>
            <a:pPr indent="0" lvl="0" marL="0">
              <a:spcBef>
                <a:spcPts val="0"/>
              </a:spcBef>
              <a:spcAft>
                <a:spcPts val="0"/>
              </a:spcAft>
              <a:buNone/>
            </a:pPr>
            <a:r>
              <a:rPr lang="en-GB"/>
              <a:t>We are here with a </a:t>
            </a:r>
            <a:r>
              <a:rPr lang="en-GB"/>
              <a:t>comfortable</a:t>
            </a:r>
            <a:r>
              <a:rPr lang="en-GB"/>
              <a:t>, </a:t>
            </a:r>
            <a:r>
              <a:rPr lang="en-GB"/>
              <a:t>reliable</a:t>
            </a:r>
            <a:r>
              <a:rPr lang="en-GB"/>
              <a:t> and safe child care </a:t>
            </a:r>
            <a:r>
              <a:rPr lang="en-GB"/>
              <a:t>facility</a:t>
            </a:r>
            <a:r>
              <a:rPr lang="en-GB"/>
              <a:t> to help our community people.</a:t>
            </a:r>
            <a:endParaRPr/>
          </a:p>
          <a:p>
            <a:pPr indent="0" lvl="0" marL="0">
              <a:spcBef>
                <a:spcPts val="0"/>
              </a:spcBef>
              <a:spcAft>
                <a:spcPts val="0"/>
              </a:spcAft>
              <a:buNone/>
            </a:pPr>
            <a:r>
              <a:t/>
            </a:r>
            <a:endParaRPr/>
          </a:p>
          <a:p>
            <a:pPr indent="0" lvl="0" marL="0">
              <a:spcBef>
                <a:spcPts val="0"/>
              </a:spcBef>
              <a:spcAft>
                <a:spcPts val="0"/>
              </a:spcAft>
              <a:buNone/>
            </a:pPr>
            <a:r>
              <a:rPr lang="en-GB"/>
              <a:t>Our vision is </a:t>
            </a:r>
            <a:r>
              <a:rPr lang="en-GB"/>
              <a:t>3 years</a:t>
            </a:r>
            <a:r>
              <a:rPr lang="en-GB"/>
              <a:t> off  </a:t>
            </a:r>
            <a:r>
              <a:rPr lang="en-GB"/>
              <a:t>successful and smooth running</a:t>
            </a:r>
            <a:r>
              <a:rPr lang="en-GB"/>
              <a:t> we would like to expand our Trem Camp to other </a:t>
            </a:r>
            <a:r>
              <a:rPr lang="en-GB"/>
              <a:t>boroughs</a:t>
            </a:r>
            <a:r>
              <a:rPr lang="en-GB"/>
              <a:t> of London</a:t>
            </a:r>
            <a:endParaRPr/>
          </a:p>
        </p:txBody>
      </p:sp>
      <p:sp>
        <p:nvSpPr>
          <p:cNvPr id="78" name="Shape 78"/>
          <p:cNvSpPr txBox="1"/>
          <p:nvPr/>
        </p:nvSpPr>
        <p:spPr>
          <a:xfrm>
            <a:off x="7809800" y="0"/>
            <a:ext cx="1334100" cy="3120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sz="800">
                <a:solidFill>
                  <a:schemeClr val="dk1"/>
                </a:solidFill>
              </a:rPr>
              <a:t>Kazi Khatun(1605805)</a:t>
            </a:r>
            <a:endParaRPr sz="8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82" name="Shape 82"/>
        <p:cNvGrpSpPr/>
        <p:nvPr/>
      </p:nvGrpSpPr>
      <p:grpSpPr>
        <a:xfrm>
          <a:off x="0" y="0"/>
          <a:ext cx="0" cy="0"/>
          <a:chOff x="0" y="0"/>
          <a:chExt cx="0" cy="0"/>
        </a:xfrm>
      </p:grpSpPr>
      <p:sp>
        <p:nvSpPr>
          <p:cNvPr id="83" name="Shape 83"/>
          <p:cNvSpPr txBox="1"/>
          <p:nvPr>
            <p:ph type="title"/>
          </p:nvPr>
        </p:nvSpPr>
        <p:spPr>
          <a:xfrm>
            <a:off x="62350" y="143675"/>
            <a:ext cx="4644600" cy="572700"/>
          </a:xfrm>
          <a:prstGeom prst="rect">
            <a:avLst/>
          </a:prstGeom>
        </p:spPr>
        <p:txBody>
          <a:bodyPr anchorCtr="0" anchor="t" bIns="91425" lIns="91425" spcFirstLastPara="1" rIns="91425" wrap="square" tIns="91425">
            <a:noAutofit/>
          </a:bodyPr>
          <a:lstStyle/>
          <a:p>
            <a:pPr indent="0" lvl="0" marL="0" rtl="0">
              <a:lnSpc>
                <a:spcPct val="115000"/>
              </a:lnSpc>
              <a:spcBef>
                <a:spcPts val="0"/>
              </a:spcBef>
              <a:spcAft>
                <a:spcPts val="1600"/>
              </a:spcAft>
              <a:buNone/>
            </a:pPr>
            <a:r>
              <a:rPr b="1" lang="en-GB" sz="1800" u="sng">
                <a:solidFill>
                  <a:srgbClr val="000000"/>
                </a:solidFill>
              </a:rPr>
              <a:t>Management Process/Marketing</a:t>
            </a:r>
            <a:endParaRPr b="1" sz="1800" u="sng">
              <a:solidFill>
                <a:srgbClr val="000000"/>
              </a:solidFill>
            </a:endParaRPr>
          </a:p>
        </p:txBody>
      </p:sp>
      <p:sp>
        <p:nvSpPr>
          <p:cNvPr id="84" name="Shape 84"/>
          <p:cNvSpPr txBox="1"/>
          <p:nvPr/>
        </p:nvSpPr>
        <p:spPr>
          <a:xfrm>
            <a:off x="0" y="614575"/>
            <a:ext cx="5247300" cy="4435500"/>
          </a:xfrm>
          <a:prstGeom prst="rect">
            <a:avLst/>
          </a:prstGeom>
          <a:noFill/>
          <a:ln>
            <a:noFill/>
          </a:ln>
        </p:spPr>
        <p:txBody>
          <a:bodyPr anchorCtr="0" anchor="ctr" bIns="91425" lIns="91425" spcFirstLastPara="1" rIns="91425" wrap="square" tIns="91425">
            <a:noAutofit/>
          </a:bodyPr>
          <a:lstStyle/>
          <a:p>
            <a:pPr indent="0" lvl="0" marL="0" rtl="0" algn="l">
              <a:lnSpc>
                <a:spcPct val="90000"/>
              </a:lnSpc>
              <a:spcBef>
                <a:spcPts val="1000"/>
              </a:spcBef>
              <a:spcAft>
                <a:spcPts val="0"/>
              </a:spcAft>
              <a:buNone/>
            </a:pPr>
            <a:r>
              <a:rPr lang="en-GB">
                <a:solidFill>
                  <a:schemeClr val="dk1"/>
                </a:solidFill>
              </a:rPr>
              <a:t>Marketing is the different types of methods used in order to promote a businesses products/services. Marketing is carried out through market research, meaning researching what form of promotion is most familiar to the target market as well as ensuring that the promotion is effectively promoting the product/service, on social media and/or physical advertisements.</a:t>
            </a:r>
            <a:endParaRPr>
              <a:solidFill>
                <a:schemeClr val="dk1"/>
              </a:solidFill>
            </a:endParaRPr>
          </a:p>
          <a:p>
            <a:pPr indent="0" lvl="0" marL="0" rtl="0" algn="l">
              <a:lnSpc>
                <a:spcPct val="90000"/>
              </a:lnSpc>
              <a:spcBef>
                <a:spcPts val="1000"/>
              </a:spcBef>
              <a:spcAft>
                <a:spcPts val="0"/>
              </a:spcAft>
              <a:buNone/>
            </a:pPr>
            <a:r>
              <a:rPr lang="en-GB">
                <a:solidFill>
                  <a:schemeClr val="dk1"/>
                </a:solidFill>
              </a:rPr>
              <a:t>As ‘Term Camp’ is based in Pembury Estate, Hackney, I feel that local promotion of the youth group would be most effective for the young people. The different types of promotion I feel would be effective includes:</a:t>
            </a:r>
            <a:endParaRPr>
              <a:solidFill>
                <a:schemeClr val="dk1"/>
              </a:solidFill>
            </a:endParaRPr>
          </a:p>
          <a:p>
            <a:pPr indent="0" lvl="0" marL="0" rtl="0">
              <a:lnSpc>
                <a:spcPct val="90000"/>
              </a:lnSpc>
              <a:spcBef>
                <a:spcPts val="1000"/>
              </a:spcBef>
              <a:spcAft>
                <a:spcPts val="0"/>
              </a:spcAft>
              <a:buNone/>
            </a:pPr>
            <a:r>
              <a:rPr lang="en-GB">
                <a:solidFill>
                  <a:schemeClr val="dk1"/>
                </a:solidFill>
              </a:rPr>
              <a:t>-</a:t>
            </a:r>
            <a:r>
              <a:rPr b="1" lang="en-GB">
                <a:solidFill>
                  <a:schemeClr val="dk1"/>
                </a:solidFill>
              </a:rPr>
              <a:t>Posters</a:t>
            </a:r>
            <a:endParaRPr b="1">
              <a:solidFill>
                <a:schemeClr val="dk1"/>
              </a:solidFill>
            </a:endParaRPr>
          </a:p>
          <a:p>
            <a:pPr indent="0" lvl="0" marL="0" rtl="0">
              <a:lnSpc>
                <a:spcPct val="90000"/>
              </a:lnSpc>
              <a:spcBef>
                <a:spcPts val="1000"/>
              </a:spcBef>
              <a:spcAft>
                <a:spcPts val="0"/>
              </a:spcAft>
              <a:buNone/>
            </a:pPr>
            <a:r>
              <a:rPr lang="en-GB">
                <a:solidFill>
                  <a:schemeClr val="dk1"/>
                </a:solidFill>
              </a:rPr>
              <a:t>-</a:t>
            </a:r>
            <a:r>
              <a:rPr b="1" lang="en-GB">
                <a:solidFill>
                  <a:schemeClr val="dk1"/>
                </a:solidFill>
              </a:rPr>
              <a:t>Social Media</a:t>
            </a:r>
            <a:endParaRPr b="1">
              <a:solidFill>
                <a:schemeClr val="dk1"/>
              </a:solidFill>
            </a:endParaRPr>
          </a:p>
          <a:p>
            <a:pPr indent="0" lvl="0" marL="0" rtl="0">
              <a:lnSpc>
                <a:spcPct val="90000"/>
              </a:lnSpc>
              <a:spcBef>
                <a:spcPts val="1000"/>
              </a:spcBef>
              <a:spcAft>
                <a:spcPts val="0"/>
              </a:spcAft>
              <a:buNone/>
            </a:pPr>
            <a:r>
              <a:rPr lang="en-GB">
                <a:solidFill>
                  <a:schemeClr val="dk1"/>
                </a:solidFill>
              </a:rPr>
              <a:t>-</a:t>
            </a:r>
            <a:r>
              <a:rPr b="1" lang="en-GB">
                <a:solidFill>
                  <a:schemeClr val="dk1"/>
                </a:solidFill>
              </a:rPr>
              <a:t>Leaflets</a:t>
            </a:r>
            <a:endParaRPr b="1">
              <a:solidFill>
                <a:schemeClr val="dk1"/>
              </a:solidFill>
            </a:endParaRPr>
          </a:p>
        </p:txBody>
      </p:sp>
      <p:sp>
        <p:nvSpPr>
          <p:cNvPr id="85" name="Shape 85"/>
          <p:cNvSpPr txBox="1"/>
          <p:nvPr/>
        </p:nvSpPr>
        <p:spPr>
          <a:xfrm>
            <a:off x="7913800" y="0"/>
            <a:ext cx="1230300" cy="3405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sz="800"/>
              <a:t>Shelly Begum (1605797)</a:t>
            </a:r>
            <a:endParaRPr sz="800"/>
          </a:p>
        </p:txBody>
      </p:sp>
      <p:pic>
        <p:nvPicPr>
          <p:cNvPr id="86" name="Shape 86"/>
          <p:cNvPicPr preferRelativeResize="0"/>
          <p:nvPr/>
        </p:nvPicPr>
        <p:blipFill>
          <a:blip r:embed="rId4">
            <a:alphaModFix/>
          </a:blip>
          <a:stretch>
            <a:fillRect/>
          </a:stretch>
        </p:blipFill>
        <p:spPr>
          <a:xfrm>
            <a:off x="8320275" y="4291450"/>
            <a:ext cx="823727" cy="8520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90" name="Shape 90"/>
        <p:cNvGrpSpPr/>
        <p:nvPr/>
      </p:nvGrpSpPr>
      <p:grpSpPr>
        <a:xfrm>
          <a:off x="0" y="0"/>
          <a:ext cx="0" cy="0"/>
          <a:chOff x="0" y="0"/>
          <a:chExt cx="0" cy="0"/>
        </a:xfrm>
      </p:grpSpPr>
      <p:sp>
        <p:nvSpPr>
          <p:cNvPr id="91" name="Shape 91"/>
          <p:cNvSpPr txBox="1"/>
          <p:nvPr/>
        </p:nvSpPr>
        <p:spPr>
          <a:xfrm>
            <a:off x="405250" y="0"/>
            <a:ext cx="4577400" cy="758400"/>
          </a:xfrm>
          <a:prstGeom prst="rect">
            <a:avLst/>
          </a:prstGeom>
          <a:noFill/>
          <a:ln>
            <a:noFill/>
          </a:ln>
        </p:spPr>
        <p:txBody>
          <a:bodyPr anchorCtr="0" anchor="ctr" bIns="91425" lIns="91425" spcFirstLastPara="1" rIns="91425" wrap="square" tIns="91425">
            <a:noAutofit/>
          </a:bodyPr>
          <a:lstStyle/>
          <a:p>
            <a:pPr indent="0" lvl="0" marL="0" rtl="0">
              <a:spcBef>
                <a:spcPts val="0"/>
              </a:spcBef>
              <a:spcAft>
                <a:spcPts val="0"/>
              </a:spcAft>
              <a:buNone/>
            </a:pPr>
            <a:r>
              <a:rPr b="1" lang="en-GB" sz="1800" u="sng">
                <a:solidFill>
                  <a:schemeClr val="dk1"/>
                </a:solidFill>
              </a:rPr>
              <a:t>Management process/ Marketing cont..</a:t>
            </a:r>
            <a:r>
              <a:rPr b="1" lang="en-GB" sz="2400">
                <a:solidFill>
                  <a:schemeClr val="dk1"/>
                </a:solidFill>
              </a:rPr>
              <a:t>.</a:t>
            </a:r>
            <a:endParaRPr sz="2400"/>
          </a:p>
        </p:txBody>
      </p:sp>
      <p:sp>
        <p:nvSpPr>
          <p:cNvPr id="92" name="Shape 92"/>
          <p:cNvSpPr/>
          <p:nvPr/>
        </p:nvSpPr>
        <p:spPr>
          <a:xfrm>
            <a:off x="3366675" y="665000"/>
            <a:ext cx="2130000" cy="903900"/>
          </a:xfrm>
          <a:prstGeom prst="roundRect">
            <a:avLst>
              <a:gd fmla="val 16667" name="adj"/>
            </a:avLst>
          </a:prstGeom>
          <a:solidFill>
            <a:srgbClr val="DD7E6B"/>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93" name="Shape 93"/>
          <p:cNvSpPr/>
          <p:nvPr/>
        </p:nvSpPr>
        <p:spPr>
          <a:xfrm>
            <a:off x="6030175" y="1731825"/>
            <a:ext cx="2130000" cy="903900"/>
          </a:xfrm>
          <a:prstGeom prst="roundRect">
            <a:avLst>
              <a:gd fmla="val 16667" name="adj"/>
            </a:avLst>
          </a:prstGeom>
          <a:solidFill>
            <a:srgbClr val="B6D7A8"/>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94" name="Shape 94"/>
          <p:cNvSpPr/>
          <p:nvPr/>
        </p:nvSpPr>
        <p:spPr>
          <a:xfrm>
            <a:off x="6030175" y="3162275"/>
            <a:ext cx="2130000" cy="903900"/>
          </a:xfrm>
          <a:prstGeom prst="roundRect">
            <a:avLst>
              <a:gd fmla="val 16667" name="adj"/>
            </a:avLst>
          </a:prstGeom>
          <a:solidFill>
            <a:srgbClr val="D5A6BD"/>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95" name="Shape 95"/>
          <p:cNvSpPr/>
          <p:nvPr/>
        </p:nvSpPr>
        <p:spPr>
          <a:xfrm>
            <a:off x="3439275" y="4208450"/>
            <a:ext cx="2130000" cy="903900"/>
          </a:xfrm>
          <a:prstGeom prst="roundRect">
            <a:avLst>
              <a:gd fmla="val 16667" name="adj"/>
            </a:avLst>
          </a:prstGeom>
          <a:solidFill>
            <a:srgbClr val="9FC5E8"/>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96" name="Shape 96"/>
          <p:cNvSpPr/>
          <p:nvPr/>
        </p:nvSpPr>
        <p:spPr>
          <a:xfrm>
            <a:off x="821000" y="1804550"/>
            <a:ext cx="2130000" cy="903900"/>
          </a:xfrm>
          <a:prstGeom prst="roundRect">
            <a:avLst>
              <a:gd fmla="val 16667" name="adj"/>
            </a:avLst>
          </a:prstGeom>
          <a:solidFill>
            <a:srgbClr val="0B5394"/>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97" name="Shape 97"/>
          <p:cNvSpPr/>
          <p:nvPr/>
        </p:nvSpPr>
        <p:spPr>
          <a:xfrm>
            <a:off x="914575" y="3162275"/>
            <a:ext cx="2130000" cy="903900"/>
          </a:xfrm>
          <a:prstGeom prst="roundRect">
            <a:avLst>
              <a:gd fmla="val 16667" name="adj"/>
            </a:avLst>
          </a:prstGeom>
          <a:solidFill>
            <a:srgbClr val="F6B26B"/>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98" name="Shape 98"/>
          <p:cNvSpPr/>
          <p:nvPr/>
        </p:nvSpPr>
        <p:spPr>
          <a:xfrm rot="5400000">
            <a:off x="6410785" y="388700"/>
            <a:ext cx="823500" cy="1376100"/>
          </a:xfrm>
          <a:prstGeom prst="bentArrow">
            <a:avLst>
              <a:gd fmla="val 26436" name="adj1"/>
              <a:gd fmla="val 25000" name="adj2"/>
              <a:gd fmla="val 25000" name="adj3"/>
              <a:gd fmla="val 43750" name="adj4"/>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99" name="Shape 99"/>
          <p:cNvSpPr/>
          <p:nvPr/>
        </p:nvSpPr>
        <p:spPr>
          <a:xfrm>
            <a:off x="6748075" y="2767375"/>
            <a:ext cx="509100" cy="336000"/>
          </a:xfrm>
          <a:prstGeom prst="down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0" name="Shape 100"/>
          <p:cNvSpPr/>
          <p:nvPr/>
        </p:nvSpPr>
        <p:spPr>
          <a:xfrm rot="-5400000">
            <a:off x="2109425" y="3823850"/>
            <a:ext cx="717000" cy="1485900"/>
          </a:xfrm>
          <a:prstGeom prst="bentArrow">
            <a:avLst>
              <a:gd fmla="val 25000" name="adj1"/>
              <a:gd fmla="val 25000" name="adj2"/>
              <a:gd fmla="val 25000" name="adj3"/>
              <a:gd fmla="val 43750" name="adj4"/>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1" name="Shape 101"/>
          <p:cNvSpPr/>
          <p:nvPr/>
        </p:nvSpPr>
        <p:spPr>
          <a:xfrm rot="-10799210">
            <a:off x="5952475" y="4208450"/>
            <a:ext cx="1304700" cy="654900"/>
          </a:xfrm>
          <a:prstGeom prst="bentArrow">
            <a:avLst>
              <a:gd fmla="val 23738" name="adj1"/>
              <a:gd fmla="val 25000" name="adj2"/>
              <a:gd fmla="val 25000" name="adj3"/>
              <a:gd fmla="val 43750" name="adj4"/>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2" name="Shape 102"/>
          <p:cNvSpPr/>
          <p:nvPr/>
        </p:nvSpPr>
        <p:spPr>
          <a:xfrm>
            <a:off x="1673000" y="2731075"/>
            <a:ext cx="426000" cy="408600"/>
          </a:xfrm>
          <a:prstGeom prst="up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3" name="Shape 103"/>
          <p:cNvSpPr/>
          <p:nvPr/>
        </p:nvSpPr>
        <p:spPr>
          <a:xfrm>
            <a:off x="1548250" y="737750"/>
            <a:ext cx="1304700" cy="903900"/>
          </a:xfrm>
          <a:prstGeom prst="bentArrow">
            <a:avLst>
              <a:gd fmla="val 25000" name="adj1"/>
              <a:gd fmla="val 25000" name="adj2"/>
              <a:gd fmla="val 25000" name="adj3"/>
              <a:gd fmla="val 43750" name="adj4"/>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4" name="Shape 104"/>
          <p:cNvSpPr txBox="1"/>
          <p:nvPr/>
        </p:nvSpPr>
        <p:spPr>
          <a:xfrm>
            <a:off x="3480950" y="737750"/>
            <a:ext cx="1828800" cy="7584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a:solidFill>
                  <a:srgbClr val="FFFFFF"/>
                </a:solidFill>
              </a:rPr>
              <a:t>Step 1 :</a:t>
            </a:r>
            <a:endParaRPr>
              <a:solidFill>
                <a:srgbClr val="FFFFFF"/>
              </a:solidFill>
            </a:endParaRPr>
          </a:p>
          <a:p>
            <a:pPr indent="0" lvl="0" marL="0" algn="ctr">
              <a:spcBef>
                <a:spcPts val="0"/>
              </a:spcBef>
              <a:spcAft>
                <a:spcPts val="0"/>
              </a:spcAft>
              <a:buNone/>
            </a:pPr>
            <a:r>
              <a:rPr lang="en-GB">
                <a:solidFill>
                  <a:srgbClr val="FFFFFF"/>
                </a:solidFill>
              </a:rPr>
              <a:t>Marketing Auditing</a:t>
            </a:r>
            <a:endParaRPr>
              <a:solidFill>
                <a:srgbClr val="FFFFFF"/>
              </a:solidFill>
            </a:endParaRPr>
          </a:p>
        </p:txBody>
      </p:sp>
      <p:sp>
        <p:nvSpPr>
          <p:cNvPr id="105" name="Shape 105"/>
          <p:cNvSpPr txBox="1"/>
          <p:nvPr/>
        </p:nvSpPr>
        <p:spPr>
          <a:xfrm>
            <a:off x="6151425" y="1808025"/>
            <a:ext cx="1849500" cy="7584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a:solidFill>
                  <a:srgbClr val="FFFFFF"/>
                </a:solidFill>
              </a:rPr>
              <a:t>Step 2 :</a:t>
            </a:r>
            <a:endParaRPr>
              <a:solidFill>
                <a:srgbClr val="FFFFFF"/>
              </a:solidFill>
            </a:endParaRPr>
          </a:p>
          <a:p>
            <a:pPr indent="0" lvl="0" marL="0" algn="ctr">
              <a:spcBef>
                <a:spcPts val="0"/>
              </a:spcBef>
              <a:spcAft>
                <a:spcPts val="0"/>
              </a:spcAft>
              <a:buNone/>
            </a:pPr>
            <a:r>
              <a:rPr lang="en-GB">
                <a:solidFill>
                  <a:srgbClr val="FFFFFF"/>
                </a:solidFill>
              </a:rPr>
              <a:t>Strategy Development</a:t>
            </a:r>
            <a:endParaRPr>
              <a:solidFill>
                <a:srgbClr val="FFFFFF"/>
              </a:solidFill>
            </a:endParaRPr>
          </a:p>
        </p:txBody>
      </p:sp>
      <p:sp>
        <p:nvSpPr>
          <p:cNvPr id="106" name="Shape 106"/>
          <p:cNvSpPr txBox="1"/>
          <p:nvPr/>
        </p:nvSpPr>
        <p:spPr>
          <a:xfrm>
            <a:off x="6109850" y="3252350"/>
            <a:ext cx="1880700" cy="7170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a:solidFill>
                  <a:srgbClr val="FFFFFF"/>
                </a:solidFill>
              </a:rPr>
              <a:t>Step 3 :</a:t>
            </a:r>
            <a:endParaRPr>
              <a:solidFill>
                <a:srgbClr val="FFFFFF"/>
              </a:solidFill>
            </a:endParaRPr>
          </a:p>
          <a:p>
            <a:pPr indent="0" lvl="0" marL="0" algn="ctr">
              <a:spcBef>
                <a:spcPts val="0"/>
              </a:spcBef>
              <a:spcAft>
                <a:spcPts val="0"/>
              </a:spcAft>
              <a:buNone/>
            </a:pPr>
            <a:r>
              <a:rPr lang="en-GB">
                <a:solidFill>
                  <a:srgbClr val="FFFFFF"/>
                </a:solidFill>
              </a:rPr>
              <a:t>Marketing Planning</a:t>
            </a:r>
            <a:endParaRPr>
              <a:solidFill>
                <a:srgbClr val="FFFFFF"/>
              </a:solidFill>
            </a:endParaRPr>
          </a:p>
        </p:txBody>
      </p:sp>
      <p:sp>
        <p:nvSpPr>
          <p:cNvPr id="107" name="Shape 107"/>
          <p:cNvSpPr txBox="1"/>
          <p:nvPr/>
        </p:nvSpPr>
        <p:spPr>
          <a:xfrm>
            <a:off x="904000" y="1891150"/>
            <a:ext cx="1880700" cy="7584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a:solidFill>
                  <a:srgbClr val="FFFFFF"/>
                </a:solidFill>
              </a:rPr>
              <a:t>Step 6 :</a:t>
            </a:r>
            <a:endParaRPr>
              <a:solidFill>
                <a:srgbClr val="FFFFFF"/>
              </a:solidFill>
            </a:endParaRPr>
          </a:p>
          <a:p>
            <a:pPr indent="0" lvl="0" marL="0" algn="ctr">
              <a:spcBef>
                <a:spcPts val="0"/>
              </a:spcBef>
              <a:spcAft>
                <a:spcPts val="0"/>
              </a:spcAft>
              <a:buNone/>
            </a:pPr>
            <a:r>
              <a:rPr lang="en-GB">
                <a:solidFill>
                  <a:srgbClr val="FFFFFF"/>
                </a:solidFill>
              </a:rPr>
              <a:t>Marketing Selling Patterns</a:t>
            </a:r>
            <a:endParaRPr>
              <a:solidFill>
                <a:srgbClr val="FFFFFF"/>
              </a:solidFill>
            </a:endParaRPr>
          </a:p>
        </p:txBody>
      </p:sp>
      <p:sp>
        <p:nvSpPr>
          <p:cNvPr id="108" name="Shape 108"/>
          <p:cNvSpPr txBox="1"/>
          <p:nvPr/>
        </p:nvSpPr>
        <p:spPr>
          <a:xfrm>
            <a:off x="1039225" y="3079175"/>
            <a:ext cx="1880700" cy="7584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a:solidFill>
                  <a:srgbClr val="FFFFFF"/>
                </a:solidFill>
              </a:rPr>
              <a:t>Step 5 :</a:t>
            </a:r>
            <a:endParaRPr>
              <a:solidFill>
                <a:srgbClr val="FFFFFF"/>
              </a:solidFill>
            </a:endParaRPr>
          </a:p>
          <a:p>
            <a:pPr indent="0" lvl="0" marL="0" algn="ctr">
              <a:spcBef>
                <a:spcPts val="0"/>
              </a:spcBef>
              <a:spcAft>
                <a:spcPts val="0"/>
              </a:spcAft>
              <a:buNone/>
            </a:pPr>
            <a:r>
              <a:rPr lang="en-GB">
                <a:solidFill>
                  <a:srgbClr val="FFFFFF"/>
                </a:solidFill>
              </a:rPr>
              <a:t>Marketing Performance Evaluation</a:t>
            </a:r>
            <a:endParaRPr>
              <a:solidFill>
                <a:srgbClr val="FFFFFF"/>
              </a:solidFill>
            </a:endParaRPr>
          </a:p>
        </p:txBody>
      </p:sp>
      <p:sp>
        <p:nvSpPr>
          <p:cNvPr id="109" name="Shape 109"/>
          <p:cNvSpPr txBox="1"/>
          <p:nvPr/>
        </p:nvSpPr>
        <p:spPr>
          <a:xfrm>
            <a:off x="3512125" y="4312225"/>
            <a:ext cx="1984500" cy="7584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GB">
                <a:solidFill>
                  <a:srgbClr val="FFFFFF"/>
                </a:solidFill>
              </a:rPr>
              <a:t>Step 4 :</a:t>
            </a:r>
            <a:endParaRPr>
              <a:solidFill>
                <a:srgbClr val="FFFFFF"/>
              </a:solidFill>
            </a:endParaRPr>
          </a:p>
          <a:p>
            <a:pPr indent="0" lvl="0" marL="0" algn="ctr">
              <a:spcBef>
                <a:spcPts val="0"/>
              </a:spcBef>
              <a:spcAft>
                <a:spcPts val="0"/>
              </a:spcAft>
              <a:buNone/>
            </a:pPr>
            <a:r>
              <a:rPr lang="en-GB">
                <a:solidFill>
                  <a:srgbClr val="FFFFFF"/>
                </a:solidFill>
              </a:rPr>
              <a:t>Marketing Performance</a:t>
            </a:r>
            <a:endParaRPr>
              <a:solidFill>
                <a:srgbClr val="FFFFFF"/>
              </a:solidFill>
            </a:endParaRPr>
          </a:p>
        </p:txBody>
      </p:sp>
      <p:pic>
        <p:nvPicPr>
          <p:cNvPr id="110" name="Shape 110"/>
          <p:cNvPicPr preferRelativeResize="0"/>
          <p:nvPr/>
        </p:nvPicPr>
        <p:blipFill>
          <a:blip r:embed="rId4">
            <a:alphaModFix/>
          </a:blip>
          <a:stretch>
            <a:fillRect/>
          </a:stretch>
        </p:blipFill>
        <p:spPr>
          <a:xfrm>
            <a:off x="8320275" y="4291450"/>
            <a:ext cx="823727" cy="852050"/>
          </a:xfrm>
          <a:prstGeom prst="rect">
            <a:avLst/>
          </a:prstGeom>
          <a:noFill/>
          <a:ln>
            <a:noFill/>
          </a:ln>
        </p:spPr>
      </p:pic>
      <p:sp>
        <p:nvSpPr>
          <p:cNvPr id="111" name="Shape 111"/>
          <p:cNvSpPr txBox="1"/>
          <p:nvPr/>
        </p:nvSpPr>
        <p:spPr>
          <a:xfrm>
            <a:off x="7809800" y="104000"/>
            <a:ext cx="1304700" cy="2460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Clr>
                <a:schemeClr val="dk1"/>
              </a:buClr>
              <a:buSzPts val="1100"/>
              <a:buFont typeface="Arial"/>
              <a:buNone/>
            </a:pPr>
            <a:r>
              <a:rPr lang="en-GB" sz="800">
                <a:solidFill>
                  <a:schemeClr val="dk1"/>
                </a:solidFill>
              </a:rPr>
              <a:t>Kazi Khatun(1605805)</a:t>
            </a:r>
            <a:endParaRPr sz="800">
              <a:solidFill>
                <a:schemeClr val="dk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115" name="Shape 115"/>
        <p:cNvGrpSpPr/>
        <p:nvPr/>
      </p:nvGrpSpPr>
      <p:grpSpPr>
        <a:xfrm>
          <a:off x="0" y="0"/>
          <a:ext cx="0" cy="0"/>
          <a:chOff x="0" y="0"/>
          <a:chExt cx="0" cy="0"/>
        </a:xfrm>
      </p:grpSpPr>
      <p:pic>
        <p:nvPicPr>
          <p:cNvPr id="116" name="Shape 116"/>
          <p:cNvPicPr preferRelativeResize="0"/>
          <p:nvPr/>
        </p:nvPicPr>
        <p:blipFill>
          <a:blip r:embed="rId4">
            <a:alphaModFix/>
          </a:blip>
          <a:stretch>
            <a:fillRect/>
          </a:stretch>
        </p:blipFill>
        <p:spPr>
          <a:xfrm>
            <a:off x="4702025" y="0"/>
            <a:ext cx="4441975" cy="5143500"/>
          </a:xfrm>
          <a:prstGeom prst="rect">
            <a:avLst/>
          </a:prstGeom>
          <a:noFill/>
          <a:ln>
            <a:noFill/>
          </a:ln>
        </p:spPr>
      </p:pic>
      <p:sp>
        <p:nvSpPr>
          <p:cNvPr id="117" name="Shape 117"/>
          <p:cNvSpPr txBox="1"/>
          <p:nvPr/>
        </p:nvSpPr>
        <p:spPr>
          <a:xfrm>
            <a:off x="41575" y="93500"/>
            <a:ext cx="4372200" cy="842400"/>
          </a:xfrm>
          <a:prstGeom prst="rect">
            <a:avLst/>
          </a:prstGeom>
          <a:noFill/>
          <a:ln>
            <a:noFill/>
          </a:ln>
        </p:spPr>
        <p:txBody>
          <a:bodyPr anchorCtr="0" anchor="ctr" bIns="91425" lIns="91425" spcFirstLastPara="1" rIns="91425" wrap="square" tIns="91425">
            <a:noAutofit/>
          </a:bodyPr>
          <a:lstStyle/>
          <a:p>
            <a:pPr indent="0" lvl="0" marL="0">
              <a:spcBef>
                <a:spcPts val="0"/>
              </a:spcBef>
              <a:spcAft>
                <a:spcPts val="0"/>
              </a:spcAft>
              <a:buNone/>
            </a:pPr>
            <a:r>
              <a:rPr b="1" lang="en-GB" sz="1800" u="sng">
                <a:solidFill>
                  <a:schemeClr val="dk1"/>
                </a:solidFill>
              </a:rPr>
              <a:t>Management process/ </a:t>
            </a:r>
            <a:r>
              <a:rPr b="1" lang="en-GB" sz="1800" u="sng">
                <a:solidFill>
                  <a:schemeClr val="dk1"/>
                </a:solidFill>
              </a:rPr>
              <a:t>Administration</a:t>
            </a:r>
            <a:endParaRPr b="1" sz="1800" u="sng">
              <a:solidFill>
                <a:schemeClr val="dk1"/>
              </a:solidFill>
            </a:endParaRPr>
          </a:p>
          <a:p>
            <a:pPr indent="0" lvl="0" marL="0" rtl="0">
              <a:spcBef>
                <a:spcPts val="0"/>
              </a:spcBef>
              <a:spcAft>
                <a:spcPts val="0"/>
              </a:spcAft>
              <a:buNone/>
            </a:pPr>
            <a:r>
              <a:t/>
            </a:r>
            <a:endParaRPr b="1" sz="1800" u="sng">
              <a:solidFill>
                <a:schemeClr val="dk1"/>
              </a:solidFill>
            </a:endParaRPr>
          </a:p>
        </p:txBody>
      </p:sp>
      <p:sp>
        <p:nvSpPr>
          <p:cNvPr id="118" name="Shape 118"/>
          <p:cNvSpPr txBox="1"/>
          <p:nvPr/>
        </p:nvSpPr>
        <p:spPr>
          <a:xfrm>
            <a:off x="41575" y="1132600"/>
            <a:ext cx="4488600" cy="3387300"/>
          </a:xfrm>
          <a:prstGeom prst="rect">
            <a:avLst/>
          </a:prstGeom>
          <a:noFill/>
          <a:ln>
            <a:noFill/>
          </a:ln>
        </p:spPr>
        <p:txBody>
          <a:bodyPr anchorCtr="0" anchor="ctr" bIns="91425" lIns="91425" spcFirstLastPara="1" rIns="91425" wrap="square" tIns="91425">
            <a:noAutofit/>
          </a:bodyPr>
          <a:lstStyle/>
          <a:p>
            <a:pPr indent="0" lvl="0" marL="0" rtl="0" algn="l">
              <a:lnSpc>
                <a:spcPct val="90000"/>
              </a:lnSpc>
              <a:spcBef>
                <a:spcPts val="1000"/>
              </a:spcBef>
              <a:spcAft>
                <a:spcPts val="0"/>
              </a:spcAft>
              <a:buNone/>
            </a:pPr>
            <a:r>
              <a:rPr lang="en-GB">
                <a:solidFill>
                  <a:schemeClr val="dk1"/>
                </a:solidFill>
              </a:rPr>
              <a:t>Administration is the different factors and processes that will need to be carried out in order for our business to run effectively and efficiently. Administration is an important part of the business as it allows the staff to create a management strategy, files and documents and provides a safe and legal working environment</a:t>
            </a:r>
            <a:endParaRPr>
              <a:solidFill>
                <a:schemeClr val="dk1"/>
              </a:solidFill>
            </a:endParaRPr>
          </a:p>
          <a:p>
            <a:pPr indent="0" lvl="0" marL="0" rtl="0" algn="ctr">
              <a:lnSpc>
                <a:spcPct val="90000"/>
              </a:lnSpc>
              <a:spcBef>
                <a:spcPts val="1000"/>
              </a:spcBef>
              <a:spcAft>
                <a:spcPts val="0"/>
              </a:spcAft>
              <a:buNone/>
            </a:pPr>
            <a:r>
              <a:rPr lang="en-GB">
                <a:solidFill>
                  <a:schemeClr val="dk1"/>
                </a:solidFill>
              </a:rPr>
              <a:t>For ‘Term Camp’ the following three points are crucial for success in our venture:</a:t>
            </a:r>
            <a:endParaRPr>
              <a:solidFill>
                <a:schemeClr val="dk1"/>
              </a:solidFill>
            </a:endParaRPr>
          </a:p>
          <a:p>
            <a:pPr indent="0" lvl="0" marL="0" rtl="0">
              <a:lnSpc>
                <a:spcPct val="90000"/>
              </a:lnSpc>
              <a:spcBef>
                <a:spcPts val="1000"/>
              </a:spcBef>
              <a:spcAft>
                <a:spcPts val="0"/>
              </a:spcAft>
              <a:buNone/>
            </a:pPr>
            <a:r>
              <a:rPr lang="en-GB">
                <a:solidFill>
                  <a:schemeClr val="dk1"/>
                </a:solidFill>
              </a:rPr>
              <a:t>-</a:t>
            </a:r>
            <a:r>
              <a:rPr b="1" lang="en-GB">
                <a:solidFill>
                  <a:schemeClr val="dk1"/>
                </a:solidFill>
              </a:rPr>
              <a:t>Filing</a:t>
            </a:r>
            <a:endParaRPr b="1">
              <a:solidFill>
                <a:schemeClr val="dk1"/>
              </a:solidFill>
            </a:endParaRPr>
          </a:p>
          <a:p>
            <a:pPr indent="0" lvl="0" marL="0" rtl="0">
              <a:lnSpc>
                <a:spcPct val="90000"/>
              </a:lnSpc>
              <a:spcBef>
                <a:spcPts val="1000"/>
              </a:spcBef>
              <a:spcAft>
                <a:spcPts val="0"/>
              </a:spcAft>
              <a:buNone/>
            </a:pPr>
            <a:r>
              <a:rPr lang="en-GB">
                <a:solidFill>
                  <a:schemeClr val="dk1"/>
                </a:solidFill>
              </a:rPr>
              <a:t>-</a:t>
            </a:r>
            <a:r>
              <a:rPr b="1" lang="en-GB">
                <a:solidFill>
                  <a:schemeClr val="dk1"/>
                </a:solidFill>
              </a:rPr>
              <a:t>being active</a:t>
            </a:r>
            <a:endParaRPr b="1">
              <a:solidFill>
                <a:schemeClr val="dk1"/>
              </a:solidFill>
            </a:endParaRPr>
          </a:p>
          <a:p>
            <a:pPr indent="0" lvl="0" marL="0" rtl="0">
              <a:lnSpc>
                <a:spcPct val="90000"/>
              </a:lnSpc>
              <a:spcBef>
                <a:spcPts val="1000"/>
              </a:spcBef>
              <a:spcAft>
                <a:spcPts val="0"/>
              </a:spcAft>
              <a:buNone/>
            </a:pPr>
            <a:r>
              <a:rPr lang="en-GB">
                <a:solidFill>
                  <a:schemeClr val="dk1"/>
                </a:solidFill>
              </a:rPr>
              <a:t>--</a:t>
            </a:r>
            <a:r>
              <a:rPr b="1" lang="en-GB">
                <a:solidFill>
                  <a:schemeClr val="dk1"/>
                </a:solidFill>
              </a:rPr>
              <a:t>Funding</a:t>
            </a:r>
            <a:endParaRPr b="1">
              <a:solidFill>
                <a:schemeClr val="dk1"/>
              </a:solidFill>
            </a:endParaRPr>
          </a:p>
        </p:txBody>
      </p:sp>
      <p:sp>
        <p:nvSpPr>
          <p:cNvPr id="119" name="Shape 119"/>
          <p:cNvSpPr txBox="1"/>
          <p:nvPr/>
        </p:nvSpPr>
        <p:spPr>
          <a:xfrm>
            <a:off x="7847625" y="37825"/>
            <a:ext cx="1296300" cy="3309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Clr>
                <a:schemeClr val="dk1"/>
              </a:buClr>
              <a:buSzPts val="1100"/>
              <a:buFont typeface="Arial"/>
              <a:buNone/>
            </a:pPr>
            <a:r>
              <a:rPr lang="en-GB" sz="800">
                <a:solidFill>
                  <a:schemeClr val="dk1"/>
                </a:solidFill>
              </a:rPr>
              <a:t>Shelly Begum (1605797)</a:t>
            </a:r>
            <a:endParaRPr sz="800">
              <a:solidFill>
                <a:schemeClr val="dk1"/>
              </a:solidFill>
            </a:endParaRPr>
          </a:p>
          <a:p>
            <a:pPr indent="0" lvl="0" marL="0">
              <a:spcBef>
                <a:spcPts val="0"/>
              </a:spcBef>
              <a:spcAft>
                <a:spcPts val="0"/>
              </a:spcAft>
              <a:buNone/>
            </a:pPr>
            <a:r>
              <a:t/>
            </a:r>
            <a:endParaRPr sz="800">
              <a:solidFill>
                <a:srgbClr val="FF0000"/>
              </a:solidFill>
            </a:endParaRPr>
          </a:p>
        </p:txBody>
      </p:sp>
      <p:pic>
        <p:nvPicPr>
          <p:cNvPr id="120" name="Shape 120"/>
          <p:cNvPicPr preferRelativeResize="0"/>
          <p:nvPr/>
        </p:nvPicPr>
        <p:blipFill>
          <a:blip r:embed="rId5">
            <a:alphaModFix/>
          </a:blip>
          <a:stretch>
            <a:fillRect/>
          </a:stretch>
        </p:blipFill>
        <p:spPr>
          <a:xfrm>
            <a:off x="8320275" y="4291450"/>
            <a:ext cx="823727" cy="8520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124" name="Shape 124"/>
        <p:cNvGrpSpPr/>
        <p:nvPr/>
      </p:nvGrpSpPr>
      <p:grpSpPr>
        <a:xfrm>
          <a:off x="0" y="0"/>
          <a:ext cx="0" cy="0"/>
          <a:chOff x="0" y="0"/>
          <a:chExt cx="0" cy="0"/>
        </a:xfrm>
      </p:grpSpPr>
      <p:sp>
        <p:nvSpPr>
          <p:cNvPr id="125" name="Shape 12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b="1" lang="en-GB" sz="1800" u="sng"/>
              <a:t>Management process/ Administration cont..</a:t>
            </a:r>
            <a:r>
              <a:rPr lang="en-GB" sz="1800"/>
              <a:t>.</a:t>
            </a:r>
            <a:endParaRPr sz="1800"/>
          </a:p>
        </p:txBody>
      </p:sp>
      <p:sp>
        <p:nvSpPr>
          <p:cNvPr id="126" name="Shape 126"/>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just">
              <a:lnSpc>
                <a:spcPct val="100000"/>
              </a:lnSpc>
              <a:spcBef>
                <a:spcPts val="0"/>
              </a:spcBef>
              <a:spcAft>
                <a:spcPts val="0"/>
              </a:spcAft>
              <a:buNone/>
            </a:pPr>
            <a:r>
              <a:rPr lang="en-GB" sz="1400">
                <a:solidFill>
                  <a:schemeClr val="dk1"/>
                </a:solidFill>
              </a:rPr>
              <a:t>Our management process of setting </a:t>
            </a:r>
            <a:r>
              <a:rPr lang="en-GB" sz="1400">
                <a:solidFill>
                  <a:schemeClr val="dk1"/>
                </a:solidFill>
              </a:rPr>
              <a:t>goals</a:t>
            </a:r>
            <a:r>
              <a:rPr lang="en-GB" sz="1400">
                <a:solidFill>
                  <a:schemeClr val="dk1"/>
                </a:solidFill>
              </a:rPr>
              <a:t> is too aim to expand with in the next possible </a:t>
            </a:r>
            <a:r>
              <a:rPr lang="en-GB" sz="1400">
                <a:solidFill>
                  <a:schemeClr val="dk1"/>
                </a:solidFill>
              </a:rPr>
              <a:t>3 years at other London boroughs and maybe in the future go in partnership with Hackney youth where we can facilitate over 100 children's with the help of government  or private funding depending on the flow of the business patten, as the Real Estate investor Mr Tuner said..  “You don't know what's up ahead until its upon you” However being an business entrepreneur for over 6 years I have gained the experience of how to navigate during bad times.</a:t>
            </a:r>
            <a:endParaRPr sz="1400">
              <a:solidFill>
                <a:schemeClr val="dk1"/>
              </a:solidFill>
            </a:endParaRPr>
          </a:p>
          <a:p>
            <a:pPr indent="0" lvl="0" marL="0" rtl="0" algn="just">
              <a:lnSpc>
                <a:spcPct val="100000"/>
              </a:lnSpc>
              <a:spcBef>
                <a:spcPts val="1600"/>
              </a:spcBef>
              <a:spcAft>
                <a:spcPts val="0"/>
              </a:spcAft>
              <a:buNone/>
            </a:pPr>
            <a:r>
              <a:rPr lang="en-GB" sz="1400">
                <a:solidFill>
                  <a:schemeClr val="dk1"/>
                </a:solidFill>
              </a:rPr>
              <a:t>A scheme to implement youths to feel more free and motivated with access to </a:t>
            </a:r>
            <a:r>
              <a:rPr lang="en-GB" sz="1400">
                <a:solidFill>
                  <a:schemeClr val="dk1"/>
                </a:solidFill>
              </a:rPr>
              <a:t>useful resources and enjoyable</a:t>
            </a:r>
            <a:r>
              <a:rPr lang="en-GB" sz="1400">
                <a:solidFill>
                  <a:schemeClr val="dk1"/>
                </a:solidFill>
              </a:rPr>
              <a:t> activities during school closer. Our staffs are highly </a:t>
            </a:r>
            <a:r>
              <a:rPr lang="en-GB" sz="1400">
                <a:solidFill>
                  <a:schemeClr val="dk1"/>
                </a:solidFill>
              </a:rPr>
              <a:t>trained</a:t>
            </a:r>
            <a:r>
              <a:rPr lang="en-GB" sz="1400">
                <a:solidFill>
                  <a:schemeClr val="dk1"/>
                </a:solidFill>
              </a:rPr>
              <a:t> </a:t>
            </a:r>
            <a:r>
              <a:rPr lang="en-GB" sz="1400">
                <a:solidFill>
                  <a:schemeClr val="dk1"/>
                </a:solidFill>
              </a:rPr>
              <a:t>as well</a:t>
            </a:r>
            <a:r>
              <a:rPr lang="en-GB" sz="1400">
                <a:solidFill>
                  <a:schemeClr val="dk1"/>
                </a:solidFill>
              </a:rPr>
              <a:t> as at the Pembury Community center there are many activities </a:t>
            </a:r>
            <a:r>
              <a:rPr lang="en-GB" sz="1400">
                <a:solidFill>
                  <a:schemeClr val="dk1"/>
                </a:solidFill>
              </a:rPr>
              <a:t>running</a:t>
            </a:r>
            <a:r>
              <a:rPr lang="en-GB" sz="1400">
                <a:solidFill>
                  <a:schemeClr val="dk1"/>
                </a:solidFill>
              </a:rPr>
              <a:t>, eg, mu Thai, </a:t>
            </a:r>
            <a:r>
              <a:rPr lang="en-GB" sz="1400">
                <a:solidFill>
                  <a:schemeClr val="dk1"/>
                </a:solidFill>
              </a:rPr>
              <a:t>Kickboxing</a:t>
            </a:r>
            <a:r>
              <a:rPr lang="en-GB" sz="1400">
                <a:solidFill>
                  <a:schemeClr val="dk1"/>
                </a:solidFill>
              </a:rPr>
              <a:t> and other </a:t>
            </a:r>
            <a:r>
              <a:rPr lang="en-GB" sz="1400">
                <a:solidFill>
                  <a:schemeClr val="dk1"/>
                </a:solidFill>
              </a:rPr>
              <a:t>martial</a:t>
            </a:r>
            <a:r>
              <a:rPr lang="en-GB" sz="1400">
                <a:solidFill>
                  <a:schemeClr val="dk1"/>
                </a:solidFill>
              </a:rPr>
              <a:t> arts classes </a:t>
            </a:r>
            <a:r>
              <a:rPr lang="en-GB" sz="1400">
                <a:solidFill>
                  <a:schemeClr val="dk1"/>
                </a:solidFill>
              </a:rPr>
              <a:t>performed</a:t>
            </a:r>
            <a:r>
              <a:rPr lang="en-GB" sz="1400">
                <a:solidFill>
                  <a:schemeClr val="dk1"/>
                </a:solidFill>
              </a:rPr>
              <a:t> by professional. Also day trips to the </a:t>
            </a:r>
            <a:r>
              <a:rPr lang="en-GB" sz="1400">
                <a:solidFill>
                  <a:schemeClr val="dk1"/>
                </a:solidFill>
              </a:rPr>
              <a:t>cinemas</a:t>
            </a:r>
            <a:r>
              <a:rPr lang="en-GB" sz="1400">
                <a:solidFill>
                  <a:schemeClr val="dk1"/>
                </a:solidFill>
              </a:rPr>
              <a:t>, bowling and water </a:t>
            </a:r>
            <a:r>
              <a:rPr lang="en-GB" sz="1400">
                <a:solidFill>
                  <a:schemeClr val="dk1"/>
                </a:solidFill>
              </a:rPr>
              <a:t>activities</a:t>
            </a:r>
            <a:r>
              <a:rPr lang="en-GB" sz="1400">
                <a:solidFill>
                  <a:schemeClr val="dk1"/>
                </a:solidFill>
              </a:rPr>
              <a:t>. </a:t>
            </a:r>
            <a:endParaRPr sz="1400">
              <a:solidFill>
                <a:schemeClr val="dk1"/>
              </a:solidFill>
            </a:endParaRPr>
          </a:p>
          <a:p>
            <a:pPr indent="0" lvl="0" marL="0" algn="just">
              <a:lnSpc>
                <a:spcPct val="100000"/>
              </a:lnSpc>
              <a:spcBef>
                <a:spcPts val="1600"/>
              </a:spcBef>
              <a:spcAft>
                <a:spcPts val="0"/>
              </a:spcAft>
              <a:buNone/>
            </a:pPr>
            <a:r>
              <a:rPr lang="en-GB" sz="1400">
                <a:solidFill>
                  <a:schemeClr val="dk1"/>
                </a:solidFill>
              </a:rPr>
              <a:t>Our </a:t>
            </a:r>
            <a:r>
              <a:rPr lang="en-GB" sz="1400">
                <a:solidFill>
                  <a:schemeClr val="dk1"/>
                </a:solidFill>
              </a:rPr>
              <a:t>administration department duties</a:t>
            </a:r>
            <a:r>
              <a:rPr lang="en-GB" sz="1400">
                <a:solidFill>
                  <a:schemeClr val="dk1"/>
                </a:solidFill>
              </a:rPr>
              <a:t> are also being </a:t>
            </a:r>
            <a:r>
              <a:rPr lang="en-GB" sz="1400">
                <a:solidFill>
                  <a:schemeClr val="dk1"/>
                </a:solidFill>
              </a:rPr>
              <a:t>handled</a:t>
            </a:r>
            <a:r>
              <a:rPr lang="en-GB" sz="1400">
                <a:solidFill>
                  <a:schemeClr val="dk1"/>
                </a:solidFill>
              </a:rPr>
              <a:t> </a:t>
            </a:r>
            <a:r>
              <a:rPr lang="en-GB" sz="1400">
                <a:solidFill>
                  <a:schemeClr val="dk1"/>
                </a:solidFill>
              </a:rPr>
              <a:t>smoothly</a:t>
            </a:r>
            <a:r>
              <a:rPr lang="en-GB" sz="1400">
                <a:solidFill>
                  <a:schemeClr val="dk1"/>
                </a:solidFill>
              </a:rPr>
              <a:t> by </a:t>
            </a:r>
            <a:r>
              <a:rPr lang="en-GB" sz="1400">
                <a:solidFill>
                  <a:schemeClr val="dk1"/>
                </a:solidFill>
              </a:rPr>
              <a:t>single</a:t>
            </a:r>
            <a:r>
              <a:rPr lang="en-GB" sz="1400">
                <a:solidFill>
                  <a:schemeClr val="dk1"/>
                </a:solidFill>
              </a:rPr>
              <a:t> </a:t>
            </a:r>
            <a:r>
              <a:rPr lang="en-GB" sz="1400">
                <a:solidFill>
                  <a:schemeClr val="dk1"/>
                </a:solidFill>
              </a:rPr>
              <a:t>parents</a:t>
            </a:r>
            <a:r>
              <a:rPr lang="en-GB" sz="1400">
                <a:solidFill>
                  <a:schemeClr val="dk1"/>
                </a:solidFill>
              </a:rPr>
              <a:t> working in the comfort of there home and able to look after </a:t>
            </a:r>
            <a:r>
              <a:rPr lang="en-GB" sz="1400">
                <a:solidFill>
                  <a:schemeClr val="dk1"/>
                </a:solidFill>
              </a:rPr>
              <a:t>their</a:t>
            </a:r>
            <a:r>
              <a:rPr lang="en-GB" sz="1400">
                <a:solidFill>
                  <a:schemeClr val="dk1"/>
                </a:solidFill>
              </a:rPr>
              <a:t> children. </a:t>
            </a:r>
            <a:endParaRPr sz="1400">
              <a:solidFill>
                <a:schemeClr val="dk1"/>
              </a:solidFill>
            </a:endParaRPr>
          </a:p>
          <a:p>
            <a:pPr indent="0" lvl="0" marL="0" rtl="0">
              <a:spcBef>
                <a:spcPts val="1600"/>
              </a:spcBef>
              <a:spcAft>
                <a:spcPts val="1600"/>
              </a:spcAft>
              <a:buNone/>
            </a:pPr>
            <a:r>
              <a:t/>
            </a:r>
            <a:endParaRPr>
              <a:solidFill>
                <a:schemeClr val="dk1"/>
              </a:solidFill>
            </a:endParaRPr>
          </a:p>
        </p:txBody>
      </p:sp>
      <p:sp>
        <p:nvSpPr>
          <p:cNvPr id="127" name="Shape 127"/>
          <p:cNvSpPr txBox="1"/>
          <p:nvPr/>
        </p:nvSpPr>
        <p:spPr>
          <a:xfrm>
            <a:off x="7601800" y="75"/>
            <a:ext cx="1844700" cy="3102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Clr>
                <a:schemeClr val="dk1"/>
              </a:buClr>
              <a:buSzPts val="1100"/>
              <a:buFont typeface="Arial"/>
              <a:buNone/>
            </a:pPr>
            <a:r>
              <a:rPr lang="en-GB" sz="800">
                <a:solidFill>
                  <a:schemeClr val="dk1"/>
                </a:solidFill>
              </a:rPr>
              <a:t>Kazi Khatun(1605805)</a:t>
            </a:r>
            <a:endParaRPr sz="800">
              <a:solidFill>
                <a:schemeClr val="dk1"/>
              </a:solidFill>
            </a:endParaRPr>
          </a:p>
          <a:p>
            <a:pPr indent="0" lvl="0" marL="0">
              <a:spcBef>
                <a:spcPts val="0"/>
              </a:spcBef>
              <a:spcAft>
                <a:spcPts val="0"/>
              </a:spcAft>
              <a:buNone/>
            </a:pPr>
            <a:r>
              <a:t/>
            </a:r>
            <a:endParaRPr sz="800"/>
          </a:p>
        </p:txBody>
      </p:sp>
      <p:pic>
        <p:nvPicPr>
          <p:cNvPr id="128" name="Shape 128"/>
          <p:cNvPicPr preferRelativeResize="0"/>
          <p:nvPr/>
        </p:nvPicPr>
        <p:blipFill>
          <a:blip r:embed="rId4">
            <a:alphaModFix/>
          </a:blip>
          <a:stretch>
            <a:fillRect/>
          </a:stretch>
        </p:blipFill>
        <p:spPr>
          <a:xfrm>
            <a:off x="8320275" y="4291450"/>
            <a:ext cx="823727" cy="8520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132" name="Shape 132"/>
        <p:cNvGrpSpPr/>
        <p:nvPr/>
      </p:nvGrpSpPr>
      <p:grpSpPr>
        <a:xfrm>
          <a:off x="0" y="0"/>
          <a:ext cx="0" cy="0"/>
          <a:chOff x="0" y="0"/>
          <a:chExt cx="0" cy="0"/>
        </a:xfrm>
      </p:grpSpPr>
      <p:sp>
        <p:nvSpPr>
          <p:cNvPr id="133" name="Shape 133"/>
          <p:cNvSpPr txBox="1"/>
          <p:nvPr>
            <p:ph type="title"/>
          </p:nvPr>
        </p:nvSpPr>
        <p:spPr>
          <a:xfrm>
            <a:off x="500800" y="417550"/>
            <a:ext cx="8520600" cy="5727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b="1" lang="en-GB" sz="1800" u="sng"/>
              <a:t>Management process/ Finance </a:t>
            </a:r>
            <a:endParaRPr b="1" sz="1800" u="sng"/>
          </a:p>
        </p:txBody>
      </p:sp>
      <p:sp>
        <p:nvSpPr>
          <p:cNvPr id="134" name="Shape 134"/>
          <p:cNvSpPr txBox="1"/>
          <p:nvPr/>
        </p:nvSpPr>
        <p:spPr>
          <a:xfrm>
            <a:off x="7705800" y="66175"/>
            <a:ext cx="1315500" cy="3120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Clr>
                <a:schemeClr val="dk1"/>
              </a:buClr>
              <a:buSzPts val="1100"/>
              <a:buFont typeface="Arial"/>
              <a:buNone/>
            </a:pPr>
            <a:r>
              <a:rPr lang="en-GB" sz="800">
                <a:solidFill>
                  <a:schemeClr val="dk1"/>
                </a:solidFill>
              </a:rPr>
              <a:t>Kazi Khatun(1605805)</a:t>
            </a:r>
            <a:endParaRPr sz="800">
              <a:solidFill>
                <a:schemeClr val="dk1"/>
              </a:solidFill>
            </a:endParaRPr>
          </a:p>
          <a:p>
            <a:pPr indent="0" lvl="0" marL="0" rtl="0">
              <a:spcBef>
                <a:spcPts val="0"/>
              </a:spcBef>
              <a:spcAft>
                <a:spcPts val="0"/>
              </a:spcAft>
              <a:buNone/>
            </a:pPr>
            <a:r>
              <a:t/>
            </a:r>
            <a:endParaRPr sz="800"/>
          </a:p>
        </p:txBody>
      </p:sp>
      <p:pic>
        <p:nvPicPr>
          <p:cNvPr id="135" name="Shape 135"/>
          <p:cNvPicPr preferRelativeResize="0"/>
          <p:nvPr/>
        </p:nvPicPr>
        <p:blipFill>
          <a:blip r:embed="rId4">
            <a:alphaModFix/>
          </a:blip>
          <a:stretch>
            <a:fillRect/>
          </a:stretch>
        </p:blipFill>
        <p:spPr>
          <a:xfrm>
            <a:off x="8320275" y="4291450"/>
            <a:ext cx="823727" cy="852050"/>
          </a:xfrm>
          <a:prstGeom prst="rect">
            <a:avLst/>
          </a:prstGeom>
          <a:noFill/>
          <a:ln>
            <a:noFill/>
          </a:ln>
        </p:spPr>
      </p:pic>
      <p:grpSp>
        <p:nvGrpSpPr>
          <p:cNvPr id="136" name="Shape 136"/>
          <p:cNvGrpSpPr/>
          <p:nvPr/>
        </p:nvGrpSpPr>
        <p:grpSpPr>
          <a:xfrm>
            <a:off x="368677" y="1258061"/>
            <a:ext cx="2405672" cy="2338003"/>
            <a:chOff x="1293736" y="1258050"/>
            <a:chExt cx="2890391" cy="2668953"/>
          </a:xfrm>
        </p:grpSpPr>
        <p:sp>
          <p:nvSpPr>
            <p:cNvPr id="137" name="Shape 137"/>
            <p:cNvSpPr/>
            <p:nvPr/>
          </p:nvSpPr>
          <p:spPr>
            <a:xfrm rot="2700000">
              <a:off x="2286374" y="1011412"/>
              <a:ext cx="561726" cy="3040276"/>
            </a:xfrm>
            <a:prstGeom prst="roundRect">
              <a:avLst>
                <a:gd fmla="val 50000" name="adj"/>
              </a:avLst>
            </a:prstGeom>
            <a:solidFill>
              <a:srgbClr val="0944A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38" name="Shape 138"/>
            <p:cNvSpPr/>
            <p:nvPr/>
          </p:nvSpPr>
          <p:spPr>
            <a:xfrm>
              <a:off x="1510752" y="3205393"/>
              <a:ext cx="374100" cy="374100"/>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algn="ctr">
                <a:spcBef>
                  <a:spcPts val="0"/>
                </a:spcBef>
                <a:spcAft>
                  <a:spcPts val="0"/>
                </a:spcAft>
                <a:buNone/>
              </a:pPr>
              <a:r>
                <a:rPr b="1" lang="en-GB" sz="1200">
                  <a:solidFill>
                    <a:srgbClr val="0944A1"/>
                  </a:solidFill>
                  <a:latin typeface="Roboto"/>
                  <a:ea typeface="Roboto"/>
                  <a:cs typeface="Roboto"/>
                  <a:sym typeface="Roboto"/>
                </a:rPr>
                <a:t>1</a:t>
              </a:r>
              <a:endParaRPr b="1" sz="1200">
                <a:solidFill>
                  <a:srgbClr val="0944A1"/>
                </a:solidFill>
                <a:latin typeface="Roboto"/>
                <a:ea typeface="Roboto"/>
                <a:cs typeface="Roboto"/>
                <a:sym typeface="Roboto"/>
              </a:endParaRPr>
            </a:p>
          </p:txBody>
        </p:sp>
        <p:sp>
          <p:nvSpPr>
            <p:cNvPr id="139" name="Shape 139"/>
            <p:cNvSpPr txBox="1"/>
            <p:nvPr/>
          </p:nvSpPr>
          <p:spPr>
            <a:xfrm rot="-2700000">
              <a:off x="1501398" y="2241353"/>
              <a:ext cx="2332604" cy="393293"/>
            </a:xfrm>
            <a:prstGeom prst="rect">
              <a:avLst/>
            </a:prstGeom>
            <a:noFill/>
            <a:ln>
              <a:noFill/>
            </a:ln>
          </p:spPr>
          <p:txBody>
            <a:bodyPr anchorCtr="0" anchor="ctr" bIns="91425" lIns="91425" spcFirstLastPara="1" rIns="91425" wrap="square" tIns="91425">
              <a:noAutofit/>
            </a:bodyPr>
            <a:lstStyle/>
            <a:p>
              <a:pPr indent="0" lvl="0" marL="0">
                <a:lnSpc>
                  <a:spcPct val="115000"/>
                </a:lnSpc>
                <a:spcBef>
                  <a:spcPts val="0"/>
                </a:spcBef>
                <a:spcAft>
                  <a:spcPts val="0"/>
                </a:spcAft>
                <a:buNone/>
              </a:pPr>
              <a:r>
                <a:rPr b="1" lang="en-GB" sz="1200">
                  <a:solidFill>
                    <a:srgbClr val="FFFFFF"/>
                  </a:solidFill>
                  <a:latin typeface="Roboto"/>
                  <a:ea typeface="Roboto"/>
                  <a:cs typeface="Roboto"/>
                  <a:sym typeface="Roboto"/>
                </a:rPr>
                <a:t>Budget/ Time frame </a:t>
              </a:r>
              <a:endParaRPr b="1" sz="800">
                <a:solidFill>
                  <a:srgbClr val="FFFFFF"/>
                </a:solidFill>
                <a:latin typeface="Roboto"/>
                <a:ea typeface="Roboto"/>
                <a:cs typeface="Roboto"/>
                <a:sym typeface="Roboto"/>
              </a:endParaRPr>
            </a:p>
          </p:txBody>
        </p:sp>
        <p:sp>
          <p:nvSpPr>
            <p:cNvPr id="140" name="Shape 140"/>
            <p:cNvSpPr txBox="1"/>
            <p:nvPr/>
          </p:nvSpPr>
          <p:spPr>
            <a:xfrm rot="-2700000">
              <a:off x="2041763" y="2516707"/>
              <a:ext cx="2203628" cy="739492"/>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1600"/>
                </a:spcAft>
                <a:buNone/>
              </a:pPr>
              <a:r>
                <a:rPr lang="en-GB" sz="1000">
                  <a:latin typeface="Roboto"/>
                  <a:ea typeface="Roboto"/>
                  <a:cs typeface="Roboto"/>
                  <a:sym typeface="Roboto"/>
                </a:rPr>
                <a:t>fifteen</a:t>
              </a:r>
              <a:r>
                <a:rPr lang="en-GB" sz="1000">
                  <a:latin typeface="Roboto"/>
                  <a:ea typeface="Roboto"/>
                  <a:cs typeface="Roboto"/>
                  <a:sym typeface="Roboto"/>
                </a:rPr>
                <a:t> </a:t>
              </a:r>
              <a:r>
                <a:rPr lang="en-GB" sz="1000">
                  <a:latin typeface="Roboto"/>
                  <a:ea typeface="Roboto"/>
                  <a:cs typeface="Roboto"/>
                  <a:sym typeface="Roboto"/>
                </a:rPr>
                <a:t>thousand</a:t>
              </a:r>
              <a:r>
                <a:rPr lang="en-GB" sz="1000">
                  <a:latin typeface="Roboto"/>
                  <a:ea typeface="Roboto"/>
                  <a:cs typeface="Roboto"/>
                  <a:sym typeface="Roboto"/>
                </a:rPr>
                <a:t> will be invested from our own savings to start up Term Camp. Start up and ready to </a:t>
              </a:r>
              <a:r>
                <a:rPr lang="en-GB" sz="1000">
                  <a:latin typeface="Roboto"/>
                  <a:ea typeface="Roboto"/>
                  <a:cs typeface="Roboto"/>
                  <a:sym typeface="Roboto"/>
                </a:rPr>
                <a:t>complete</a:t>
              </a:r>
              <a:r>
                <a:rPr lang="en-GB" sz="1000">
                  <a:latin typeface="Roboto"/>
                  <a:ea typeface="Roboto"/>
                  <a:cs typeface="Roboto"/>
                  <a:sym typeface="Roboto"/>
                </a:rPr>
                <a:t> by </a:t>
              </a:r>
              <a:r>
                <a:rPr lang="en-GB" sz="1000">
                  <a:latin typeface="Roboto"/>
                  <a:ea typeface="Roboto"/>
                  <a:cs typeface="Roboto"/>
                  <a:sym typeface="Roboto"/>
                </a:rPr>
                <a:t>July F2018</a:t>
              </a:r>
              <a:r>
                <a:rPr lang="en-GB" sz="1000">
                  <a:latin typeface="Roboto"/>
                  <a:ea typeface="Roboto"/>
                  <a:cs typeface="Roboto"/>
                  <a:sym typeface="Roboto"/>
                </a:rPr>
                <a:t>.</a:t>
              </a:r>
              <a:endParaRPr b="1" sz="1000">
                <a:latin typeface="Roboto"/>
                <a:ea typeface="Roboto"/>
                <a:cs typeface="Roboto"/>
                <a:sym typeface="Roboto"/>
              </a:endParaRPr>
            </a:p>
          </p:txBody>
        </p:sp>
      </p:grpSp>
      <p:grpSp>
        <p:nvGrpSpPr>
          <p:cNvPr id="141" name="Shape 141"/>
          <p:cNvGrpSpPr/>
          <p:nvPr/>
        </p:nvGrpSpPr>
        <p:grpSpPr>
          <a:xfrm>
            <a:off x="3134788" y="1367275"/>
            <a:ext cx="2432813" cy="2725644"/>
            <a:chOff x="3203958" y="1258050"/>
            <a:chExt cx="2947078" cy="2725644"/>
          </a:xfrm>
        </p:grpSpPr>
        <p:sp>
          <p:nvSpPr>
            <p:cNvPr id="142" name="Shape 142"/>
            <p:cNvSpPr/>
            <p:nvPr/>
          </p:nvSpPr>
          <p:spPr>
            <a:xfrm rot="2700000">
              <a:off x="4196595" y="1011412"/>
              <a:ext cx="561726" cy="3040276"/>
            </a:xfrm>
            <a:prstGeom prst="roundRect">
              <a:avLst>
                <a:gd fmla="val 50000" name="adj"/>
              </a:avLst>
            </a:prstGeom>
            <a:solidFill>
              <a:srgbClr val="0D5DDF"/>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43" name="Shape 143"/>
            <p:cNvSpPr/>
            <p:nvPr/>
          </p:nvSpPr>
          <p:spPr>
            <a:xfrm>
              <a:off x="3420974" y="3205393"/>
              <a:ext cx="374100" cy="374100"/>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algn="ctr">
                <a:spcBef>
                  <a:spcPts val="0"/>
                </a:spcBef>
                <a:spcAft>
                  <a:spcPts val="0"/>
                </a:spcAft>
                <a:buNone/>
              </a:pPr>
              <a:r>
                <a:rPr b="1" lang="en-GB" sz="1200">
                  <a:solidFill>
                    <a:srgbClr val="0D5DDF"/>
                  </a:solidFill>
                  <a:latin typeface="Roboto"/>
                  <a:ea typeface="Roboto"/>
                  <a:cs typeface="Roboto"/>
                  <a:sym typeface="Roboto"/>
                </a:rPr>
                <a:t>2</a:t>
              </a:r>
              <a:endParaRPr b="1" sz="1200">
                <a:solidFill>
                  <a:srgbClr val="0D5DDF"/>
                </a:solidFill>
                <a:latin typeface="Roboto"/>
                <a:ea typeface="Roboto"/>
                <a:cs typeface="Roboto"/>
                <a:sym typeface="Roboto"/>
              </a:endParaRPr>
            </a:p>
          </p:txBody>
        </p:sp>
        <p:sp>
          <p:nvSpPr>
            <p:cNvPr id="144" name="Shape 144"/>
            <p:cNvSpPr txBox="1"/>
            <p:nvPr/>
          </p:nvSpPr>
          <p:spPr>
            <a:xfrm rot="-2700000">
              <a:off x="3410687" y="2240903"/>
              <a:ext cx="2333877" cy="393293"/>
            </a:xfrm>
            <a:prstGeom prst="rect">
              <a:avLst/>
            </a:prstGeom>
            <a:noFill/>
            <a:ln>
              <a:noFill/>
            </a:ln>
          </p:spPr>
          <p:txBody>
            <a:bodyPr anchorCtr="0" anchor="ctr" bIns="91425" lIns="91425" spcFirstLastPara="1" rIns="91425" wrap="square" tIns="91425">
              <a:noAutofit/>
            </a:bodyPr>
            <a:lstStyle/>
            <a:p>
              <a:pPr indent="0" lvl="0" marL="0">
                <a:lnSpc>
                  <a:spcPct val="115000"/>
                </a:lnSpc>
                <a:spcBef>
                  <a:spcPts val="0"/>
                </a:spcBef>
                <a:spcAft>
                  <a:spcPts val="0"/>
                </a:spcAft>
                <a:buNone/>
              </a:pPr>
              <a:r>
                <a:rPr b="1" lang="en-GB" sz="1200">
                  <a:solidFill>
                    <a:srgbClr val="FFFFFF"/>
                  </a:solidFill>
                  <a:latin typeface="Roboto"/>
                  <a:ea typeface="Roboto"/>
                  <a:cs typeface="Roboto"/>
                  <a:sym typeface="Roboto"/>
                </a:rPr>
                <a:t>Processment </a:t>
              </a:r>
              <a:r>
                <a:rPr b="1" lang="en-GB" sz="1200">
                  <a:solidFill>
                    <a:srgbClr val="FFFFFF"/>
                  </a:solidFill>
                  <a:latin typeface="Roboto"/>
                  <a:ea typeface="Roboto"/>
                  <a:cs typeface="Roboto"/>
                  <a:sym typeface="Roboto"/>
                </a:rPr>
                <a:t> issues </a:t>
              </a:r>
              <a:endParaRPr b="1" sz="800">
                <a:solidFill>
                  <a:srgbClr val="FFFFFF"/>
                </a:solidFill>
                <a:latin typeface="Roboto"/>
                <a:ea typeface="Roboto"/>
                <a:cs typeface="Roboto"/>
                <a:sym typeface="Roboto"/>
              </a:endParaRPr>
            </a:p>
          </p:txBody>
        </p:sp>
        <p:sp>
          <p:nvSpPr>
            <p:cNvPr id="145" name="Shape 145"/>
            <p:cNvSpPr txBox="1"/>
            <p:nvPr/>
          </p:nvSpPr>
          <p:spPr>
            <a:xfrm rot="-2700000">
              <a:off x="3980323" y="2504955"/>
              <a:ext cx="2203628" cy="819678"/>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1600"/>
                </a:spcAft>
                <a:buNone/>
              </a:pPr>
              <a:r>
                <a:rPr lang="en-GB" sz="1000">
                  <a:latin typeface="Roboto"/>
                  <a:ea typeface="Roboto"/>
                  <a:cs typeface="Roboto"/>
                  <a:sym typeface="Roboto"/>
                </a:rPr>
                <a:t>Ofsted conduct approval. Monthly profit and loss statement,</a:t>
              </a:r>
              <a:r>
                <a:rPr lang="en-GB" sz="800">
                  <a:latin typeface="Roboto"/>
                  <a:ea typeface="Roboto"/>
                  <a:cs typeface="Roboto"/>
                  <a:sym typeface="Roboto"/>
                </a:rPr>
                <a:t> </a:t>
              </a:r>
              <a:endParaRPr b="1" sz="800">
                <a:latin typeface="Roboto"/>
                <a:ea typeface="Roboto"/>
                <a:cs typeface="Roboto"/>
                <a:sym typeface="Roboto"/>
              </a:endParaRPr>
            </a:p>
          </p:txBody>
        </p:sp>
      </p:grpSp>
      <p:grpSp>
        <p:nvGrpSpPr>
          <p:cNvPr id="146" name="Shape 146"/>
          <p:cNvGrpSpPr/>
          <p:nvPr/>
        </p:nvGrpSpPr>
        <p:grpSpPr>
          <a:xfrm>
            <a:off x="5738952" y="1258050"/>
            <a:ext cx="2696687" cy="2610692"/>
            <a:chOff x="5123977" y="1258050"/>
            <a:chExt cx="2848513" cy="2610692"/>
          </a:xfrm>
        </p:grpSpPr>
        <p:sp>
          <p:nvSpPr>
            <p:cNvPr id="147" name="Shape 147"/>
            <p:cNvSpPr/>
            <p:nvPr/>
          </p:nvSpPr>
          <p:spPr>
            <a:xfrm rot="2700000">
              <a:off x="6116614" y="1011412"/>
              <a:ext cx="561726" cy="3040276"/>
            </a:xfrm>
            <a:prstGeom prst="roundRect">
              <a:avLst>
                <a:gd fmla="val 50000" name="adj"/>
              </a:avLst>
            </a:prstGeom>
            <a:solidFill>
              <a:srgbClr val="307BF3"/>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48" name="Shape 148"/>
            <p:cNvSpPr/>
            <p:nvPr/>
          </p:nvSpPr>
          <p:spPr>
            <a:xfrm>
              <a:off x="5340992" y="3205393"/>
              <a:ext cx="374100" cy="374100"/>
            </a:xfrm>
            <a:prstGeom prst="ellipse">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algn="ctr">
                <a:spcBef>
                  <a:spcPts val="0"/>
                </a:spcBef>
                <a:spcAft>
                  <a:spcPts val="0"/>
                </a:spcAft>
                <a:buNone/>
              </a:pPr>
              <a:r>
                <a:rPr b="1" lang="en-GB" sz="1200">
                  <a:solidFill>
                    <a:srgbClr val="307BF3"/>
                  </a:solidFill>
                  <a:latin typeface="Roboto"/>
                  <a:ea typeface="Roboto"/>
                  <a:cs typeface="Roboto"/>
                  <a:sym typeface="Roboto"/>
                </a:rPr>
                <a:t>3</a:t>
              </a:r>
              <a:endParaRPr b="1" sz="1200">
                <a:solidFill>
                  <a:srgbClr val="307BF3"/>
                </a:solidFill>
                <a:latin typeface="Roboto"/>
                <a:ea typeface="Roboto"/>
                <a:cs typeface="Roboto"/>
                <a:sym typeface="Roboto"/>
              </a:endParaRPr>
            </a:p>
          </p:txBody>
        </p:sp>
        <p:sp>
          <p:nvSpPr>
            <p:cNvPr id="149" name="Shape 149"/>
            <p:cNvSpPr txBox="1"/>
            <p:nvPr/>
          </p:nvSpPr>
          <p:spPr>
            <a:xfrm rot="-2700000">
              <a:off x="5323969" y="2238203"/>
              <a:ext cx="2341513" cy="393293"/>
            </a:xfrm>
            <a:prstGeom prst="rect">
              <a:avLst/>
            </a:prstGeom>
            <a:noFill/>
            <a:ln>
              <a:noFill/>
            </a:ln>
          </p:spPr>
          <p:txBody>
            <a:bodyPr anchorCtr="0" anchor="ctr" bIns="91425" lIns="91425" spcFirstLastPara="1" rIns="91425" wrap="square" tIns="91425">
              <a:noAutofit/>
            </a:bodyPr>
            <a:lstStyle/>
            <a:p>
              <a:pPr indent="0" lvl="0" marL="0">
                <a:lnSpc>
                  <a:spcPct val="115000"/>
                </a:lnSpc>
                <a:spcBef>
                  <a:spcPts val="0"/>
                </a:spcBef>
                <a:spcAft>
                  <a:spcPts val="0"/>
                </a:spcAft>
                <a:buNone/>
              </a:pPr>
              <a:r>
                <a:rPr b="1" lang="en-GB" sz="1200">
                  <a:solidFill>
                    <a:srgbClr val="FFFFFF"/>
                  </a:solidFill>
                  <a:latin typeface="Roboto"/>
                  <a:ea typeface="Roboto"/>
                  <a:cs typeface="Roboto"/>
                  <a:sym typeface="Roboto"/>
                </a:rPr>
                <a:t>Cost of Required </a:t>
              </a:r>
              <a:r>
                <a:rPr b="1" lang="en-GB" sz="1200">
                  <a:solidFill>
                    <a:srgbClr val="FFFFFF"/>
                  </a:solidFill>
                  <a:latin typeface="Roboto"/>
                  <a:ea typeface="Roboto"/>
                  <a:cs typeface="Roboto"/>
                  <a:sym typeface="Roboto"/>
                </a:rPr>
                <a:t>resources</a:t>
              </a:r>
              <a:r>
                <a:rPr b="1" lang="en-GB" sz="1200">
                  <a:solidFill>
                    <a:srgbClr val="FFFFFF"/>
                  </a:solidFill>
                  <a:latin typeface="Roboto"/>
                  <a:ea typeface="Roboto"/>
                  <a:cs typeface="Roboto"/>
                  <a:sym typeface="Roboto"/>
                </a:rPr>
                <a:t> </a:t>
              </a:r>
              <a:endParaRPr b="1" sz="1200">
                <a:solidFill>
                  <a:srgbClr val="FFFFFF"/>
                </a:solidFill>
                <a:latin typeface="Roboto"/>
                <a:ea typeface="Roboto"/>
                <a:cs typeface="Roboto"/>
                <a:sym typeface="Roboto"/>
              </a:endParaRPr>
            </a:p>
          </p:txBody>
        </p:sp>
        <p:sp>
          <p:nvSpPr>
            <p:cNvPr id="150" name="Shape 150"/>
            <p:cNvSpPr txBox="1"/>
            <p:nvPr/>
          </p:nvSpPr>
          <p:spPr>
            <a:xfrm rot="-2700000">
              <a:off x="5882775" y="2585555"/>
              <a:ext cx="2203628" cy="590576"/>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1600"/>
                </a:spcAft>
                <a:buNone/>
              </a:pPr>
              <a:r>
                <a:rPr lang="en-GB" sz="1000">
                  <a:latin typeface="Roboto"/>
                  <a:ea typeface="Roboto"/>
                  <a:cs typeface="Roboto"/>
                  <a:sym typeface="Roboto"/>
                </a:rPr>
                <a:t>C</a:t>
              </a:r>
              <a:r>
                <a:rPr lang="en-GB" sz="1000">
                  <a:latin typeface="Roboto"/>
                  <a:ea typeface="Roboto"/>
                  <a:cs typeface="Roboto"/>
                  <a:sym typeface="Roboto"/>
                </a:rPr>
                <a:t>atering and delivery cost. Full finance forecast </a:t>
              </a:r>
              <a:endParaRPr b="1" sz="1000">
                <a:latin typeface="Roboto"/>
                <a:ea typeface="Roboto"/>
                <a:cs typeface="Roboto"/>
                <a:sym typeface="Roboto"/>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154" name="Shape 154"/>
        <p:cNvGrpSpPr/>
        <p:nvPr/>
      </p:nvGrpSpPr>
      <p:grpSpPr>
        <a:xfrm>
          <a:off x="0" y="0"/>
          <a:ext cx="0" cy="0"/>
          <a:chOff x="0" y="0"/>
          <a:chExt cx="0" cy="0"/>
        </a:xfrm>
      </p:grpSpPr>
      <p:sp>
        <p:nvSpPr>
          <p:cNvPr id="155" name="Shape 15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b="1" lang="en-GB" sz="1800" u="sng"/>
              <a:t>Management Process Finance Cont...</a:t>
            </a:r>
            <a:endParaRPr b="1" sz="1800" u="sng"/>
          </a:p>
        </p:txBody>
      </p:sp>
      <p:sp>
        <p:nvSpPr>
          <p:cNvPr id="156" name="Shape 156"/>
          <p:cNvSpPr txBox="1"/>
          <p:nvPr/>
        </p:nvSpPr>
        <p:spPr>
          <a:xfrm>
            <a:off x="7915075" y="0"/>
            <a:ext cx="1002300" cy="3972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Clr>
                <a:schemeClr val="dk1"/>
              </a:buClr>
              <a:buSzPts val="1100"/>
              <a:buFont typeface="Arial"/>
              <a:buNone/>
            </a:pPr>
            <a:r>
              <a:rPr lang="en-GB" sz="800">
                <a:solidFill>
                  <a:schemeClr val="dk1"/>
                </a:solidFill>
              </a:rPr>
              <a:t>Kazi Khatun(1605805)</a:t>
            </a:r>
            <a:endParaRPr sz="800">
              <a:solidFill>
                <a:schemeClr val="dk1"/>
              </a:solidFill>
            </a:endParaRPr>
          </a:p>
          <a:p>
            <a:pPr indent="0" lvl="0" marL="0">
              <a:spcBef>
                <a:spcPts val="0"/>
              </a:spcBef>
              <a:spcAft>
                <a:spcPts val="0"/>
              </a:spcAft>
              <a:buClr>
                <a:schemeClr val="dk1"/>
              </a:buClr>
              <a:buSzPts val="1100"/>
              <a:buFont typeface="Arial"/>
              <a:buNone/>
            </a:pPr>
            <a:r>
              <a:t/>
            </a:r>
            <a:endParaRPr sz="800">
              <a:solidFill>
                <a:schemeClr val="dk1"/>
              </a:solidFill>
            </a:endParaRPr>
          </a:p>
        </p:txBody>
      </p:sp>
      <p:pic>
        <p:nvPicPr>
          <p:cNvPr id="157" name="Shape 157"/>
          <p:cNvPicPr preferRelativeResize="0"/>
          <p:nvPr/>
        </p:nvPicPr>
        <p:blipFill>
          <a:blip r:embed="rId4">
            <a:alphaModFix/>
          </a:blip>
          <a:stretch>
            <a:fillRect/>
          </a:stretch>
        </p:blipFill>
        <p:spPr>
          <a:xfrm>
            <a:off x="8320275" y="4291450"/>
            <a:ext cx="823727" cy="852050"/>
          </a:xfrm>
          <a:prstGeom prst="rect">
            <a:avLst/>
          </a:prstGeom>
          <a:noFill/>
          <a:ln>
            <a:noFill/>
          </a:ln>
        </p:spPr>
      </p:pic>
      <p:sp>
        <p:nvSpPr>
          <p:cNvPr id="158" name="Shape 158"/>
          <p:cNvSpPr txBox="1"/>
          <p:nvPr/>
        </p:nvSpPr>
        <p:spPr>
          <a:xfrm>
            <a:off x="340375" y="1248050"/>
            <a:ext cx="6627900" cy="8130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a:t>We </a:t>
            </a:r>
            <a:r>
              <a:rPr lang="en-GB"/>
              <a:t>will be</a:t>
            </a:r>
            <a:r>
              <a:rPr lang="en-GB"/>
              <a:t> starting our project with savings of £15,000. Every Month during </a:t>
            </a:r>
            <a:r>
              <a:rPr lang="en-GB"/>
              <a:t>term</a:t>
            </a:r>
            <a:r>
              <a:rPr lang="en-GB"/>
              <a:t> time  as we are not hiring any staff we will </a:t>
            </a:r>
            <a:r>
              <a:rPr lang="en-GB"/>
              <a:t>individually</a:t>
            </a:r>
            <a:r>
              <a:rPr lang="en-GB"/>
              <a:t> taking home a salary of £127.50</a:t>
            </a:r>
            <a:r>
              <a:rPr lang="en-GB"/>
              <a:t>per day.</a:t>
            </a:r>
            <a:r>
              <a:rPr lang="en-GB"/>
              <a:t> </a:t>
            </a:r>
            <a:endParaRPr/>
          </a:p>
          <a:p>
            <a:pPr indent="0" lvl="0" marL="0">
              <a:spcBef>
                <a:spcPts val="0"/>
              </a:spcBef>
              <a:spcAft>
                <a:spcPts val="0"/>
              </a:spcAft>
              <a:buNone/>
            </a:pPr>
            <a:r>
              <a:t/>
            </a:r>
            <a:endParaRPr/>
          </a:p>
          <a:p>
            <a:pPr indent="0" lvl="0" marL="0">
              <a:spcBef>
                <a:spcPts val="0"/>
              </a:spcBef>
              <a:spcAft>
                <a:spcPts val="0"/>
              </a:spcAft>
              <a:buNone/>
            </a:pPr>
            <a:r>
              <a:t/>
            </a:r>
            <a:endParaRPr/>
          </a:p>
        </p:txBody>
      </p:sp>
      <p:sp>
        <p:nvSpPr>
          <p:cNvPr id="159" name="Shape 159"/>
          <p:cNvSpPr txBox="1"/>
          <p:nvPr/>
        </p:nvSpPr>
        <p:spPr>
          <a:xfrm>
            <a:off x="661850" y="2108450"/>
            <a:ext cx="7611000" cy="27702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b="1" sz="1800"/>
          </a:p>
          <a:p>
            <a:pPr indent="0" lvl="0" marL="0">
              <a:spcBef>
                <a:spcPts val="0"/>
              </a:spcBef>
              <a:spcAft>
                <a:spcPts val="0"/>
              </a:spcAft>
              <a:buNone/>
            </a:pPr>
            <a:r>
              <a:t/>
            </a:r>
            <a:endParaRPr b="1" sz="1800"/>
          </a:p>
          <a:p>
            <a:pPr indent="0" lvl="0" marL="0">
              <a:spcBef>
                <a:spcPts val="0"/>
              </a:spcBef>
              <a:spcAft>
                <a:spcPts val="0"/>
              </a:spcAft>
              <a:buNone/>
            </a:pPr>
            <a:r>
              <a:rPr b="1" lang="en-GB" sz="1800"/>
              <a:t>Summary</a:t>
            </a:r>
            <a:endParaRPr b="1" sz="1800"/>
          </a:p>
          <a:p>
            <a:pPr indent="0" lvl="0" marL="0">
              <a:spcBef>
                <a:spcPts val="0"/>
              </a:spcBef>
              <a:spcAft>
                <a:spcPts val="0"/>
              </a:spcAft>
              <a:buNone/>
            </a:pPr>
            <a:r>
              <a:rPr b="1" lang="en-GB" sz="1000"/>
              <a:t>Operating Data </a:t>
            </a:r>
            <a:r>
              <a:rPr b="1" lang="en-GB" sz="1000"/>
              <a:t>Summary </a:t>
            </a:r>
            <a:r>
              <a:rPr b="1" lang="en-GB" sz="1000"/>
              <a:t> </a:t>
            </a:r>
            <a:endParaRPr b="1" sz="1000"/>
          </a:p>
          <a:p>
            <a:pPr indent="0" lvl="0" marL="0">
              <a:spcBef>
                <a:spcPts val="0"/>
              </a:spcBef>
              <a:spcAft>
                <a:spcPts val="0"/>
              </a:spcAft>
              <a:buNone/>
            </a:pPr>
            <a:r>
              <a:t/>
            </a:r>
            <a:endParaRPr b="1" sz="1000"/>
          </a:p>
          <a:p>
            <a:pPr indent="0" lvl="0" marL="0">
              <a:spcBef>
                <a:spcPts val="0"/>
              </a:spcBef>
              <a:spcAft>
                <a:spcPts val="0"/>
              </a:spcAft>
              <a:buNone/>
            </a:pPr>
            <a:r>
              <a:t/>
            </a:r>
            <a:endParaRPr b="1" sz="1000"/>
          </a:p>
          <a:p>
            <a:pPr indent="0" lvl="0" marL="0">
              <a:spcBef>
                <a:spcPts val="0"/>
              </a:spcBef>
              <a:spcAft>
                <a:spcPts val="0"/>
              </a:spcAft>
              <a:buNone/>
            </a:pPr>
            <a:r>
              <a:rPr b="1" lang="en-GB" sz="1000"/>
              <a:t>Financial</a:t>
            </a:r>
            <a:r>
              <a:rPr b="1" lang="en-GB" sz="1000"/>
              <a:t> Data </a:t>
            </a:r>
            <a:r>
              <a:rPr b="1" lang="en-GB" sz="1000"/>
              <a:t>Summary</a:t>
            </a:r>
            <a:endParaRPr b="1" sz="1000"/>
          </a:p>
          <a:p>
            <a:pPr indent="0" lvl="0" marL="0">
              <a:spcBef>
                <a:spcPts val="0"/>
              </a:spcBef>
              <a:spcAft>
                <a:spcPts val="0"/>
              </a:spcAft>
              <a:buNone/>
            </a:pPr>
            <a:r>
              <a:t/>
            </a:r>
            <a:endParaRPr b="1" sz="1000"/>
          </a:p>
          <a:p>
            <a:pPr indent="0" lvl="0" marL="0">
              <a:spcBef>
                <a:spcPts val="0"/>
              </a:spcBef>
              <a:spcAft>
                <a:spcPts val="0"/>
              </a:spcAft>
              <a:buNone/>
            </a:pPr>
            <a:r>
              <a:t/>
            </a:r>
            <a:endParaRPr b="1" sz="1000"/>
          </a:p>
          <a:p>
            <a:pPr indent="0" lvl="0" marL="0">
              <a:spcBef>
                <a:spcPts val="0"/>
              </a:spcBef>
              <a:spcAft>
                <a:spcPts val="0"/>
              </a:spcAft>
              <a:buNone/>
            </a:pPr>
            <a:r>
              <a:rPr b="1" lang="en-GB" sz="1000"/>
              <a:t>Company </a:t>
            </a:r>
            <a:r>
              <a:rPr b="1" lang="en-GB" sz="1000"/>
              <a:t>Owner</a:t>
            </a:r>
            <a:r>
              <a:rPr b="1" lang="en-GB" sz="1000"/>
              <a:t> </a:t>
            </a:r>
            <a:endParaRPr b="1" sz="1000"/>
          </a:p>
          <a:p>
            <a:pPr indent="0" lvl="0" marL="0">
              <a:spcBef>
                <a:spcPts val="0"/>
              </a:spcBef>
              <a:spcAft>
                <a:spcPts val="0"/>
              </a:spcAft>
              <a:buNone/>
            </a:pPr>
            <a:r>
              <a:rPr lang="en-GB"/>
              <a:t> </a:t>
            </a:r>
            <a:endParaRPr/>
          </a:p>
        </p:txBody>
      </p:sp>
      <p:pic>
        <p:nvPicPr>
          <p:cNvPr id="160" name="Shape 160" title="Points scored"/>
          <p:cNvPicPr preferRelativeResize="0"/>
          <p:nvPr/>
        </p:nvPicPr>
        <p:blipFill>
          <a:blip r:embed="rId5">
            <a:alphaModFix/>
          </a:blip>
          <a:stretch>
            <a:fillRect/>
          </a:stretch>
        </p:blipFill>
        <p:spPr>
          <a:xfrm>
            <a:off x="2945675" y="2174650"/>
            <a:ext cx="4022601" cy="260954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164" name="Shape 164"/>
        <p:cNvGrpSpPr/>
        <p:nvPr/>
      </p:nvGrpSpPr>
      <p:grpSpPr>
        <a:xfrm>
          <a:off x="0" y="0"/>
          <a:ext cx="0" cy="0"/>
          <a:chOff x="0" y="0"/>
          <a:chExt cx="0" cy="0"/>
        </a:xfrm>
      </p:grpSpPr>
      <p:sp>
        <p:nvSpPr>
          <p:cNvPr id="165" name="Shape 16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b="1" lang="en-GB" sz="1800" u="sng"/>
              <a:t>Legal Compliance </a:t>
            </a:r>
            <a:endParaRPr b="1" sz="1800" u="sng"/>
          </a:p>
        </p:txBody>
      </p:sp>
      <p:sp>
        <p:nvSpPr>
          <p:cNvPr id="166" name="Shape 166"/>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a:spcBef>
                <a:spcPts val="0"/>
              </a:spcBef>
              <a:spcAft>
                <a:spcPts val="0"/>
              </a:spcAft>
              <a:buClr>
                <a:schemeClr val="dk1"/>
              </a:buClr>
              <a:buSzPts val="1100"/>
              <a:buFont typeface="Arial"/>
              <a:buNone/>
            </a:pPr>
            <a:r>
              <a:t/>
            </a:r>
            <a:endParaRPr sz="1200">
              <a:latin typeface="Times New Roman"/>
              <a:ea typeface="Times New Roman"/>
              <a:cs typeface="Times New Roman"/>
              <a:sym typeface="Times New Roman"/>
            </a:endParaRPr>
          </a:p>
          <a:p>
            <a:pPr indent="0" lvl="0" marL="0">
              <a:spcBef>
                <a:spcPts val="1600"/>
              </a:spcBef>
              <a:spcAft>
                <a:spcPts val="0"/>
              </a:spcAft>
              <a:buClr>
                <a:schemeClr val="dk1"/>
              </a:buClr>
              <a:buSzPts val="1100"/>
              <a:buFont typeface="Arial"/>
              <a:buNone/>
            </a:pPr>
            <a:r>
              <a:t/>
            </a:r>
            <a:endParaRPr sz="1200">
              <a:latin typeface="Times New Roman"/>
              <a:ea typeface="Times New Roman"/>
              <a:cs typeface="Times New Roman"/>
              <a:sym typeface="Times New Roman"/>
            </a:endParaRPr>
          </a:p>
          <a:p>
            <a:pPr indent="0" lvl="0" marL="0">
              <a:spcBef>
                <a:spcPts val="1600"/>
              </a:spcBef>
              <a:spcAft>
                <a:spcPts val="0"/>
              </a:spcAft>
              <a:buClr>
                <a:schemeClr val="dk1"/>
              </a:buClr>
              <a:buSzPts val="1100"/>
              <a:buFont typeface="Arial"/>
              <a:buNone/>
            </a:pPr>
            <a:r>
              <a:rPr lang="en-GB" sz="1200">
                <a:latin typeface="Times New Roman"/>
                <a:ea typeface="Times New Roman"/>
                <a:cs typeface="Times New Roman"/>
                <a:sym typeface="Times New Roman"/>
              </a:rPr>
              <a:t>According to </a:t>
            </a:r>
            <a:r>
              <a:rPr lang="en-GB" sz="1200">
                <a:latin typeface="Times New Roman"/>
                <a:ea typeface="Times New Roman"/>
                <a:cs typeface="Times New Roman"/>
                <a:sym typeface="Times New Roman"/>
              </a:rPr>
              <a:t>childcare</a:t>
            </a:r>
            <a:r>
              <a:rPr lang="en-GB" sz="1200">
                <a:latin typeface="Times New Roman"/>
                <a:ea typeface="Times New Roman"/>
                <a:cs typeface="Times New Roman"/>
                <a:sym typeface="Times New Roman"/>
              </a:rPr>
              <a:t> act 2006 which was </a:t>
            </a:r>
            <a:r>
              <a:rPr lang="en-GB" sz="1200">
                <a:latin typeface="Times New Roman"/>
                <a:ea typeface="Times New Roman"/>
                <a:cs typeface="Times New Roman"/>
                <a:sym typeface="Times New Roman"/>
              </a:rPr>
              <a:t>introduced</a:t>
            </a:r>
            <a:r>
              <a:rPr lang="en-GB" sz="1200">
                <a:latin typeface="Times New Roman"/>
                <a:ea typeface="Times New Roman"/>
                <a:cs typeface="Times New Roman"/>
                <a:sym typeface="Times New Roman"/>
              </a:rPr>
              <a:t> by Her </a:t>
            </a:r>
            <a:r>
              <a:rPr lang="en-GB" sz="1200">
                <a:latin typeface="Times New Roman"/>
                <a:ea typeface="Times New Roman"/>
                <a:cs typeface="Times New Roman"/>
                <a:sym typeface="Times New Roman"/>
              </a:rPr>
              <a:t>Majesty's</a:t>
            </a:r>
            <a:r>
              <a:rPr lang="en-GB" sz="1200">
                <a:latin typeface="Times New Roman"/>
                <a:ea typeface="Times New Roman"/>
                <a:cs typeface="Times New Roman"/>
                <a:sym typeface="Times New Roman"/>
              </a:rPr>
              <a:t> </a:t>
            </a:r>
            <a:r>
              <a:rPr lang="en-GB" sz="1200">
                <a:latin typeface="Times New Roman"/>
                <a:ea typeface="Times New Roman"/>
                <a:cs typeface="Times New Roman"/>
                <a:sym typeface="Times New Roman"/>
              </a:rPr>
              <a:t>chief</a:t>
            </a:r>
            <a:r>
              <a:rPr lang="en-GB" sz="1200">
                <a:latin typeface="Times New Roman"/>
                <a:ea typeface="Times New Roman"/>
                <a:cs typeface="Times New Roman"/>
                <a:sym typeface="Times New Roman"/>
              </a:rPr>
              <a:t> inspector to conduct a full </a:t>
            </a:r>
            <a:r>
              <a:rPr lang="en-GB" sz="1200">
                <a:latin typeface="Times New Roman"/>
                <a:ea typeface="Times New Roman"/>
                <a:cs typeface="Times New Roman"/>
                <a:sym typeface="Times New Roman"/>
              </a:rPr>
              <a:t>inspection on the health and safety on children. </a:t>
            </a:r>
            <a:r>
              <a:rPr lang="en-GB" sz="1200">
                <a:latin typeface="Times New Roman"/>
                <a:ea typeface="Times New Roman"/>
                <a:cs typeface="Times New Roman"/>
                <a:sym typeface="Times New Roman"/>
              </a:rPr>
              <a:t> </a:t>
            </a:r>
            <a:r>
              <a:rPr lang="en-GB" sz="1200">
                <a:latin typeface="Times New Roman"/>
                <a:ea typeface="Times New Roman"/>
                <a:cs typeface="Times New Roman"/>
                <a:sym typeface="Times New Roman"/>
              </a:rPr>
              <a:t>Authorities</a:t>
            </a:r>
            <a:r>
              <a:rPr lang="en-GB" sz="1200">
                <a:latin typeface="Times New Roman"/>
                <a:ea typeface="Times New Roman"/>
                <a:cs typeface="Times New Roman"/>
                <a:sym typeface="Times New Roman"/>
              </a:rPr>
              <a:t> of England and Wales introduced protections from harm and </a:t>
            </a:r>
            <a:r>
              <a:rPr lang="en-GB" sz="1200">
                <a:latin typeface="Times New Roman"/>
                <a:ea typeface="Times New Roman"/>
                <a:cs typeface="Times New Roman"/>
                <a:sym typeface="Times New Roman"/>
              </a:rPr>
              <a:t>neglect</a:t>
            </a:r>
            <a:r>
              <a:rPr lang="en-GB" sz="1200">
                <a:latin typeface="Times New Roman"/>
                <a:ea typeface="Times New Roman"/>
                <a:cs typeface="Times New Roman"/>
                <a:sym typeface="Times New Roman"/>
              </a:rPr>
              <a:t> to children. To insure the </a:t>
            </a:r>
            <a:r>
              <a:rPr lang="en-GB" sz="1200">
                <a:latin typeface="Times New Roman"/>
                <a:ea typeface="Times New Roman"/>
                <a:cs typeface="Times New Roman"/>
                <a:sym typeface="Times New Roman"/>
              </a:rPr>
              <a:t>safety</a:t>
            </a:r>
            <a:r>
              <a:rPr lang="en-GB" sz="1200">
                <a:latin typeface="Times New Roman"/>
                <a:ea typeface="Times New Roman"/>
                <a:cs typeface="Times New Roman"/>
                <a:sym typeface="Times New Roman"/>
              </a:rPr>
              <a:t> and well beings of the youth by inuring there </a:t>
            </a:r>
            <a:r>
              <a:rPr lang="en-GB" sz="1200">
                <a:latin typeface="Times New Roman"/>
                <a:ea typeface="Times New Roman"/>
                <a:cs typeface="Times New Roman"/>
                <a:sym typeface="Times New Roman"/>
              </a:rPr>
              <a:t>general</a:t>
            </a:r>
            <a:r>
              <a:rPr lang="en-GB" sz="1200">
                <a:latin typeface="Times New Roman"/>
                <a:ea typeface="Times New Roman"/>
                <a:cs typeface="Times New Roman"/>
                <a:sym typeface="Times New Roman"/>
              </a:rPr>
              <a:t> duties was being met.  </a:t>
            </a:r>
            <a:endParaRPr sz="1200">
              <a:latin typeface="Times New Roman"/>
              <a:ea typeface="Times New Roman"/>
              <a:cs typeface="Times New Roman"/>
              <a:sym typeface="Times New Roman"/>
            </a:endParaRPr>
          </a:p>
          <a:p>
            <a:pPr indent="0" lvl="0" marL="0">
              <a:spcBef>
                <a:spcPts val="1600"/>
              </a:spcBef>
              <a:spcAft>
                <a:spcPts val="0"/>
              </a:spcAft>
              <a:buClr>
                <a:schemeClr val="dk1"/>
              </a:buClr>
              <a:buSzPts val="1100"/>
              <a:buFont typeface="Arial"/>
              <a:buNone/>
            </a:pPr>
            <a:r>
              <a:rPr lang="en-GB" sz="1200">
                <a:latin typeface="Times New Roman"/>
                <a:ea typeface="Times New Roman"/>
                <a:cs typeface="Times New Roman"/>
                <a:sym typeface="Times New Roman"/>
              </a:rPr>
              <a:t>In many </a:t>
            </a:r>
            <a:r>
              <a:rPr lang="en-GB" sz="1200">
                <a:latin typeface="Times New Roman"/>
                <a:ea typeface="Times New Roman"/>
                <a:cs typeface="Times New Roman"/>
                <a:sym typeface="Times New Roman"/>
              </a:rPr>
              <a:t>cases</a:t>
            </a:r>
            <a:r>
              <a:rPr lang="en-GB" sz="1200">
                <a:latin typeface="Times New Roman"/>
                <a:ea typeface="Times New Roman"/>
                <a:cs typeface="Times New Roman"/>
                <a:sym typeface="Times New Roman"/>
              </a:rPr>
              <a:t> insurance coverage is </a:t>
            </a:r>
            <a:r>
              <a:rPr lang="en-GB" sz="1200">
                <a:latin typeface="Times New Roman"/>
                <a:ea typeface="Times New Roman"/>
                <a:cs typeface="Times New Roman"/>
                <a:sym typeface="Times New Roman"/>
              </a:rPr>
              <a:t>required</a:t>
            </a:r>
            <a:r>
              <a:rPr lang="en-GB" sz="1200">
                <a:latin typeface="Times New Roman"/>
                <a:ea typeface="Times New Roman"/>
                <a:cs typeface="Times New Roman"/>
                <a:sym typeface="Times New Roman"/>
              </a:rPr>
              <a:t>. To protect your </a:t>
            </a:r>
            <a:r>
              <a:rPr lang="en-GB" sz="1200">
                <a:latin typeface="Times New Roman"/>
                <a:ea typeface="Times New Roman"/>
                <a:cs typeface="Times New Roman"/>
                <a:sym typeface="Times New Roman"/>
              </a:rPr>
              <a:t>company</a:t>
            </a:r>
            <a:r>
              <a:rPr lang="en-GB" sz="1200">
                <a:latin typeface="Times New Roman"/>
                <a:ea typeface="Times New Roman"/>
                <a:cs typeface="Times New Roman"/>
                <a:sym typeface="Times New Roman"/>
              </a:rPr>
              <a:t> and the youths. They are </a:t>
            </a:r>
            <a:r>
              <a:rPr lang="en-GB" sz="1200">
                <a:latin typeface="Times New Roman"/>
                <a:ea typeface="Times New Roman"/>
                <a:cs typeface="Times New Roman"/>
                <a:sym typeface="Times New Roman"/>
              </a:rPr>
              <a:t>required</a:t>
            </a:r>
            <a:r>
              <a:rPr lang="en-GB" sz="1200">
                <a:latin typeface="Times New Roman"/>
                <a:ea typeface="Times New Roman"/>
                <a:cs typeface="Times New Roman"/>
                <a:sym typeface="Times New Roman"/>
              </a:rPr>
              <a:t> to carry daycare </a:t>
            </a:r>
            <a:r>
              <a:rPr lang="en-GB" sz="1200">
                <a:latin typeface="Times New Roman"/>
                <a:ea typeface="Times New Roman"/>
                <a:cs typeface="Times New Roman"/>
                <a:sym typeface="Times New Roman"/>
              </a:rPr>
              <a:t>liability</a:t>
            </a:r>
            <a:r>
              <a:rPr lang="en-GB" sz="1200">
                <a:latin typeface="Times New Roman"/>
                <a:ea typeface="Times New Roman"/>
                <a:cs typeface="Times New Roman"/>
                <a:sym typeface="Times New Roman"/>
              </a:rPr>
              <a:t> insurance in order to licensed by the (DHHS). In order to </a:t>
            </a:r>
            <a:r>
              <a:rPr lang="en-GB" sz="1200">
                <a:latin typeface="Times New Roman"/>
                <a:ea typeface="Times New Roman"/>
                <a:cs typeface="Times New Roman"/>
                <a:sym typeface="Times New Roman"/>
              </a:rPr>
              <a:t>legally</a:t>
            </a:r>
            <a:r>
              <a:rPr lang="en-GB" sz="1200">
                <a:latin typeface="Times New Roman"/>
                <a:ea typeface="Times New Roman"/>
                <a:cs typeface="Times New Roman"/>
                <a:sym typeface="Times New Roman"/>
              </a:rPr>
              <a:t> operate we will need the licences. </a:t>
            </a:r>
            <a:endParaRPr sz="1200">
              <a:latin typeface="Times New Roman"/>
              <a:ea typeface="Times New Roman"/>
              <a:cs typeface="Times New Roman"/>
              <a:sym typeface="Times New Roman"/>
            </a:endParaRPr>
          </a:p>
          <a:p>
            <a:pPr indent="0" lvl="0" marL="0">
              <a:spcBef>
                <a:spcPts val="1600"/>
              </a:spcBef>
              <a:spcAft>
                <a:spcPts val="0"/>
              </a:spcAft>
              <a:buClr>
                <a:schemeClr val="dk1"/>
              </a:buClr>
              <a:buSzPts val="1100"/>
              <a:buFont typeface="Arial"/>
              <a:buNone/>
            </a:pPr>
            <a:r>
              <a:t/>
            </a:r>
            <a:endParaRPr sz="1200">
              <a:solidFill>
                <a:srgbClr val="222222"/>
              </a:solidFill>
              <a:highlight>
                <a:srgbClr val="FFFFFF"/>
              </a:highlight>
              <a:latin typeface="Times New Roman"/>
              <a:ea typeface="Times New Roman"/>
              <a:cs typeface="Times New Roman"/>
              <a:sym typeface="Times New Roman"/>
            </a:endParaRPr>
          </a:p>
          <a:p>
            <a:pPr indent="0" lvl="0" marL="0" rtl="0">
              <a:spcBef>
                <a:spcPts val="1600"/>
              </a:spcBef>
              <a:spcAft>
                <a:spcPts val="1600"/>
              </a:spcAft>
              <a:buClr>
                <a:schemeClr val="dk1"/>
              </a:buClr>
              <a:buSzPts val="1100"/>
              <a:buFont typeface="Arial"/>
              <a:buNone/>
            </a:pPr>
            <a:r>
              <a:t/>
            </a:r>
            <a:endParaRPr/>
          </a:p>
        </p:txBody>
      </p:sp>
      <p:sp>
        <p:nvSpPr>
          <p:cNvPr id="167" name="Shape 167"/>
          <p:cNvSpPr txBox="1"/>
          <p:nvPr/>
        </p:nvSpPr>
        <p:spPr>
          <a:xfrm>
            <a:off x="7885450" y="85100"/>
            <a:ext cx="1258500" cy="3120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sz="800"/>
              <a:t>Kazi Khatun(1605805)</a:t>
            </a:r>
            <a:endParaRPr sz="800"/>
          </a:p>
        </p:txBody>
      </p:sp>
      <p:pic>
        <p:nvPicPr>
          <p:cNvPr id="168" name="Shape 168"/>
          <p:cNvPicPr preferRelativeResize="0"/>
          <p:nvPr/>
        </p:nvPicPr>
        <p:blipFill>
          <a:blip r:embed="rId4">
            <a:alphaModFix/>
          </a:blip>
          <a:stretch>
            <a:fillRect/>
          </a:stretch>
        </p:blipFill>
        <p:spPr>
          <a:xfrm>
            <a:off x="8320275" y="4291450"/>
            <a:ext cx="823727" cy="8520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172" name="Shape 172"/>
        <p:cNvGrpSpPr/>
        <p:nvPr/>
      </p:nvGrpSpPr>
      <p:grpSpPr>
        <a:xfrm>
          <a:off x="0" y="0"/>
          <a:ext cx="0" cy="0"/>
          <a:chOff x="0" y="0"/>
          <a:chExt cx="0" cy="0"/>
        </a:xfrm>
      </p:grpSpPr>
      <p:sp>
        <p:nvSpPr>
          <p:cNvPr id="173" name="Shape 173"/>
          <p:cNvSpPr txBox="1"/>
          <p:nvPr>
            <p:ph type="title"/>
          </p:nvPr>
        </p:nvSpPr>
        <p:spPr>
          <a:xfrm>
            <a:off x="131325" y="144275"/>
            <a:ext cx="2856300" cy="5727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b="1" lang="en-GB" sz="1800" u="sng"/>
              <a:t>Aim and Objectives</a:t>
            </a:r>
            <a:endParaRPr b="1" sz="1800" u="sng"/>
          </a:p>
        </p:txBody>
      </p:sp>
      <p:pic>
        <p:nvPicPr>
          <p:cNvPr id="174" name="Shape 174"/>
          <p:cNvPicPr preferRelativeResize="0"/>
          <p:nvPr/>
        </p:nvPicPr>
        <p:blipFill>
          <a:blip r:embed="rId4">
            <a:alphaModFix/>
          </a:blip>
          <a:stretch>
            <a:fillRect/>
          </a:stretch>
        </p:blipFill>
        <p:spPr>
          <a:xfrm>
            <a:off x="5486525" y="-25"/>
            <a:ext cx="3657601" cy="5143500"/>
          </a:xfrm>
          <a:prstGeom prst="rect">
            <a:avLst/>
          </a:prstGeom>
          <a:noFill/>
          <a:ln>
            <a:noFill/>
          </a:ln>
        </p:spPr>
      </p:pic>
      <p:sp>
        <p:nvSpPr>
          <p:cNvPr id="175" name="Shape 175"/>
          <p:cNvSpPr txBox="1"/>
          <p:nvPr/>
        </p:nvSpPr>
        <p:spPr>
          <a:xfrm>
            <a:off x="187025" y="716975"/>
            <a:ext cx="5299500" cy="4426500"/>
          </a:xfrm>
          <a:prstGeom prst="rect">
            <a:avLst/>
          </a:prstGeom>
          <a:noFill/>
          <a:ln>
            <a:noFill/>
          </a:ln>
        </p:spPr>
        <p:txBody>
          <a:bodyPr anchorCtr="0" anchor="t" bIns="91425" lIns="91425" spcFirstLastPara="1" rIns="91425" wrap="square" tIns="91425">
            <a:noAutofit/>
          </a:bodyPr>
          <a:lstStyle/>
          <a:p>
            <a:pPr indent="0" lvl="0" marL="0" rtl="0">
              <a:lnSpc>
                <a:spcPct val="90000"/>
              </a:lnSpc>
              <a:spcBef>
                <a:spcPts val="1000"/>
              </a:spcBef>
              <a:spcAft>
                <a:spcPts val="0"/>
              </a:spcAft>
              <a:buClr>
                <a:schemeClr val="dk1"/>
              </a:buClr>
              <a:buSzPts val="1100"/>
              <a:buFont typeface="Arial"/>
              <a:buNone/>
            </a:pPr>
            <a:r>
              <a:rPr b="1" lang="en-GB" sz="1000">
                <a:solidFill>
                  <a:schemeClr val="dk1"/>
                </a:solidFill>
              </a:rPr>
              <a:t>Aim:</a:t>
            </a:r>
            <a:endParaRPr b="1"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-To develop the necessary life skills, capabilities and confidence of young individuals to enable them to      participate in society as responsible, independent and confident citizens</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b="1" lang="en-GB" sz="1000">
                <a:solidFill>
                  <a:schemeClr val="dk1"/>
                </a:solidFill>
              </a:rPr>
              <a:t>Objectives:</a:t>
            </a:r>
            <a:endParaRPr b="1"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-Provide a support network for the young people</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-Allow parents who cannot afford baby sitting to work whilst child is in a safe and friendly environment</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-Provide a safe and secure environment for young people to learn and socialise with each other.</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-Develop personal social and educational potential of young people through programmes and activities.</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-Provide advice, support and guidance for the young people.</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-To network with other voluntary organisations and local businesses to provide possible work experience for young people.</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-Employees at the organisation to act as role models to our young members</a:t>
            </a:r>
            <a:endParaRPr sz="1000">
              <a:solidFill>
                <a:schemeClr val="dk1"/>
              </a:solidFill>
            </a:endParaRPr>
          </a:p>
          <a:p>
            <a:pPr indent="0" lvl="0" marL="0">
              <a:spcBef>
                <a:spcPts val="0"/>
              </a:spcBef>
              <a:spcAft>
                <a:spcPts val="0"/>
              </a:spcAft>
              <a:buNone/>
            </a:pPr>
            <a:r>
              <a:t/>
            </a:r>
            <a:endParaRPr/>
          </a:p>
        </p:txBody>
      </p:sp>
      <p:pic>
        <p:nvPicPr>
          <p:cNvPr id="176" name="Shape 176"/>
          <p:cNvPicPr preferRelativeResize="0"/>
          <p:nvPr/>
        </p:nvPicPr>
        <p:blipFill>
          <a:blip r:embed="rId5">
            <a:alphaModFix/>
          </a:blip>
          <a:stretch>
            <a:fillRect/>
          </a:stretch>
        </p:blipFill>
        <p:spPr>
          <a:xfrm>
            <a:off x="8320275" y="4291450"/>
            <a:ext cx="823727" cy="852050"/>
          </a:xfrm>
          <a:prstGeom prst="rect">
            <a:avLst/>
          </a:prstGeom>
          <a:noFill/>
          <a:ln>
            <a:noFill/>
          </a:ln>
        </p:spPr>
      </p:pic>
      <p:sp>
        <p:nvSpPr>
          <p:cNvPr id="177" name="Shape 177"/>
          <p:cNvSpPr txBox="1"/>
          <p:nvPr/>
        </p:nvSpPr>
        <p:spPr>
          <a:xfrm>
            <a:off x="3800900" y="208000"/>
            <a:ext cx="1626300" cy="3687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sz="1000"/>
              <a:t>Jessy Begum (1605820)</a:t>
            </a:r>
            <a:endParaRPr sz="100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181" name="Shape 181"/>
        <p:cNvGrpSpPr/>
        <p:nvPr/>
      </p:nvGrpSpPr>
      <p:grpSpPr>
        <a:xfrm>
          <a:off x="0" y="0"/>
          <a:ext cx="0" cy="0"/>
          <a:chOff x="0" y="0"/>
          <a:chExt cx="0" cy="0"/>
        </a:xfrm>
      </p:grpSpPr>
      <p:sp>
        <p:nvSpPr>
          <p:cNvPr id="182" name="Shape 182"/>
          <p:cNvSpPr txBox="1"/>
          <p:nvPr>
            <p:ph type="title"/>
          </p:nvPr>
        </p:nvSpPr>
        <p:spPr>
          <a:xfrm>
            <a:off x="2581200" y="0"/>
            <a:ext cx="4737000" cy="5010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b="1" lang="en-GB" sz="1800" u="sng"/>
              <a:t>SWOT Analysis</a:t>
            </a:r>
            <a:endParaRPr b="1" sz="1800" u="sng"/>
          </a:p>
        </p:txBody>
      </p:sp>
      <p:sp>
        <p:nvSpPr>
          <p:cNvPr id="183" name="Shape 183"/>
          <p:cNvSpPr txBox="1"/>
          <p:nvPr/>
        </p:nvSpPr>
        <p:spPr>
          <a:xfrm>
            <a:off x="6213775" y="41575"/>
            <a:ext cx="2951100" cy="19119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a:p>
        </p:txBody>
      </p:sp>
      <p:sp>
        <p:nvSpPr>
          <p:cNvPr id="184" name="Shape 184"/>
          <p:cNvSpPr txBox="1"/>
          <p:nvPr/>
        </p:nvSpPr>
        <p:spPr>
          <a:xfrm>
            <a:off x="-275" y="349800"/>
            <a:ext cx="3101400" cy="4793700"/>
          </a:xfrm>
          <a:prstGeom prst="rect">
            <a:avLst/>
          </a:prstGeom>
          <a:noFill/>
          <a:ln>
            <a:noFill/>
          </a:ln>
        </p:spPr>
        <p:txBody>
          <a:bodyPr anchorCtr="0" anchor="t" bIns="91425" lIns="91425" spcFirstLastPara="1" rIns="91425" wrap="square" tIns="91425">
            <a:noAutofit/>
          </a:bodyPr>
          <a:lstStyle/>
          <a:p>
            <a:pPr indent="0" lvl="0" marL="0" rtl="0">
              <a:lnSpc>
                <a:spcPct val="90000"/>
              </a:lnSpc>
              <a:spcBef>
                <a:spcPts val="1000"/>
              </a:spcBef>
              <a:spcAft>
                <a:spcPts val="0"/>
              </a:spcAft>
              <a:buClr>
                <a:schemeClr val="dk1"/>
              </a:buClr>
              <a:buSzPts val="1100"/>
              <a:buFont typeface="Arial"/>
              <a:buNone/>
            </a:pPr>
            <a:r>
              <a:rPr lang="en-GB" sz="1200">
                <a:solidFill>
                  <a:schemeClr val="dk1"/>
                </a:solidFill>
              </a:rPr>
              <a:t>•</a:t>
            </a:r>
            <a:r>
              <a:rPr b="1" lang="en-GB" sz="1000">
                <a:solidFill>
                  <a:schemeClr val="dk1"/>
                </a:solidFill>
              </a:rPr>
              <a:t>S- Strengths</a:t>
            </a:r>
            <a:endParaRPr b="1"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-ensures that student are given support in schoolwork, socialising and any negative situation that may be involved in.</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-Positive leadership team</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-Political support</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-Clarity of financial ability</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-Dedicated workforce</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a:t>
            </a:r>
            <a:r>
              <a:rPr b="1" lang="en-GB" sz="1000">
                <a:solidFill>
                  <a:schemeClr val="dk1"/>
                </a:solidFill>
              </a:rPr>
              <a:t>W- Weaknesses</a:t>
            </a:r>
            <a:endParaRPr b="1"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-Due to government budget cuts, government funding for extra curriculum has decreased preventing the business from providing a large amount of services and resources for the young people.</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-Lack of clarity from government direction</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-Staff experience</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-No succession plan</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-Dangers of illegal activity</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-Negative reputation of the borough and the community within.</a:t>
            </a:r>
            <a:endParaRPr sz="1000">
              <a:solidFill>
                <a:schemeClr val="dk1"/>
              </a:solidFill>
            </a:endParaRPr>
          </a:p>
          <a:p>
            <a:pPr indent="0" lvl="0" marL="0">
              <a:spcBef>
                <a:spcPts val="0"/>
              </a:spcBef>
              <a:spcAft>
                <a:spcPts val="0"/>
              </a:spcAft>
              <a:buNone/>
            </a:pPr>
            <a:r>
              <a:t/>
            </a:r>
            <a:endParaRPr sz="1000"/>
          </a:p>
        </p:txBody>
      </p:sp>
      <p:sp>
        <p:nvSpPr>
          <p:cNvPr id="185" name="Shape 185"/>
          <p:cNvSpPr txBox="1"/>
          <p:nvPr/>
        </p:nvSpPr>
        <p:spPr>
          <a:xfrm>
            <a:off x="2874350" y="406500"/>
            <a:ext cx="3299700" cy="4680300"/>
          </a:xfrm>
          <a:prstGeom prst="rect">
            <a:avLst/>
          </a:prstGeom>
          <a:noFill/>
          <a:ln>
            <a:noFill/>
          </a:ln>
        </p:spPr>
        <p:txBody>
          <a:bodyPr anchorCtr="0" anchor="t" bIns="91425" lIns="91425" spcFirstLastPara="1" rIns="91425" wrap="square" tIns="91425">
            <a:noAutofit/>
          </a:bodyPr>
          <a:lstStyle/>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a:t>
            </a:r>
            <a:r>
              <a:rPr b="1" lang="en-GB" sz="1000">
                <a:solidFill>
                  <a:schemeClr val="dk1"/>
                </a:solidFill>
              </a:rPr>
              <a:t>O- Opportunities</a:t>
            </a:r>
            <a:endParaRPr b="1"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-A mix of cultures and religions building a diverse, and tolerant community. Thus allowing there to be a decrease in racism and discrimination between the young people.</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-new team, fresh start for the reputation of the community allowing a build in relationships</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-Reduce crime rates and teach new life skills to increase chances of success in future</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a:t>
            </a:r>
            <a:r>
              <a:rPr b="1" lang="en-GB" sz="1000">
                <a:solidFill>
                  <a:schemeClr val="dk1"/>
                </a:solidFill>
              </a:rPr>
              <a:t>T- Threats</a:t>
            </a:r>
            <a:endParaRPr b="1"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-Changes in government leadership</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-Loss of funding</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-Loss of partnerships</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-Recession</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-Increase in negative publicity, fights between the young people</a:t>
            </a:r>
            <a:endParaRPr sz="10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-New private developments (increase in flats with single people thus decreasing the need for youth clubs)</a:t>
            </a:r>
            <a:endParaRPr sz="1000">
              <a:solidFill>
                <a:schemeClr val="dk1"/>
              </a:solidFill>
            </a:endParaRPr>
          </a:p>
          <a:p>
            <a:pPr indent="0" lvl="0" marL="0">
              <a:spcBef>
                <a:spcPts val="0"/>
              </a:spcBef>
              <a:spcAft>
                <a:spcPts val="0"/>
              </a:spcAft>
              <a:buClr>
                <a:schemeClr val="dk1"/>
              </a:buClr>
              <a:buSzPts val="1100"/>
              <a:buFont typeface="Arial"/>
              <a:buNone/>
            </a:pPr>
            <a:r>
              <a:t/>
            </a:r>
            <a:endParaRPr sz="1000">
              <a:solidFill>
                <a:schemeClr val="dk1"/>
              </a:solidFill>
            </a:endParaRPr>
          </a:p>
        </p:txBody>
      </p:sp>
      <p:pic>
        <p:nvPicPr>
          <p:cNvPr id="186" name="Shape 186"/>
          <p:cNvPicPr preferRelativeResize="0"/>
          <p:nvPr/>
        </p:nvPicPr>
        <p:blipFill>
          <a:blip r:embed="rId4">
            <a:alphaModFix/>
          </a:blip>
          <a:stretch>
            <a:fillRect/>
          </a:stretch>
        </p:blipFill>
        <p:spPr>
          <a:xfrm>
            <a:off x="6356750" y="1775300"/>
            <a:ext cx="2665150" cy="1678058"/>
          </a:xfrm>
          <a:prstGeom prst="rect">
            <a:avLst/>
          </a:prstGeom>
          <a:noFill/>
          <a:ln>
            <a:noFill/>
          </a:ln>
        </p:spPr>
      </p:pic>
      <p:pic>
        <p:nvPicPr>
          <p:cNvPr id="187" name="Shape 187"/>
          <p:cNvPicPr preferRelativeResize="0"/>
          <p:nvPr/>
        </p:nvPicPr>
        <p:blipFill>
          <a:blip r:embed="rId5">
            <a:alphaModFix/>
          </a:blip>
          <a:stretch>
            <a:fillRect/>
          </a:stretch>
        </p:blipFill>
        <p:spPr>
          <a:xfrm>
            <a:off x="8320275" y="4291450"/>
            <a:ext cx="823727" cy="852050"/>
          </a:xfrm>
          <a:prstGeom prst="rect">
            <a:avLst/>
          </a:prstGeom>
          <a:noFill/>
          <a:ln>
            <a:noFill/>
          </a:ln>
        </p:spPr>
      </p:pic>
      <p:sp>
        <p:nvSpPr>
          <p:cNvPr id="188" name="Shape 188"/>
          <p:cNvSpPr txBox="1"/>
          <p:nvPr/>
        </p:nvSpPr>
        <p:spPr>
          <a:xfrm>
            <a:off x="7450500" y="236375"/>
            <a:ext cx="1693500" cy="2646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Clr>
                <a:schemeClr val="dk1"/>
              </a:buClr>
              <a:buSzPts val="1100"/>
              <a:buFont typeface="Arial"/>
              <a:buNone/>
            </a:pPr>
            <a:r>
              <a:rPr lang="en-GB" sz="1000">
                <a:solidFill>
                  <a:schemeClr val="dk1"/>
                </a:solidFill>
              </a:rPr>
              <a:t>Jessy Begum (1605820)</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192" name="Shape 192"/>
        <p:cNvGrpSpPr/>
        <p:nvPr/>
      </p:nvGrpSpPr>
      <p:grpSpPr>
        <a:xfrm>
          <a:off x="0" y="0"/>
          <a:ext cx="0" cy="0"/>
          <a:chOff x="0" y="0"/>
          <a:chExt cx="0" cy="0"/>
        </a:xfrm>
      </p:grpSpPr>
      <p:sp>
        <p:nvSpPr>
          <p:cNvPr id="193" name="Shape 193"/>
          <p:cNvSpPr txBox="1"/>
          <p:nvPr>
            <p:ph type="title"/>
          </p:nvPr>
        </p:nvSpPr>
        <p:spPr>
          <a:xfrm>
            <a:off x="784750" y="-56725"/>
            <a:ext cx="1843800" cy="4065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b="1" lang="en-GB" sz="1800" u="sng"/>
              <a:t>PEST Analysis</a:t>
            </a:r>
            <a:endParaRPr b="1" sz="1800" u="sng"/>
          </a:p>
        </p:txBody>
      </p:sp>
      <p:sp>
        <p:nvSpPr>
          <p:cNvPr id="194" name="Shape 194"/>
          <p:cNvSpPr txBox="1"/>
          <p:nvPr/>
        </p:nvSpPr>
        <p:spPr>
          <a:xfrm>
            <a:off x="4821375" y="20775"/>
            <a:ext cx="4322700" cy="24939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a:p>
        </p:txBody>
      </p:sp>
      <p:sp>
        <p:nvSpPr>
          <p:cNvPr id="195" name="Shape 195"/>
          <p:cNvSpPr txBox="1"/>
          <p:nvPr/>
        </p:nvSpPr>
        <p:spPr>
          <a:xfrm>
            <a:off x="5798125" y="20775"/>
            <a:ext cx="3345900" cy="16107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a:p>
        </p:txBody>
      </p:sp>
      <p:sp>
        <p:nvSpPr>
          <p:cNvPr id="196" name="Shape 196"/>
          <p:cNvSpPr txBox="1"/>
          <p:nvPr/>
        </p:nvSpPr>
        <p:spPr>
          <a:xfrm>
            <a:off x="54625" y="302700"/>
            <a:ext cx="2904900" cy="4840800"/>
          </a:xfrm>
          <a:prstGeom prst="rect">
            <a:avLst/>
          </a:prstGeom>
          <a:noFill/>
          <a:ln>
            <a:noFill/>
          </a:ln>
        </p:spPr>
        <p:txBody>
          <a:bodyPr anchorCtr="0" anchor="t" bIns="91425" lIns="91425" spcFirstLastPara="1" rIns="91425" wrap="square" tIns="91425">
            <a:noAutofit/>
          </a:bodyPr>
          <a:lstStyle/>
          <a:p>
            <a:pPr indent="0" lvl="0" marL="0" rtl="0">
              <a:lnSpc>
                <a:spcPct val="90000"/>
              </a:lnSpc>
              <a:spcBef>
                <a:spcPts val="1000"/>
              </a:spcBef>
              <a:spcAft>
                <a:spcPts val="0"/>
              </a:spcAft>
              <a:buClr>
                <a:schemeClr val="dk1"/>
              </a:buClr>
              <a:buSzPts val="1100"/>
              <a:buFont typeface="Arial"/>
              <a:buNone/>
            </a:pPr>
            <a:r>
              <a:rPr b="1" lang="en-GB" sz="1050">
                <a:solidFill>
                  <a:schemeClr val="dk1"/>
                </a:solidFill>
              </a:rPr>
              <a:t>P- Political :New government priorities and directions</a:t>
            </a:r>
            <a:endParaRPr b="1" sz="105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50">
                <a:solidFill>
                  <a:schemeClr val="dk1"/>
                </a:solidFill>
              </a:rPr>
              <a:t>•</a:t>
            </a:r>
            <a:r>
              <a:rPr b="1" lang="en-GB" sz="1050">
                <a:solidFill>
                  <a:schemeClr val="dk1"/>
                </a:solidFill>
              </a:rPr>
              <a:t> </a:t>
            </a:r>
            <a:r>
              <a:rPr lang="en-GB" sz="1050">
                <a:solidFill>
                  <a:schemeClr val="dk1"/>
                </a:solidFill>
              </a:rPr>
              <a:t>The UK Government are in support of youth clubs being set up in deprived areas to improve the lives of young people and to decrease crime rates in the local area.</a:t>
            </a:r>
            <a:endParaRPr sz="105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50">
                <a:solidFill>
                  <a:schemeClr val="dk1"/>
                </a:solidFill>
              </a:rPr>
              <a:t>•The government have suggested for youth groups to be made to provide 10,000 or more places for the youth in need such as, disruptive school children, offenders and children in care.</a:t>
            </a:r>
            <a:endParaRPr sz="105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50">
                <a:solidFill>
                  <a:schemeClr val="dk1"/>
                </a:solidFill>
              </a:rPr>
              <a:t>•Allows a relationship with district council and local committees meaning creating a network with the local council and local police. Allowing us to work together to help the young people in hackney.</a:t>
            </a:r>
            <a:endParaRPr sz="1050">
              <a:solidFill>
                <a:schemeClr val="dk1"/>
              </a:solidFill>
            </a:endParaRPr>
          </a:p>
          <a:p>
            <a:pPr indent="0" lvl="0" marL="0" rtl="0">
              <a:lnSpc>
                <a:spcPct val="90000"/>
              </a:lnSpc>
              <a:spcBef>
                <a:spcPts val="1000"/>
              </a:spcBef>
              <a:spcAft>
                <a:spcPts val="0"/>
              </a:spcAft>
              <a:buClr>
                <a:schemeClr val="dk1"/>
              </a:buClr>
              <a:buSzPts val="1100"/>
              <a:buFont typeface="Arial"/>
              <a:buNone/>
            </a:pPr>
            <a:r>
              <a:rPr b="1" lang="en-GB" sz="1050">
                <a:solidFill>
                  <a:schemeClr val="dk1"/>
                </a:solidFill>
              </a:rPr>
              <a:t>E- Economic: Increased unemployment</a:t>
            </a:r>
            <a:endParaRPr b="1" sz="105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50">
                <a:solidFill>
                  <a:schemeClr val="dk1"/>
                </a:solidFill>
              </a:rPr>
              <a:t>• Hackney is known to be in the top 10 deprived boroughs in London. This due to hackney having the highest rate of unemployment.</a:t>
            </a:r>
            <a:endParaRPr sz="105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50">
                <a:solidFill>
                  <a:schemeClr val="dk1"/>
                </a:solidFill>
              </a:rPr>
              <a:t>• The government will fund child places at the youth club in order to allow parents to work.</a:t>
            </a:r>
            <a:endParaRPr sz="1050">
              <a:solidFill>
                <a:schemeClr val="dk1"/>
              </a:solidFill>
            </a:endParaRPr>
          </a:p>
          <a:p>
            <a:pPr indent="0" lvl="0" marL="0" rtl="0">
              <a:lnSpc>
                <a:spcPct val="90000"/>
              </a:lnSpc>
              <a:spcBef>
                <a:spcPts val="1000"/>
              </a:spcBef>
              <a:spcAft>
                <a:spcPts val="0"/>
              </a:spcAft>
              <a:buClr>
                <a:schemeClr val="dk1"/>
              </a:buClr>
              <a:buSzPts val="1100"/>
              <a:buFont typeface="Arial"/>
              <a:buNone/>
            </a:pPr>
            <a:r>
              <a:t/>
            </a:r>
            <a:endParaRPr/>
          </a:p>
        </p:txBody>
      </p:sp>
      <p:sp>
        <p:nvSpPr>
          <p:cNvPr id="197" name="Shape 197"/>
          <p:cNvSpPr txBox="1"/>
          <p:nvPr/>
        </p:nvSpPr>
        <p:spPr>
          <a:xfrm>
            <a:off x="3053950" y="557850"/>
            <a:ext cx="5710800" cy="4519500"/>
          </a:xfrm>
          <a:prstGeom prst="rect">
            <a:avLst/>
          </a:prstGeom>
          <a:noFill/>
          <a:ln>
            <a:noFill/>
          </a:ln>
        </p:spPr>
        <p:txBody>
          <a:bodyPr anchorCtr="0" anchor="t" bIns="91425" lIns="91425" spcFirstLastPara="1" rIns="91425" wrap="square" tIns="91425">
            <a:noAutofit/>
          </a:bodyPr>
          <a:lstStyle/>
          <a:p>
            <a:pPr indent="0" lvl="0" marL="0" rtl="0">
              <a:lnSpc>
                <a:spcPct val="90000"/>
              </a:lnSpc>
              <a:spcBef>
                <a:spcPts val="1000"/>
              </a:spcBef>
              <a:spcAft>
                <a:spcPts val="0"/>
              </a:spcAft>
              <a:buClr>
                <a:schemeClr val="dk1"/>
              </a:buClr>
              <a:buSzPts val="1100"/>
              <a:buFont typeface="Arial"/>
              <a:buNone/>
            </a:pPr>
            <a:r>
              <a:rPr lang="en-GB" sz="1050">
                <a:solidFill>
                  <a:schemeClr val="dk1"/>
                </a:solidFill>
              </a:rPr>
              <a:t>•Economic climate, with the current economic climate the demand on parents working is at an all time high this means that the youth require a safe place to socialise whilst parents are working.</a:t>
            </a:r>
            <a:endParaRPr sz="1050">
              <a:solidFill>
                <a:schemeClr val="dk1"/>
              </a:solidFill>
            </a:endParaRPr>
          </a:p>
          <a:p>
            <a:pPr indent="0" lvl="0" marL="0" rtl="0">
              <a:lnSpc>
                <a:spcPct val="90000"/>
              </a:lnSpc>
              <a:spcBef>
                <a:spcPts val="1000"/>
              </a:spcBef>
              <a:spcAft>
                <a:spcPts val="0"/>
              </a:spcAft>
              <a:buNone/>
            </a:pPr>
            <a:r>
              <a:rPr lang="en-GB" sz="1050">
                <a:solidFill>
                  <a:schemeClr val="dk1"/>
                </a:solidFill>
              </a:rPr>
              <a:t>•Opportunities for funding/grants, the local council and many local businesses are actively promoting the increase of youth clubs to help deprived young people in Hackney.</a:t>
            </a:r>
            <a:endParaRPr sz="1050">
              <a:solidFill>
                <a:schemeClr val="dk1"/>
              </a:solidFill>
            </a:endParaRPr>
          </a:p>
          <a:p>
            <a:pPr indent="0" lvl="0" marL="0" rtl="0">
              <a:lnSpc>
                <a:spcPct val="90000"/>
              </a:lnSpc>
              <a:spcBef>
                <a:spcPts val="1000"/>
              </a:spcBef>
              <a:spcAft>
                <a:spcPts val="0"/>
              </a:spcAft>
              <a:buClr>
                <a:schemeClr val="dk1"/>
              </a:buClr>
              <a:buSzPts val="1100"/>
              <a:buFont typeface="Arial"/>
              <a:buNone/>
            </a:pPr>
            <a:r>
              <a:rPr b="1" lang="en-GB" sz="1050">
                <a:solidFill>
                  <a:schemeClr val="dk1"/>
                </a:solidFill>
              </a:rPr>
              <a:t>S- Social: Increased demand for youth services.</a:t>
            </a:r>
            <a:endParaRPr b="1" sz="105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50">
                <a:solidFill>
                  <a:schemeClr val="dk1"/>
                </a:solidFill>
              </a:rPr>
              <a:t>•There are currently 10 youth clubs in Hackney however none are in Pembury.</a:t>
            </a:r>
            <a:endParaRPr sz="105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50">
                <a:solidFill>
                  <a:schemeClr val="dk1"/>
                </a:solidFill>
              </a:rPr>
              <a:t>•Strong and diverse communities meaning there would be a decrease in racism, discrimination and other forms of confrontation between the young people</a:t>
            </a:r>
            <a:endParaRPr sz="105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50">
                <a:solidFill>
                  <a:schemeClr val="dk1"/>
                </a:solidFill>
              </a:rPr>
              <a:t>•Increased cost of leisure activities, meaning prices have increased in many out of school activities making it unaffordable for low income families. Thus leading to an increase in demand for government funded clubs and activities.</a:t>
            </a:r>
            <a:endParaRPr sz="1050">
              <a:solidFill>
                <a:schemeClr val="dk1"/>
              </a:solidFill>
            </a:endParaRPr>
          </a:p>
          <a:p>
            <a:pPr indent="0" lvl="0" marL="0" rtl="0">
              <a:lnSpc>
                <a:spcPct val="90000"/>
              </a:lnSpc>
              <a:spcBef>
                <a:spcPts val="1000"/>
              </a:spcBef>
              <a:spcAft>
                <a:spcPts val="0"/>
              </a:spcAft>
              <a:buClr>
                <a:schemeClr val="dk1"/>
              </a:buClr>
              <a:buSzPts val="1100"/>
              <a:buFont typeface="Arial"/>
              <a:buNone/>
            </a:pPr>
            <a:r>
              <a:rPr b="1" lang="en-GB" sz="1050">
                <a:solidFill>
                  <a:schemeClr val="dk1"/>
                </a:solidFill>
              </a:rPr>
              <a:t>T- Technological:</a:t>
            </a:r>
            <a:endParaRPr b="1" sz="105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50">
                <a:solidFill>
                  <a:schemeClr val="dk1"/>
                </a:solidFill>
              </a:rPr>
              <a:t>•need for cultural change to maximise technology meaning the youth club would allow for easy access for all who attend to free internet and devices such as computers, and tablets.</a:t>
            </a:r>
            <a:endParaRPr sz="105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050">
                <a:solidFill>
                  <a:schemeClr val="dk1"/>
                </a:solidFill>
              </a:rPr>
              <a:t>•Provision for learning through technology meaning access to technology and one to one learning will allow the youth to stay up to date through learning</a:t>
            </a:r>
            <a:endParaRPr sz="1050">
              <a:solidFill>
                <a:schemeClr val="dk1"/>
              </a:solidFill>
            </a:endParaRPr>
          </a:p>
          <a:p>
            <a:pPr indent="0" lvl="0" marL="0" rtl="0">
              <a:spcBef>
                <a:spcPts val="0"/>
              </a:spcBef>
              <a:spcAft>
                <a:spcPts val="0"/>
              </a:spcAft>
              <a:buClr>
                <a:schemeClr val="dk1"/>
              </a:buClr>
              <a:buSzPts val="1100"/>
              <a:buFont typeface="Arial"/>
              <a:buNone/>
            </a:pPr>
            <a:r>
              <a:t/>
            </a:r>
            <a:endParaRPr>
              <a:solidFill>
                <a:schemeClr val="dk1"/>
              </a:solidFill>
            </a:endParaRPr>
          </a:p>
          <a:p>
            <a:pPr indent="0" lvl="0" marL="0" rtl="0">
              <a:lnSpc>
                <a:spcPct val="90000"/>
              </a:lnSpc>
              <a:spcBef>
                <a:spcPts val="1000"/>
              </a:spcBef>
              <a:spcAft>
                <a:spcPts val="0"/>
              </a:spcAft>
              <a:buNone/>
            </a:pPr>
            <a:r>
              <a:t/>
            </a:r>
            <a:endParaRPr sz="1050">
              <a:solidFill>
                <a:schemeClr val="dk1"/>
              </a:solidFill>
            </a:endParaRPr>
          </a:p>
          <a:p>
            <a:pPr indent="0" lvl="0" marL="0" rtl="0">
              <a:lnSpc>
                <a:spcPct val="90000"/>
              </a:lnSpc>
              <a:spcBef>
                <a:spcPts val="1000"/>
              </a:spcBef>
              <a:spcAft>
                <a:spcPts val="0"/>
              </a:spcAft>
              <a:buClr>
                <a:schemeClr val="dk1"/>
              </a:buClr>
              <a:buSzPts val="1100"/>
              <a:buFont typeface="Arial"/>
              <a:buNone/>
            </a:pPr>
            <a:r>
              <a:t/>
            </a:r>
            <a:endParaRPr sz="1050">
              <a:solidFill>
                <a:schemeClr val="dk1"/>
              </a:solidFill>
            </a:endParaRPr>
          </a:p>
        </p:txBody>
      </p:sp>
      <p:pic>
        <p:nvPicPr>
          <p:cNvPr id="198" name="Shape 198"/>
          <p:cNvPicPr preferRelativeResize="0"/>
          <p:nvPr/>
        </p:nvPicPr>
        <p:blipFill>
          <a:blip r:embed="rId4">
            <a:alphaModFix/>
          </a:blip>
          <a:stretch>
            <a:fillRect/>
          </a:stretch>
        </p:blipFill>
        <p:spPr>
          <a:xfrm>
            <a:off x="8320275" y="4291450"/>
            <a:ext cx="823727" cy="852050"/>
          </a:xfrm>
          <a:prstGeom prst="rect">
            <a:avLst/>
          </a:prstGeom>
          <a:noFill/>
          <a:ln>
            <a:noFill/>
          </a:ln>
        </p:spPr>
      </p:pic>
      <p:sp>
        <p:nvSpPr>
          <p:cNvPr id="199" name="Shape 199"/>
          <p:cNvSpPr txBox="1"/>
          <p:nvPr/>
        </p:nvSpPr>
        <p:spPr>
          <a:xfrm>
            <a:off x="7790900" y="217475"/>
            <a:ext cx="1257600" cy="4632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Clr>
                <a:schemeClr val="dk1"/>
              </a:buClr>
              <a:buSzPts val="1100"/>
              <a:buFont typeface="Arial"/>
              <a:buNone/>
            </a:pPr>
            <a:r>
              <a:rPr lang="en-GB" sz="1000">
                <a:solidFill>
                  <a:schemeClr val="dk1"/>
                </a:solidFill>
              </a:rPr>
              <a:t>Jessy Begum (1605820)</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03" name="Shape 203"/>
        <p:cNvGrpSpPr/>
        <p:nvPr/>
      </p:nvGrpSpPr>
      <p:grpSpPr>
        <a:xfrm>
          <a:off x="0" y="0"/>
          <a:ext cx="0" cy="0"/>
          <a:chOff x="0" y="0"/>
          <a:chExt cx="0" cy="0"/>
        </a:xfrm>
      </p:grpSpPr>
      <p:sp>
        <p:nvSpPr>
          <p:cNvPr id="204" name="Shape 20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lang="en-GB"/>
              <a:t>conclusion</a:t>
            </a:r>
            <a:endParaRPr/>
          </a:p>
        </p:txBody>
      </p:sp>
      <p:sp>
        <p:nvSpPr>
          <p:cNvPr id="205" name="Shape 205"/>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nSpc>
                <a:spcPct val="90000"/>
              </a:lnSpc>
              <a:spcBef>
                <a:spcPts val="1000"/>
              </a:spcBef>
              <a:spcAft>
                <a:spcPts val="0"/>
              </a:spcAft>
              <a:buClr>
                <a:schemeClr val="dk1"/>
              </a:buClr>
              <a:buSzPts val="1100"/>
              <a:buFont typeface="Arial"/>
              <a:buNone/>
            </a:pPr>
            <a:r>
              <a:rPr lang="en-GB" sz="1400">
                <a:solidFill>
                  <a:schemeClr val="dk1"/>
                </a:solidFill>
              </a:rPr>
              <a:t>•The offer of formal and informal programmes in the community for young people out of school hours is not new. Youth clubs have a long history of making a positive impact on the safety of young people and have facilitated the development and well being.</a:t>
            </a:r>
            <a:endParaRPr sz="14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400">
                <a:solidFill>
                  <a:schemeClr val="dk1"/>
                </a:solidFill>
              </a:rPr>
              <a:t>•Helping the youth in hackney to build better skills is a critical element to prepare them for the future many young people have experienced negative impacts in their young lives providing a safe and friendly environment for these young people will give them an opportunity in becoming healthy and happy adults through positive youth development.</a:t>
            </a:r>
            <a:endParaRPr sz="1400">
              <a:solidFill>
                <a:schemeClr val="dk1"/>
              </a:solidFill>
            </a:endParaRPr>
          </a:p>
          <a:p>
            <a:pPr indent="0" lvl="0" marL="0" rtl="0">
              <a:lnSpc>
                <a:spcPct val="90000"/>
              </a:lnSpc>
              <a:spcBef>
                <a:spcPts val="1000"/>
              </a:spcBef>
              <a:spcAft>
                <a:spcPts val="0"/>
              </a:spcAft>
              <a:buClr>
                <a:schemeClr val="dk1"/>
              </a:buClr>
              <a:buSzPts val="1100"/>
              <a:buFont typeface="Arial"/>
              <a:buNone/>
            </a:pPr>
            <a:r>
              <a:rPr lang="en-GB" sz="1400">
                <a:solidFill>
                  <a:schemeClr val="dk1"/>
                </a:solidFill>
              </a:rPr>
              <a:t>•Removing these young people from potentially dangerous situations and giving them the belief that  they are able to achieve high than what is expected of them.</a:t>
            </a:r>
            <a:endParaRPr sz="1400">
              <a:solidFill>
                <a:schemeClr val="dk1"/>
              </a:solidFill>
            </a:endParaRPr>
          </a:p>
          <a:p>
            <a:pPr indent="0" lvl="0" marL="0" rtl="0">
              <a:spcBef>
                <a:spcPts val="0"/>
              </a:spcBef>
              <a:spcAft>
                <a:spcPts val="1600"/>
              </a:spcAft>
              <a:buNone/>
            </a:pPr>
            <a:r>
              <a:t/>
            </a:r>
            <a:endParaRPr sz="1400">
              <a:solidFill>
                <a:schemeClr val="dk1"/>
              </a:solidFill>
            </a:endParaRPr>
          </a:p>
        </p:txBody>
      </p:sp>
      <p:pic>
        <p:nvPicPr>
          <p:cNvPr id="206" name="Shape 206"/>
          <p:cNvPicPr preferRelativeResize="0"/>
          <p:nvPr/>
        </p:nvPicPr>
        <p:blipFill>
          <a:blip r:embed="rId4">
            <a:alphaModFix/>
          </a:blip>
          <a:stretch>
            <a:fillRect/>
          </a:stretch>
        </p:blipFill>
        <p:spPr>
          <a:xfrm>
            <a:off x="8320275" y="4291450"/>
            <a:ext cx="823727" cy="852050"/>
          </a:xfrm>
          <a:prstGeom prst="rect">
            <a:avLst/>
          </a:prstGeom>
          <a:noFill/>
          <a:ln>
            <a:noFill/>
          </a:ln>
        </p:spPr>
      </p:pic>
      <p:sp>
        <p:nvSpPr>
          <p:cNvPr id="207" name="Shape 207"/>
          <p:cNvSpPr txBox="1"/>
          <p:nvPr/>
        </p:nvSpPr>
        <p:spPr>
          <a:xfrm>
            <a:off x="7062850" y="245825"/>
            <a:ext cx="1938300" cy="2931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Clr>
                <a:schemeClr val="dk1"/>
              </a:buClr>
              <a:buSzPts val="1100"/>
              <a:buFont typeface="Arial"/>
              <a:buNone/>
            </a:pPr>
            <a:r>
              <a:rPr lang="en-GB" sz="1000">
                <a:solidFill>
                  <a:schemeClr val="dk1"/>
                </a:solidFill>
              </a:rPr>
              <a:t>Jessy Begum (1605820)</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11" name="Shape 211"/>
        <p:cNvGrpSpPr/>
        <p:nvPr/>
      </p:nvGrpSpPr>
      <p:grpSpPr>
        <a:xfrm>
          <a:off x="0" y="0"/>
          <a:ext cx="0" cy="0"/>
          <a:chOff x="0" y="0"/>
          <a:chExt cx="0" cy="0"/>
        </a:xfrm>
      </p:grpSpPr>
      <p:sp>
        <p:nvSpPr>
          <p:cNvPr id="212" name="Shape 212"/>
          <p:cNvSpPr txBox="1"/>
          <p:nvPr>
            <p:ph type="ctrTitle"/>
          </p:nvPr>
        </p:nvSpPr>
        <p:spPr>
          <a:xfrm>
            <a:off x="311700" y="236375"/>
            <a:ext cx="8520600" cy="1664100"/>
          </a:xfrm>
          <a:prstGeom prst="rect">
            <a:avLst/>
          </a:prstGeom>
        </p:spPr>
        <p:txBody>
          <a:bodyPr anchorCtr="0" anchor="b" bIns="91425" lIns="91425" spcFirstLastPara="1" rIns="91425" wrap="square" tIns="91425">
            <a:noAutofit/>
          </a:bodyPr>
          <a:lstStyle/>
          <a:p>
            <a:pPr indent="0" lvl="0" marL="0">
              <a:spcBef>
                <a:spcPts val="0"/>
              </a:spcBef>
              <a:spcAft>
                <a:spcPts val="0"/>
              </a:spcAft>
              <a:buNone/>
            </a:pPr>
            <a:r>
              <a:rPr lang="en-GB">
                <a:latin typeface="Times New Roman"/>
                <a:ea typeface="Times New Roman"/>
                <a:cs typeface="Times New Roman"/>
                <a:sym typeface="Times New Roman"/>
              </a:rPr>
              <a:t>THANK YOU!</a:t>
            </a:r>
            <a:endParaRPr>
              <a:latin typeface="Times New Roman"/>
              <a:ea typeface="Times New Roman"/>
              <a:cs typeface="Times New Roman"/>
              <a:sym typeface="Times New Roman"/>
            </a:endParaRPr>
          </a:p>
        </p:txBody>
      </p:sp>
      <p:sp>
        <p:nvSpPr>
          <p:cNvPr id="213" name="Shape 213"/>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Any Questions?</a:t>
            </a:r>
            <a:endParaRPr/>
          </a:p>
        </p:txBody>
      </p:sp>
      <p:pic>
        <p:nvPicPr>
          <p:cNvPr id="214" name="Shape 214"/>
          <p:cNvPicPr preferRelativeResize="0"/>
          <p:nvPr/>
        </p:nvPicPr>
        <p:blipFill>
          <a:blip r:embed="rId4">
            <a:alphaModFix/>
          </a:blip>
          <a:stretch>
            <a:fillRect/>
          </a:stretch>
        </p:blipFill>
        <p:spPr>
          <a:xfrm>
            <a:off x="8320275" y="4291450"/>
            <a:ext cx="823727" cy="85205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8" name="Shape 218"/>
        <p:cNvGrpSpPr/>
        <p:nvPr/>
      </p:nvGrpSpPr>
      <p:grpSpPr>
        <a:xfrm>
          <a:off x="0" y="0"/>
          <a:ext cx="0" cy="0"/>
          <a:chOff x="0" y="0"/>
          <a:chExt cx="0" cy="0"/>
        </a:xfrm>
      </p:grpSpPr>
      <p:sp>
        <p:nvSpPr>
          <p:cNvPr id="219" name="Shape 219"/>
          <p:cNvSpPr txBox="1"/>
          <p:nvPr/>
        </p:nvSpPr>
        <p:spPr>
          <a:xfrm>
            <a:off x="198550" y="321475"/>
            <a:ext cx="4141200" cy="5766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b="1" lang="en-GB" sz="1800"/>
              <a:t>Reference</a:t>
            </a:r>
            <a:r>
              <a:rPr b="1" lang="en-GB" sz="1800"/>
              <a:t> </a:t>
            </a:r>
            <a:endParaRPr b="1" sz="1800"/>
          </a:p>
        </p:txBody>
      </p:sp>
      <p:sp>
        <p:nvSpPr>
          <p:cNvPr id="220" name="Shape 220"/>
          <p:cNvSpPr txBox="1"/>
          <p:nvPr/>
        </p:nvSpPr>
        <p:spPr>
          <a:xfrm>
            <a:off x="222750" y="841475"/>
            <a:ext cx="8698500" cy="19476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sz="1200">
                <a:latin typeface="Times New Roman"/>
                <a:ea typeface="Times New Roman"/>
                <a:cs typeface="Times New Roman"/>
                <a:sym typeface="Times New Roman"/>
              </a:rPr>
              <a:t>Kazi Khatun(1605805)</a:t>
            </a:r>
            <a:endParaRPr sz="1200">
              <a:latin typeface="Times New Roman"/>
              <a:ea typeface="Times New Roman"/>
              <a:cs typeface="Times New Roman"/>
              <a:sym typeface="Times New Roman"/>
            </a:endParaRPr>
          </a:p>
          <a:p>
            <a:pPr indent="0" lvl="0" marL="0">
              <a:spcBef>
                <a:spcPts val="0"/>
              </a:spcBef>
              <a:spcAft>
                <a:spcPts val="0"/>
              </a:spcAft>
              <a:buNone/>
            </a:pPr>
            <a:r>
              <a:t/>
            </a:r>
            <a:endParaRPr sz="1200">
              <a:latin typeface="Times New Roman"/>
              <a:ea typeface="Times New Roman"/>
              <a:cs typeface="Times New Roman"/>
              <a:sym typeface="Times New Roman"/>
            </a:endParaRPr>
          </a:p>
          <a:p>
            <a:pPr indent="0" lvl="0" marL="0">
              <a:spcBef>
                <a:spcPts val="0"/>
              </a:spcBef>
              <a:spcAft>
                <a:spcPts val="0"/>
              </a:spcAft>
              <a:buNone/>
            </a:pPr>
            <a:r>
              <a:rPr lang="en-GB" sz="1200">
                <a:latin typeface="Times New Roman"/>
                <a:ea typeface="Times New Roman"/>
                <a:cs typeface="Times New Roman"/>
                <a:sym typeface="Times New Roman"/>
              </a:rPr>
              <a:t>Colin Barrow, (2017) </a:t>
            </a:r>
            <a:r>
              <a:rPr b="1" i="1" lang="en-GB" sz="1200">
                <a:solidFill>
                  <a:srgbClr val="111111"/>
                </a:solidFill>
                <a:latin typeface="Times New Roman"/>
                <a:ea typeface="Times New Roman"/>
                <a:cs typeface="Times New Roman"/>
                <a:sym typeface="Times New Roman"/>
              </a:rPr>
              <a:t>Starting a Business From Home, </a:t>
            </a:r>
            <a:r>
              <a:rPr lang="en-GB" sz="1200">
                <a:solidFill>
                  <a:srgbClr val="333333"/>
                </a:solidFill>
                <a:highlight>
                  <a:srgbClr val="FFFFFF"/>
                </a:highlight>
                <a:latin typeface="Times New Roman"/>
                <a:ea typeface="Times New Roman"/>
                <a:cs typeface="Times New Roman"/>
                <a:sym typeface="Times New Roman"/>
              </a:rPr>
              <a:t>3 edition. Kogan Page. </a:t>
            </a:r>
            <a:endParaRPr sz="1200">
              <a:solidFill>
                <a:srgbClr val="111111"/>
              </a:solidFill>
              <a:latin typeface="Times New Roman"/>
              <a:ea typeface="Times New Roman"/>
              <a:cs typeface="Times New Roman"/>
              <a:sym typeface="Times New Roman"/>
            </a:endParaRPr>
          </a:p>
          <a:p>
            <a:pPr indent="0" lvl="0" marL="0">
              <a:spcBef>
                <a:spcPts val="0"/>
              </a:spcBef>
              <a:spcAft>
                <a:spcPts val="0"/>
              </a:spcAft>
              <a:buNone/>
            </a:pPr>
            <a:r>
              <a:t/>
            </a:r>
            <a:endParaRPr sz="1200">
              <a:latin typeface="Times New Roman"/>
              <a:ea typeface="Times New Roman"/>
              <a:cs typeface="Times New Roman"/>
              <a:sym typeface="Times New Roman"/>
            </a:endParaRPr>
          </a:p>
          <a:p>
            <a:pPr indent="0" lvl="0" marL="0">
              <a:spcBef>
                <a:spcPts val="0"/>
              </a:spcBef>
              <a:spcAft>
                <a:spcPts val="0"/>
              </a:spcAft>
              <a:buNone/>
            </a:pPr>
            <a:r>
              <a:rPr lang="en-GB" sz="1200">
                <a:latin typeface="Times New Roman"/>
                <a:ea typeface="Times New Roman"/>
                <a:cs typeface="Times New Roman"/>
                <a:sym typeface="Times New Roman"/>
              </a:rPr>
              <a:t>Robin Waite,(2015) </a:t>
            </a:r>
            <a:r>
              <a:rPr i="1" lang="en-GB" sz="1200">
                <a:solidFill>
                  <a:srgbClr val="111111"/>
                </a:solidFill>
                <a:latin typeface="Times New Roman"/>
                <a:ea typeface="Times New Roman"/>
                <a:cs typeface="Times New Roman"/>
                <a:sym typeface="Times New Roman"/>
              </a:rPr>
              <a:t>Online Business Startup: The entrepreneur's guide to launching a fast, lean and profitable online venture Kindle Edition,</a:t>
            </a:r>
            <a:r>
              <a:rPr lang="en-GB" sz="1200">
                <a:solidFill>
                  <a:srgbClr val="333333"/>
                </a:solidFill>
                <a:highlight>
                  <a:srgbClr val="FFFFFF"/>
                </a:highlight>
                <a:latin typeface="Times New Roman"/>
                <a:ea typeface="Times New Roman"/>
                <a:cs typeface="Times New Roman"/>
                <a:sym typeface="Times New Roman"/>
              </a:rPr>
              <a:t> Rethink Press </a:t>
            </a:r>
            <a:endParaRPr sz="1200">
              <a:solidFill>
                <a:srgbClr val="111111"/>
              </a:solidFill>
              <a:latin typeface="Times New Roman"/>
              <a:ea typeface="Times New Roman"/>
              <a:cs typeface="Times New Roman"/>
              <a:sym typeface="Times New Roman"/>
            </a:endParaRPr>
          </a:p>
          <a:p>
            <a:pPr indent="0" lvl="0" marL="0">
              <a:spcBef>
                <a:spcPts val="0"/>
              </a:spcBef>
              <a:spcAft>
                <a:spcPts val="0"/>
              </a:spcAft>
              <a:buNone/>
            </a:pPr>
            <a:r>
              <a:rPr lang="en-GB" sz="1200">
                <a:latin typeface="Times New Roman"/>
                <a:ea typeface="Times New Roman"/>
                <a:cs typeface="Times New Roman"/>
                <a:sym typeface="Times New Roman"/>
              </a:rPr>
              <a:t> </a:t>
            </a:r>
            <a:endParaRPr sz="1200">
              <a:latin typeface="Times New Roman"/>
              <a:ea typeface="Times New Roman"/>
              <a:cs typeface="Times New Roman"/>
              <a:sym typeface="Times New Roman"/>
            </a:endParaRPr>
          </a:p>
          <a:p>
            <a:pPr indent="0" lvl="0" marL="0">
              <a:spcBef>
                <a:spcPts val="0"/>
              </a:spcBef>
              <a:spcAft>
                <a:spcPts val="0"/>
              </a:spcAft>
              <a:buNone/>
            </a:pPr>
            <a:r>
              <a:rPr lang="en-GB" sz="1200">
                <a:latin typeface="Times New Roman"/>
                <a:ea typeface="Times New Roman"/>
                <a:cs typeface="Times New Roman"/>
                <a:sym typeface="Times New Roman"/>
              </a:rPr>
              <a:t>William A.Sahlman, (1997) </a:t>
            </a:r>
            <a:r>
              <a:rPr b="1" i="1" lang="en-GB" sz="1200">
                <a:latin typeface="Times New Roman"/>
                <a:ea typeface="Times New Roman"/>
                <a:cs typeface="Times New Roman"/>
                <a:sym typeface="Times New Roman"/>
              </a:rPr>
              <a:t>How to write a </a:t>
            </a:r>
            <a:r>
              <a:rPr b="1" i="1" lang="en-GB" sz="1200">
                <a:latin typeface="Times New Roman"/>
                <a:ea typeface="Times New Roman"/>
                <a:cs typeface="Times New Roman"/>
                <a:sym typeface="Times New Roman"/>
              </a:rPr>
              <a:t>business</a:t>
            </a:r>
            <a:r>
              <a:rPr b="1" i="1" lang="en-GB" sz="1200">
                <a:latin typeface="Times New Roman"/>
                <a:ea typeface="Times New Roman"/>
                <a:cs typeface="Times New Roman"/>
                <a:sym typeface="Times New Roman"/>
              </a:rPr>
              <a:t> plan. </a:t>
            </a:r>
            <a:r>
              <a:rPr lang="en-GB" sz="1200">
                <a:latin typeface="Times New Roman"/>
                <a:ea typeface="Times New Roman"/>
                <a:cs typeface="Times New Roman"/>
                <a:sym typeface="Times New Roman"/>
              </a:rPr>
              <a:t>Avaible at: </a:t>
            </a:r>
            <a:r>
              <a:rPr lang="en-GB" sz="1200" u="sng">
                <a:solidFill>
                  <a:schemeClr val="hlink"/>
                </a:solidFill>
                <a:latin typeface="Times New Roman"/>
                <a:ea typeface="Times New Roman"/>
                <a:cs typeface="Times New Roman"/>
                <a:sym typeface="Times New Roman"/>
                <a:hlinkClick r:id="rId3"/>
              </a:rPr>
              <a:t>http://www.humanitarianweb.org/wp-content/uploads/2017/11/How-to-Write-a-Great-Business-Plan.pdf</a:t>
            </a:r>
            <a:r>
              <a:rPr lang="en-GB" sz="1200">
                <a:latin typeface="Times New Roman"/>
                <a:ea typeface="Times New Roman"/>
                <a:cs typeface="Times New Roman"/>
                <a:sym typeface="Times New Roman"/>
              </a:rPr>
              <a:t> ( Accsessed on the 02/04/2018)</a:t>
            </a:r>
            <a:endParaRPr sz="1200">
              <a:latin typeface="Times New Roman"/>
              <a:ea typeface="Times New Roman"/>
              <a:cs typeface="Times New Roman"/>
              <a:sym typeface="Times New Roman"/>
            </a:endParaRPr>
          </a:p>
        </p:txBody>
      </p:sp>
      <p:sp>
        <p:nvSpPr>
          <p:cNvPr id="221" name="Shape 221"/>
          <p:cNvSpPr txBox="1"/>
          <p:nvPr/>
        </p:nvSpPr>
        <p:spPr>
          <a:xfrm>
            <a:off x="312025" y="2741950"/>
            <a:ext cx="8585100" cy="20706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GB"/>
              <a:t>Jessy Begum(1605820)</a:t>
            </a:r>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•Express (2012) </a:t>
            </a:r>
            <a:r>
              <a:rPr i="1" lang="en-GB" sz="1000">
                <a:solidFill>
                  <a:schemeClr val="dk1"/>
                </a:solidFill>
              </a:rPr>
              <a:t>Government To Support Youth Groups </a:t>
            </a:r>
            <a:r>
              <a:rPr lang="en-GB" sz="1000">
                <a:solidFill>
                  <a:schemeClr val="dk1"/>
                </a:solidFill>
              </a:rPr>
              <a:t>[online] (2/04/18)</a:t>
            </a:r>
            <a:r>
              <a:rPr lang="en-GB" sz="1000">
                <a:solidFill>
                  <a:schemeClr val="dk1"/>
                </a:solidFill>
                <a:uFill>
                  <a:noFill/>
                </a:uFill>
                <a:hlinkClick r:id="rId4"/>
              </a:rPr>
              <a:t> </a:t>
            </a:r>
            <a:r>
              <a:rPr lang="en-GB" sz="1000" u="sng">
                <a:solidFill>
                  <a:schemeClr val="hlink"/>
                </a:solidFill>
                <a:hlinkClick r:id="rId5"/>
              </a:rPr>
              <a:t>https://www.express.co.uk/news/uk/341890/Government-to-support-youth-groups</a:t>
            </a:r>
            <a:endParaRPr sz="1000" u="sng">
              <a:solidFill>
                <a:schemeClr val="hlink"/>
              </a:solidFill>
              <a:hlinkClick r:id="rId6"/>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•Diane Abbott (2009) </a:t>
            </a:r>
            <a:r>
              <a:rPr i="1" lang="en-GB" sz="1000">
                <a:solidFill>
                  <a:schemeClr val="dk1"/>
                </a:solidFill>
              </a:rPr>
              <a:t>Unemployment In Hackney </a:t>
            </a:r>
            <a:r>
              <a:rPr lang="en-GB" sz="1000">
                <a:solidFill>
                  <a:schemeClr val="dk1"/>
                </a:solidFill>
              </a:rPr>
              <a:t>[online] (2/04/18)</a:t>
            </a:r>
            <a:r>
              <a:rPr lang="en-GB" sz="1000">
                <a:solidFill>
                  <a:schemeClr val="dk1"/>
                </a:solidFill>
                <a:uFill>
                  <a:noFill/>
                </a:uFill>
                <a:hlinkClick r:id="rId7"/>
              </a:rPr>
              <a:t> </a:t>
            </a:r>
            <a:r>
              <a:rPr lang="en-GB" sz="1000" u="sng">
                <a:solidFill>
                  <a:schemeClr val="hlink"/>
                </a:solidFill>
                <a:hlinkClick r:id="rId8"/>
              </a:rPr>
              <a:t>http://www.dianeabbott.org.uk/news/articles/news.aspx?p=102542</a:t>
            </a:r>
            <a:endParaRPr sz="1000" u="sng">
              <a:solidFill>
                <a:schemeClr val="hlink"/>
              </a:solidFill>
              <a:hlinkClick r:id="rId9"/>
            </a:endParaRPr>
          </a:p>
          <a:p>
            <a:pPr indent="0" lvl="0" marL="0" rtl="0">
              <a:lnSpc>
                <a:spcPct val="90000"/>
              </a:lnSpc>
              <a:spcBef>
                <a:spcPts val="1000"/>
              </a:spcBef>
              <a:spcAft>
                <a:spcPts val="0"/>
              </a:spcAft>
              <a:buClr>
                <a:schemeClr val="dk1"/>
              </a:buClr>
              <a:buSzPts val="1100"/>
              <a:buFont typeface="Arial"/>
              <a:buNone/>
            </a:pPr>
            <a:r>
              <a:rPr lang="en-GB" sz="1000">
                <a:solidFill>
                  <a:schemeClr val="dk1"/>
                </a:solidFill>
              </a:rPr>
              <a:t>• Hackney council (2018) </a:t>
            </a:r>
            <a:r>
              <a:rPr i="1" lang="en-GB" sz="1000">
                <a:solidFill>
                  <a:schemeClr val="dk1"/>
                </a:solidFill>
              </a:rPr>
              <a:t>Young</a:t>
            </a:r>
            <a:r>
              <a:rPr lang="en-GB" sz="1000">
                <a:solidFill>
                  <a:schemeClr val="dk1"/>
                </a:solidFill>
              </a:rPr>
              <a:t> </a:t>
            </a:r>
            <a:r>
              <a:rPr i="1" lang="en-GB" sz="1000">
                <a:solidFill>
                  <a:schemeClr val="dk1"/>
                </a:solidFill>
              </a:rPr>
              <a:t>Hackney </a:t>
            </a:r>
            <a:r>
              <a:rPr lang="en-GB" sz="1000">
                <a:solidFill>
                  <a:schemeClr val="dk1"/>
                </a:solidFill>
              </a:rPr>
              <a:t>[online] (2/04/18)</a:t>
            </a:r>
            <a:r>
              <a:rPr lang="en-GB" sz="1000">
                <a:solidFill>
                  <a:schemeClr val="dk1"/>
                </a:solidFill>
                <a:uFill>
                  <a:noFill/>
                </a:uFill>
                <a:hlinkClick r:id="rId10"/>
              </a:rPr>
              <a:t> </a:t>
            </a:r>
            <a:r>
              <a:rPr lang="en-GB" sz="1000" u="sng">
                <a:solidFill>
                  <a:schemeClr val="hlink"/>
                </a:solidFill>
                <a:hlinkClick r:id="rId11"/>
              </a:rPr>
              <a:t>https://www.hackney.gov.uk/young-hackney</a:t>
            </a:r>
            <a:endParaRPr sz="1000" u="sng">
              <a:solidFill>
                <a:schemeClr val="hlink"/>
              </a:solidFill>
              <a:hlinkClick r:id="rId12"/>
            </a:endParaRPr>
          </a:p>
          <a:p>
            <a:pPr indent="0" lvl="0" marL="0">
              <a:spcBef>
                <a:spcPts val="0"/>
              </a:spcBef>
              <a:spcAft>
                <a:spcPts val="0"/>
              </a:spcAft>
              <a:buNone/>
            </a:pPr>
            <a:r>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5" name="Shape 225"/>
        <p:cNvGrpSpPr/>
        <p:nvPr/>
      </p:nvGrpSpPr>
      <p:grpSpPr>
        <a:xfrm>
          <a:off x="0" y="0"/>
          <a:ext cx="0" cy="0"/>
          <a:chOff x="0" y="0"/>
          <a:chExt cx="0" cy="0"/>
        </a:xfrm>
      </p:grpSpPr>
      <p:sp>
        <p:nvSpPr>
          <p:cNvPr id="226" name="Shape 226"/>
          <p:cNvSpPr txBox="1"/>
          <p:nvPr/>
        </p:nvSpPr>
        <p:spPr>
          <a:xfrm>
            <a:off x="189100" y="226925"/>
            <a:ext cx="8955000" cy="4840800"/>
          </a:xfrm>
          <a:prstGeom prst="rect">
            <a:avLst/>
          </a:prstGeom>
          <a:noFill/>
          <a:ln>
            <a:noFill/>
          </a:ln>
        </p:spPr>
        <p:txBody>
          <a:bodyPr anchorCtr="0" anchor="t" bIns="91425" lIns="91425" spcFirstLastPara="1" rIns="91425" wrap="square" tIns="91425">
            <a:noAutofit/>
          </a:bodyPr>
          <a:lstStyle/>
          <a:p>
            <a:pPr indent="0" lvl="0" marL="0" rtl="0">
              <a:lnSpc>
                <a:spcPct val="115000"/>
              </a:lnSpc>
              <a:spcBef>
                <a:spcPts val="0"/>
              </a:spcBef>
              <a:spcAft>
                <a:spcPts val="0"/>
              </a:spcAft>
              <a:buClr>
                <a:schemeClr val="dk1"/>
              </a:buClr>
              <a:buSzPts val="1100"/>
              <a:buFont typeface="Arial"/>
              <a:buNone/>
            </a:pPr>
            <a:r>
              <a:rPr lang="en-GB" sz="1100">
                <a:solidFill>
                  <a:schemeClr val="dk1"/>
                </a:solidFill>
              </a:rPr>
              <a:t>Kazi khatun (1605805)</a:t>
            </a:r>
            <a:endParaRPr sz="1100">
              <a:solidFill>
                <a:schemeClr val="dk1"/>
              </a:solidFill>
            </a:endParaRPr>
          </a:p>
          <a:p>
            <a:pPr indent="0" lvl="0" marL="0" rtl="0">
              <a:lnSpc>
                <a:spcPct val="115000"/>
              </a:lnSpc>
              <a:spcBef>
                <a:spcPts val="0"/>
              </a:spcBef>
              <a:spcAft>
                <a:spcPts val="0"/>
              </a:spcAft>
              <a:buClr>
                <a:schemeClr val="dk1"/>
              </a:buClr>
              <a:buSzPts val="1100"/>
              <a:buFont typeface="Arial"/>
              <a:buNone/>
            </a:pPr>
            <a:r>
              <a:rPr lang="en-GB" sz="1100">
                <a:solidFill>
                  <a:schemeClr val="dk1"/>
                </a:solidFill>
              </a:rPr>
              <a:t> </a:t>
            </a:r>
            <a:endParaRPr sz="1100">
              <a:solidFill>
                <a:schemeClr val="dk1"/>
              </a:solidFill>
            </a:endParaRPr>
          </a:p>
          <a:p>
            <a:pPr indent="0" lvl="0" marL="0" rtl="0">
              <a:lnSpc>
                <a:spcPct val="115000"/>
              </a:lnSpc>
              <a:spcBef>
                <a:spcPts val="0"/>
              </a:spcBef>
              <a:spcAft>
                <a:spcPts val="0"/>
              </a:spcAft>
              <a:buClr>
                <a:schemeClr val="dk1"/>
              </a:buClr>
              <a:buSzPts val="1100"/>
              <a:buFont typeface="Arial"/>
              <a:buNone/>
            </a:pPr>
            <a:r>
              <a:rPr b="1" lang="en-GB" sz="1100" u="sng">
                <a:solidFill>
                  <a:schemeClr val="dk1"/>
                </a:solidFill>
              </a:rPr>
              <a:t>Learning Log team ledder </a:t>
            </a:r>
            <a:endParaRPr b="1" sz="1100" u="sng">
              <a:solidFill>
                <a:schemeClr val="dk1"/>
              </a:solidFill>
            </a:endParaRPr>
          </a:p>
          <a:p>
            <a:pPr indent="0" lvl="0" marL="0" rtl="0">
              <a:lnSpc>
                <a:spcPct val="115000"/>
              </a:lnSpc>
              <a:spcBef>
                <a:spcPts val="0"/>
              </a:spcBef>
              <a:spcAft>
                <a:spcPts val="0"/>
              </a:spcAft>
              <a:buClr>
                <a:schemeClr val="dk1"/>
              </a:buClr>
              <a:buSzPts val="1100"/>
              <a:buFont typeface="Arial"/>
              <a:buNone/>
            </a:pPr>
            <a:r>
              <a:rPr b="1" lang="en-GB" sz="1100">
                <a:solidFill>
                  <a:schemeClr val="dk1"/>
                </a:solidFill>
              </a:rPr>
              <a:t> </a:t>
            </a:r>
            <a:endParaRPr b="1" sz="1100">
              <a:solidFill>
                <a:schemeClr val="dk1"/>
              </a:solidFill>
            </a:endParaRPr>
          </a:p>
          <a:p>
            <a:pPr indent="0" lvl="0" marL="0" rtl="0">
              <a:lnSpc>
                <a:spcPct val="115000"/>
              </a:lnSpc>
              <a:spcBef>
                <a:spcPts val="0"/>
              </a:spcBef>
              <a:spcAft>
                <a:spcPts val="0"/>
              </a:spcAft>
              <a:buClr>
                <a:schemeClr val="dk1"/>
              </a:buClr>
              <a:buSzPts val="1100"/>
              <a:buFont typeface="Arial"/>
              <a:buNone/>
            </a:pPr>
            <a:r>
              <a:rPr lang="en-GB" sz="1150">
                <a:solidFill>
                  <a:schemeClr val="accent2"/>
                </a:solidFill>
                <a:highlight>
                  <a:srgbClr val="FFFFFF"/>
                </a:highlight>
              </a:rPr>
              <a:t>Very passionately accepted the role as a team leader to introduce a business plan. My leadership and dedication skills were about to be put to a test. Creating a business plan has always daunt on me how to put everything together. But experience to create a business plan was horrendous and has left me tormented. It caused a very big stress for a moment felt like real business plan about to fail I put my heart and soul to it to complete everything on my own I had backup of two of my colleagues who helped me out but the collaboration the communication gap system created such a big disaster. As I couldn't attend many classes I was left to resolve this matter on my own. I knew leading accompany would be a challenge task to be completed.  I started reading books on entrepreneurship doing online research two build a successful business plan my weakness took over which was the finance department as it was one of my fellow </a:t>
            </a:r>
            <a:r>
              <a:rPr lang="en-GB" sz="1150">
                <a:solidFill>
                  <a:schemeClr val="accent2"/>
                </a:solidFill>
                <a:highlight>
                  <a:srgbClr val="FFFFFF"/>
                </a:highlight>
              </a:rPr>
              <a:t>colleagues</a:t>
            </a:r>
            <a:r>
              <a:rPr lang="en-GB" sz="1150">
                <a:solidFill>
                  <a:schemeClr val="accent2"/>
                </a:solidFill>
                <a:highlight>
                  <a:srgbClr val="FFFFFF"/>
                </a:highlight>
              </a:rPr>
              <a:t> department to conclude but unfortunately was taken out of my group. During my journey I have learnt one thing thinking about opening a business is easy but to put the method into an action plan is quite tough. To create a successful business, you will need to have qualified and determined people on your team to gain the profit margin on time.</a:t>
            </a:r>
            <a:r>
              <a:rPr lang="en-GB" sz="1100">
                <a:solidFill>
                  <a:schemeClr val="dk1"/>
                </a:solidFill>
              </a:rPr>
              <a:t>  have learnt one major thing when opening a business asset are very important as that could lead to success or failure. The finance side was my weakness as I did not understand how to create the cash flow and how to monitor business incoming and outgoing. My journey on project plan pathway to create a business plan has taught me to focus and do extensive research on the financial side.</a:t>
            </a:r>
            <a:endParaRPr sz="1100">
              <a:solidFill>
                <a:schemeClr val="dk1"/>
              </a:solidFill>
            </a:endParaRPr>
          </a:p>
          <a:p>
            <a:pPr indent="0" lvl="0" marL="0">
              <a:spcBef>
                <a:spcPts val="0"/>
              </a:spcBef>
              <a:spcAft>
                <a:spcPts val="0"/>
              </a:spcAft>
              <a:buNone/>
            </a:pPr>
            <a:r>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30" name="Shape 230"/>
        <p:cNvGrpSpPr/>
        <p:nvPr/>
      </p:nvGrpSpPr>
      <p:grpSpPr>
        <a:xfrm>
          <a:off x="0" y="0"/>
          <a:ext cx="0" cy="0"/>
          <a:chOff x="0" y="0"/>
          <a:chExt cx="0" cy="0"/>
        </a:xfrm>
      </p:grpSpPr>
      <p:sp>
        <p:nvSpPr>
          <p:cNvPr id="231" name="Shape 231"/>
          <p:cNvSpPr txBox="1"/>
          <p:nvPr/>
        </p:nvSpPr>
        <p:spPr>
          <a:xfrm>
            <a:off x="104000" y="141825"/>
            <a:ext cx="8897100" cy="4860000"/>
          </a:xfrm>
          <a:prstGeom prst="rect">
            <a:avLst/>
          </a:prstGeom>
          <a:noFill/>
          <a:ln>
            <a:noFill/>
          </a:ln>
        </p:spPr>
        <p:txBody>
          <a:bodyPr anchorCtr="0" anchor="t" bIns="91425" lIns="91425" spcFirstLastPara="1" rIns="91425" wrap="square" tIns="91425">
            <a:noAutofit/>
          </a:bodyPr>
          <a:lstStyle/>
          <a:p>
            <a:pPr indent="0" lvl="0" marL="0" rtl="0">
              <a:lnSpc>
                <a:spcPct val="115000"/>
              </a:lnSpc>
              <a:spcBef>
                <a:spcPts val="0"/>
              </a:spcBef>
              <a:spcAft>
                <a:spcPts val="0"/>
              </a:spcAft>
              <a:buClr>
                <a:schemeClr val="dk1"/>
              </a:buClr>
              <a:buSzPts val="1100"/>
              <a:buFont typeface="Arial"/>
              <a:buNone/>
            </a:pPr>
            <a:r>
              <a:rPr lang="en-GB" sz="1100">
                <a:solidFill>
                  <a:schemeClr val="dk1"/>
                </a:solidFill>
              </a:rPr>
              <a:t>Shelly Begum ( 1605797)</a:t>
            </a:r>
            <a:endParaRPr sz="1100">
              <a:solidFill>
                <a:schemeClr val="dk1"/>
              </a:solidFill>
            </a:endParaRPr>
          </a:p>
          <a:p>
            <a:pPr indent="0" lvl="0" marL="0" rtl="0">
              <a:lnSpc>
                <a:spcPct val="115000"/>
              </a:lnSpc>
              <a:spcBef>
                <a:spcPts val="0"/>
              </a:spcBef>
              <a:spcAft>
                <a:spcPts val="0"/>
              </a:spcAft>
              <a:buClr>
                <a:schemeClr val="dk1"/>
              </a:buClr>
              <a:buSzPts val="1100"/>
              <a:buFont typeface="Arial"/>
              <a:buNone/>
            </a:pPr>
            <a:r>
              <a:rPr lang="en-GB" sz="1100">
                <a:solidFill>
                  <a:schemeClr val="dk1"/>
                </a:solidFill>
              </a:rPr>
              <a:t> </a:t>
            </a:r>
            <a:endParaRPr sz="1100">
              <a:solidFill>
                <a:schemeClr val="dk1"/>
              </a:solidFill>
            </a:endParaRPr>
          </a:p>
          <a:p>
            <a:pPr indent="0" lvl="0" marL="0" rtl="0">
              <a:lnSpc>
                <a:spcPct val="115000"/>
              </a:lnSpc>
              <a:spcBef>
                <a:spcPts val="0"/>
              </a:spcBef>
              <a:spcAft>
                <a:spcPts val="0"/>
              </a:spcAft>
              <a:buClr>
                <a:schemeClr val="dk1"/>
              </a:buClr>
              <a:buSzPts val="1100"/>
              <a:buFont typeface="Arial"/>
              <a:buNone/>
            </a:pPr>
            <a:r>
              <a:rPr b="1" lang="en-GB" sz="1100" u="sng">
                <a:solidFill>
                  <a:schemeClr val="dk1"/>
                </a:solidFill>
              </a:rPr>
              <a:t>Learning Log</a:t>
            </a:r>
            <a:r>
              <a:rPr lang="en-GB" sz="1100">
                <a:solidFill>
                  <a:schemeClr val="dk1"/>
                </a:solidFill>
              </a:rPr>
              <a:t> </a:t>
            </a:r>
            <a:endParaRPr sz="1100">
              <a:solidFill>
                <a:schemeClr val="dk1"/>
              </a:solidFill>
            </a:endParaRPr>
          </a:p>
          <a:p>
            <a:pPr indent="0" lvl="0" marL="0" rtl="0">
              <a:lnSpc>
                <a:spcPct val="115000"/>
              </a:lnSpc>
              <a:spcBef>
                <a:spcPts val="0"/>
              </a:spcBef>
              <a:spcAft>
                <a:spcPts val="0"/>
              </a:spcAft>
              <a:buClr>
                <a:schemeClr val="dk1"/>
              </a:buClr>
              <a:buSzPts val="1100"/>
              <a:buFont typeface="Arial"/>
              <a:buNone/>
            </a:pPr>
            <a:r>
              <a:rPr lang="en-GB" sz="1100">
                <a:solidFill>
                  <a:schemeClr val="dk1"/>
                </a:solidFill>
              </a:rPr>
              <a:t>After we met up as a group we all decided that we were going to open a youth club for the young people in the local area. I was given the responsibility of looking at what administration and marketing would be needed to open the youth club. I contacted a couple of the local youth clubs in the area e.g. hackney quest and seemed out information from the internet on my research topics whilst I was looking at the administration I learnt that there was a lot of paperwork required to start our business and to ensure it was safe secure and legal. And all this would require a lot of organisation through the research I found that there were many avenues for marketing and you could pay others to take this task away from the business but being a start-up, it made more financial sense to do this ourselves. I also found that marketing plays a very important role in determining the success of your business as customers need to know and trust your service/product I would make sure that I had all my paperwork in order and that I health budget for marketing if I was to open my own business. </a:t>
            </a:r>
            <a:endParaRPr sz="1100">
              <a:solidFill>
                <a:schemeClr val="dk1"/>
              </a:solidFill>
            </a:endParaRPr>
          </a:p>
          <a:p>
            <a:pPr indent="0" lvl="0" marL="0" rtl="0">
              <a:lnSpc>
                <a:spcPct val="115000"/>
              </a:lnSpc>
              <a:spcBef>
                <a:spcPts val="0"/>
              </a:spcBef>
              <a:spcAft>
                <a:spcPts val="0"/>
              </a:spcAft>
              <a:buClr>
                <a:schemeClr val="dk1"/>
              </a:buClr>
              <a:buSzPts val="1100"/>
              <a:buFont typeface="Arial"/>
              <a:buNone/>
            </a:pPr>
            <a:r>
              <a:rPr lang="en-GB" sz="1100">
                <a:solidFill>
                  <a:schemeClr val="dk1"/>
                </a:solidFill>
              </a:rPr>
              <a:t> </a:t>
            </a:r>
            <a:endParaRPr sz="1100">
              <a:solidFill>
                <a:schemeClr val="dk1"/>
              </a:solidFill>
            </a:endParaRPr>
          </a:p>
          <a:p>
            <a:pPr indent="0" lvl="0" marL="0" rtl="0">
              <a:lnSpc>
                <a:spcPct val="115000"/>
              </a:lnSpc>
              <a:spcBef>
                <a:spcPts val="0"/>
              </a:spcBef>
              <a:spcAft>
                <a:spcPts val="0"/>
              </a:spcAft>
              <a:buNone/>
            </a:pPr>
            <a:r>
              <a:rPr lang="en-GB" sz="1100">
                <a:solidFill>
                  <a:schemeClr val="dk1"/>
                </a:solidFill>
              </a:rPr>
              <a:t> Jessy Begum( 1605820)</a:t>
            </a:r>
            <a:endParaRPr sz="1100">
              <a:solidFill>
                <a:schemeClr val="dk1"/>
              </a:solidFill>
            </a:endParaRPr>
          </a:p>
          <a:p>
            <a:pPr indent="0" lvl="0" marL="0" rtl="0">
              <a:lnSpc>
                <a:spcPct val="115000"/>
              </a:lnSpc>
              <a:spcBef>
                <a:spcPts val="0"/>
              </a:spcBef>
              <a:spcAft>
                <a:spcPts val="0"/>
              </a:spcAft>
              <a:buNone/>
            </a:pPr>
            <a:r>
              <a:rPr b="1" lang="en-GB" sz="1100">
                <a:solidFill>
                  <a:schemeClr val="dk1"/>
                </a:solidFill>
              </a:rPr>
              <a:t> </a:t>
            </a:r>
            <a:endParaRPr b="1" sz="1100">
              <a:solidFill>
                <a:schemeClr val="dk1"/>
              </a:solidFill>
            </a:endParaRPr>
          </a:p>
          <a:p>
            <a:pPr indent="0" lvl="0" marL="0" rtl="0">
              <a:lnSpc>
                <a:spcPct val="115000"/>
              </a:lnSpc>
              <a:spcBef>
                <a:spcPts val="0"/>
              </a:spcBef>
              <a:spcAft>
                <a:spcPts val="0"/>
              </a:spcAft>
              <a:buNone/>
            </a:pPr>
            <a:r>
              <a:rPr b="1" lang="en-GB" sz="1100" u="sng">
                <a:solidFill>
                  <a:schemeClr val="dk1"/>
                </a:solidFill>
              </a:rPr>
              <a:t>Learning Log </a:t>
            </a:r>
            <a:r>
              <a:rPr lang="en-GB" sz="1100">
                <a:solidFill>
                  <a:schemeClr val="dk1"/>
                </a:solidFill>
              </a:rPr>
              <a:t> </a:t>
            </a:r>
            <a:endParaRPr sz="1100">
              <a:solidFill>
                <a:schemeClr val="dk1"/>
              </a:solidFill>
            </a:endParaRPr>
          </a:p>
          <a:p>
            <a:pPr indent="0" lvl="0" marL="0" rtl="0">
              <a:lnSpc>
                <a:spcPct val="115000"/>
              </a:lnSpc>
              <a:spcBef>
                <a:spcPts val="0"/>
              </a:spcBef>
              <a:spcAft>
                <a:spcPts val="0"/>
              </a:spcAft>
              <a:buNone/>
            </a:pPr>
            <a:r>
              <a:rPr lang="en-GB" sz="1100">
                <a:solidFill>
                  <a:schemeClr val="dk1"/>
                </a:solidFill>
              </a:rPr>
              <a:t>I was given the task of completing the aims, objectives, SWOT and PEST analysis and conclusion. By completing the aims and objectives, I had a clear sense of direction in which the business wanted to go. This allowed me to draw conclusions that helped to sum up the purpose of the business. I then used a SWOT and PEST analysis and I found these two tools to be very effective in assessing the business. The SWOT analysis allowed me to identify what was good, potential risks, and areas of improvement for the business. The PEST analysis makes me look at the business from different perspectives. I found sing the PEST analysis was a different way of assessing the business as it made me look at it from a political, environmental, social and technological point of view and I had to think about the business from a wider angle. These two analysis methods were useful, and I would use them again if I was to open my own business.  </a:t>
            </a:r>
            <a:endParaRPr sz="1100">
              <a:solidFill>
                <a:schemeClr val="dk1"/>
              </a:solidFill>
            </a:endParaRPr>
          </a:p>
          <a:p>
            <a:pPr indent="0" lvl="0" marL="0" rtl="0">
              <a:lnSpc>
                <a:spcPct val="115000"/>
              </a:lnSpc>
              <a:spcBef>
                <a:spcPts val="0"/>
              </a:spcBef>
              <a:spcAft>
                <a:spcPts val="0"/>
              </a:spcAft>
              <a:buClr>
                <a:schemeClr val="dk1"/>
              </a:buClr>
              <a:buSzPts val="1100"/>
              <a:buFont typeface="Arial"/>
              <a:buNone/>
            </a:pPr>
            <a:r>
              <a:t/>
            </a:r>
            <a:endParaRPr sz="1100">
              <a:solidFill>
                <a:schemeClr val="dk1"/>
              </a:solidFill>
            </a:endParaRPr>
          </a:p>
          <a:p>
            <a:pPr indent="0" lvl="0" marL="0">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