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309" r:id="rId5"/>
    <p:sldId id="297" r:id="rId6"/>
    <p:sldId id="287" r:id="rId7"/>
    <p:sldId id="304" r:id="rId8"/>
    <p:sldId id="315" r:id="rId9"/>
    <p:sldId id="268" r:id="rId10"/>
    <p:sldId id="313" r:id="rId11"/>
    <p:sldId id="296" r:id="rId12"/>
    <p:sldId id="325" r:id="rId13"/>
    <p:sldId id="320" r:id="rId14"/>
    <p:sldId id="322" r:id="rId15"/>
    <p:sldId id="321" r:id="rId16"/>
    <p:sldId id="323" r:id="rId17"/>
    <p:sldId id="311" r:id="rId18"/>
    <p:sldId id="319" r:id="rId19"/>
    <p:sldId id="295" r:id="rId20"/>
    <p:sldId id="318" r:id="rId21"/>
    <p:sldId id="317" r:id="rId22"/>
    <p:sldId id="324" r:id="rId23"/>
    <p:sldId id="306" r:id="rId24"/>
    <p:sldId id="30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88598-22D3-479D-9DA2-A9E1AE181777}" v="46" dt="2021-11-19T13:39:14.393"/>
    <p1510:client id="{0891ACE4-1753-D9C7-F3BE-6FB60AA6A1A8}" v="482" dt="2021-11-10T17:00:11.736"/>
    <p1510:client id="{0E80CE67-75A1-693D-E482-A5942D48E5FD}" v="1096" dt="2021-11-17T12:48:37.736"/>
    <p1510:client id="{129664A6-CF0B-95E3-D786-9D16745B6385}" v="124" dt="2021-11-19T00:11:19.798"/>
    <p1510:client id="{2FC4C8D9-01BE-B461-70FE-5A75572889E2}" v="84" dt="2021-11-12T16:57:29.770"/>
    <p1510:client id="{357729DE-8A81-4D9A-8E5D-62DD4039F340}" v="396" dt="2021-11-18T17:37:16.648"/>
    <p1510:client id="{48889A2D-03BA-FBC2-3C70-232BEF0580E1}" v="38" dt="2021-11-15T11:40:42.699"/>
    <p1510:client id="{68BFF1FA-6838-4788-832B-51C81EDE0483}" v="1" dt="2021-09-16T01:27:27.513"/>
    <p1510:client id="{888369A6-CA03-007A-F84E-428DA36145E9}" v="24" dt="2021-11-10T11:20:54.333"/>
    <p1510:client id="{9E621DB6-E4E7-428A-F371-8AEFFEECC9C2}" v="76" dt="2021-11-11T11:59:57.522"/>
    <p1510:client id="{BA40D55D-3405-8D3A-2C07-1EB07C0987ED}" v="144" dt="2021-11-10T17:12:30.215"/>
    <p1510:client id="{E2C35CB9-6CC6-49AA-BF92-D8E7573CFDDE}" v="729" dt="2021-11-08T12:47:25.4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3840"/>
        <p:guide orient="horz" pos="96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11/19/2021</a:t>
            </a:fld>
            <a:endParaRPr lang="en-US"/>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a:p>
        </p:txBody>
      </p:sp>
    </p:spTree>
    <p:extLst>
      <p:ext uri="{BB962C8B-B14F-4D97-AF65-F5344CB8AC3E}">
        <p14:creationId xmlns:p14="http://schemas.microsoft.com/office/powerpoint/2010/main" val="1707915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20</a:t>
            </a:fld>
            <a:endParaRPr lang="en-US"/>
          </a:p>
        </p:txBody>
      </p:sp>
    </p:spTree>
    <p:extLst>
      <p:ext uri="{BB962C8B-B14F-4D97-AF65-F5344CB8AC3E}">
        <p14:creationId xmlns:p14="http://schemas.microsoft.com/office/powerpoint/2010/main" val="19136215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endParaRPr lang="en-US"/>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endParaRPr lang="en-US"/>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endParaRPr lang="en-US"/>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a:t>Item Title</a:t>
            </a:r>
            <a:endParaRPr lang="en-ZA"/>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endParaRPr lang="en-US"/>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endParaRPr lang="en-US"/>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www.pngall.com/team-png" TargetMode="External"/><Relationship Id="rId2" Type="http://schemas.openxmlformats.org/officeDocument/2006/relationships/image" Target="../media/image24.pn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1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Logo&#10;&#10;Description automatically generated">
            <a:extLst>
              <a:ext uri="{FF2B5EF4-FFF2-40B4-BE49-F238E27FC236}">
                <a16:creationId xmlns:a16="http://schemas.microsoft.com/office/drawing/2014/main" id="{792BC944-6A36-4015-87B3-F43FDAE790BE}"/>
              </a:ext>
            </a:extLst>
          </p:cNvPr>
          <p:cNvPicPr>
            <a:picLocks noGrp="1" noChangeAspect="1"/>
          </p:cNvPicPr>
          <p:nvPr>
            <p:ph type="pic" sz="quarter" idx="15"/>
          </p:nvPr>
        </p:nvPicPr>
        <p:blipFill rotWithShape="1">
          <a:blip r:embed="rId2"/>
          <a:srcRect r="12284" b="-2"/>
          <a:stretch/>
        </p:blipFill>
        <p:spPr>
          <a:xfrm>
            <a:off x="4117521" y="10"/>
            <a:ext cx="8074479" cy="6857990"/>
          </a:xfrm>
          <a:prstGeom prst="rect">
            <a:avLst/>
          </a:prstGeom>
        </p:spPr>
      </p:pic>
      <p:sp>
        <p:nvSpPr>
          <p:cNvPr id="33" name="Freeform: Shape 3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804672" y="365125"/>
            <a:ext cx="5266155" cy="1325563"/>
          </a:xfrm>
        </p:spPr>
        <p:txBody>
          <a:bodyPr vert="horz" lIns="91440" tIns="45720" rIns="91440" bIns="45720" rtlCol="0" anchor="ctr">
            <a:normAutofit/>
          </a:bodyPr>
          <a:lstStyle/>
          <a:p>
            <a:r>
              <a:rPr lang="en-US" sz="4400"/>
              <a:t>APPURCAR business plan</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804672" y="2022601"/>
            <a:ext cx="4672607" cy="4154361"/>
          </a:xfrm>
        </p:spPr>
        <p:txBody>
          <a:bodyPr vert="horz" lIns="91440" tIns="45720" rIns="91440" bIns="45720" rtlCol="0" anchor="t">
            <a:normAutofit/>
          </a:bodyPr>
          <a:lstStyle/>
          <a:p>
            <a:pPr indent="-228600">
              <a:buFont typeface="Arial" panose="020B0604020202020204" pitchFamily="34" charset="0"/>
              <a:buChar char="•"/>
            </a:pPr>
            <a:r>
              <a:rPr lang="en-US" b="1" dirty="0"/>
              <a:t>Marian Daniel Stefan 2017869</a:t>
            </a:r>
          </a:p>
          <a:p>
            <a:pPr indent="-228600">
              <a:buFont typeface="Arial" panose="020B0604020202020204" pitchFamily="34" charset="0"/>
              <a:buChar char="•"/>
            </a:pPr>
            <a:r>
              <a:rPr lang="en-US" b="1" dirty="0"/>
              <a:t>Kristiyan </a:t>
            </a:r>
            <a:r>
              <a:rPr lang="en-US" b="1" dirty="0" err="1"/>
              <a:t>Krasimirov</a:t>
            </a:r>
            <a:r>
              <a:rPr lang="en-US" b="1" dirty="0"/>
              <a:t> </a:t>
            </a:r>
            <a:r>
              <a:rPr lang="en-US" b="1" dirty="0" err="1"/>
              <a:t>Grudev</a:t>
            </a:r>
            <a:r>
              <a:rPr lang="en-US" b="1" dirty="0"/>
              <a:t> 2018996</a:t>
            </a:r>
          </a:p>
          <a:p>
            <a:pPr indent="-228600">
              <a:buFont typeface="Arial" panose="020B0604020202020204" pitchFamily="34" charset="0"/>
              <a:buChar char="•"/>
            </a:pPr>
            <a:r>
              <a:rPr lang="en-US" b="1" dirty="0"/>
              <a:t>Gabriel Gheorge 2021690</a:t>
            </a:r>
          </a:p>
          <a:p>
            <a:pPr indent="-228600">
              <a:buFont typeface="Arial" panose="020B0604020202020204" pitchFamily="34" charset="0"/>
              <a:buChar char="•"/>
            </a:pPr>
            <a:r>
              <a:rPr lang="en-US" b="1" dirty="0"/>
              <a:t>Krystal Yasmine Lewis 2016755</a:t>
            </a:r>
          </a:p>
          <a:p>
            <a:pPr indent="-228600">
              <a:buFont typeface="Arial" panose="020B0604020202020204" pitchFamily="34" charset="0"/>
              <a:buChar char="•"/>
            </a:pPr>
            <a:r>
              <a:rPr lang="en-US" b="1" dirty="0"/>
              <a:t>Amanda </a:t>
            </a:r>
            <a:r>
              <a:rPr lang="en-US" b="1" dirty="0" err="1"/>
              <a:t>Peresphone</a:t>
            </a:r>
            <a:r>
              <a:rPr lang="en-US" b="1" dirty="0"/>
              <a:t> Griffin 2017950</a:t>
            </a:r>
          </a:p>
          <a:p>
            <a:pPr indent="-228600">
              <a:buFont typeface="Arial" panose="020B0604020202020204" pitchFamily="34" charset="0"/>
              <a:buChar char="•"/>
            </a:pPr>
            <a:r>
              <a:rPr lang="en-US" b="1" dirty="0"/>
              <a:t>Andrei Daniel Marian Vilceanu 2021009</a:t>
            </a:r>
          </a:p>
          <a:p>
            <a:r>
              <a:rPr lang="en-US" b="1" dirty="0">
                <a:ea typeface="+mn-lt"/>
                <a:cs typeface="+mn-lt"/>
              </a:rPr>
              <a:t>Module Leader:</a:t>
            </a:r>
          </a:p>
          <a:p>
            <a:pPr indent="-228600">
              <a:buFont typeface="Arial" panose="020B0604020202020204" pitchFamily="34" charset="0"/>
              <a:buChar char="•"/>
            </a:pPr>
            <a:r>
              <a:rPr lang="en-US" b="1" dirty="0">
                <a:ea typeface="+mn-lt"/>
                <a:cs typeface="+mn-lt"/>
              </a:rPr>
              <a:t>Dr Oluwaseun Adegbite</a:t>
            </a:r>
            <a:endParaRPr lang="en-US" b="1" dirty="0"/>
          </a:p>
          <a:p>
            <a:pPr indent="-228600">
              <a:buChar char="•"/>
            </a:pPr>
            <a:r>
              <a:rPr lang="en-US" b="1" dirty="0"/>
              <a:t>BMSW4006</a:t>
            </a:r>
          </a:p>
          <a:p>
            <a:endParaRPr lang="en-US" b="1" dirty="0"/>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946180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nt a car | Car Reviews">
            <a:extLst>
              <a:ext uri="{FF2B5EF4-FFF2-40B4-BE49-F238E27FC236}">
                <a16:creationId xmlns:a16="http://schemas.microsoft.com/office/drawing/2014/main" id="{708D7FF2-75E3-425C-AD1B-BD900D754025}"/>
              </a:ext>
            </a:extLst>
          </p:cNvPr>
          <p:cNvPicPr>
            <a:picLocks noChangeAspect="1"/>
          </p:cNvPicPr>
          <p:nvPr/>
        </p:nvPicPr>
        <p:blipFill rotWithShape="1">
          <a:blip r:embed="rId3">
            <a:alphaModFix amt="40000"/>
          </a:blip>
          <a:srcRect b="3434"/>
          <a:stretch/>
        </p:blipFill>
        <p:spPr>
          <a:xfrm>
            <a:off x="20" y="1"/>
            <a:ext cx="12191980" cy="6857999"/>
          </a:xfrm>
          <a:prstGeom prst="rect">
            <a:avLst/>
          </a:prstGeom>
        </p:spPr>
      </p:pic>
      <p:sp>
        <p:nvSpPr>
          <p:cNvPr id="33" name="Title 32">
            <a:extLst>
              <a:ext uri="{FF2B5EF4-FFF2-40B4-BE49-F238E27FC236}">
                <a16:creationId xmlns:a16="http://schemas.microsoft.com/office/drawing/2014/main" id="{1D291211-3EE5-468A-9544-9DD9E6923594}"/>
              </a:ext>
            </a:extLst>
          </p:cNvPr>
          <p:cNvSpPr>
            <a:spLocks noGrp="1"/>
          </p:cNvSpPr>
          <p:nvPr>
            <p:ph type="title"/>
          </p:nvPr>
        </p:nvSpPr>
        <p:spPr>
          <a:xfrm>
            <a:off x="838343" y="365125"/>
            <a:ext cx="10515600" cy="1325563"/>
          </a:xfrm>
        </p:spPr>
        <p:txBody>
          <a:bodyPr vert="horz" lIns="91440" tIns="45720" rIns="91440" bIns="45720" rtlCol="0" anchor="ctr">
            <a:normAutofit/>
          </a:bodyPr>
          <a:lstStyle/>
          <a:p>
            <a:pPr algn="l"/>
            <a:r>
              <a:rPr lang="en-US" sz="4400" kern="1200">
                <a:solidFill>
                  <a:srgbClr val="FFFFFF"/>
                </a:solidFill>
                <a:latin typeface="+mj-lt"/>
                <a:ea typeface="+mj-ea"/>
                <a:cs typeface="+mj-cs"/>
              </a:rPr>
              <a:t>Business overview</a:t>
            </a:r>
          </a:p>
        </p:txBody>
      </p:sp>
      <p:sp>
        <p:nvSpPr>
          <p:cNvPr id="4" name="TextBox 3">
            <a:extLst>
              <a:ext uri="{FF2B5EF4-FFF2-40B4-BE49-F238E27FC236}">
                <a16:creationId xmlns:a16="http://schemas.microsoft.com/office/drawing/2014/main" id="{96FF6B0A-336B-4D40-BE84-D62C6392D703}"/>
              </a:ext>
            </a:extLst>
          </p:cNvPr>
          <p:cNvSpPr txBox="1"/>
          <p:nvPr/>
        </p:nvSpPr>
        <p:spPr>
          <a:xfrm>
            <a:off x="838344" y="2013625"/>
            <a:ext cx="4614759" cy="41633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400">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Who we are?​</a:t>
            </a:r>
          </a:p>
          <a:p>
            <a:pPr indent="-228600">
              <a:lnSpc>
                <a:spcPct val="90000"/>
              </a:lnSpc>
              <a:spcAft>
                <a:spcPts val="600"/>
              </a:spcAft>
              <a:buFont typeface="Arial" panose="020B0604020202020204" pitchFamily="34" charset="0"/>
              <a:buChar char="•"/>
            </a:pPr>
            <a:r>
              <a:rPr lang="en-US" sz="1400" b="1">
                <a:solidFill>
                  <a:srgbClr val="FFFFFF"/>
                </a:solidFill>
              </a:rPr>
              <a:t>       A Private limited company​</a:t>
            </a:r>
          </a:p>
          <a:p>
            <a:pPr indent="-228600">
              <a:lnSpc>
                <a:spcPct val="90000"/>
              </a:lnSpc>
              <a:spcAft>
                <a:spcPts val="600"/>
              </a:spcAft>
              <a:buFont typeface="Arial" panose="020B0604020202020204" pitchFamily="34" charset="0"/>
              <a:buChar char="•"/>
            </a:pPr>
            <a:r>
              <a:rPr lang="en-US" sz="1400" b="1">
                <a:solidFill>
                  <a:srgbClr val="FFFFFF"/>
                </a:solidFill>
              </a:rPr>
              <a:t>        Multiple ownership – LLP​</a:t>
            </a:r>
          </a:p>
          <a:p>
            <a:pPr indent="-228600">
              <a:lnSpc>
                <a:spcPct val="90000"/>
              </a:lnSpc>
              <a:spcAft>
                <a:spcPts val="600"/>
              </a:spcAft>
              <a:buFont typeface="Arial" panose="020B0604020202020204" pitchFamily="34" charset="0"/>
              <a:buChar char="•"/>
            </a:pPr>
            <a:endParaRPr lang="en-US" sz="1400" b="1">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What do we do?​</a:t>
            </a:r>
          </a:p>
          <a:p>
            <a:pPr indent="-228600">
              <a:lnSpc>
                <a:spcPct val="90000"/>
              </a:lnSpc>
              <a:spcAft>
                <a:spcPts val="600"/>
              </a:spcAft>
              <a:buFont typeface="Arial" panose="020B0604020202020204" pitchFamily="34" charset="0"/>
              <a:buChar char="•"/>
            </a:pPr>
            <a:r>
              <a:rPr lang="en-US" sz="1400" b="1">
                <a:solidFill>
                  <a:srgbClr val="FFFFFF"/>
                </a:solidFill>
              </a:rPr>
              <a:t>      Lease vehicles to members online​</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Where can you find us?​</a:t>
            </a:r>
          </a:p>
          <a:p>
            <a:pPr indent="-228600">
              <a:lnSpc>
                <a:spcPct val="90000"/>
              </a:lnSpc>
              <a:spcAft>
                <a:spcPts val="600"/>
              </a:spcAft>
              <a:buFont typeface="Arial" panose="020B0604020202020204" pitchFamily="34" charset="0"/>
              <a:buChar char="•"/>
            </a:pPr>
            <a:r>
              <a:rPr lang="en-US" sz="1400" b="1">
                <a:solidFill>
                  <a:srgbClr val="FFFFFF"/>
                </a:solidFill>
              </a:rPr>
              <a:t>      In any community by downloading the Appurcar App​</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Why us​</a:t>
            </a:r>
          </a:p>
          <a:p>
            <a:pPr indent="-228600">
              <a:lnSpc>
                <a:spcPct val="90000"/>
              </a:lnSpc>
              <a:spcAft>
                <a:spcPts val="600"/>
              </a:spcAft>
              <a:buFont typeface="Arial" panose="020B0604020202020204" pitchFamily="34" charset="0"/>
              <a:buChar char="•"/>
            </a:pPr>
            <a:r>
              <a:rPr lang="en-US" sz="1400" b="1">
                <a:solidFill>
                  <a:srgbClr val="FFFFFF"/>
                </a:solidFill>
              </a:rPr>
              <a:t>      Readily and easy access to a vehicle​</a:t>
            </a:r>
          </a:p>
          <a:p>
            <a:pPr indent="-228600">
              <a:lnSpc>
                <a:spcPct val="90000"/>
              </a:lnSpc>
              <a:spcAft>
                <a:spcPts val="600"/>
              </a:spcAft>
              <a:buFont typeface="Arial" panose="020B0604020202020204" pitchFamily="34" charset="0"/>
              <a:buChar char="•"/>
            </a:pPr>
            <a:r>
              <a:rPr lang="en-US" sz="1400" b="1">
                <a:solidFill>
                  <a:srgbClr val="FFFFFF"/>
                </a:solidFill>
              </a:rPr>
              <a:t>      Hassle free​</a:t>
            </a:r>
          </a:p>
          <a:p>
            <a:pPr indent="-228600">
              <a:lnSpc>
                <a:spcPct val="90000"/>
              </a:lnSpc>
              <a:spcAft>
                <a:spcPts val="600"/>
              </a:spcAft>
              <a:buFont typeface="Arial" panose="020B0604020202020204" pitchFamily="34" charset="0"/>
              <a:buChar char="•"/>
            </a:pPr>
            <a:r>
              <a:rPr lang="en-US" sz="1400" b="1">
                <a:solidFill>
                  <a:srgbClr val="FFFFFF"/>
                </a:solidFill>
              </a:rPr>
              <a:t>      Providing a service back to the community</a:t>
            </a:r>
          </a:p>
        </p:txBody>
      </p:sp>
      <p:pic>
        <p:nvPicPr>
          <p:cNvPr id="3" name="Picture 4" descr="Logo&#10;&#10;Description automatically generated">
            <a:extLst>
              <a:ext uri="{FF2B5EF4-FFF2-40B4-BE49-F238E27FC236}">
                <a16:creationId xmlns:a16="http://schemas.microsoft.com/office/drawing/2014/main" id="{DD3EB667-0638-4E63-BAE1-53EF74E922BE}"/>
              </a:ext>
            </a:extLst>
          </p:cNvPr>
          <p:cNvPicPr>
            <a:picLocks noChangeAspect="1"/>
          </p:cNvPicPr>
          <p:nvPr/>
        </p:nvPicPr>
        <p:blipFill rotWithShape="1">
          <a:blip r:embed="rId4"/>
          <a:srcRect r="6507"/>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17" name="Footer Placeholder 16">
            <a:extLst>
              <a:ext uri="{FF2B5EF4-FFF2-40B4-BE49-F238E27FC236}">
                <a16:creationId xmlns:a16="http://schemas.microsoft.com/office/drawing/2014/main" id="{A3CFEF10-F087-43D5-9B68-DA35850ED85E}"/>
              </a:ext>
            </a:extLst>
          </p:cNvPr>
          <p:cNvSpPr>
            <a:spLocks noGrp="1"/>
          </p:cNvSpPr>
          <p:nvPr>
            <p:ph type="ftr" sz="quarter" idx="11"/>
          </p:nvPr>
        </p:nvSpPr>
        <p:spPr>
          <a:xfrm>
            <a:off x="4038743" y="6356350"/>
            <a:ext cx="4114800" cy="365125"/>
          </a:xfrm>
        </p:spPr>
        <p:txBody>
          <a:bodyPr vert="horz" lIns="91440" tIns="45720" rIns="91440" bIns="45720" rtlCol="0" anchor="ctr">
            <a:normAutofit/>
          </a:bodyPr>
          <a:lstStyle/>
          <a:p>
            <a:pPr>
              <a:spcAft>
                <a:spcPts val="600"/>
              </a:spcAft>
              <a:defRPr/>
            </a:pPr>
            <a:r>
              <a:rPr lang="en-US" sz="1200" kern="1200">
                <a:solidFill>
                  <a:srgbClr val="FFFFFF"/>
                </a:solidFill>
                <a:latin typeface="+mn-lt"/>
                <a:ea typeface="+mn-ea"/>
                <a:cs typeface="+mn-cs"/>
              </a:rPr>
              <a:t>APPURCAR business plan</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rPr>
              <a:pPr>
                <a:spcAft>
                  <a:spcPts val="600"/>
                </a:spcAft>
                <a:defRPr/>
              </a:pPr>
              <a:t>2</a:t>
            </a:fld>
            <a:endParaRPr lang="en-US" sz="1200">
              <a:solidFill>
                <a:srgbClr val="FFFFFF"/>
              </a:solidFill>
            </a:endParaRPr>
          </a:p>
        </p:txBody>
      </p:sp>
    </p:spTree>
    <p:extLst>
      <p:ext uri="{BB962C8B-B14F-4D97-AF65-F5344CB8AC3E}">
        <p14:creationId xmlns:p14="http://schemas.microsoft.com/office/powerpoint/2010/main" val="211442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3"/>
                                        </p:tgtEl>
                                        <p:attrNameLst>
                                          <p:attrName>style.visibility</p:attrName>
                                        </p:attrNameLst>
                                      </p:cBhvr>
                                      <p:to>
                                        <p:strVal val="visible"/>
                                      </p:to>
                                    </p:set>
                                    <p:animEffect transition="in" filter="fade">
                                      <p:cBhvr>
                                        <p:cTn id="7" dur="7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Who Pays for a Rental Car After An Accident? | Enterprise ...">
            <a:extLst>
              <a:ext uri="{FF2B5EF4-FFF2-40B4-BE49-F238E27FC236}">
                <a16:creationId xmlns:a16="http://schemas.microsoft.com/office/drawing/2014/main" id="{06A17229-11DE-4E1D-A78C-D736F9C902BA}"/>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10" name="TextBox 9">
            <a:extLst>
              <a:ext uri="{FF2B5EF4-FFF2-40B4-BE49-F238E27FC236}">
                <a16:creationId xmlns:a16="http://schemas.microsoft.com/office/drawing/2014/main" id="{D7409223-7692-4C0E-B1E1-C5EA5E433346}"/>
              </a:ext>
            </a:extLst>
          </p:cNvPr>
          <p:cNvSpPr txBox="1"/>
          <p:nvPr/>
        </p:nvSpPr>
        <p:spPr>
          <a:xfrm>
            <a:off x="838201" y="1065862"/>
            <a:ext cx="3313164"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000" b="1">
                <a:solidFill>
                  <a:srgbClr val="FFFFFF"/>
                </a:solidFill>
                <a:latin typeface="+mj-lt"/>
                <a:ea typeface="+mj-ea"/>
                <a:cs typeface="+mj-cs"/>
              </a:rPr>
              <a:t>Business concept</a:t>
            </a:r>
          </a:p>
        </p:txBody>
      </p:sp>
      <p:cxnSp>
        <p:nvCxnSpPr>
          <p:cNvPr id="48" name="Straight Connector 5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3587F623-8E27-4024-B825-30B9C907B641}"/>
              </a:ext>
            </a:extLst>
          </p:cNvPr>
          <p:cNvSpPr>
            <a:spLocks noGrp="1"/>
          </p:cNvSpPr>
          <p:nvPr/>
        </p:nvSpPr>
        <p:spPr>
          <a:xfrm>
            <a:off x="5155379" y="2006456"/>
            <a:ext cx="5744685" cy="472627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000" b="1">
                <a:solidFill>
                  <a:srgbClr val="FFFFFF"/>
                </a:solidFill>
              </a:rPr>
              <a:t>Appurcar is a new utility, that has enabled many people to make money from a vehicle they are not using. </a:t>
            </a:r>
          </a:p>
          <a:p>
            <a:r>
              <a:rPr lang="en-US" sz="1000" b="1">
                <a:solidFill>
                  <a:srgbClr val="FFFFFF"/>
                </a:solidFill>
              </a:rPr>
              <a:t>Appurcar is built on the concept of many who believe that there are too many vehicles on the roads. </a:t>
            </a:r>
          </a:p>
          <a:p>
            <a:r>
              <a:rPr lang="en-US" sz="1000" b="1">
                <a:solidFill>
                  <a:srgbClr val="FFFFFF"/>
                </a:solidFill>
              </a:rPr>
              <a:t>That thought in mind is where we started. We didn’t want a car share, as it meant that one of the people would have to be dropped off precisely to a destination. This meant that the vehicle stood dormant, on the road or in a car park, when it could be in use, by a requiring person.</a:t>
            </a:r>
          </a:p>
          <a:p>
            <a:r>
              <a:rPr lang="en-US" sz="1000" b="1">
                <a:solidFill>
                  <a:srgbClr val="FFFFFF"/>
                </a:solidFill>
              </a:rPr>
              <a:t>             Our Aim is to provide a service within the local community by the local community. We are doing this by members leasing their vehicle to other members</a:t>
            </a:r>
          </a:p>
          <a:p>
            <a:r>
              <a:rPr lang="en-US" sz="1000" b="1">
                <a:solidFill>
                  <a:srgbClr val="FFFFFF"/>
                </a:solidFill>
              </a:rPr>
              <a:t>             The vehicles will be readily available by using our App</a:t>
            </a:r>
          </a:p>
          <a:p>
            <a:r>
              <a:rPr lang="en-US" sz="1000" b="1">
                <a:solidFill>
                  <a:srgbClr val="FFFFFF"/>
                </a:solidFill>
              </a:rPr>
              <a:t>             We have invested time and effort to try and ensure that our members vehicles are secure, with the use of a telematic device to the vehicle.</a:t>
            </a:r>
          </a:p>
          <a:p>
            <a:r>
              <a:rPr lang="en-US" sz="1000" b="1">
                <a:solidFill>
                  <a:srgbClr val="FFFFFF"/>
                </a:solidFill>
              </a:rPr>
              <a:t>            Members can rest assure that their vehicle will be well looked after.</a:t>
            </a:r>
          </a:p>
          <a:p>
            <a:endParaRPr lang="en-US" sz="1000" b="1">
              <a:solidFill>
                <a:srgbClr val="FFFFFF"/>
              </a:solidFill>
            </a:endParaRPr>
          </a:p>
          <a:p>
            <a:r>
              <a:rPr lang="en-US" sz="1000" b="1">
                <a:solidFill>
                  <a:srgbClr val="FFFFFF"/>
                </a:solidFill>
              </a:rPr>
              <a:t> If your vehicle is off the road </a:t>
            </a:r>
          </a:p>
          <a:p>
            <a:r>
              <a:rPr lang="en-US" sz="1000" b="1">
                <a:solidFill>
                  <a:srgbClr val="FFFFFF"/>
                </a:solidFill>
              </a:rPr>
              <a:t>            Instead of more vehicles being on the road, we use the ones which are road ready.</a:t>
            </a:r>
          </a:p>
          <a:p>
            <a:r>
              <a:rPr lang="en-US" sz="1000" b="1">
                <a:solidFill>
                  <a:srgbClr val="FFFFFF"/>
                </a:solidFill>
              </a:rPr>
              <a:t>            We aim to Help the environment with emissions- carbon footprint.</a:t>
            </a:r>
          </a:p>
          <a:p>
            <a:r>
              <a:rPr lang="en-US" sz="1000" b="1">
                <a:solidFill>
                  <a:srgbClr val="FFFFFF"/>
                </a:solidFill>
              </a:rPr>
              <a:t>            It’s an Affordable cost</a:t>
            </a:r>
          </a:p>
          <a:p>
            <a:r>
              <a:rPr lang="en-US" sz="1000" b="1">
                <a:solidFill>
                  <a:srgbClr val="FFFFFF"/>
                </a:solidFill>
              </a:rPr>
              <a:t>With the use of our app we intend to be quickest most reliable way for people to commute in and around your perimeter. supporting the economy, letting the dormant car make money for its owners.</a:t>
            </a:r>
          </a:p>
          <a:p>
            <a:endParaRPr lang="en-US" sz="1000">
              <a:solidFill>
                <a:srgbClr val="FFFFFF"/>
              </a:solidFill>
            </a:endParaRPr>
          </a:p>
          <a:p>
            <a:pPr marL="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p:txBody>
      </p:sp>
      <p:sp>
        <p:nvSpPr>
          <p:cNvPr id="5" name="Footer Placeholder 4">
            <a:extLst>
              <a:ext uri="{FF2B5EF4-FFF2-40B4-BE49-F238E27FC236}">
                <a16:creationId xmlns:a16="http://schemas.microsoft.com/office/drawing/2014/main" id="{C2EB2A80-0DA3-4033-A669-A7896142852E}"/>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7" name="Slide Number Placeholder 6">
            <a:extLst>
              <a:ext uri="{FF2B5EF4-FFF2-40B4-BE49-F238E27FC236}">
                <a16:creationId xmlns:a16="http://schemas.microsoft.com/office/drawing/2014/main" id="{933AD4D1-035C-4B0B-8CCF-210BA5D594D7}"/>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3</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0218431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Car Rental Locations | Enterprise Rent-A-Car">
            <a:extLst>
              <a:ext uri="{FF2B5EF4-FFF2-40B4-BE49-F238E27FC236}">
                <a16:creationId xmlns:a16="http://schemas.microsoft.com/office/drawing/2014/main" id="{6C472E6F-792A-4789-A35B-FAB10C52E0BC}"/>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9A5201E-0D0B-4879-A91C-D4ED47D7B6E2}"/>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Product </a:t>
            </a:r>
          </a:p>
        </p:txBody>
      </p:sp>
      <p:cxnSp>
        <p:nvCxnSpPr>
          <p:cNvPr id="56" name="Straight Connector 5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77DFD4E-1553-40D7-863B-DE07B264F343}"/>
              </a:ext>
            </a:extLst>
          </p:cNvPr>
          <p:cNvSpPr txBox="1"/>
          <p:nvPr/>
        </p:nvSpPr>
        <p:spPr>
          <a:xfrm>
            <a:off x="5155379" y="1065862"/>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Appucar is available to subscribing members, the cars are available at short notice &amp; for long term hire. We work alongside with the DVLA to ensure all members have clean driver licenses. A fee will be charged to use the vehicles however customers can earn incentives by referring friends to the scheme.​</a:t>
            </a:r>
          </a:p>
          <a:p>
            <a:pPr indent="-228600">
              <a:lnSpc>
                <a:spcPct val="90000"/>
              </a:lnSpc>
              <a:spcAft>
                <a:spcPts val="600"/>
              </a:spcAft>
              <a:buFont typeface="Arial" panose="020B0604020202020204" pitchFamily="34" charset="0"/>
              <a:buChar char="•"/>
            </a:pPr>
            <a:r>
              <a:rPr lang="en-US" sz="2000" b="1">
                <a:solidFill>
                  <a:srgbClr val="FFFFFF"/>
                </a:solidFill>
              </a:rPr>
              <a:t>​</a:t>
            </a:r>
          </a:p>
          <a:p>
            <a:pPr indent="-228600">
              <a:lnSpc>
                <a:spcPct val="90000"/>
              </a:lnSpc>
              <a:spcAft>
                <a:spcPts val="600"/>
              </a:spcAft>
              <a:buFont typeface="Arial" panose="020B0604020202020204" pitchFamily="34" charset="0"/>
              <a:buChar char="•"/>
            </a:pPr>
            <a:r>
              <a:rPr lang="en-US" sz="2000" b="1">
                <a:solidFill>
                  <a:srgbClr val="FFFFFF"/>
                </a:solidFill>
              </a:rPr>
              <a:t>Appurcar is safe and easy for the convenience of members, our physical product is the use of our customers vehicles, it is the members decision what price they wish to charge for the rental of their cars to the other customers.</a:t>
            </a:r>
          </a:p>
        </p:txBody>
      </p:sp>
      <p:sp>
        <p:nvSpPr>
          <p:cNvPr id="37" name="Footer Placeholder 36">
            <a:extLst>
              <a:ext uri="{FF2B5EF4-FFF2-40B4-BE49-F238E27FC236}">
                <a16:creationId xmlns:a16="http://schemas.microsoft.com/office/drawing/2014/main" id="{8E5DF9FC-D709-4A4F-BA34-E6BD57C77F56}"/>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38" name="Slide Number Placeholder 37">
            <a:extLst>
              <a:ext uri="{FF2B5EF4-FFF2-40B4-BE49-F238E27FC236}">
                <a16:creationId xmlns:a16="http://schemas.microsoft.com/office/drawing/2014/main" id="{317B426A-ED12-4FB0-AEFB-637E82DB897A}"/>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4</a:t>
            </a:fld>
            <a:endParaRPr lang="en-US" sz="1200">
              <a:solidFill>
                <a:srgbClr val="FFFFFF"/>
              </a:solidFill>
              <a:latin typeface="Calibri" panose="020F0502020204030204"/>
            </a:endParaRPr>
          </a:p>
        </p:txBody>
      </p:sp>
      <p:sp>
        <p:nvSpPr>
          <p:cNvPr id="6" name="Arrow: Down 5">
            <a:extLst>
              <a:ext uri="{FF2B5EF4-FFF2-40B4-BE49-F238E27FC236}">
                <a16:creationId xmlns:a16="http://schemas.microsoft.com/office/drawing/2014/main" id="{684DF74A-D24E-4DD2-93A9-CB01C7A26C87}"/>
              </a:ext>
            </a:extLst>
          </p:cNvPr>
          <p:cNvSpPr/>
          <p:nvPr/>
        </p:nvSpPr>
        <p:spPr>
          <a:xfrm rot="-5400000">
            <a:off x="10267534" y="5527720"/>
            <a:ext cx="1006414" cy="12939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409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9111-3213-446E-84F3-C2EC65607476}"/>
              </a:ext>
            </a:extLst>
          </p:cNvPr>
          <p:cNvSpPr>
            <a:spLocks noGrp="1"/>
          </p:cNvSpPr>
          <p:nvPr>
            <p:ph type="title"/>
          </p:nvPr>
        </p:nvSpPr>
        <p:spPr>
          <a:xfrm>
            <a:off x="811939" y="-2375"/>
            <a:ext cx="4480560" cy="640080"/>
          </a:xfrm>
        </p:spPr>
        <p:txBody>
          <a:bodyPr/>
          <a:lstStyle/>
          <a:p>
            <a:r>
              <a:rPr lang="en-US" b="1">
                <a:solidFill>
                  <a:schemeClr val="bg1"/>
                </a:solidFill>
                <a:ea typeface="+mj-lt"/>
                <a:cs typeface="+mj-lt"/>
              </a:rPr>
              <a:t>Service</a:t>
            </a:r>
            <a:endParaRPr lang="en-US" b="1">
              <a:solidFill>
                <a:schemeClr val="bg1"/>
              </a:solidFill>
            </a:endParaRPr>
          </a:p>
        </p:txBody>
      </p:sp>
      <p:sp>
        <p:nvSpPr>
          <p:cNvPr id="7" name="Picture Placeholder 6">
            <a:extLst>
              <a:ext uri="{FF2B5EF4-FFF2-40B4-BE49-F238E27FC236}">
                <a16:creationId xmlns:a16="http://schemas.microsoft.com/office/drawing/2014/main" id="{87136134-6C19-414C-A433-10B2B9DB78AC}"/>
              </a:ext>
            </a:extLst>
          </p:cNvPr>
          <p:cNvSpPr>
            <a:spLocks noGrp="1"/>
          </p:cNvSpPr>
          <p:nvPr>
            <p:ph type="pic" sz="quarter" idx="15"/>
          </p:nvPr>
        </p:nvSpPr>
        <p:spPr/>
      </p:sp>
      <p:sp>
        <p:nvSpPr>
          <p:cNvPr id="8" name="Footer Placeholder 7">
            <a:extLst>
              <a:ext uri="{FF2B5EF4-FFF2-40B4-BE49-F238E27FC236}">
                <a16:creationId xmlns:a16="http://schemas.microsoft.com/office/drawing/2014/main" id="{159DFA12-250C-4C2C-BF64-A80E662E895E}"/>
              </a:ext>
            </a:extLst>
          </p:cNvPr>
          <p:cNvSpPr>
            <a:spLocks noGrp="1"/>
          </p:cNvSpPr>
          <p:nvPr>
            <p:ph type="ftr" sz="quarter" idx="11"/>
          </p:nvPr>
        </p:nvSpPr>
        <p:spPr>
          <a:xfrm>
            <a:off x="-1242483" y="6451600"/>
            <a:ext cx="4114800" cy="365125"/>
          </a:xfrm>
        </p:spPr>
        <p:txBody>
          <a:bodyPr/>
          <a:lstStyle/>
          <a:p>
            <a:r>
              <a:rPr lang="en-US"/>
              <a:t>APPURCAR business plan</a:t>
            </a:r>
          </a:p>
        </p:txBody>
      </p:sp>
      <p:sp>
        <p:nvSpPr>
          <p:cNvPr id="9" name="Slide Number Placeholder 8">
            <a:extLst>
              <a:ext uri="{FF2B5EF4-FFF2-40B4-BE49-F238E27FC236}">
                <a16:creationId xmlns:a16="http://schemas.microsoft.com/office/drawing/2014/main" id="{A1B71042-4D37-4C72-9933-070732DAD20D}"/>
              </a:ext>
            </a:extLst>
          </p:cNvPr>
          <p:cNvSpPr>
            <a:spLocks noGrp="1"/>
          </p:cNvSpPr>
          <p:nvPr>
            <p:ph type="sldNum" sz="quarter" idx="12"/>
          </p:nvPr>
        </p:nvSpPr>
        <p:spPr/>
        <p:txBody>
          <a:bodyPr/>
          <a:lstStyle/>
          <a:p>
            <a:fld id="{B5CEABB6-07DC-46E8-9B57-56EC44A396E5}" type="slidenum">
              <a:rPr lang="en-US" smtClean="0"/>
              <a:pPr/>
              <a:t>5</a:t>
            </a:fld>
            <a:endParaRPr lang="en-US"/>
          </a:p>
        </p:txBody>
      </p:sp>
      <p:pic>
        <p:nvPicPr>
          <p:cNvPr id="11" name="Picture 5" descr="Qr code&#10;&#10;Description automatically generated">
            <a:extLst>
              <a:ext uri="{FF2B5EF4-FFF2-40B4-BE49-F238E27FC236}">
                <a16:creationId xmlns:a16="http://schemas.microsoft.com/office/drawing/2014/main" id="{C03243C2-AA9D-41AF-8323-A23E1D086CCE}"/>
              </a:ext>
            </a:extLst>
          </p:cNvPr>
          <p:cNvPicPr>
            <a:picLocks noChangeAspect="1"/>
          </p:cNvPicPr>
          <p:nvPr/>
        </p:nvPicPr>
        <p:blipFill>
          <a:blip r:embed="rId2"/>
          <a:stretch>
            <a:fillRect/>
          </a:stretch>
        </p:blipFill>
        <p:spPr>
          <a:xfrm>
            <a:off x="6211858" y="1243211"/>
            <a:ext cx="4575912" cy="4371779"/>
          </a:xfrm>
          <a:prstGeom prst="rect">
            <a:avLst/>
          </a:prstGeom>
        </p:spPr>
      </p:pic>
      <p:sp>
        <p:nvSpPr>
          <p:cNvPr id="12" name="TextBox 11">
            <a:extLst>
              <a:ext uri="{FF2B5EF4-FFF2-40B4-BE49-F238E27FC236}">
                <a16:creationId xmlns:a16="http://schemas.microsoft.com/office/drawing/2014/main" id="{D535984C-9094-4605-8067-AF147D81F4BC}"/>
              </a:ext>
            </a:extLst>
          </p:cNvPr>
          <p:cNvSpPr txBox="1"/>
          <p:nvPr/>
        </p:nvSpPr>
        <p:spPr>
          <a:xfrm>
            <a:off x="1037007" y="1291406"/>
            <a:ext cx="517297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Myriad Pro"/>
                <a:cs typeface="Segoe UI"/>
              </a:rPr>
              <a:t>The digital product is our app which is designed to facilitate the booking of the cars, vet the drivers licence credentials and use facial recognition to ensure the security of the customers vehicles during the rental process.</a:t>
            </a:r>
            <a:r>
              <a:rPr lang="en-US" b="1">
                <a:latin typeface="Myriad Pro"/>
                <a:cs typeface="Segoe UI"/>
              </a:rPr>
              <a:t>​</a:t>
            </a:r>
          </a:p>
          <a:p>
            <a:r>
              <a:rPr lang="en-GB" b="1">
                <a:latin typeface="Myriad Pro"/>
                <a:cs typeface="Segoe UI"/>
              </a:rPr>
              <a:t>​</a:t>
            </a:r>
            <a:endParaRPr lang="en-GB" b="1" dirty="0">
              <a:latin typeface="Myriad Pro"/>
              <a:cs typeface="Segoe UI"/>
            </a:endParaRPr>
          </a:p>
          <a:p>
            <a:r>
              <a:rPr lang="en-GB" b="1" dirty="0">
                <a:latin typeface="Myriad Pro"/>
                <a:cs typeface="Segoe UI"/>
              </a:rPr>
              <a:t>The service we provide is a key collection scheme where members send their spare keys to an Appurcar representative, who will then fit a </a:t>
            </a:r>
            <a:r>
              <a:rPr lang="en-GB" b="1">
                <a:latin typeface="Myriad Pro"/>
                <a:cs typeface="Segoe UI"/>
              </a:rPr>
              <a:t>telematic device to the car for the owner's peace </a:t>
            </a:r>
            <a:r>
              <a:rPr lang="en-GB" b="1" dirty="0">
                <a:latin typeface="Myriad Pro"/>
                <a:cs typeface="Segoe UI"/>
              </a:rPr>
              <a:t>of mind &amp; to ensure once the vehicle has been rented out it is being treated with due care and attention. The representative will then carry out a detailed vehicle inspection ensuring the car is in the same condition when returned.</a:t>
            </a:r>
          </a:p>
        </p:txBody>
      </p:sp>
    </p:spTree>
    <p:extLst>
      <p:ext uri="{BB962C8B-B14F-4D97-AF65-F5344CB8AC3E}">
        <p14:creationId xmlns:p14="http://schemas.microsoft.com/office/powerpoint/2010/main" val="214941006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6 car rental tricks that can save you cash - CBS News">
            <a:extLst>
              <a:ext uri="{FF2B5EF4-FFF2-40B4-BE49-F238E27FC236}">
                <a16:creationId xmlns:a16="http://schemas.microsoft.com/office/drawing/2014/main" id="{7D2B6A3B-C595-4D00-A1E0-5A0BB4FBBE82}"/>
              </a:ext>
            </a:extLst>
          </p:cNvPr>
          <p:cNvPicPr>
            <a:picLocks noChangeAspect="1"/>
          </p:cNvPicPr>
          <p:nvPr/>
        </p:nvPicPr>
        <p:blipFill rotWithShape="1">
          <a:blip r:embed="rId2"/>
          <a:srcRect t="9091" r="23863"/>
          <a:stretch/>
        </p:blipFill>
        <p:spPr>
          <a:xfrm>
            <a:off x="3522468" y="10"/>
            <a:ext cx="8669532" cy="6857990"/>
          </a:xfrm>
          <a:prstGeom prst="rect">
            <a:avLst/>
          </a:prstGeom>
        </p:spPr>
      </p:pic>
      <p:sp>
        <p:nvSpPr>
          <p:cNvPr id="17" name="Rectangle 1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603927" y="-394462"/>
            <a:ext cx="3438144" cy="1124712"/>
          </a:xfrm>
        </p:spPr>
        <p:txBody>
          <a:bodyPr vert="horz" lIns="91440" tIns="45720" rIns="91440" bIns="45720" rtlCol="0" anchor="b">
            <a:normAutofit/>
          </a:bodyPr>
          <a:lstStyle/>
          <a:p>
            <a:r>
              <a:rPr lang="en-US" sz="2800"/>
              <a:t>Market Audit</a:t>
            </a: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47081026-6073-4FB4-BACC-6C021DD4E921}"/>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6</a:t>
            </a:fld>
            <a:endParaRPr lang="en-US" sz="1200">
              <a:solidFill>
                <a:schemeClr val="tx1"/>
              </a:solidFill>
              <a:latin typeface="Calibri" panose="020F0502020204030204"/>
            </a:endParaRPr>
          </a:p>
        </p:txBody>
      </p:sp>
      <p:sp>
        <p:nvSpPr>
          <p:cNvPr id="11" name="Subtitle 2">
            <a:extLst>
              <a:ext uri="{FF2B5EF4-FFF2-40B4-BE49-F238E27FC236}">
                <a16:creationId xmlns:a16="http://schemas.microsoft.com/office/drawing/2014/main" id="{0315392E-A944-49C6-84C6-C96F4039FDFC}"/>
              </a:ext>
            </a:extLst>
          </p:cNvPr>
          <p:cNvSpPr>
            <a:spLocks noGrp="1" noChangeArrowheads="1"/>
          </p:cNvSpPr>
          <p:nvPr/>
        </p:nvSpPr>
        <p:spPr bwMode="auto">
          <a:xfrm>
            <a:off x="513292" y="4287308"/>
            <a:ext cx="5592233" cy="214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1600" b="1">
                <a:latin typeface="Arial" panose="020B0604020202020204" pitchFamily="34" charset="0"/>
                <a:cs typeface="Arial" panose="020B0604020202020204" pitchFamily="34" charset="0"/>
              </a:rPr>
              <a:t>Appucar’s messages:</a:t>
            </a:r>
          </a:p>
          <a:p>
            <a:r>
              <a:rPr lang="en-GB" altLang="en-US" sz="1600" b="1">
                <a:latin typeface="Arial"/>
                <a:cs typeface="Arial"/>
              </a:rPr>
              <a:t>Message in business is a effective way to communicate with consumers and that is marketing strategy in business (</a:t>
            </a:r>
            <a:r>
              <a:rPr lang="en-GB" altLang="en-US" sz="1600" b="1" i="0">
                <a:latin typeface="Arial"/>
                <a:cs typeface="Arial"/>
              </a:rPr>
              <a:t>Priporas</a:t>
            </a:r>
            <a:r>
              <a:rPr lang="en-GB" altLang="en-US" sz="1600" b="1">
                <a:latin typeface="Arial"/>
                <a:cs typeface="Arial"/>
              </a:rPr>
              <a:t>)</a:t>
            </a:r>
            <a:r>
              <a:rPr lang="en-GB" altLang="en-US" sz="1600" b="1" i="0">
                <a:solidFill>
                  <a:srgbClr val="222222"/>
                </a:solidFill>
                <a:latin typeface="Arial"/>
                <a:cs typeface="Arial"/>
              </a:rPr>
              <a:t> Mylona, 2008)</a:t>
            </a:r>
            <a:endParaRPr lang="en-GB" altLang="en-US" sz="1600" b="1">
              <a:latin typeface="Arial"/>
              <a:cs typeface="Arial"/>
            </a:endParaRPr>
          </a:p>
        </p:txBody>
      </p:sp>
      <p:sp>
        <p:nvSpPr>
          <p:cNvPr id="12" name="Title 1">
            <a:extLst>
              <a:ext uri="{FF2B5EF4-FFF2-40B4-BE49-F238E27FC236}">
                <a16:creationId xmlns:a16="http://schemas.microsoft.com/office/drawing/2014/main" id="{1F878039-9FC5-4095-9AD0-8EFEF4DFDDBF}"/>
              </a:ext>
            </a:extLst>
          </p:cNvPr>
          <p:cNvSpPr>
            <a:spLocks noGrp="1"/>
          </p:cNvSpPr>
          <p:nvPr/>
        </p:nvSpPr>
        <p:spPr bwMode="auto">
          <a:xfrm>
            <a:off x="517525" y="977900"/>
            <a:ext cx="5619750" cy="539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lnSpcReduction="2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800">
                <a:latin typeface="Arial"/>
                <a:cs typeface="Arial"/>
              </a:rPr>
              <a:t>- We will help you earn extra money from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Let’s your car working for you while you are at your main job or holiday by easy way.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You can track your car any time via our ap to have peaceful mind with safety of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to return your car with the same condition.</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our renters who rent your car with clean driver license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Easy way to join us just let’s us know when your car is free, and where is location and how long is available time for renting, before that we need your spare key and we will work out the rest for you. Your car will be rented by suitable customer and money will on your pocket without being worried or any work.</a:t>
            </a:r>
            <a:br>
              <a:rPr lang="en-GB" sz="1400">
                <a:latin typeface="Arial" panose="020B0604020202020204" pitchFamily="34" charset="0"/>
                <a:cs typeface="Arial" panose="020B0604020202020204" pitchFamily="34" charset="0"/>
              </a:rPr>
            </a:br>
            <a:br>
              <a:rPr lang="en-GB"/>
            </a:br>
            <a:endParaRPr lang="en-GB"/>
          </a:p>
        </p:txBody>
      </p:sp>
    </p:spTree>
    <p:extLst>
      <p:ext uri="{BB962C8B-B14F-4D97-AF65-F5344CB8AC3E}">
        <p14:creationId xmlns:p14="http://schemas.microsoft.com/office/powerpoint/2010/main" val="41516945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DD428066-E8AA-4708-A7C7-0EBF67F68E2E}"/>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7" name="Title 1">
            <a:extLst>
              <a:ext uri="{FF2B5EF4-FFF2-40B4-BE49-F238E27FC236}">
                <a16:creationId xmlns:a16="http://schemas.microsoft.com/office/drawing/2014/main" id="{C571C6E4-3801-455B-A2F0-181A09DF97A6}"/>
              </a:ext>
            </a:extLst>
          </p:cNvPr>
          <p:cNvSpPr>
            <a:spLocks noGrp="1"/>
          </p:cNvSpPr>
          <p:nvPr/>
        </p:nvSpPr>
        <p:spPr bwMode="auto">
          <a:xfrm>
            <a:off x="1078442" y="1253067"/>
            <a:ext cx="5021263"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7500" lnSpcReduction="1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200">
                <a:latin typeface="Arial"/>
                <a:cs typeface="Arial"/>
              </a:rPr>
              <a:t>PESTLE analysis: </a:t>
            </a:r>
            <a:br>
              <a:rPr lang="en-GB" sz="1200" dirty="0">
                <a:latin typeface="Arial" panose="020B0604020202020204" pitchFamily="34" charset="0"/>
                <a:cs typeface="Arial" panose="020B0604020202020204" pitchFamily="34" charset="0"/>
              </a:rPr>
            </a:br>
            <a:r>
              <a:rPr lang="en-GB" sz="1200">
                <a:latin typeface="Arial"/>
                <a:cs typeface="Arial"/>
              </a:rPr>
              <a:t>unlike SWOT focusses on </a:t>
            </a:r>
            <a:r>
              <a:rPr lang="en-GB" sz="1200" err="1">
                <a:latin typeface="Arial"/>
                <a:cs typeface="Arial"/>
              </a:rPr>
              <a:t>analysising</a:t>
            </a:r>
            <a:r>
              <a:rPr lang="en-GB" sz="1200">
                <a:latin typeface="Arial"/>
                <a:cs typeface="Arial"/>
              </a:rPr>
              <a:t> in general of factors surround business, PESTLE analysis wider and more detail about factors which effect on business (</a:t>
            </a:r>
            <a:r>
              <a:rPr lang="en-GB" sz="1200" err="1">
                <a:solidFill>
                  <a:srgbClr val="222222"/>
                </a:solidFill>
                <a:latin typeface="Arial"/>
                <a:cs typeface="Arial"/>
              </a:rPr>
              <a:t>Zalengera</a:t>
            </a:r>
            <a:r>
              <a:rPr lang="en-GB" sz="1200">
                <a:solidFill>
                  <a:srgbClr val="222222"/>
                </a:solidFill>
                <a:latin typeface="Arial"/>
                <a:cs typeface="Arial"/>
              </a:rPr>
              <a:t> al et, 2014)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Political: Encourage business development under guideline of government to over pandemic.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Economic: Pandemic hit badly economy and cause financial individual problem, this business could help every want to earn extra money with their cars while they are not using them.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Social: This business will contribute to build up society with communicating and wealth.</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Technology: Take maximum advance of technology because business operates via aps and online communication between partners and customers.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Legal: Reduce worker work, and renting space.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Environmental: When the cars work that will effect on environment by emission.  However, all cars will be checked to meet requirement of quality of emission volume.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3C97AD6-EB11-43DF-9A51-E33309DF6088}"/>
              </a:ext>
            </a:extLst>
          </p:cNvPr>
          <p:cNvGraphicFramePr>
            <a:graphicFrameLocks noGrp="1"/>
          </p:cNvGraphicFramePr>
          <p:nvPr>
            <p:extLst>
              <p:ext uri="{D42A27DB-BD31-4B8C-83A1-F6EECF244321}">
                <p14:modId xmlns:p14="http://schemas.microsoft.com/office/powerpoint/2010/main" val="323543772"/>
              </p:ext>
            </p:extLst>
          </p:nvPr>
        </p:nvGraphicFramePr>
        <p:xfrm>
          <a:off x="6099175" y="1355725"/>
          <a:ext cx="5010150" cy="382905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399329187"/>
                    </a:ext>
                  </a:extLst>
                </a:gridCol>
                <a:gridCol w="2495550">
                  <a:extLst>
                    <a:ext uri="{9D8B030D-6E8A-4147-A177-3AD203B41FA5}">
                      <a16:colId xmlns:a16="http://schemas.microsoft.com/office/drawing/2014/main" val="1010448106"/>
                    </a:ext>
                  </a:extLst>
                </a:gridCol>
              </a:tblGrid>
              <a:tr h="1828800">
                <a:tc>
                  <a:txBody>
                    <a:bodyPr/>
                    <a:lstStyle/>
                    <a:p>
                      <a:pPr fontAlgn="base"/>
                      <a:r>
                        <a:rPr lang="en-AU" sz="1000" b="1">
                          <a:solidFill>
                            <a:schemeClr val="tx1"/>
                          </a:solidFill>
                          <a:effectLst/>
                        </a:rPr>
                        <a:t>Strengths​</a:t>
                      </a:r>
                    </a:p>
                    <a:p>
                      <a:pPr marL="342900" lvl="0" indent="-342900" fontAlgn="base">
                        <a:buFont typeface="Arial" panose="020B0604020202020204" pitchFamily="34" charset="0"/>
                        <a:buChar char="•"/>
                      </a:pPr>
                      <a:r>
                        <a:rPr lang="en-AU" sz="1050" b="1">
                          <a:solidFill>
                            <a:schemeClr val="tx1"/>
                          </a:solidFill>
                          <a:effectLst/>
                        </a:rPr>
                        <a:t>Business is new phenomenon.​</a:t>
                      </a:r>
                    </a:p>
                    <a:p>
                      <a:pPr marL="342900" lvl="0" indent="-342900" fontAlgn="base">
                        <a:buFont typeface="Arial" panose="020B0604020202020204" pitchFamily="34" charset="0"/>
                        <a:buChar char="•"/>
                      </a:pPr>
                      <a:r>
                        <a:rPr lang="en-AU" sz="1050" b="1">
                          <a:solidFill>
                            <a:schemeClr val="tx1"/>
                          </a:solidFill>
                          <a:effectLst/>
                        </a:rPr>
                        <a:t>Attractive and interesting technology.​</a:t>
                      </a:r>
                    </a:p>
                    <a:p>
                      <a:pPr marL="342900" lvl="0" indent="-342900" fontAlgn="base">
                        <a:buFont typeface="Arial" panose="020B0604020202020204" pitchFamily="34" charset="0"/>
                        <a:buChar char="•"/>
                      </a:pPr>
                      <a:r>
                        <a:rPr lang="en-AU" sz="1050" b="1">
                          <a:solidFill>
                            <a:schemeClr val="tx1"/>
                          </a:solidFill>
                          <a:effectLst/>
                        </a:rPr>
                        <a:t>Customers and partners are flexible time and schedule. ​</a:t>
                      </a:r>
                    </a:p>
                    <a:p>
                      <a:pPr marL="342900" lvl="0" indent="-342900" fontAlgn="base">
                        <a:buFont typeface="Arial" panose="020B0604020202020204" pitchFamily="34" charset="0"/>
                        <a:buChar char="•"/>
                      </a:pPr>
                      <a:r>
                        <a:rPr lang="en-AU" sz="1050" b="1">
                          <a:solidFill>
                            <a:schemeClr val="tx1"/>
                          </a:solidFill>
                          <a:effectLst/>
                        </a:rPr>
                        <a:t>Customer a part of business.​</a:t>
                      </a:r>
                    </a:p>
                    <a:p>
                      <a:pPr marL="342900" lvl="0" indent="-342900" fontAlgn="base">
                        <a:buFont typeface="Arial" panose="020B0604020202020204" pitchFamily="34" charset="0"/>
                        <a:buChar char="•"/>
                      </a:pPr>
                      <a:r>
                        <a:rPr lang="en-AU" sz="1050" b="1">
                          <a:solidFill>
                            <a:schemeClr val="tx1"/>
                          </a:solidFill>
                          <a:effectLst/>
                        </a:rPr>
                        <a:t>Not too many competitors​</a:t>
                      </a:r>
                      <a:endParaRPr lang="en-AU" sz="1050" b="1">
                        <a:solidFill>
                          <a:schemeClr val="tx1"/>
                        </a:solidFill>
                        <a:effectLst/>
                        <a:latin typeface="Arial"/>
                      </a:endParaRPr>
                    </a:p>
                  </a:txBody>
                  <a:tcPr>
                    <a:solidFill>
                      <a:srgbClr val="92D050"/>
                    </a:solidFill>
                  </a:tcPr>
                </a:tc>
                <a:tc>
                  <a:txBody>
                    <a:bodyPr/>
                    <a:lstStyle/>
                    <a:p>
                      <a:pPr fontAlgn="base"/>
                      <a:r>
                        <a:rPr lang="en-AU" sz="1000" b="1">
                          <a:solidFill>
                            <a:schemeClr val="tx1"/>
                          </a:solidFill>
                          <a:effectLst/>
                        </a:rPr>
                        <a:t>Weaknesses​</a:t>
                      </a:r>
                    </a:p>
                    <a:p>
                      <a:pPr marL="342900" lvl="0" indent="-342900" fontAlgn="base">
                        <a:buFont typeface="Arial" panose="020B0604020202020204" pitchFamily="34" charset="0"/>
                        <a:buChar char="•"/>
                      </a:pPr>
                      <a:r>
                        <a:rPr lang="en-AU" sz="1000" b="1">
                          <a:solidFill>
                            <a:schemeClr val="tx1"/>
                          </a:solidFill>
                          <a:effectLst/>
                        </a:rPr>
                        <a:t>It takes time to get people in part of business.​</a:t>
                      </a:r>
                    </a:p>
                    <a:p>
                      <a:pPr marL="342900" lvl="0" indent="-342900" fontAlgn="base">
                        <a:buFont typeface="Arial" panose="020B0604020202020204" pitchFamily="34" charset="0"/>
                        <a:buChar char="•"/>
                      </a:pPr>
                      <a:r>
                        <a:rPr lang="en-AU" sz="1000" b="1">
                          <a:solidFill>
                            <a:schemeClr val="tx1"/>
                          </a:solidFill>
                          <a:effectLst/>
                        </a:rPr>
                        <a:t>High risk because need to be safe for customers and the car of partners​</a:t>
                      </a:r>
                      <a:endParaRPr lang="en-AU" sz="1000" b="1">
                        <a:solidFill>
                          <a:schemeClr val="tx1"/>
                        </a:solidFill>
                        <a:effectLst/>
                        <a:latin typeface="Arial"/>
                      </a:endParaRPr>
                    </a:p>
                  </a:txBody>
                  <a:tcPr>
                    <a:solidFill>
                      <a:srgbClr val="92D050"/>
                    </a:solidFill>
                  </a:tcPr>
                </a:tc>
                <a:extLst>
                  <a:ext uri="{0D108BD9-81ED-4DB2-BD59-A6C34878D82A}">
                    <a16:rowId xmlns:a16="http://schemas.microsoft.com/office/drawing/2014/main" val="2228745422"/>
                  </a:ext>
                </a:extLst>
              </a:tr>
              <a:tr h="2000250">
                <a:tc>
                  <a:txBody>
                    <a:bodyPr/>
                    <a:lstStyle/>
                    <a:p>
                      <a:pPr fontAlgn="base"/>
                      <a:r>
                        <a:rPr lang="en-AU" sz="1000" b="1">
                          <a:effectLst/>
                        </a:rPr>
                        <a:t>Opportunities​</a:t>
                      </a:r>
                    </a:p>
                    <a:p>
                      <a:pPr marL="342900" lvl="0" indent="-342900" fontAlgn="base">
                        <a:buFont typeface="Arial" panose="020B0604020202020204" pitchFamily="34" charset="0"/>
                        <a:buChar char="•"/>
                      </a:pPr>
                      <a:r>
                        <a:rPr lang="en-AU" sz="1050" b="1">
                          <a:effectLst/>
                        </a:rPr>
                        <a:t>New opportunities ​</a:t>
                      </a:r>
                    </a:p>
                    <a:p>
                      <a:pPr marL="342900" lvl="0" indent="-342900" fontAlgn="base">
                        <a:buFont typeface="Arial" panose="020B0604020202020204" pitchFamily="34" charset="0"/>
                        <a:buChar char="•"/>
                      </a:pPr>
                      <a:r>
                        <a:rPr lang="en-AU" sz="1050" b="1">
                          <a:effectLst/>
                        </a:rPr>
                        <a:t>New trend in business​</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tc>
                  <a:txBody>
                    <a:bodyPr/>
                    <a:lstStyle/>
                    <a:p>
                      <a:pPr fontAlgn="base"/>
                      <a:r>
                        <a:rPr lang="en-AU" sz="1000" b="1">
                          <a:effectLst/>
                        </a:rPr>
                        <a:t>Threats​</a:t>
                      </a:r>
                    </a:p>
                    <a:p>
                      <a:pPr marL="342900" lvl="0" indent="-342900" fontAlgn="base">
                        <a:buFont typeface="Arial" panose="020B0604020202020204" pitchFamily="34" charset="0"/>
                        <a:buChar char="•"/>
                      </a:pPr>
                      <a:r>
                        <a:rPr lang="en-AU" sz="1050" b="1">
                          <a:effectLst/>
                        </a:rPr>
                        <a:t>It takes time to build up the trust with partners who want to give their cars for renting.​</a:t>
                      </a:r>
                    </a:p>
                    <a:p>
                      <a:pPr marL="342900" lvl="0" indent="-342900" fontAlgn="base">
                        <a:buFont typeface="Arial" panose="020B0604020202020204" pitchFamily="34" charset="0"/>
                        <a:buChar char="•"/>
                      </a:pPr>
                      <a:r>
                        <a:rPr lang="en-AU" sz="1050" b="1">
                          <a:effectLst/>
                        </a:rPr>
                        <a:t>Comprehensive work to check clean license of customer. ​</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extLst>
                  <a:ext uri="{0D108BD9-81ED-4DB2-BD59-A6C34878D82A}">
                    <a16:rowId xmlns:a16="http://schemas.microsoft.com/office/drawing/2014/main" val="1507135273"/>
                  </a:ext>
                </a:extLst>
              </a:tr>
            </a:tbl>
          </a:graphicData>
        </a:graphic>
      </p:graphicFrame>
    </p:spTree>
    <p:extLst>
      <p:ext uri="{BB962C8B-B14F-4D97-AF65-F5344CB8AC3E}">
        <p14:creationId xmlns:p14="http://schemas.microsoft.com/office/powerpoint/2010/main" val="99754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rget markets of Electric Cars, Tesla | The Social Grabber">
            <a:extLst>
              <a:ext uri="{FF2B5EF4-FFF2-40B4-BE49-F238E27FC236}">
                <a16:creationId xmlns:a16="http://schemas.microsoft.com/office/drawing/2014/main" id="{14C7E446-0F4B-481C-9F06-2A1F1E4CE7E5}"/>
              </a:ext>
            </a:extLst>
          </p:cNvPr>
          <p:cNvPicPr>
            <a:picLocks noChangeAspect="1"/>
          </p:cNvPicPr>
          <p:nvPr/>
        </p:nvPicPr>
        <p:blipFill rotWithShape="1">
          <a:blip r:embed="rId2"/>
          <a:srcRect t="702" r="23298" b="8389"/>
          <a:stretch/>
        </p:blipFill>
        <p:spPr>
          <a:xfrm>
            <a:off x="3523488" y="10"/>
            <a:ext cx="8668512" cy="6857990"/>
          </a:xfrm>
          <a:prstGeom prst="rect">
            <a:avLst/>
          </a:prstGeom>
        </p:spPr>
      </p:pic>
      <p:sp>
        <p:nvSpPr>
          <p:cNvPr id="11"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60481" y="-264054"/>
            <a:ext cx="4002194" cy="960468"/>
          </a:xfrm>
        </p:spPr>
        <p:txBody>
          <a:bodyPr vert="horz" lIns="91440" tIns="45720" rIns="91440" bIns="45720" rtlCol="0" anchor="b">
            <a:normAutofit/>
          </a:bodyPr>
          <a:lstStyle/>
          <a:p>
            <a:pPr algn="l"/>
            <a:r>
              <a:rPr lang="en-US" sz="4800"/>
              <a:t>Target Market</a:t>
            </a:r>
          </a:p>
        </p:txBody>
      </p:sp>
      <p:sp>
        <p:nvSpPr>
          <p:cNvPr id="13"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595F4C2B-CB37-4281-A527-07A09A21A053}"/>
              </a:ext>
            </a:extLst>
          </p:cNvPr>
          <p:cNvSpPr>
            <a:spLocks noGrp="1"/>
          </p:cNvSpPr>
          <p:nvPr>
            <p:ph type="ftr" sz="quarter" idx="11"/>
          </p:nvPr>
        </p:nvSpPr>
        <p:spPr>
          <a:xfrm>
            <a:off x="9205165" y="129381"/>
            <a:ext cx="2809017"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8</a:t>
            </a:fld>
            <a:endParaRPr lang="en-US" sz="1200">
              <a:solidFill>
                <a:schemeClr val="tx1"/>
              </a:solidFill>
              <a:latin typeface="Calibri" panose="020F0502020204030204"/>
            </a:endParaRPr>
          </a:p>
        </p:txBody>
      </p:sp>
      <p:sp>
        <p:nvSpPr>
          <p:cNvPr id="5" name="TextBox 4">
            <a:extLst>
              <a:ext uri="{FF2B5EF4-FFF2-40B4-BE49-F238E27FC236}">
                <a16:creationId xmlns:a16="http://schemas.microsoft.com/office/drawing/2014/main" id="{386A9565-48A1-4687-89C8-D5195DE03CBB}"/>
              </a:ext>
            </a:extLst>
          </p:cNvPr>
          <p:cNvSpPr txBox="1"/>
          <p:nvPr/>
        </p:nvSpPr>
        <p:spPr>
          <a:xfrm>
            <a:off x="237067" y="914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b="1"/>
              <a:t>Profitability</a:t>
            </a:r>
            <a:endParaRPr lang="en-US" b="1" dirty="0"/>
          </a:p>
        </p:txBody>
      </p:sp>
      <p:sp>
        <p:nvSpPr>
          <p:cNvPr id="10" name="TextBox 9">
            <a:extLst>
              <a:ext uri="{FF2B5EF4-FFF2-40B4-BE49-F238E27FC236}">
                <a16:creationId xmlns:a16="http://schemas.microsoft.com/office/drawing/2014/main" id="{ECEAC54C-D21B-431F-B5A9-6EEE58468D68}"/>
              </a:ext>
            </a:extLst>
          </p:cNvPr>
          <p:cNvSpPr txBox="1"/>
          <p:nvPr/>
        </p:nvSpPr>
        <p:spPr>
          <a:xfrm>
            <a:off x="145786" y="2927880"/>
            <a:ext cx="7141895"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t>The key benefits we offer and provide to our customers are paid fuel costs from us as well good pay fees so that can enable them to earn as much more profit and for those who keep their cars in good condition and have a 5-star review, we have vouchers for loads of shops where they can use them. </a:t>
            </a:r>
          </a:p>
        </p:txBody>
      </p:sp>
      <p:sp>
        <p:nvSpPr>
          <p:cNvPr id="12" name="TextBox 11">
            <a:extLst>
              <a:ext uri="{FF2B5EF4-FFF2-40B4-BE49-F238E27FC236}">
                <a16:creationId xmlns:a16="http://schemas.microsoft.com/office/drawing/2014/main" id="{2A4DF451-8B98-4E38-BF8E-2579605C083A}"/>
              </a:ext>
            </a:extLst>
          </p:cNvPr>
          <p:cNvSpPr txBox="1"/>
          <p:nvPr/>
        </p:nvSpPr>
        <p:spPr>
          <a:xfrm>
            <a:off x="145785" y="1213379"/>
            <a:ext cx="67661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a:t>As because of the negative impacts on the UK and the global economy in 2020/21; the Lottery Company UK has announced to offer 1.5 million young entrepreneurs start-up grants of £25,000 each. And we have the pleasure to be chosen and work as one of those entrepreneurs. Basically, most of our start-up budget is coming from the Lottery Company.</a:t>
            </a:r>
            <a:endParaRPr lang="en-US"/>
          </a:p>
          <a:p>
            <a:endParaRPr lang="en-US"/>
          </a:p>
        </p:txBody>
      </p:sp>
      <p:sp>
        <p:nvSpPr>
          <p:cNvPr id="17" name="TextBox 1">
            <a:extLst>
              <a:ext uri="{FF2B5EF4-FFF2-40B4-BE49-F238E27FC236}">
                <a16:creationId xmlns:a16="http://schemas.microsoft.com/office/drawing/2014/main" id="{CC8CAB24-B42D-4B7B-A463-AA1F684FB558}"/>
              </a:ext>
            </a:extLst>
          </p:cNvPr>
          <p:cNvSpPr txBox="1"/>
          <p:nvPr/>
        </p:nvSpPr>
        <p:spPr>
          <a:xfrm>
            <a:off x="155313" y="4723823"/>
            <a:ext cx="6711101" cy="2131794"/>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gn="just">
              <a:lnSpc>
                <a:spcPct val="90000"/>
              </a:lnSpc>
              <a:spcAft>
                <a:spcPts val="600"/>
              </a:spcAft>
              <a:buFont typeface="Arial" panose="020B0604020202020204" pitchFamily="34" charset="0"/>
              <a:buChar char="•"/>
            </a:pPr>
            <a:r>
              <a:rPr lang="en-US" b="1"/>
              <a:t> Our idea is based on the solution for less crowding in the public transport so this can shrink the clean air zone's when we enable our customers to use new cars which most of them will be Euro 6 class and in the future, we planing to start collaborating with electric cars so the cost for fuel to be 0 and the people to be able to earn more. If you see our price list it's still cheaper and comfortably to use our service than a taxi or to wait always for public transport rather than this start using people's car. </a:t>
            </a:r>
            <a:endParaRPr lang="en-US"/>
          </a:p>
        </p:txBody>
      </p:sp>
    </p:spTree>
    <p:extLst>
      <p:ext uri="{BB962C8B-B14F-4D97-AF65-F5344CB8AC3E}">
        <p14:creationId xmlns:p14="http://schemas.microsoft.com/office/powerpoint/2010/main" val="5170457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B6E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imeline&#10;&#10;Description automatically generated">
            <a:extLst>
              <a:ext uri="{FF2B5EF4-FFF2-40B4-BE49-F238E27FC236}">
                <a16:creationId xmlns:a16="http://schemas.microsoft.com/office/drawing/2014/main" id="{04686EFD-2134-46C9-ACFA-1D6E77438100}"/>
              </a:ext>
            </a:extLst>
          </p:cNvPr>
          <p:cNvPicPr>
            <a:picLocks noChangeAspect="1"/>
          </p:cNvPicPr>
          <p:nvPr/>
        </p:nvPicPr>
        <p:blipFill>
          <a:blip r:embed="rId2"/>
          <a:stretch>
            <a:fillRect/>
          </a:stretch>
        </p:blipFill>
        <p:spPr>
          <a:xfrm>
            <a:off x="2501764" y="643467"/>
            <a:ext cx="7188472" cy="5571066"/>
          </a:xfrm>
          <a:prstGeom prst="rect">
            <a:avLst/>
          </a:prstGeom>
        </p:spPr>
      </p:pic>
      <p:sp>
        <p:nvSpPr>
          <p:cNvPr id="4" name="Footer Placeholder 3">
            <a:extLst>
              <a:ext uri="{FF2B5EF4-FFF2-40B4-BE49-F238E27FC236}">
                <a16:creationId xmlns:a16="http://schemas.microsoft.com/office/drawing/2014/main" id="{E42063D4-4FD6-44A9-A654-FFC1E014747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EF2E85A-04D3-48D5-8C3A-AFE957FED63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9</a:t>
            </a:fld>
            <a:endParaRPr lang="en-US" sz="1200">
              <a:solidFill>
                <a:srgbClr val="FFFFFF"/>
              </a:solidFill>
            </a:endParaRPr>
          </a:p>
        </p:txBody>
      </p:sp>
    </p:spTree>
    <p:extLst>
      <p:ext uri="{BB962C8B-B14F-4D97-AF65-F5344CB8AC3E}">
        <p14:creationId xmlns:p14="http://schemas.microsoft.com/office/powerpoint/2010/main" val="11425666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Diagram&#10;&#10;Description automatically generated">
            <a:extLst>
              <a:ext uri="{FF2B5EF4-FFF2-40B4-BE49-F238E27FC236}">
                <a16:creationId xmlns:a16="http://schemas.microsoft.com/office/drawing/2014/main" id="{6D4F30D1-ACD2-497E-8891-FE11217A6E3D}"/>
              </a:ext>
            </a:extLst>
          </p:cNvPr>
          <p:cNvPicPr>
            <a:picLocks noChangeAspect="1"/>
          </p:cNvPicPr>
          <p:nvPr/>
        </p:nvPicPr>
        <p:blipFill rotWithShape="1">
          <a:blip r:embed="rId2">
            <a:alphaModFix amt="35000"/>
          </a:blip>
          <a:srcRect l="5334" r="-1" b="-1"/>
          <a:stretch/>
        </p:blipFill>
        <p:spPr>
          <a:xfrm>
            <a:off x="20" y="1"/>
            <a:ext cx="12191980" cy="6857999"/>
          </a:xfrm>
          <a:prstGeom prst="rect">
            <a:avLst/>
          </a:prstGeom>
        </p:spPr>
      </p:pic>
      <p:cxnSp>
        <p:nvCxnSpPr>
          <p:cNvPr id="36"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E17F271-8D7F-41FB-B39B-8F4015885C24}"/>
              </a:ext>
            </a:extLst>
          </p:cNvPr>
          <p:cNvSpPr txBox="1"/>
          <p:nvPr/>
        </p:nvSpPr>
        <p:spPr>
          <a:xfrm>
            <a:off x="4714847" y="1375425"/>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We believe that our business idea has big repeat purchasing potential on the market as we solve people's problems. The user marketing effort will be supplemented by: Paid socials, In-store displays and Press/media. </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b="1">
                <a:solidFill>
                  <a:srgbClr val="FFFFFF"/>
                </a:solidFill>
              </a:rPr>
              <a:t>Currently, there are options like email marketing, various social media platforms, cold calling and marketing groups created to improve and manage customer feedback. The best way to go about managing your customers will be to create a good feedback system that will include questions seeking to know how the customer will prefer to be contacted in future. This will work for existing customers while various methods can be tested on new customers to find out what will work for them. </a:t>
            </a:r>
          </a:p>
        </p:txBody>
      </p:sp>
      <p:sp>
        <p:nvSpPr>
          <p:cNvPr id="13" name="Footer Placeholder 12">
            <a:extLst>
              <a:ext uri="{FF2B5EF4-FFF2-40B4-BE49-F238E27FC236}">
                <a16:creationId xmlns:a16="http://schemas.microsoft.com/office/drawing/2014/main" id="{CAE8051C-C773-4632-8DC5-9268E7AA43E2}"/>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14" name="Slide Number Placeholder 13">
            <a:extLst>
              <a:ext uri="{FF2B5EF4-FFF2-40B4-BE49-F238E27FC236}">
                <a16:creationId xmlns:a16="http://schemas.microsoft.com/office/drawing/2014/main" id="{1D174B97-C5C7-4B68-8B78-001B8D02DEAB}"/>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3598286267"/>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8" name="TextBox 7">
            <a:extLst>
              <a:ext uri="{FF2B5EF4-FFF2-40B4-BE49-F238E27FC236}">
                <a16:creationId xmlns:a16="http://schemas.microsoft.com/office/drawing/2014/main" id="{014C6B7E-3C96-4BC5-94B3-E7A5A89689B7}"/>
              </a:ext>
            </a:extLst>
          </p:cNvPr>
          <p:cNvSpPr txBox="1"/>
          <p:nvPr/>
        </p:nvSpPr>
        <p:spPr>
          <a:xfrm>
            <a:off x="888874" y="1803431"/>
            <a:ext cx="5072430" cy="57883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a:t>To understand better the market , and the customer needs we made a team with train people called marketers who studied the location , income , life-style , age range and the competition before we launched our business.​</a:t>
            </a:r>
          </a:p>
          <a:p>
            <a:pPr indent="-228600">
              <a:lnSpc>
                <a:spcPct val="90000"/>
              </a:lnSpc>
              <a:spcAft>
                <a:spcPts val="600"/>
              </a:spcAft>
              <a:buFont typeface="Arial" panose="020B0604020202020204" pitchFamily="34" charset="0"/>
              <a:buChar char="•"/>
            </a:pPr>
            <a:r>
              <a:rPr lang="en-US" sz="1600" b="1"/>
              <a:t>​Appucar create advertisement , promotion , website , video advertising design to make the customer used his services.​</a:t>
            </a:r>
          </a:p>
          <a:p>
            <a:pPr indent="-228600">
              <a:lnSpc>
                <a:spcPct val="90000"/>
              </a:lnSpc>
              <a:spcAft>
                <a:spcPts val="600"/>
              </a:spcAft>
              <a:buFont typeface="Arial" panose="020B0604020202020204" pitchFamily="34" charset="0"/>
              <a:buChar char="•"/>
            </a:pPr>
            <a:r>
              <a:rPr lang="en-US" sz="1600" b="1"/>
              <a:t>​Appucar marketers had studied the competition and customers , and with this they could influence the customer needs.​ To understand better our customers and they needs and wants , we give them a possibility to give us a feedback about our services and trough this we can make our services , prices better than competitors.</a:t>
            </a:r>
          </a:p>
        </p:txBody>
      </p:sp>
      <p:cxnSp>
        <p:nvCxnSpPr>
          <p:cNvPr id="48" name="Straight Connector 47">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0AEE9DA7-0C07-411E-925D-B110217E7F01}"/>
              </a:ext>
            </a:extLst>
          </p:cNvPr>
          <p:cNvPicPr>
            <a:picLocks noChangeAspect="1"/>
          </p:cNvPicPr>
          <p:nvPr/>
        </p:nvPicPr>
        <p:blipFill rotWithShape="1">
          <a:blip r:embed="rId2"/>
          <a:srcRect r="-2" b="83"/>
          <a:stretch/>
        </p:blipFill>
        <p:spPr>
          <a:xfrm>
            <a:off x="6818278" y="343454"/>
            <a:ext cx="4853685" cy="2934000"/>
          </a:xfrm>
          <a:prstGeom prst="rect">
            <a:avLst/>
          </a:prstGeom>
        </p:spPr>
      </p:pic>
      <p:sp>
        <p:nvSpPr>
          <p:cNvPr id="4" name="Footer Placeholder 3">
            <a:extLst>
              <a:ext uri="{FF2B5EF4-FFF2-40B4-BE49-F238E27FC236}">
                <a16:creationId xmlns:a16="http://schemas.microsoft.com/office/drawing/2014/main" id="{066FBDFF-8AFF-465B-BB6C-7D89E5201921}"/>
              </a:ext>
            </a:extLst>
          </p:cNvPr>
          <p:cNvSpPr>
            <a:spLocks noGrp="1"/>
          </p:cNvSpPr>
          <p:nvPr>
            <p:ph type="ftr" sz="quarter" idx="11"/>
          </p:nvPr>
        </p:nvSpPr>
        <p:spPr>
          <a:xfrm>
            <a:off x="1943149" y="6356350"/>
            <a:ext cx="3096135" cy="365125"/>
          </a:xfrm>
        </p:spPr>
        <p:txBody>
          <a:bodyPr vert="horz" lIns="91440" tIns="45720" rIns="91440" bIns="45720" rtlCol="0" anchor="ctr">
            <a:normAutofit/>
          </a:bodyPr>
          <a:lstStyle/>
          <a:p>
            <a:pPr>
              <a:spcAft>
                <a:spcPts val="600"/>
              </a:spcAft>
            </a:pPr>
            <a:r>
              <a:rPr lang="en-US" sz="1200" kern="1200">
                <a:solidFill>
                  <a:schemeClr val="tx1">
                    <a:alpha val="70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5C902E83-F6DE-42C0-AC18-483DA8647351}"/>
              </a:ext>
            </a:extLst>
          </p:cNvPr>
          <p:cNvSpPr>
            <a:spLocks noGrp="1"/>
          </p:cNvSpPr>
          <p:nvPr>
            <p:ph type="sldNum" sz="quarter" idx="12"/>
          </p:nvPr>
        </p:nvSpPr>
        <p:spPr>
          <a:xfrm>
            <a:off x="5039284" y="6356350"/>
            <a:ext cx="73152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alpha val="70000"/>
                  </a:schemeClr>
                </a:solidFill>
              </a:rPr>
              <a:pPr>
                <a:spcAft>
                  <a:spcPts val="600"/>
                </a:spcAft>
              </a:pPr>
              <a:t>11</a:t>
            </a:fld>
            <a:endParaRPr lang="en-US" sz="1200">
              <a:solidFill>
                <a:schemeClr val="tx1">
                  <a:alpha val="70000"/>
                </a:schemeClr>
              </a:solidFill>
            </a:endParaRPr>
          </a:p>
        </p:txBody>
      </p:sp>
      <p:pic>
        <p:nvPicPr>
          <p:cNvPr id="6" name="Picture 6" descr="Table&#10;&#10;Description automatically generated">
            <a:extLst>
              <a:ext uri="{FF2B5EF4-FFF2-40B4-BE49-F238E27FC236}">
                <a16:creationId xmlns:a16="http://schemas.microsoft.com/office/drawing/2014/main" id="{C996A0AB-D96A-41F2-863C-2CCC8413C10D}"/>
              </a:ext>
            </a:extLst>
          </p:cNvPr>
          <p:cNvPicPr>
            <a:picLocks noChangeAspect="1"/>
          </p:cNvPicPr>
          <p:nvPr/>
        </p:nvPicPr>
        <p:blipFill rotWithShape="1">
          <a:blip r:embed="rId3"/>
          <a:srcRect r="6" b="-1"/>
          <a:stretch/>
        </p:blipFill>
        <p:spPr>
          <a:xfrm>
            <a:off x="6818278" y="3597883"/>
            <a:ext cx="4853685" cy="2936699"/>
          </a:xfrm>
          <a:prstGeom prst="rect">
            <a:avLst/>
          </a:prstGeom>
        </p:spPr>
      </p:pic>
    </p:spTree>
    <p:extLst>
      <p:ext uri="{BB962C8B-B14F-4D97-AF65-F5344CB8AC3E}">
        <p14:creationId xmlns:p14="http://schemas.microsoft.com/office/powerpoint/2010/main" val="254115700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5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Graphical user interface, text, application, email&#10;&#10;Description automatically generated">
            <a:extLst>
              <a:ext uri="{FF2B5EF4-FFF2-40B4-BE49-F238E27FC236}">
                <a16:creationId xmlns:a16="http://schemas.microsoft.com/office/drawing/2014/main" id="{D8935AA9-22DF-4884-AFA0-C0899767FBBC}"/>
              </a:ext>
            </a:extLst>
          </p:cNvPr>
          <p:cNvPicPr>
            <a:picLocks noChangeAspect="1"/>
          </p:cNvPicPr>
          <p:nvPr/>
        </p:nvPicPr>
        <p:blipFill>
          <a:blip r:embed="rId2"/>
          <a:stretch>
            <a:fillRect/>
          </a:stretch>
        </p:blipFill>
        <p:spPr>
          <a:xfrm>
            <a:off x="643467" y="1084410"/>
            <a:ext cx="10905066" cy="4689179"/>
          </a:xfrm>
          <a:prstGeom prst="rect">
            <a:avLst/>
          </a:prstGeom>
        </p:spPr>
      </p:pic>
      <p:sp>
        <p:nvSpPr>
          <p:cNvPr id="4" name="Footer Placeholder 3">
            <a:extLst>
              <a:ext uri="{FF2B5EF4-FFF2-40B4-BE49-F238E27FC236}">
                <a16:creationId xmlns:a16="http://schemas.microsoft.com/office/drawing/2014/main" id="{25ADAC56-5226-4BA3-8F16-52FEAC63757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4ADC0CA-F578-4C55-B0A8-45113C7F943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12</a:t>
            </a:fld>
            <a:endParaRPr lang="en-US" sz="1200">
              <a:solidFill>
                <a:srgbClr val="FFFFFF"/>
              </a:solidFill>
            </a:endParaRPr>
          </a:p>
        </p:txBody>
      </p:sp>
    </p:spTree>
    <p:extLst>
      <p:ext uri="{BB962C8B-B14F-4D97-AF65-F5344CB8AC3E}">
        <p14:creationId xmlns:p14="http://schemas.microsoft.com/office/powerpoint/2010/main" val="86581275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23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hart, pie chart&#10;&#10;Description automatically generated">
            <a:extLst>
              <a:ext uri="{FF2B5EF4-FFF2-40B4-BE49-F238E27FC236}">
                <a16:creationId xmlns:a16="http://schemas.microsoft.com/office/drawing/2014/main" id="{F459ED08-54F8-4941-B3B9-2840FAB397C8}"/>
              </a:ext>
            </a:extLst>
          </p:cNvPr>
          <p:cNvPicPr>
            <a:picLocks noChangeAspect="1"/>
          </p:cNvPicPr>
          <p:nvPr/>
        </p:nvPicPr>
        <p:blipFill>
          <a:blip r:embed="rId2"/>
          <a:stretch>
            <a:fillRect/>
          </a:stretch>
        </p:blipFill>
        <p:spPr>
          <a:xfrm>
            <a:off x="643467" y="1479720"/>
            <a:ext cx="10905066" cy="3898560"/>
          </a:xfrm>
          <a:prstGeom prst="rect">
            <a:avLst/>
          </a:prstGeom>
        </p:spPr>
      </p:pic>
      <p:sp>
        <p:nvSpPr>
          <p:cNvPr id="4" name="Footer Placeholder 3">
            <a:extLst>
              <a:ext uri="{FF2B5EF4-FFF2-40B4-BE49-F238E27FC236}">
                <a16:creationId xmlns:a16="http://schemas.microsoft.com/office/drawing/2014/main" id="{01557FDA-71EB-4072-BC62-0899B982E2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2341C01-F891-471F-A4B0-4B26BA58103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13</a:t>
            </a:fld>
            <a:endParaRPr lang="en-US" sz="1200">
              <a:solidFill>
                <a:srgbClr val="FFFFFF"/>
              </a:solidFill>
            </a:endParaRPr>
          </a:p>
        </p:txBody>
      </p:sp>
    </p:spTree>
    <p:extLst>
      <p:ext uri="{BB962C8B-B14F-4D97-AF65-F5344CB8AC3E}">
        <p14:creationId xmlns:p14="http://schemas.microsoft.com/office/powerpoint/2010/main" val="227919176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688182" y="932961"/>
            <a:ext cx="4887685" cy="1777419"/>
          </a:xfrm>
        </p:spPr>
        <p:txBody>
          <a:bodyPr vert="horz" lIns="91440" tIns="45720" rIns="91440" bIns="45720" rtlCol="0" anchor="b">
            <a:normAutofit/>
          </a:bodyPr>
          <a:lstStyle/>
          <a:p>
            <a:pPr algn="l"/>
            <a:r>
              <a:rPr lang="en-US" sz="4000"/>
              <a:t>Marketing Plan</a:t>
            </a:r>
          </a:p>
        </p:txBody>
      </p:sp>
      <p:pic>
        <p:nvPicPr>
          <p:cNvPr id="4" name="Picture 5" descr="Rent a car icon vector illustration | Free SVG">
            <a:extLst>
              <a:ext uri="{FF2B5EF4-FFF2-40B4-BE49-F238E27FC236}">
                <a16:creationId xmlns:a16="http://schemas.microsoft.com/office/drawing/2014/main" id="{86899631-7167-4BF0-B00C-D9AD78BC40D0}"/>
              </a:ext>
            </a:extLst>
          </p:cNvPr>
          <p:cNvPicPr>
            <a:picLocks noChangeAspect="1"/>
          </p:cNvPicPr>
          <p:nvPr/>
        </p:nvPicPr>
        <p:blipFill rotWithShape="1">
          <a:blip r:embed="rId2"/>
          <a:srcRect l="4491" r="6148" b="3"/>
          <a:stretch/>
        </p:blipFill>
        <p:spPr>
          <a:xfrm>
            <a:off x="391903" y="573678"/>
            <a:ext cx="5103206" cy="5710645"/>
          </a:xfrm>
          <a:prstGeom prst="rect">
            <a:avLst/>
          </a:prstGeom>
        </p:spPr>
      </p:pic>
      <p:sp>
        <p:nvSpPr>
          <p:cNvPr id="57"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628026-6E94-4936-9A43-A8FDA1516F6F}"/>
              </a:ext>
            </a:extLst>
          </p:cNvPr>
          <p:cNvSpPr txBox="1"/>
          <p:nvPr/>
        </p:nvSpPr>
        <p:spPr>
          <a:xfrm>
            <a:off x="6688182" y="2894529"/>
            <a:ext cx="4887685" cy="32101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b="1"/>
              <a:t>PRODUCT/SERVICES: The product and services of our company are based on helping people who need a car for a short period.​</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PRICE: The pricing strategy that will be put into practice is the variable pricing strategy. This strategy is to optimize profit by offering different prices for different products.​</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PLACE: Birmingham, UNITED KINGDOM. ​</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PROMOTION: Posters, Radio, Email and Social media.</a:t>
            </a:r>
          </a:p>
        </p:txBody>
      </p:sp>
      <p:sp>
        <p:nvSpPr>
          <p:cNvPr id="5" name="Footer Placeholder 4">
            <a:extLst>
              <a:ext uri="{FF2B5EF4-FFF2-40B4-BE49-F238E27FC236}">
                <a16:creationId xmlns:a16="http://schemas.microsoft.com/office/drawing/2014/main" id="{9EFDE0E2-B032-4403-9106-5A8349B45309}"/>
              </a:ext>
            </a:extLst>
          </p:cNvPr>
          <p:cNvSpPr>
            <a:spLocks noGrp="1"/>
          </p:cNvSpPr>
          <p:nvPr>
            <p:ph type="ftr" sz="quarter" idx="11"/>
          </p:nvPr>
        </p:nvSpPr>
        <p:spPr>
          <a:xfrm>
            <a:off x="6688182" y="6355080"/>
            <a:ext cx="3622767" cy="365125"/>
          </a:xfrm>
        </p:spPr>
        <p:txBody>
          <a:bodyPr vert="horz" lIns="91440" tIns="45720" rIns="91440" bIns="45720" rtlCol="0" anchor="ctr">
            <a:normAutofit/>
          </a:bodyPr>
          <a:lstStyle/>
          <a:p>
            <a:pPr algn="l">
              <a:spcAft>
                <a:spcPts val="600"/>
              </a:spcAft>
              <a:defRPr/>
            </a:pPr>
            <a:r>
              <a:rPr lang="en-US" sz="1200" kern="1200">
                <a:solidFill>
                  <a:schemeClr val="tx1">
                    <a:alpha val="70000"/>
                  </a:schemeClr>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10528664" y="6355080"/>
            <a:ext cx="828184"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alpha val="70000"/>
                  </a:schemeClr>
                </a:solidFill>
                <a:latin typeface="Calibri" panose="020F0502020204030204"/>
              </a:rPr>
              <a:pPr>
                <a:spcAft>
                  <a:spcPts val="600"/>
                </a:spcAft>
                <a:defRPr/>
              </a:pPr>
              <a:t>14</a:t>
            </a:fld>
            <a:endParaRPr lang="en-US" sz="1200">
              <a:solidFill>
                <a:schemeClr val="tx1">
                  <a:alpha val="70000"/>
                </a:schemeClr>
              </a:solidFill>
              <a:latin typeface="Calibri" panose="020F0502020204030204"/>
            </a:endParaRPr>
          </a:p>
        </p:txBody>
      </p:sp>
    </p:spTree>
    <p:extLst>
      <p:ext uri="{BB962C8B-B14F-4D97-AF65-F5344CB8AC3E}">
        <p14:creationId xmlns:p14="http://schemas.microsoft.com/office/powerpoint/2010/main" val="31538921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0E15C071-43DC-483A-8871-E9F5A2AD2C1C}"/>
              </a:ext>
            </a:extLst>
          </p:cNvPr>
          <p:cNvSpPr>
            <a:spLocks noGrp="1"/>
          </p:cNvSpPr>
          <p:nvPr>
            <p:ph type="ftr" sz="quarter" idx="11"/>
          </p:nvPr>
        </p:nvSpPr>
        <p:spPr>
          <a:xfrm>
            <a:off x="8516202" y="385179"/>
            <a:ext cx="3238001" cy="365125"/>
          </a:xfrm>
        </p:spPr>
        <p:txBody>
          <a:bodyPr vert="horz" lIns="91440" tIns="45720" rIns="91440" bIns="45720" rtlCol="0" anchor="ctr">
            <a:normAutofit/>
          </a:bodyPr>
          <a:lstStyle/>
          <a:p>
            <a:pPr algn="r">
              <a:spcAft>
                <a:spcPts val="600"/>
              </a:spcAft>
            </a:pPr>
            <a:r>
              <a:rPr lang="en-US" sz="1100" kern="1200">
                <a:solidFill>
                  <a:schemeClr val="bg1">
                    <a:alpha val="80000"/>
                  </a:schemeClr>
                </a:solidFill>
                <a:latin typeface="+mn-lt"/>
                <a:ea typeface="+mn-ea"/>
                <a:cs typeface="+mn-cs"/>
              </a:rPr>
              <a:t>Contoso business plan</a:t>
            </a:r>
          </a:p>
        </p:txBody>
      </p:sp>
      <p:sp useBgFill="1">
        <p:nvSpPr>
          <p:cNvPr id="17" name="Freeform: Shape 16">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10" descr="Graphical user interface, website&#10;&#10;Description automatically generated">
            <a:extLst>
              <a:ext uri="{FF2B5EF4-FFF2-40B4-BE49-F238E27FC236}">
                <a16:creationId xmlns:a16="http://schemas.microsoft.com/office/drawing/2014/main" id="{E31E1AFA-78E9-4240-8608-6E60035FFE3D}"/>
              </a:ext>
            </a:extLst>
          </p:cNvPr>
          <p:cNvPicPr>
            <a:picLocks noChangeAspect="1"/>
          </p:cNvPicPr>
          <p:nvPr/>
        </p:nvPicPr>
        <p:blipFill>
          <a:blip r:embed="rId2"/>
          <a:stretch>
            <a:fillRect/>
          </a:stretch>
        </p:blipFill>
        <p:spPr>
          <a:xfrm>
            <a:off x="292686" y="-8731"/>
            <a:ext cx="7761391" cy="6589447"/>
          </a:xfrm>
          <a:prstGeom prst="rect">
            <a:avLst/>
          </a:prstGeom>
        </p:spPr>
      </p:pic>
      <p:grpSp>
        <p:nvGrpSpPr>
          <p:cNvPr id="19" name="Group 18">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0"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7" name="Slide Number Placeholder 6">
            <a:extLst>
              <a:ext uri="{FF2B5EF4-FFF2-40B4-BE49-F238E27FC236}">
                <a16:creationId xmlns:a16="http://schemas.microsoft.com/office/drawing/2014/main" id="{965164C9-2108-4808-88D7-A04A98473B9F}"/>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B5CEABB6-07DC-46E8-9B57-56EC44A396E5}" type="slidenum">
              <a:rPr lang="en-US" sz="1200">
                <a:solidFill>
                  <a:schemeClr val="tx1"/>
                </a:solidFill>
              </a:rPr>
              <a:pPr algn="ctr">
                <a:spcAft>
                  <a:spcPts val="600"/>
                </a:spcAft>
              </a:pPr>
              <a:t>15</a:t>
            </a:fld>
            <a:endParaRPr lang="en-US" sz="1200">
              <a:solidFill>
                <a:schemeClr val="tx1"/>
              </a:solidFill>
            </a:endParaRPr>
          </a:p>
        </p:txBody>
      </p:sp>
      <p:sp>
        <p:nvSpPr>
          <p:cNvPr id="2" name="TextBox 1">
            <a:extLst>
              <a:ext uri="{FF2B5EF4-FFF2-40B4-BE49-F238E27FC236}">
                <a16:creationId xmlns:a16="http://schemas.microsoft.com/office/drawing/2014/main" id="{C909C741-D28E-4FE5-988C-E61E8A02664D}"/>
              </a:ext>
            </a:extLst>
          </p:cNvPr>
          <p:cNvSpPr txBox="1"/>
          <p:nvPr/>
        </p:nvSpPr>
        <p:spPr>
          <a:xfrm>
            <a:off x="9317567" y="2290234"/>
            <a:ext cx="2870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Price list of APPURCAR:</a:t>
            </a:r>
          </a:p>
          <a:p>
            <a:r>
              <a:rPr lang="en-US" sz="2400" b="1" dirty="0">
                <a:solidFill>
                  <a:schemeClr val="bg1"/>
                </a:solidFill>
              </a:rPr>
              <a:t>SMALL- </a:t>
            </a:r>
            <a:r>
              <a:rPr lang="en-US" sz="2400">
                <a:solidFill>
                  <a:schemeClr val="bg1"/>
                </a:solidFill>
              </a:rPr>
              <a:t>3.70/Miles</a:t>
            </a:r>
          </a:p>
          <a:p>
            <a:r>
              <a:rPr lang="en-US" sz="2400" b="1">
                <a:solidFill>
                  <a:schemeClr val="bg1"/>
                </a:solidFill>
              </a:rPr>
              <a:t>MEDIUM-</a:t>
            </a:r>
            <a:r>
              <a:rPr lang="en-US" sz="2400">
                <a:solidFill>
                  <a:schemeClr val="bg1"/>
                </a:solidFill>
              </a:rPr>
              <a:t>5.00/</a:t>
            </a:r>
            <a:r>
              <a:rPr lang="en-US" sz="2400">
                <a:solidFill>
                  <a:schemeClr val="bg1"/>
                </a:solidFill>
                <a:ea typeface="+mn-lt"/>
                <a:cs typeface="+mn-lt"/>
              </a:rPr>
              <a:t>Miles</a:t>
            </a:r>
          </a:p>
          <a:p>
            <a:r>
              <a:rPr lang="en-US" sz="2400" b="1">
                <a:solidFill>
                  <a:schemeClr val="bg1"/>
                </a:solidFill>
              </a:rPr>
              <a:t>LARGE-</a:t>
            </a:r>
            <a:r>
              <a:rPr lang="en-US" sz="2400">
                <a:solidFill>
                  <a:schemeClr val="bg1"/>
                </a:solidFill>
              </a:rPr>
              <a:t>6.00/Miles</a:t>
            </a:r>
          </a:p>
          <a:p>
            <a:r>
              <a:rPr lang="en-US" sz="2400" b="1" dirty="0">
                <a:solidFill>
                  <a:schemeClr val="bg1"/>
                </a:solidFill>
              </a:rPr>
              <a:t>LUXURY- </a:t>
            </a:r>
            <a:r>
              <a:rPr lang="en-US" sz="2400">
                <a:solidFill>
                  <a:schemeClr val="bg1"/>
                </a:solidFill>
              </a:rPr>
              <a:t>9.00/Miles</a:t>
            </a:r>
          </a:p>
          <a:p>
            <a:r>
              <a:rPr lang="en-US" sz="2400" b="1" dirty="0">
                <a:solidFill>
                  <a:schemeClr val="bg1"/>
                </a:solidFill>
              </a:rPr>
              <a:t>SUV's-</a:t>
            </a:r>
            <a:r>
              <a:rPr lang="en-US" sz="2400">
                <a:solidFill>
                  <a:schemeClr val="bg1"/>
                </a:solidFill>
              </a:rPr>
              <a:t> 7.00/Miles</a:t>
            </a:r>
          </a:p>
          <a:p>
            <a:r>
              <a:rPr lang="en-US" sz="2400" b="1" dirty="0">
                <a:solidFill>
                  <a:schemeClr val="bg1"/>
                </a:solidFill>
              </a:rPr>
              <a:t>VANS- </a:t>
            </a:r>
            <a:r>
              <a:rPr lang="en-US" sz="2400">
                <a:solidFill>
                  <a:schemeClr val="bg1"/>
                </a:solidFill>
              </a:rPr>
              <a:t>10.00/H</a:t>
            </a:r>
            <a:endParaRPr lang="en-US" sz="2400" dirty="0">
              <a:solidFill>
                <a:schemeClr val="bg1"/>
              </a:solidFill>
            </a:endParaRPr>
          </a:p>
          <a:p>
            <a:r>
              <a:rPr lang="en-US" sz="2400" b="1">
                <a:solidFill>
                  <a:schemeClr val="bg1"/>
                </a:solidFill>
              </a:rPr>
              <a:t>T&amp;C:</a:t>
            </a:r>
            <a:endParaRPr lang="en-US" sz="2400" dirty="0">
              <a:solidFill>
                <a:schemeClr val="bg1"/>
              </a:solidFill>
            </a:endParaRPr>
          </a:p>
          <a:p>
            <a:r>
              <a:rPr lang="en-US" sz="2400" b="1">
                <a:solidFill>
                  <a:schemeClr val="bg1"/>
                </a:solidFill>
              </a:rPr>
              <a:t>Only for the first 10miles  </a:t>
            </a:r>
          </a:p>
          <a:p>
            <a:endParaRPr lang="en-US" sz="2400" dirty="0">
              <a:solidFill>
                <a:srgbClr val="FFFFFF"/>
              </a:solidFill>
            </a:endParaRPr>
          </a:p>
          <a:p>
            <a:endParaRPr lang="en-US" dirty="0">
              <a:solidFill>
                <a:srgbClr val="FFFFFF"/>
              </a:solidFill>
            </a:endParaRPr>
          </a:p>
          <a:p>
            <a:endParaRPr lang="en-US" dirty="0">
              <a:solidFill>
                <a:srgbClr val="FFFFFF"/>
              </a:solidFill>
            </a:endParaRPr>
          </a:p>
          <a:p>
            <a:endParaRPr lang="en-US" dirty="0">
              <a:solidFill>
                <a:srgbClr val="FFFFFF"/>
              </a:solidFill>
            </a:endParaRPr>
          </a:p>
          <a:p>
            <a:endParaRPr lang="en-US" dirty="0"/>
          </a:p>
        </p:txBody>
      </p:sp>
    </p:spTree>
    <p:extLst>
      <p:ext uri="{BB962C8B-B14F-4D97-AF65-F5344CB8AC3E}">
        <p14:creationId xmlns:p14="http://schemas.microsoft.com/office/powerpoint/2010/main" val="689105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picture containing necktie&#10;&#10;Description automatically generated">
            <a:extLst>
              <a:ext uri="{FF2B5EF4-FFF2-40B4-BE49-F238E27FC236}">
                <a16:creationId xmlns:a16="http://schemas.microsoft.com/office/drawing/2014/main" id="{79592829-A7C6-43FC-896F-F235547DF1FD}"/>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b="5858"/>
          <a:stretch/>
        </p:blipFill>
        <p:spPr>
          <a:xfrm>
            <a:off x="20" y="10"/>
            <a:ext cx="12188932" cy="6857990"/>
          </a:xfrm>
          <a:prstGeom prst="rect">
            <a:avLst/>
          </a:prstGeom>
        </p:spPr>
      </p:pic>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Management team</a:t>
            </a:r>
          </a:p>
        </p:txBody>
      </p:sp>
      <p:cxnSp>
        <p:nvCxnSpPr>
          <p:cNvPr id="42" name="Straight Connector 4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C03C7179-C3FF-46C1-8E01-AC087B88C235}"/>
              </a:ext>
            </a:extLst>
          </p:cNvPr>
          <p:cNvSpPr>
            <a:spLocks noGrp="1"/>
          </p:cNvSpPr>
          <p:nvPr>
            <p:ph type="body" sz="quarter" idx="25"/>
          </p:nvPr>
        </p:nvSpPr>
        <p:spPr>
          <a:xfrm>
            <a:off x="5155379" y="1065862"/>
            <a:ext cx="5744685" cy="4726276"/>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latin typeface="+mn-lt"/>
              </a:rPr>
              <a:t>Krystal Yasmine Lewis, Amanda Peresphone Griffin, Gabriel Gheorge, Andrei Daniel Marian Vilceanu, Kristiyan Krasimirov Grudev, and Marian Daniel Stefan are members of our management team. Each of these individuals is vital to the continued existence of APPURCAR LLP. All of these guys are capable of implementing a wide range of useful skills in their workplace; they are professionals, and this slide will break down and define each of their roles in our management team.</a:t>
            </a:r>
          </a:p>
        </p:txBody>
      </p:sp>
      <p:sp>
        <p:nvSpPr>
          <p:cNvPr id="4" name="Footer Placeholder 3">
            <a:extLst>
              <a:ext uri="{FF2B5EF4-FFF2-40B4-BE49-F238E27FC236}">
                <a16:creationId xmlns:a16="http://schemas.microsoft.com/office/drawing/2014/main" id="{2EEB76C5-C47C-4947-B895-9BBB7C93F508}"/>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16</a:t>
            </a:fld>
            <a:endParaRPr lang="en-US" sz="1200">
              <a:solidFill>
                <a:srgbClr val="FFFFFF"/>
              </a:solidFill>
              <a:latin typeface="Calibri" panose="020F0502020204030204"/>
            </a:endParaRPr>
          </a:p>
        </p:txBody>
      </p:sp>
      <p:sp>
        <p:nvSpPr>
          <p:cNvPr id="6" name="TextBox 5">
            <a:extLst>
              <a:ext uri="{FF2B5EF4-FFF2-40B4-BE49-F238E27FC236}">
                <a16:creationId xmlns:a16="http://schemas.microsoft.com/office/drawing/2014/main" id="{8930D05B-57E8-4EBA-9763-8F95C31182C7}"/>
              </a:ext>
            </a:extLst>
          </p:cNvPr>
          <p:cNvSpPr txBox="1"/>
          <p:nvPr/>
        </p:nvSpPr>
        <p:spPr>
          <a:xfrm>
            <a:off x="9755115" y="6657945"/>
            <a:ext cx="243688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2688666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4E834FC3-7744-4E1E-94F3-B2F67FF0B898}"/>
              </a:ext>
            </a:extLst>
          </p:cNvPr>
          <p:cNvPicPr>
            <a:picLocks noGrp="1" noChangeAspect="1"/>
          </p:cNvPicPr>
          <p:nvPr>
            <p:ph idx="1"/>
          </p:nvPr>
        </p:nvPicPr>
        <p:blipFill>
          <a:blip r:embed="rId2"/>
          <a:stretch>
            <a:fillRect/>
          </a:stretch>
        </p:blipFill>
        <p:spPr>
          <a:xfrm>
            <a:off x="-6635" y="529"/>
            <a:ext cx="12181458" cy="6856941"/>
          </a:xfrm>
          <a:prstGeom prst="rect">
            <a:avLst/>
          </a:prstGeom>
        </p:spPr>
      </p:pic>
      <p:sp>
        <p:nvSpPr>
          <p:cNvPr id="4" name="Footer Placeholder 3">
            <a:extLst>
              <a:ext uri="{FF2B5EF4-FFF2-40B4-BE49-F238E27FC236}">
                <a16:creationId xmlns:a16="http://schemas.microsoft.com/office/drawing/2014/main" id="{93858E23-D6CA-4B38-BB3C-875DEBAEFF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tx1">
                    <a:tint val="75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E2DB55DD-9B7C-4825-BA31-6B96AC70883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17</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79A6DE29-04F8-4049-8714-3FFA55B53895}"/>
              </a:ext>
            </a:extLst>
          </p:cNvPr>
          <p:cNvSpPr txBox="1"/>
          <p:nvPr/>
        </p:nvSpPr>
        <p:spPr>
          <a:xfrm>
            <a:off x="80962" y="1894680"/>
            <a:ext cx="19811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SKILLS AND EDUCATION</a:t>
            </a:r>
          </a:p>
          <a:p>
            <a:r>
              <a:rPr lang="en-US" sz="1600" b="1"/>
              <a:t>IT Skills</a:t>
            </a:r>
          </a:p>
          <a:p>
            <a:r>
              <a:rPr lang="en-US" sz="1600" b="1"/>
              <a:t>Communication Skills</a:t>
            </a:r>
          </a:p>
          <a:p>
            <a:r>
              <a:rPr lang="en-US" sz="1600" b="1"/>
              <a:t>BA(Hons) Computing Scince</a:t>
            </a:r>
            <a:endParaRPr lang="en-US" sz="1600" b="1" dirty="0"/>
          </a:p>
          <a:p>
            <a:endParaRPr lang="en-US" b="1" dirty="0"/>
          </a:p>
          <a:p>
            <a:endParaRPr lang="en-US" dirty="0"/>
          </a:p>
        </p:txBody>
      </p:sp>
      <p:sp>
        <p:nvSpPr>
          <p:cNvPr id="3" name="TextBox 2">
            <a:extLst>
              <a:ext uri="{FF2B5EF4-FFF2-40B4-BE49-F238E27FC236}">
                <a16:creationId xmlns:a16="http://schemas.microsoft.com/office/drawing/2014/main" id="{79AB57BE-AB03-435F-BEFE-57026ED2A414}"/>
              </a:ext>
            </a:extLst>
          </p:cNvPr>
          <p:cNvSpPr txBox="1"/>
          <p:nvPr/>
        </p:nvSpPr>
        <p:spPr>
          <a:xfrm>
            <a:off x="7915275" y="983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TextBox 6">
            <a:extLst>
              <a:ext uri="{FF2B5EF4-FFF2-40B4-BE49-F238E27FC236}">
                <a16:creationId xmlns:a16="http://schemas.microsoft.com/office/drawing/2014/main" id="{C0091ACA-D3A9-471F-9835-60E478CEB97E}"/>
              </a:ext>
            </a:extLst>
          </p:cNvPr>
          <p:cNvSpPr txBox="1"/>
          <p:nvPr/>
        </p:nvSpPr>
        <p:spPr>
          <a:xfrm>
            <a:off x="2057400" y="1358900"/>
            <a:ext cx="23939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Ability to work under presure</a:t>
            </a:r>
          </a:p>
          <a:p>
            <a:r>
              <a:rPr lang="en-US" b="1">
                <a:solidFill>
                  <a:srgbClr val="FF0000"/>
                </a:solidFill>
              </a:rPr>
              <a:t>Creativity</a:t>
            </a:r>
          </a:p>
          <a:p>
            <a:r>
              <a:rPr lang="en-US" b="1">
                <a:solidFill>
                  <a:srgbClr val="FF0000"/>
                </a:solidFill>
              </a:rPr>
              <a:t>Communication Skills</a:t>
            </a:r>
          </a:p>
          <a:p>
            <a:r>
              <a:rPr lang="en-US" b="1">
                <a:solidFill>
                  <a:srgbClr val="FF0000"/>
                </a:solidFill>
              </a:rPr>
              <a:t>BA(Hons) Human Resource</a:t>
            </a:r>
            <a:endParaRPr lang="en-US" b="1" dirty="0">
              <a:solidFill>
                <a:srgbClr val="FF0000"/>
              </a:solidFill>
            </a:endParaRPr>
          </a:p>
        </p:txBody>
      </p:sp>
      <p:sp>
        <p:nvSpPr>
          <p:cNvPr id="8" name="TextBox 7">
            <a:extLst>
              <a:ext uri="{FF2B5EF4-FFF2-40B4-BE49-F238E27FC236}">
                <a16:creationId xmlns:a16="http://schemas.microsoft.com/office/drawing/2014/main" id="{7FEAB8EF-F4F4-498D-9C96-99085E4BEF25}"/>
              </a:ext>
            </a:extLst>
          </p:cNvPr>
          <p:cNvSpPr txBox="1"/>
          <p:nvPr/>
        </p:nvSpPr>
        <p:spPr>
          <a:xfrm>
            <a:off x="6597651" y="1305983"/>
            <a:ext cx="20764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Communication Skills</a:t>
            </a:r>
          </a:p>
          <a:p>
            <a:r>
              <a:rPr lang="en-US" b="1">
                <a:solidFill>
                  <a:srgbClr val="FF0000"/>
                </a:solidFill>
              </a:rPr>
              <a:t>Leadership Skills</a:t>
            </a:r>
          </a:p>
          <a:p>
            <a:r>
              <a:rPr lang="en-US" b="1">
                <a:solidFill>
                  <a:srgbClr val="FF0000"/>
                </a:solidFill>
              </a:rPr>
              <a:t>Multitasking Skills</a:t>
            </a:r>
          </a:p>
          <a:p>
            <a:r>
              <a:rPr lang="en-US" b="1">
                <a:solidFill>
                  <a:srgbClr val="FF0000"/>
                </a:solidFill>
              </a:rPr>
              <a:t>BA(Hons) Manegment</a:t>
            </a:r>
            <a:endParaRPr lang="en-US" b="1" dirty="0">
              <a:solidFill>
                <a:srgbClr val="FF0000"/>
              </a:solidFill>
            </a:endParaRPr>
          </a:p>
        </p:txBody>
      </p:sp>
      <p:sp>
        <p:nvSpPr>
          <p:cNvPr id="9" name="TextBox 8">
            <a:extLst>
              <a:ext uri="{FF2B5EF4-FFF2-40B4-BE49-F238E27FC236}">
                <a16:creationId xmlns:a16="http://schemas.microsoft.com/office/drawing/2014/main" id="{D16D13DA-CBB3-4AB8-812B-1A99BFC8F2D5}"/>
              </a:ext>
            </a:extLst>
          </p:cNvPr>
          <p:cNvSpPr txBox="1"/>
          <p:nvPr/>
        </p:nvSpPr>
        <p:spPr>
          <a:xfrm>
            <a:off x="8740775" y="1353608"/>
            <a:ext cx="241511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B050"/>
                </a:solidFill>
              </a:rPr>
              <a:t>SKILLS AND EDUCATION</a:t>
            </a:r>
          </a:p>
          <a:p>
            <a:r>
              <a:rPr lang="en-US" b="1">
                <a:solidFill>
                  <a:srgbClr val="00B050"/>
                </a:solidFill>
              </a:rPr>
              <a:t>Cybersecurity Skills</a:t>
            </a:r>
          </a:p>
          <a:p>
            <a:r>
              <a:rPr lang="en-US" b="1">
                <a:solidFill>
                  <a:srgbClr val="00B050"/>
                </a:solidFill>
              </a:rPr>
              <a:t>IT Skills</a:t>
            </a:r>
          </a:p>
          <a:p>
            <a:r>
              <a:rPr lang="en-US" b="1">
                <a:solidFill>
                  <a:srgbClr val="00B050"/>
                </a:solidFill>
              </a:rPr>
              <a:t>Analytics Skills</a:t>
            </a:r>
          </a:p>
          <a:p>
            <a:r>
              <a:rPr lang="en-US" b="1">
                <a:solidFill>
                  <a:srgbClr val="00B050"/>
                </a:solidFill>
              </a:rPr>
              <a:t>Business Analyst</a:t>
            </a:r>
          </a:p>
          <a:p>
            <a:r>
              <a:rPr lang="en-US" b="1">
                <a:solidFill>
                  <a:srgbClr val="00B050"/>
                </a:solidFill>
              </a:rPr>
              <a:t>BA(Hons) Cybersecurity</a:t>
            </a:r>
            <a:endParaRPr lang="en-US" b="1" dirty="0">
              <a:solidFill>
                <a:srgbClr val="00B050"/>
              </a:solidFill>
            </a:endParaRPr>
          </a:p>
        </p:txBody>
      </p:sp>
      <p:sp>
        <p:nvSpPr>
          <p:cNvPr id="10" name="TextBox 9">
            <a:extLst>
              <a:ext uri="{FF2B5EF4-FFF2-40B4-BE49-F238E27FC236}">
                <a16:creationId xmlns:a16="http://schemas.microsoft.com/office/drawing/2014/main" id="{FBAEFAD7-0909-4545-9801-5716C02A1E26}"/>
              </a:ext>
            </a:extLst>
          </p:cNvPr>
          <p:cNvSpPr txBox="1"/>
          <p:nvPr/>
        </p:nvSpPr>
        <p:spPr>
          <a:xfrm>
            <a:off x="4406901" y="4724400"/>
            <a:ext cx="288078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70C0"/>
                </a:solidFill>
              </a:rPr>
              <a:t>SKILLS AND EDUCATION</a:t>
            </a:r>
          </a:p>
          <a:p>
            <a:r>
              <a:rPr lang="en-US" sz="1200" b="1">
                <a:solidFill>
                  <a:srgbClr val="0070C0"/>
                </a:solidFill>
              </a:rPr>
              <a:t>Controling Finance Skills</a:t>
            </a:r>
          </a:p>
          <a:p>
            <a:r>
              <a:rPr lang="en-US" sz="1200" b="1">
                <a:solidFill>
                  <a:srgbClr val="0070C0"/>
                </a:solidFill>
              </a:rPr>
              <a:t>Accounting Skills </a:t>
            </a:r>
          </a:p>
          <a:p>
            <a:r>
              <a:rPr lang="en-US" sz="1200" b="1">
                <a:solidFill>
                  <a:srgbClr val="0070C0"/>
                </a:solidFill>
              </a:rPr>
              <a:t>Problem solving skills</a:t>
            </a:r>
          </a:p>
          <a:p>
            <a:r>
              <a:rPr lang="en-US" sz="1200" b="1">
                <a:solidFill>
                  <a:srgbClr val="0070C0"/>
                </a:solidFill>
              </a:rPr>
              <a:t>BA(Hons) Finance/Acounting</a:t>
            </a:r>
            <a:endParaRPr lang="en-US" sz="1200" b="1" dirty="0">
              <a:solidFill>
                <a:srgbClr val="0070C0"/>
              </a:solidFill>
            </a:endParaRPr>
          </a:p>
        </p:txBody>
      </p:sp>
      <p:pic>
        <p:nvPicPr>
          <p:cNvPr id="12" name="Picture 62">
            <a:extLst>
              <a:ext uri="{FF2B5EF4-FFF2-40B4-BE49-F238E27FC236}">
                <a16:creationId xmlns:a16="http://schemas.microsoft.com/office/drawing/2014/main" id="{6F45991D-724A-4D47-BD4D-1511BB81FF93}"/>
              </a:ext>
            </a:extLst>
          </p:cNvPr>
          <p:cNvPicPr>
            <a:picLocks noChangeAspect="1"/>
          </p:cNvPicPr>
          <p:nvPr/>
        </p:nvPicPr>
        <p:blipFill>
          <a:blip r:embed="rId3"/>
          <a:stretch>
            <a:fillRect/>
          </a:stretch>
        </p:blipFill>
        <p:spPr>
          <a:xfrm>
            <a:off x="4408223" y="1997930"/>
            <a:ext cx="605366" cy="1184682"/>
          </a:xfrm>
          <a:prstGeom prst="rect">
            <a:avLst/>
          </a:prstGeom>
        </p:spPr>
      </p:pic>
      <p:pic>
        <p:nvPicPr>
          <p:cNvPr id="14" name="Picture 60" descr="A person taking a selfie&#10;&#10;Description automatically generated">
            <a:extLst>
              <a:ext uri="{FF2B5EF4-FFF2-40B4-BE49-F238E27FC236}">
                <a16:creationId xmlns:a16="http://schemas.microsoft.com/office/drawing/2014/main" id="{9FBA1360-4449-4A2A-AD36-8A53B80EFF24}"/>
              </a:ext>
            </a:extLst>
          </p:cNvPr>
          <p:cNvPicPr>
            <a:picLocks noChangeAspect="1"/>
          </p:cNvPicPr>
          <p:nvPr/>
        </p:nvPicPr>
        <p:blipFill>
          <a:blip r:embed="rId4"/>
          <a:stretch>
            <a:fillRect/>
          </a:stretch>
        </p:blipFill>
        <p:spPr>
          <a:xfrm>
            <a:off x="84528" y="3926151"/>
            <a:ext cx="607498" cy="908052"/>
          </a:xfrm>
          <a:prstGeom prst="rect">
            <a:avLst/>
          </a:prstGeom>
        </p:spPr>
      </p:pic>
      <p:pic>
        <p:nvPicPr>
          <p:cNvPr id="16" name="Picture 58">
            <a:extLst>
              <a:ext uri="{FF2B5EF4-FFF2-40B4-BE49-F238E27FC236}">
                <a16:creationId xmlns:a16="http://schemas.microsoft.com/office/drawing/2014/main" id="{7C50E7B0-A206-44C7-95A8-7C74180B2388}"/>
              </a:ext>
            </a:extLst>
          </p:cNvPr>
          <p:cNvPicPr>
            <a:picLocks noChangeAspect="1"/>
          </p:cNvPicPr>
          <p:nvPr/>
        </p:nvPicPr>
        <p:blipFill>
          <a:blip r:embed="rId5"/>
          <a:stretch>
            <a:fillRect/>
          </a:stretch>
        </p:blipFill>
        <p:spPr>
          <a:xfrm>
            <a:off x="2110317" y="3931973"/>
            <a:ext cx="557744" cy="1048545"/>
          </a:xfrm>
          <a:prstGeom prst="rect">
            <a:avLst/>
          </a:prstGeom>
        </p:spPr>
      </p:pic>
      <p:pic>
        <p:nvPicPr>
          <p:cNvPr id="18" name="Picture 59" descr="A picture containing text&#10;&#10;Description automatically generated">
            <a:extLst>
              <a:ext uri="{FF2B5EF4-FFF2-40B4-BE49-F238E27FC236}">
                <a16:creationId xmlns:a16="http://schemas.microsoft.com/office/drawing/2014/main" id="{F4671783-EEEF-43DA-A0F5-5BCCF4EB86BD}"/>
              </a:ext>
            </a:extLst>
          </p:cNvPr>
          <p:cNvPicPr>
            <a:picLocks noChangeAspect="1"/>
          </p:cNvPicPr>
          <p:nvPr/>
        </p:nvPicPr>
        <p:blipFill>
          <a:blip r:embed="rId6"/>
          <a:stretch>
            <a:fillRect/>
          </a:stretch>
        </p:blipFill>
        <p:spPr>
          <a:xfrm>
            <a:off x="6506947" y="3936736"/>
            <a:ext cx="592304" cy="967584"/>
          </a:xfrm>
          <a:prstGeom prst="rect">
            <a:avLst/>
          </a:prstGeom>
        </p:spPr>
      </p:pic>
      <p:pic>
        <p:nvPicPr>
          <p:cNvPr id="20" name="Picture 61">
            <a:extLst>
              <a:ext uri="{FF2B5EF4-FFF2-40B4-BE49-F238E27FC236}">
                <a16:creationId xmlns:a16="http://schemas.microsoft.com/office/drawing/2014/main" id="{F0E8E1AE-2237-4EFD-8B4B-E81D30E9C029}"/>
              </a:ext>
            </a:extLst>
          </p:cNvPr>
          <p:cNvPicPr>
            <a:picLocks noChangeAspect="1"/>
          </p:cNvPicPr>
          <p:nvPr/>
        </p:nvPicPr>
        <p:blipFill>
          <a:blip r:embed="rId7"/>
          <a:stretch>
            <a:fillRect/>
          </a:stretch>
        </p:blipFill>
        <p:spPr>
          <a:xfrm>
            <a:off x="8679920" y="3937794"/>
            <a:ext cx="560388" cy="911225"/>
          </a:xfrm>
          <a:prstGeom prst="rect">
            <a:avLst/>
          </a:prstGeom>
        </p:spPr>
      </p:pic>
      <p:pic>
        <p:nvPicPr>
          <p:cNvPr id="22" name="Picture 63" descr="A picture containing text&#10;&#10;Description automatically generated">
            <a:extLst>
              <a:ext uri="{FF2B5EF4-FFF2-40B4-BE49-F238E27FC236}">
                <a16:creationId xmlns:a16="http://schemas.microsoft.com/office/drawing/2014/main" id="{5A8A6E7B-3C95-41DC-B5DC-3573D8F9862C}"/>
              </a:ext>
            </a:extLst>
          </p:cNvPr>
          <p:cNvPicPr>
            <a:picLocks noChangeAspect="1"/>
          </p:cNvPicPr>
          <p:nvPr/>
        </p:nvPicPr>
        <p:blipFill>
          <a:blip r:embed="rId8"/>
          <a:stretch>
            <a:fillRect/>
          </a:stretch>
        </p:blipFill>
        <p:spPr>
          <a:xfrm>
            <a:off x="4097337" y="3943038"/>
            <a:ext cx="614628" cy="730083"/>
          </a:xfrm>
          <a:prstGeom prst="rect">
            <a:avLst/>
          </a:prstGeom>
        </p:spPr>
      </p:pic>
    </p:spTree>
    <p:extLst>
      <p:ext uri="{BB962C8B-B14F-4D97-AF65-F5344CB8AC3E}">
        <p14:creationId xmlns:p14="http://schemas.microsoft.com/office/powerpoint/2010/main" val="3950571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descr="A picture containing text, receipt&#10;&#10;Description automatically generated">
            <a:extLst>
              <a:ext uri="{FF2B5EF4-FFF2-40B4-BE49-F238E27FC236}">
                <a16:creationId xmlns:a16="http://schemas.microsoft.com/office/drawing/2014/main" id="{9CA6811E-58AE-42B4-B193-CE893613EB27}"/>
              </a:ext>
            </a:extLst>
          </p:cNvPr>
          <p:cNvPicPr>
            <a:picLocks noChangeAspect="1"/>
          </p:cNvPicPr>
          <p:nvPr/>
        </p:nvPicPr>
        <p:blipFill>
          <a:blip r:embed="rId2"/>
          <a:stretch>
            <a:fillRect/>
          </a:stretch>
        </p:blipFill>
        <p:spPr>
          <a:xfrm>
            <a:off x="51444" y="643466"/>
            <a:ext cx="11672392" cy="6154473"/>
          </a:xfrm>
          <a:prstGeom prst="rect">
            <a:avLst/>
          </a:prstGeom>
        </p:spPr>
      </p:pic>
      <p:sp>
        <p:nvSpPr>
          <p:cNvPr id="5" name="Slide Number Placeholder 4">
            <a:extLst>
              <a:ext uri="{FF2B5EF4-FFF2-40B4-BE49-F238E27FC236}">
                <a16:creationId xmlns:a16="http://schemas.microsoft.com/office/drawing/2014/main" id="{330308B0-7D26-40F0-9380-976C76AA215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tint val="75000"/>
                  </a:schemeClr>
                </a:solidFill>
              </a:rPr>
              <a:pPr>
                <a:spcAft>
                  <a:spcPts val="600"/>
                </a:spcAft>
              </a:pPr>
              <a:t>18</a:t>
            </a:fld>
            <a:endParaRPr lang="en-US" sz="1200">
              <a:solidFill>
                <a:schemeClr val="tx1">
                  <a:tint val="75000"/>
                </a:schemeClr>
              </a:solidFill>
            </a:endParaRPr>
          </a:p>
        </p:txBody>
      </p:sp>
      <p:sp>
        <p:nvSpPr>
          <p:cNvPr id="6" name="TextBox 5">
            <a:extLst>
              <a:ext uri="{FF2B5EF4-FFF2-40B4-BE49-F238E27FC236}">
                <a16:creationId xmlns:a16="http://schemas.microsoft.com/office/drawing/2014/main" id="{35B44B8D-D370-439B-B050-639A9EA2C653}"/>
              </a:ext>
            </a:extLst>
          </p:cNvPr>
          <p:cNvSpPr txBox="1"/>
          <p:nvPr/>
        </p:nvSpPr>
        <p:spPr>
          <a:xfrm>
            <a:off x="152400" y="-2382"/>
            <a:ext cx="37790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Financial plan</a:t>
            </a:r>
            <a:endParaRPr lang="en-US" sz="3200" b="1" dirty="0"/>
          </a:p>
        </p:txBody>
      </p:sp>
    </p:spTree>
    <p:extLst>
      <p:ext uri="{BB962C8B-B14F-4D97-AF65-F5344CB8AC3E}">
        <p14:creationId xmlns:p14="http://schemas.microsoft.com/office/powerpoint/2010/main" val="2499796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a:extLst>
              <a:ext uri="{FF2B5EF4-FFF2-40B4-BE49-F238E27FC236}">
                <a16:creationId xmlns:a16="http://schemas.microsoft.com/office/drawing/2014/main" id="{32F75A48-7A6E-4725-8EE8-EF78FA04F14D}"/>
              </a:ext>
            </a:extLst>
          </p:cNvPr>
          <p:cNvPicPr>
            <a:picLocks noChangeAspect="1"/>
          </p:cNvPicPr>
          <p:nvPr/>
        </p:nvPicPr>
        <p:blipFill rotWithShape="1">
          <a:blip r:embed="rId2"/>
          <a:srcRect t="20963" b="26700"/>
          <a:stretch/>
        </p:blipFill>
        <p:spPr>
          <a:xfrm>
            <a:off x="688014" y="10"/>
            <a:ext cx="10043389"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4" name="Footer Placeholder 3">
            <a:extLst>
              <a:ext uri="{FF2B5EF4-FFF2-40B4-BE49-F238E27FC236}">
                <a16:creationId xmlns:a16="http://schemas.microsoft.com/office/drawing/2014/main" id="{D031A920-245C-46A0-8351-42653D1CC7B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bg1"/>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F55AA610-E381-49AD-A852-945491D943A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19</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A77C3AF5-527F-4DE3-8D85-522783624BCE}"/>
              </a:ext>
            </a:extLst>
          </p:cNvPr>
          <p:cNvSpPr txBox="1"/>
          <p:nvPr/>
        </p:nvSpPr>
        <p:spPr>
          <a:xfrm>
            <a:off x="88900" y="152400"/>
            <a:ext cx="247861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Profit and Loss Forecast</a:t>
            </a:r>
            <a:endParaRPr lang="en-US" sz="3200" b="1" dirty="0"/>
          </a:p>
        </p:txBody>
      </p:sp>
    </p:spTree>
    <p:extLst>
      <p:ext uri="{BB962C8B-B14F-4D97-AF65-F5344CB8AC3E}">
        <p14:creationId xmlns:p14="http://schemas.microsoft.com/office/powerpoint/2010/main" val="3488162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ovid-19 to drive Lloyd's workplace innovation - John Neal ...">
            <a:extLst>
              <a:ext uri="{FF2B5EF4-FFF2-40B4-BE49-F238E27FC236}">
                <a16:creationId xmlns:a16="http://schemas.microsoft.com/office/drawing/2014/main" id="{23E0F861-7926-4042-A064-B088B083C4BE}"/>
              </a:ext>
            </a:extLst>
          </p:cNvPr>
          <p:cNvPicPr>
            <a:picLocks noChangeAspect="1"/>
          </p:cNvPicPr>
          <p:nvPr/>
        </p:nvPicPr>
        <p:blipFill rotWithShape="1">
          <a:blip r:embed="rId3">
            <a:alphaModFix amt="35000"/>
          </a:blip>
          <a:srcRect t="15413"/>
          <a:stretch/>
        </p:blipFill>
        <p:spPr>
          <a:xfrm>
            <a:off x="20" y="10"/>
            <a:ext cx="12188932" cy="6857990"/>
          </a:xfrm>
          <a:prstGeom prst="rect">
            <a:avLst/>
          </a:prstGeom>
        </p:spPr>
      </p:pic>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a:solidFill>
                  <a:srgbClr val="FFFFFF"/>
                </a:solidFill>
              </a:rPr>
              <a:t>Mission statement</a:t>
            </a:r>
          </a:p>
        </p:txBody>
      </p:sp>
      <p:cxnSp>
        <p:nvCxnSpPr>
          <p:cNvPr id="30" name="Straight Connector 2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5155379" y="1065862"/>
            <a:ext cx="5744685" cy="4726276"/>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2000" b="1">
                <a:solidFill>
                  <a:srgbClr val="FFFFFF"/>
                </a:solidFill>
              </a:rPr>
              <a:t>At Appurcar we drive members to empower and encourage collective thinking, to empower each member to innovate and collaborate. We believe Appurcar should act as a community and use technology to communicate quickly and efficiently to assist one another.</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19B51A1E-902D-48AF-9020-955120F399B6}" type="slidenum">
              <a:rPr lang="en-US" sz="1200">
                <a:solidFill>
                  <a:srgbClr val="FFFFFF"/>
                </a:solidFill>
                <a:latin typeface="Calibri" panose="020F0502020204030204"/>
              </a:rPr>
              <a:pPr>
                <a:spcAft>
                  <a:spcPts val="600"/>
                </a:spcAft>
                <a:defRPr/>
              </a:pPr>
              <a:t>20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9420260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Logo&#10;&#10;Description automatically generated">
            <a:extLst>
              <a:ext uri="{FF2B5EF4-FFF2-40B4-BE49-F238E27FC236}">
                <a16:creationId xmlns:a16="http://schemas.microsoft.com/office/drawing/2014/main" id="{9E9C5103-B4BA-46B1-9006-169363BBF8EF}"/>
              </a:ext>
            </a:extLst>
          </p:cNvPr>
          <p:cNvPicPr>
            <a:picLocks noChangeAspect="1"/>
          </p:cNvPicPr>
          <p:nvPr/>
        </p:nvPicPr>
        <p:blipFill rotWithShape="1">
          <a:blip r:embed="rId2"/>
          <a:srcRect t="10766" r="9093" b="2329"/>
          <a:stretch/>
        </p:blipFill>
        <p:spPr>
          <a:xfrm>
            <a:off x="2562726" y="1"/>
            <a:ext cx="9629274" cy="6857999"/>
          </a:xfrm>
          <a:prstGeom prst="rect">
            <a:avLst/>
          </a:prstGeom>
        </p:spPr>
      </p:pic>
      <p:sp>
        <p:nvSpPr>
          <p:cNvPr id="27" name="Freeform: Shape 29">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31">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804672" y="342006"/>
            <a:ext cx="3879232" cy="2248122"/>
          </a:xfrm>
        </p:spPr>
        <p:txBody>
          <a:bodyPr vert="horz" lIns="91440" tIns="45720" rIns="91440" bIns="45720" rtlCol="0" anchor="b">
            <a:normAutofit/>
          </a:bodyPr>
          <a:lstStyle/>
          <a:p>
            <a:pPr algn="l"/>
            <a:r>
              <a:rPr lang="en-US" sz="5400"/>
              <a:t>Thank you</a:t>
            </a:r>
          </a:p>
        </p:txBody>
      </p:sp>
      <p:sp>
        <p:nvSpPr>
          <p:cNvPr id="5" name="Footer Placeholder 4">
            <a:extLst>
              <a:ext uri="{FF2B5EF4-FFF2-40B4-BE49-F238E27FC236}">
                <a16:creationId xmlns:a16="http://schemas.microsoft.com/office/drawing/2014/main" id="{D3D15052-8236-4F49-9521-4C0E2B4F4D0C}"/>
              </a:ext>
            </a:extLst>
          </p:cNvPr>
          <p:cNvSpPr>
            <a:spLocks noGrp="1"/>
          </p:cNvSpPr>
          <p:nvPr>
            <p:ph type="ftr" sz="quarter" idx="11"/>
          </p:nvPr>
        </p:nvSpPr>
        <p:spPr>
          <a:xfrm>
            <a:off x="4195573" y="6356350"/>
            <a:ext cx="6520053"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10896600" y="6356350"/>
            <a:ext cx="457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21</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271433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DEF9633E-CFBB-4F91-9CCC-610727BA59A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EF084B-5A4B-4E86-9EFC-7F4F11C202FE}">
  <ds:schemaRefs>
    <ds:schemaRef ds:uri="http://schemas.microsoft.com/sharepoint/v3/contenttype/forms"/>
  </ds:schemaRefs>
</ds:datastoreItem>
</file>

<file path=customXml/itemProps3.xml><?xml version="1.0" encoding="utf-8"?>
<ds:datastoreItem xmlns:ds="http://schemas.openxmlformats.org/officeDocument/2006/customXml" ds:itemID="{3F6ABA68-728F-44C2-8940-18E1D6B008E4}">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TM10081922</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APPURCAR business plan</vt:lpstr>
      <vt:lpstr>Business overview</vt:lpstr>
      <vt:lpstr>PowerPoint Presentation</vt:lpstr>
      <vt:lpstr>Product </vt:lpstr>
      <vt:lpstr>Service</vt:lpstr>
      <vt:lpstr>Market Audit</vt:lpstr>
      <vt:lpstr>PowerPoint Presentation</vt:lpstr>
      <vt:lpstr>Target Market</vt:lpstr>
      <vt:lpstr>PowerPoint Presentation</vt:lpstr>
      <vt:lpstr>PowerPoint Presentation</vt:lpstr>
      <vt:lpstr>PowerPoint Presentation</vt:lpstr>
      <vt:lpstr>PowerPoint Presentation</vt:lpstr>
      <vt:lpstr>PowerPoint Presentation</vt:lpstr>
      <vt:lpstr>Marketing Plan</vt:lpstr>
      <vt:lpstr>PowerPoint Presentation</vt:lpstr>
      <vt:lpstr>Management team</vt:lpstr>
      <vt:lpstr>PowerPoint Presentation</vt:lpstr>
      <vt:lpstr>PowerPoint Presentation</vt:lpstr>
      <vt:lpstr>PowerPoint Presentation</vt:lpstr>
      <vt:lpstr>Mission statement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Contoso business plan</dc:title>
  <dc:creator/>
  <cp:revision>641</cp:revision>
  <dcterms:created xsi:type="dcterms:W3CDTF">2021-11-07T20:02:41Z</dcterms:created>
  <dcterms:modified xsi:type="dcterms:W3CDTF">2021-11-19T13:40:21Z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