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68" r:id="rId2"/>
    <p:sldId id="258" r:id="rId3"/>
    <p:sldId id="259" r:id="rId4"/>
    <p:sldId id="260" r:id="rId5"/>
    <p:sldId id="261" r:id="rId6"/>
    <p:sldId id="262" r:id="rId7"/>
    <p:sldId id="263" r:id="rId8"/>
    <p:sldId id="270" r:id="rId9"/>
    <p:sldId id="264"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9307" autoAdjust="0"/>
  </p:normalViewPr>
  <p:slideViewPr>
    <p:cSldViewPr snapToGrid="0" showGuides="1">
      <p:cViewPr varScale="1">
        <p:scale>
          <a:sx n="43" d="100"/>
          <a:sy n="43" d="100"/>
        </p:scale>
        <p:origin x="1776" y="54"/>
      </p:cViewPr>
      <p:guideLst>
        <p:guide orient="horz" pos="2160"/>
        <p:guide pos="3840"/>
      </p:guideLst>
    </p:cSldViewPr>
  </p:slideViewPr>
  <p:notesTextViewPr>
    <p:cViewPr>
      <p:scale>
        <a:sx n="1" d="1"/>
        <a:sy n="1" d="1"/>
      </p:scale>
      <p:origin x="0" y="0"/>
    </p:cViewPr>
  </p:notesTextViewPr>
  <p:notesViewPr>
    <p:cSldViewPr snapToGrid="0" showGuides="1">
      <p:cViewPr varScale="1">
        <p:scale>
          <a:sx n="95" d="100"/>
          <a:sy n="95" d="100"/>
        </p:scale>
        <p:origin x="3582"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F93605-0C0C-4258-9724-5F2F9BB3BC90}" type="datetimeFigureOut">
              <a:rPr lang="en-US" smtClean="0"/>
              <a:t>10/3/2025</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63FFE7F-C917-439A-8026-3D301EB5CC28}" type="slidenum">
              <a:rPr lang="en-US" smtClean="0"/>
              <a:t>‹#›</a:t>
            </a:fld>
            <a:endParaRPr lang="en-US"/>
          </a:p>
        </p:txBody>
      </p:sp>
    </p:spTree>
    <p:extLst>
      <p:ext uri="{BB962C8B-B14F-4D97-AF65-F5344CB8AC3E}">
        <p14:creationId xmlns:p14="http://schemas.microsoft.com/office/powerpoint/2010/main" val="7527998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F31B3D-E4E3-4A80-AB70-C5564C267266}" type="datetimeFigureOut">
              <a:rPr lang="en-US" smtClean="0"/>
              <a:t>10/3/2025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C0B30D-C07A-425B-A90C-BA7BEB191079}" type="slidenum">
              <a:rPr lang="en-US" smtClean="0"/>
              <a:t>‹#›</a:t>
            </a:fld>
            <a:endParaRPr lang="en-US"/>
          </a:p>
        </p:txBody>
      </p:sp>
    </p:spTree>
    <p:extLst>
      <p:ext uri="{BB962C8B-B14F-4D97-AF65-F5344CB8AC3E}">
        <p14:creationId xmlns:p14="http://schemas.microsoft.com/office/powerpoint/2010/main" val="3723190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solidFill>
                  <a:srgbClr val="000000"/>
                </a:solidFill>
                <a:latin typeface="Times New Roman" panose="02020603050405020304" pitchFamily="18" charset="0"/>
                <a:ea typeface="Calibri" panose="020F0502020204030204" pitchFamily="34" charset="0"/>
              </a:rPr>
              <a:t>The business aims to cater to Millennials and Gen Z, who prioritize personalized, eco-friendly skincare options </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Goni</a:t>
            </a:r>
            <a:r>
              <a:rPr lang="en-US" sz="1200" kern="1200" dirty="0" smtClean="0">
                <a:solidFill>
                  <a:schemeClr val="tx1"/>
                </a:solidFill>
                <a:effectLst/>
                <a:latin typeface="+mn-lt"/>
                <a:ea typeface="+mn-ea"/>
                <a:cs typeface="+mn-cs"/>
              </a:rPr>
              <a:t> et al., 2020).</a:t>
            </a:r>
            <a:r>
              <a:rPr lang="en-GB" sz="1200" kern="1200" dirty="0" smtClean="0">
                <a:solidFill>
                  <a:schemeClr val="tx1"/>
                </a:solidFill>
                <a:effectLst/>
                <a:latin typeface="+mn-lt"/>
                <a:ea typeface="+mn-ea"/>
                <a:cs typeface="+mn-cs"/>
              </a:rPr>
              <a:t> With </a:t>
            </a:r>
            <a:r>
              <a:rPr lang="en-GB" sz="1200" kern="1200" dirty="0" smtClean="0">
                <a:solidFill>
                  <a:schemeClr val="tx1"/>
                </a:solidFill>
                <a:effectLst/>
                <a:latin typeface="+mn-lt"/>
                <a:ea typeface="+mn-ea"/>
                <a:cs typeface="+mn-cs"/>
              </a:rPr>
              <a:t>an initial investment of £25,000, the business is projected to generate strong revenue growth, reaching £425,700 by the end of Year 1. The business model focuses on recurring subscriptions, ensuring consistent revenue streams. The feasibility of this venture is supported by the growing demand for personalized skincare, a scalable model, and the expected profitability within the first few months, making it an attractive investment opportunity.</a:t>
            </a:r>
            <a:endParaRPr lang="en-US" dirty="0"/>
          </a:p>
        </p:txBody>
      </p:sp>
      <p:sp>
        <p:nvSpPr>
          <p:cNvPr id="4" name="Slide Number Placeholder 3"/>
          <p:cNvSpPr>
            <a:spLocks noGrp="1"/>
          </p:cNvSpPr>
          <p:nvPr>
            <p:ph type="sldNum" sz="quarter" idx="10"/>
          </p:nvPr>
        </p:nvSpPr>
        <p:spPr/>
        <p:txBody>
          <a:bodyPr/>
          <a:lstStyle/>
          <a:p>
            <a:fld id="{4EC0B30D-C07A-425B-A90C-BA7BEB191079}" type="slidenum">
              <a:rPr lang="en-US" smtClean="0"/>
              <a:t>3</a:t>
            </a:fld>
            <a:endParaRPr lang="en-US"/>
          </a:p>
        </p:txBody>
      </p:sp>
    </p:spTree>
    <p:extLst>
      <p:ext uri="{BB962C8B-B14F-4D97-AF65-F5344CB8AC3E}">
        <p14:creationId xmlns:p14="http://schemas.microsoft.com/office/powerpoint/2010/main" val="244007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smtClean="0">
                <a:solidFill>
                  <a:schemeClr val="tx1"/>
                </a:solidFill>
                <a:effectLst/>
                <a:latin typeface="+mn-lt"/>
                <a:ea typeface="+mn-ea"/>
                <a:cs typeface="+mn-cs"/>
              </a:rPr>
              <a:t>Product and Service Offering:</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Personalized Skincare Kits</a:t>
            </a:r>
            <a:r>
              <a:rPr lang="en-GB" sz="1200" kern="1200" dirty="0" smtClean="0">
                <a:solidFill>
                  <a:schemeClr val="tx1"/>
                </a:solidFill>
                <a:effectLst/>
                <a:latin typeface="+mn-lt"/>
                <a:ea typeface="+mn-ea"/>
                <a:cs typeface="+mn-cs"/>
              </a:rPr>
              <a:t>: Based on skin type, age, environmental exposure, and specific skin concerns (e.g., acne, dryness, aging).</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AI-Driven App/Platform</a:t>
            </a:r>
            <a:r>
              <a:rPr lang="en-GB" sz="1200" kern="1200" dirty="0" smtClean="0">
                <a:solidFill>
                  <a:schemeClr val="tx1"/>
                </a:solidFill>
                <a:effectLst/>
                <a:latin typeface="+mn-lt"/>
                <a:ea typeface="+mn-ea"/>
                <a:cs typeface="+mn-cs"/>
              </a:rPr>
              <a:t>: Customers input their skin conditions, health information, and environmental data to receive personalized product recommendations and skincare </a:t>
            </a:r>
            <a:r>
              <a:rPr lang="en-GB" sz="1200" kern="1200" dirty="0" smtClean="0">
                <a:solidFill>
                  <a:schemeClr val="tx1"/>
                </a:solidFill>
                <a:effectLst/>
                <a:latin typeface="+mn-lt"/>
                <a:ea typeface="+mn-ea"/>
                <a:cs typeface="+mn-cs"/>
              </a:rPr>
              <a:t>advice </a:t>
            </a:r>
            <a:r>
              <a:rPr lang="en-US" sz="1200" kern="1200" dirty="0" smtClean="0">
                <a:solidFill>
                  <a:schemeClr val="tx1"/>
                </a:solidFill>
                <a:effectLst/>
                <a:latin typeface="+mn-lt"/>
                <a:ea typeface="+mn-ea"/>
                <a:cs typeface="+mn-cs"/>
              </a:rPr>
              <a:t>(Chen et al., 2024)</a:t>
            </a:r>
            <a:r>
              <a:rPr lang="en-GB" sz="1200" kern="1200" dirty="0" smtClean="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Subscription Model</a:t>
            </a:r>
            <a:r>
              <a:rPr lang="en-GB" sz="1200" kern="1200" dirty="0" smtClean="0">
                <a:solidFill>
                  <a:schemeClr val="tx1"/>
                </a:solidFill>
                <a:effectLst/>
                <a:latin typeface="+mn-lt"/>
                <a:ea typeface="+mn-ea"/>
                <a:cs typeface="+mn-cs"/>
              </a:rPr>
              <a:t>: Monthly delivery of personalized skincare kits tailored to the customer’s evolving </a:t>
            </a:r>
            <a:r>
              <a:rPr lang="en-GB" sz="1200" kern="1200" dirty="0" smtClean="0">
                <a:solidFill>
                  <a:schemeClr val="tx1"/>
                </a:solidFill>
                <a:effectLst/>
                <a:latin typeface="+mn-lt"/>
                <a:ea typeface="+mn-ea"/>
                <a:cs typeface="+mn-cs"/>
              </a:rPr>
              <a:t>needs.</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Legal Format:</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Sole Proprietorship</a:t>
            </a:r>
            <a:r>
              <a:rPr lang="en-GB" sz="1200" kern="1200" dirty="0" smtClean="0">
                <a:solidFill>
                  <a:schemeClr val="tx1"/>
                </a:solidFill>
                <a:effectLst/>
                <a:latin typeface="+mn-lt"/>
                <a:ea typeface="+mn-ea"/>
                <a:cs typeface="+mn-cs"/>
              </a:rPr>
              <a:t>: The business will be set up as a sole proprietorship, with the founder being the sole owner and operator, allowing for flexibility in decision-making and ease of management.</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EC0B30D-C07A-425B-A90C-BA7BEB191079}" type="slidenum">
              <a:rPr lang="en-US" smtClean="0"/>
              <a:t>4</a:t>
            </a:fld>
            <a:endParaRPr lang="en-US"/>
          </a:p>
        </p:txBody>
      </p:sp>
    </p:spTree>
    <p:extLst>
      <p:ext uri="{BB962C8B-B14F-4D97-AF65-F5344CB8AC3E}">
        <p14:creationId xmlns:p14="http://schemas.microsoft.com/office/powerpoint/2010/main" val="228808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smtClean="0">
                <a:solidFill>
                  <a:schemeClr val="tx1"/>
                </a:solidFill>
                <a:effectLst/>
                <a:latin typeface="+mn-lt"/>
                <a:ea typeface="+mn-ea"/>
                <a:cs typeface="+mn-cs"/>
              </a:rPr>
              <a:t>Key Product Segments:</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Face Cream &amp; Moisturizers</a:t>
            </a:r>
            <a:r>
              <a:rPr lang="en-GB" sz="1200" kern="1200" dirty="0" smtClean="0">
                <a:solidFill>
                  <a:schemeClr val="tx1"/>
                </a:solidFill>
                <a:effectLst/>
                <a:latin typeface="+mn-lt"/>
                <a:ea typeface="+mn-ea"/>
                <a:cs typeface="+mn-cs"/>
              </a:rPr>
              <a:t>: The largest revenue-generating product in the market.</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Face Serum</a:t>
            </a:r>
            <a:r>
              <a:rPr lang="en-GB" sz="1200" kern="1200" dirty="0" smtClean="0">
                <a:solidFill>
                  <a:schemeClr val="tx1"/>
                </a:solidFill>
                <a:effectLst/>
                <a:latin typeface="+mn-lt"/>
                <a:ea typeface="+mn-ea"/>
                <a:cs typeface="+mn-cs"/>
              </a:rPr>
              <a:t>: The fastest-growing segment in the forecast period, which aligns with growing consumer interest in advanced anti-aging and skin treatment solutions.</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Competitors:</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Global Skincare Brands</a:t>
            </a:r>
            <a:r>
              <a:rPr lang="en-GB" sz="1200" kern="1200" dirty="0" smtClean="0">
                <a:solidFill>
                  <a:schemeClr val="tx1"/>
                </a:solidFill>
                <a:effectLst/>
                <a:latin typeface="+mn-lt"/>
                <a:ea typeface="+mn-ea"/>
                <a:cs typeface="+mn-cs"/>
              </a:rPr>
              <a:t> such as </a:t>
            </a:r>
            <a:r>
              <a:rPr lang="en-GB" sz="1200" b="1" kern="1200" dirty="0" smtClean="0">
                <a:solidFill>
                  <a:schemeClr val="tx1"/>
                </a:solidFill>
                <a:effectLst/>
                <a:latin typeface="+mn-lt"/>
                <a:ea typeface="+mn-ea"/>
                <a:cs typeface="+mn-cs"/>
              </a:rPr>
              <a:t>Shiseido Co Ltd</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The Estee Lauder Companies</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Weleda</a:t>
            </a:r>
            <a:r>
              <a:rPr lang="en-GB" sz="1200" kern="1200" dirty="0" smtClean="0">
                <a:solidFill>
                  <a:schemeClr val="tx1"/>
                </a:solidFill>
                <a:effectLst/>
                <a:latin typeface="+mn-lt"/>
                <a:ea typeface="+mn-ea"/>
                <a:cs typeface="+mn-cs"/>
              </a:rPr>
              <a:t>, and </a:t>
            </a:r>
            <a:r>
              <a:rPr lang="en-GB" sz="1200" b="1" kern="1200" dirty="0" err="1" smtClean="0">
                <a:solidFill>
                  <a:schemeClr val="tx1"/>
                </a:solidFill>
                <a:effectLst/>
                <a:latin typeface="+mn-lt"/>
                <a:ea typeface="+mn-ea"/>
                <a:cs typeface="+mn-cs"/>
              </a:rPr>
              <a:t>Arbonne</a:t>
            </a:r>
            <a:r>
              <a:rPr lang="en-GB" sz="1200" b="1" kern="1200" dirty="0" smtClean="0">
                <a:solidFill>
                  <a:schemeClr val="tx1"/>
                </a:solidFill>
                <a:effectLst/>
                <a:latin typeface="+mn-lt"/>
                <a:ea typeface="+mn-ea"/>
                <a:cs typeface="+mn-cs"/>
              </a:rPr>
              <a:t> International</a:t>
            </a:r>
            <a:r>
              <a:rPr lang="en-GB" sz="1200" kern="1200" dirty="0" smtClean="0">
                <a:solidFill>
                  <a:schemeClr val="tx1"/>
                </a:solidFill>
                <a:effectLst/>
                <a:latin typeface="+mn-lt"/>
                <a:ea typeface="+mn-ea"/>
                <a:cs typeface="+mn-cs"/>
              </a:rPr>
              <a:t> dominate the organic skincare space.</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Differentiation</a:t>
            </a:r>
            <a:r>
              <a:rPr lang="en-GB" sz="1200" kern="1200" dirty="0" smtClean="0">
                <a:solidFill>
                  <a:schemeClr val="tx1"/>
                </a:solidFill>
                <a:effectLst/>
                <a:latin typeface="+mn-lt"/>
                <a:ea typeface="+mn-ea"/>
                <a:cs typeface="+mn-cs"/>
              </a:rPr>
              <a:t>: While established brands focus on broad skincare solutions, </a:t>
            </a:r>
            <a:r>
              <a:rPr lang="en-GB" sz="1200" b="1" kern="1200" dirty="0" smtClean="0">
                <a:solidFill>
                  <a:schemeClr val="tx1"/>
                </a:solidFill>
                <a:effectLst/>
                <a:latin typeface="+mn-lt"/>
                <a:ea typeface="+mn-ea"/>
                <a:cs typeface="+mn-cs"/>
              </a:rPr>
              <a:t>Dazzling Cuticle</a:t>
            </a:r>
            <a:r>
              <a:rPr lang="en-GB" sz="1200" kern="1200" dirty="0" smtClean="0">
                <a:solidFill>
                  <a:schemeClr val="tx1"/>
                </a:solidFill>
                <a:effectLst/>
                <a:latin typeface="+mn-lt"/>
                <a:ea typeface="+mn-ea"/>
                <a:cs typeface="+mn-cs"/>
              </a:rPr>
              <a:t>’s </a:t>
            </a:r>
            <a:r>
              <a:rPr lang="en-GB" sz="1200" b="1" kern="1200" dirty="0" smtClean="0">
                <a:solidFill>
                  <a:schemeClr val="tx1"/>
                </a:solidFill>
                <a:effectLst/>
                <a:latin typeface="+mn-lt"/>
                <a:ea typeface="+mn-ea"/>
                <a:cs typeface="+mn-cs"/>
              </a:rPr>
              <a:t>AI-driven, personalized skincare</a:t>
            </a:r>
            <a:r>
              <a:rPr lang="en-GB" sz="1200" kern="1200" dirty="0" smtClean="0">
                <a:solidFill>
                  <a:schemeClr val="tx1"/>
                </a:solidFill>
                <a:effectLst/>
                <a:latin typeface="+mn-lt"/>
                <a:ea typeface="+mn-ea"/>
                <a:cs typeface="+mn-cs"/>
              </a:rPr>
              <a:t> offers a competitive edge, targeting consumers seeking tailored skincare regimens based on specific environmental and health conditions.</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Competitive Advantage:</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Personalization</a:t>
            </a:r>
            <a:r>
              <a:rPr lang="en-GB" sz="1200" kern="1200" dirty="0" smtClean="0">
                <a:solidFill>
                  <a:schemeClr val="tx1"/>
                </a:solidFill>
                <a:effectLst/>
                <a:latin typeface="+mn-lt"/>
                <a:ea typeface="+mn-ea"/>
                <a:cs typeface="+mn-cs"/>
              </a:rPr>
              <a:t>: Unlike most skincare companies, </a:t>
            </a:r>
            <a:r>
              <a:rPr lang="en-GB" sz="1200" b="1" kern="1200" dirty="0" smtClean="0">
                <a:solidFill>
                  <a:schemeClr val="tx1"/>
                </a:solidFill>
                <a:effectLst/>
                <a:latin typeface="+mn-lt"/>
                <a:ea typeface="+mn-ea"/>
                <a:cs typeface="+mn-cs"/>
              </a:rPr>
              <a:t>Dazzling Cuticle</a:t>
            </a:r>
            <a:r>
              <a:rPr lang="en-GB" sz="1200" kern="1200" dirty="0" smtClean="0">
                <a:solidFill>
                  <a:schemeClr val="tx1"/>
                </a:solidFill>
                <a:effectLst/>
                <a:latin typeface="+mn-lt"/>
                <a:ea typeface="+mn-ea"/>
                <a:cs typeface="+mn-cs"/>
              </a:rPr>
              <a:t> will provide highly personalized skincare solutions driven by AI, setting it apart from traditional skincare </a:t>
            </a:r>
            <a:r>
              <a:rPr lang="en-GB" sz="1200" kern="1200" dirty="0" smtClean="0">
                <a:solidFill>
                  <a:schemeClr val="tx1"/>
                </a:solidFill>
                <a:effectLst/>
                <a:latin typeface="+mn-lt"/>
                <a:ea typeface="+mn-ea"/>
                <a:cs typeface="+mn-cs"/>
              </a:rPr>
              <a:t>brands </a:t>
            </a:r>
            <a:r>
              <a:rPr lang="en-US" sz="1200" kern="1200" dirty="0" smtClean="0">
                <a:solidFill>
                  <a:schemeClr val="tx1"/>
                </a:solidFill>
                <a:effectLst/>
                <a:latin typeface="+mn-lt"/>
                <a:ea typeface="+mn-ea"/>
                <a:cs typeface="+mn-cs"/>
              </a:rPr>
              <a:t>(Farida and </a:t>
            </a:r>
            <a:r>
              <a:rPr lang="en-US" sz="1200" kern="1200" dirty="0" err="1" smtClean="0">
                <a:solidFill>
                  <a:schemeClr val="tx1"/>
                </a:solidFill>
                <a:effectLst/>
                <a:latin typeface="+mn-lt"/>
                <a:ea typeface="+mn-ea"/>
                <a:cs typeface="+mn-cs"/>
              </a:rPr>
              <a:t>Setiawan</a:t>
            </a:r>
            <a:r>
              <a:rPr lang="en-US" sz="1200" kern="1200" dirty="0" smtClean="0">
                <a:solidFill>
                  <a:schemeClr val="tx1"/>
                </a:solidFill>
                <a:effectLst/>
                <a:latin typeface="+mn-lt"/>
                <a:ea typeface="+mn-ea"/>
                <a:cs typeface="+mn-cs"/>
              </a:rPr>
              <a:t>, 2022)</a:t>
            </a:r>
            <a:r>
              <a:rPr lang="en-GB" sz="1200" kern="1200" dirty="0" smtClean="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Holistic Approach</a:t>
            </a:r>
            <a:r>
              <a:rPr lang="en-GB" sz="1200" kern="1200" dirty="0" smtClean="0">
                <a:solidFill>
                  <a:schemeClr val="tx1"/>
                </a:solidFill>
                <a:effectLst/>
                <a:latin typeface="+mn-lt"/>
                <a:ea typeface="+mn-ea"/>
                <a:cs typeface="+mn-cs"/>
              </a:rPr>
              <a:t>: Incorporating environmental and health data into the skincare routine ensures customers receive products suited to their unique needs, making it a cutting-edge solution in the skincare market.</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EC0B30D-C07A-425B-A90C-BA7BEB191079}" type="slidenum">
              <a:rPr lang="en-US" smtClean="0"/>
              <a:t>5</a:t>
            </a:fld>
            <a:endParaRPr lang="en-US"/>
          </a:p>
        </p:txBody>
      </p:sp>
    </p:spTree>
    <p:extLst>
      <p:ext uri="{BB962C8B-B14F-4D97-AF65-F5344CB8AC3E}">
        <p14:creationId xmlns:p14="http://schemas.microsoft.com/office/powerpoint/2010/main" val="3981495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smtClean="0">
                <a:solidFill>
                  <a:schemeClr val="tx1"/>
                </a:solidFill>
                <a:effectLst/>
                <a:latin typeface="+mn-lt"/>
                <a:ea typeface="+mn-ea"/>
                <a:cs typeface="+mn-cs"/>
              </a:rPr>
              <a:t>Marketing Channels:</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Social Media Advertising</a:t>
            </a:r>
            <a:r>
              <a:rPr lang="en-GB" sz="1200" kern="1200" dirty="0" smtClean="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a:p>
            <a:pPr lvl="2"/>
            <a:r>
              <a:rPr lang="en-GB" sz="1200" b="1" kern="1200" dirty="0" smtClean="0">
                <a:solidFill>
                  <a:schemeClr val="tx1"/>
                </a:solidFill>
                <a:effectLst/>
                <a:latin typeface="+mn-lt"/>
                <a:ea typeface="+mn-ea"/>
                <a:cs typeface="+mn-cs"/>
              </a:rPr>
              <a:t>Instagram</a:t>
            </a:r>
            <a:r>
              <a:rPr lang="en-GB" sz="1200" kern="1200" dirty="0" smtClean="0">
                <a:solidFill>
                  <a:schemeClr val="tx1"/>
                </a:solidFill>
                <a:effectLst/>
                <a:latin typeface="+mn-lt"/>
                <a:ea typeface="+mn-ea"/>
                <a:cs typeface="+mn-cs"/>
              </a:rPr>
              <a:t> and </a:t>
            </a:r>
            <a:r>
              <a:rPr lang="en-GB" sz="1200" b="1" kern="1200" dirty="0" err="1" smtClean="0">
                <a:solidFill>
                  <a:schemeClr val="tx1"/>
                </a:solidFill>
                <a:effectLst/>
                <a:latin typeface="+mn-lt"/>
                <a:ea typeface="+mn-ea"/>
                <a:cs typeface="+mn-cs"/>
              </a:rPr>
              <a:t>TikTok</a:t>
            </a:r>
            <a:r>
              <a:rPr lang="en-GB" sz="1200" kern="1200" dirty="0" smtClean="0">
                <a:solidFill>
                  <a:schemeClr val="tx1"/>
                </a:solidFill>
                <a:effectLst/>
                <a:latin typeface="+mn-lt"/>
                <a:ea typeface="+mn-ea"/>
                <a:cs typeface="+mn-cs"/>
              </a:rPr>
              <a:t> for visual content, skincare tutorials, influencer collaborations, and customer </a:t>
            </a:r>
            <a:r>
              <a:rPr lang="en-GB" sz="1200" kern="1200" dirty="0" smtClean="0">
                <a:solidFill>
                  <a:schemeClr val="tx1"/>
                </a:solidFill>
                <a:effectLst/>
                <a:latin typeface="+mn-lt"/>
                <a:ea typeface="+mn-ea"/>
                <a:cs typeface="+mn-cs"/>
              </a:rPr>
              <a:t>testimonials </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Silvira</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Riswanto</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Riswanto</a:t>
            </a:r>
            <a:r>
              <a:rPr lang="en-US" sz="1200" kern="1200" dirty="0" smtClean="0">
                <a:solidFill>
                  <a:schemeClr val="tx1"/>
                </a:solidFill>
                <a:effectLst/>
                <a:latin typeface="+mn-lt"/>
                <a:ea typeface="+mn-ea"/>
                <a:cs typeface="+mn-cs"/>
              </a:rPr>
              <a:t>, 2024)</a:t>
            </a:r>
            <a:r>
              <a:rPr lang="en-GB" sz="1200" kern="1200" dirty="0" smtClean="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a:p>
            <a:pPr lvl="2"/>
            <a:r>
              <a:rPr lang="en-GB" sz="1200" kern="1200" dirty="0" smtClean="0">
                <a:solidFill>
                  <a:schemeClr val="tx1"/>
                </a:solidFill>
                <a:effectLst/>
                <a:latin typeface="+mn-lt"/>
                <a:ea typeface="+mn-ea"/>
                <a:cs typeface="+mn-cs"/>
              </a:rPr>
              <a:t>Sponsored ads and partnerships with influencers who align with the brand's </a:t>
            </a:r>
            <a:r>
              <a:rPr lang="en-GB" sz="1200" kern="1200" dirty="0" smtClean="0">
                <a:solidFill>
                  <a:schemeClr val="tx1"/>
                </a:solidFill>
                <a:effectLst/>
                <a:latin typeface="+mn-lt"/>
                <a:ea typeface="+mn-ea"/>
                <a:cs typeface="+mn-cs"/>
              </a:rPr>
              <a:t>values.</a:t>
            </a:r>
          </a:p>
          <a:p>
            <a:pPr lvl="2"/>
            <a:r>
              <a:rPr lang="en-GB" sz="1200" kern="1200" dirty="0" smtClean="0">
                <a:solidFill>
                  <a:schemeClr val="tx1"/>
                </a:solidFill>
                <a:effectLst/>
                <a:latin typeface="+mn-lt"/>
                <a:ea typeface="+mn-ea"/>
                <a:cs typeface="+mn-cs"/>
              </a:rPr>
              <a:t>Collaborations </a:t>
            </a:r>
            <a:r>
              <a:rPr lang="en-GB" sz="1200" kern="1200" dirty="0" smtClean="0">
                <a:solidFill>
                  <a:schemeClr val="tx1"/>
                </a:solidFill>
                <a:effectLst/>
                <a:latin typeface="+mn-lt"/>
                <a:ea typeface="+mn-ea"/>
                <a:cs typeface="+mn-cs"/>
              </a:rPr>
              <a:t>with beauty influencers and skincare experts who will showcase the benefits of personalized skincare routines.</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Content Marketing (Website/Blog)</a:t>
            </a:r>
            <a:r>
              <a:rPr lang="en-GB" sz="1200" kern="1200" dirty="0" smtClean="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a:p>
            <a:pPr lvl="2"/>
            <a:r>
              <a:rPr lang="en-GB" sz="1200" kern="1200" dirty="0" smtClean="0">
                <a:solidFill>
                  <a:schemeClr val="tx1"/>
                </a:solidFill>
                <a:effectLst/>
                <a:latin typeface="+mn-lt"/>
                <a:ea typeface="+mn-ea"/>
                <a:cs typeface="+mn-cs"/>
              </a:rPr>
              <a:t>Educational content on skincare, personalized beauty, and environmental impact through a blog and YouTube channel.</a:t>
            </a:r>
            <a:endParaRPr lang="en-US" sz="1200" kern="1200" dirty="0" smtClean="0">
              <a:solidFill>
                <a:schemeClr val="tx1"/>
              </a:solidFill>
              <a:effectLst/>
              <a:latin typeface="+mn-lt"/>
              <a:ea typeface="+mn-ea"/>
              <a:cs typeface="+mn-cs"/>
            </a:endParaRPr>
          </a:p>
          <a:p>
            <a:pPr lvl="2"/>
            <a:r>
              <a:rPr lang="en-GB" sz="1200" kern="1200" dirty="0" smtClean="0">
                <a:solidFill>
                  <a:schemeClr val="tx1"/>
                </a:solidFill>
                <a:effectLst/>
                <a:latin typeface="+mn-lt"/>
                <a:ea typeface="+mn-ea"/>
                <a:cs typeface="+mn-cs"/>
              </a:rPr>
              <a:t>SEO optimization to drive organic traffic to the website, ensuring customers can easily find the business.</a:t>
            </a:r>
            <a:endParaRPr lang="en-US" sz="12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Email Marketing</a:t>
            </a:r>
            <a:r>
              <a:rPr lang="en-GB" sz="1200" kern="1200" dirty="0" smtClean="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a:p>
            <a:pPr lvl="2"/>
            <a:r>
              <a:rPr lang="en-GB" sz="1200" kern="1200" dirty="0" smtClean="0">
                <a:solidFill>
                  <a:schemeClr val="tx1"/>
                </a:solidFill>
                <a:effectLst/>
                <a:latin typeface="+mn-lt"/>
                <a:ea typeface="+mn-ea"/>
                <a:cs typeface="+mn-cs"/>
              </a:rPr>
              <a:t>Regular updates on new product launches, skincare tips, and personalized </a:t>
            </a:r>
            <a:r>
              <a:rPr lang="en-GB" sz="1200" kern="1200" dirty="0" smtClean="0">
                <a:solidFill>
                  <a:schemeClr val="tx1"/>
                </a:solidFill>
                <a:effectLst/>
                <a:latin typeface="+mn-lt"/>
                <a:ea typeface="+mn-ea"/>
                <a:cs typeface="+mn-cs"/>
              </a:rPr>
              <a:t>offers.</a:t>
            </a:r>
            <a:endParaRPr lang="en-US" sz="1200" kern="1200" dirty="0" smtClean="0">
              <a:solidFill>
                <a:schemeClr val="tx1"/>
              </a:solidFill>
              <a:effectLst/>
              <a:latin typeface="+mn-lt"/>
              <a:ea typeface="+mn-ea"/>
              <a:cs typeface="+mn-cs"/>
            </a:endParaRPr>
          </a:p>
          <a:p>
            <a:pPr lvl="2"/>
            <a:r>
              <a:rPr lang="en-GB" sz="1200" kern="1200" dirty="0" smtClean="0">
                <a:solidFill>
                  <a:schemeClr val="tx1"/>
                </a:solidFill>
                <a:effectLst/>
                <a:latin typeface="+mn-lt"/>
                <a:ea typeface="+mn-ea"/>
                <a:cs typeface="+mn-cs"/>
              </a:rPr>
              <a:t>Monthly newsletters featuring personalized skincare tips based on customer preferences.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EC0B30D-C07A-425B-A90C-BA7BEB191079}" type="slidenum">
              <a:rPr lang="en-US" smtClean="0"/>
              <a:t>6</a:t>
            </a:fld>
            <a:endParaRPr lang="en-US"/>
          </a:p>
        </p:txBody>
      </p:sp>
    </p:spTree>
    <p:extLst>
      <p:ext uri="{BB962C8B-B14F-4D97-AF65-F5344CB8AC3E}">
        <p14:creationId xmlns:p14="http://schemas.microsoft.com/office/powerpoint/2010/main" val="1150395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u="sng" kern="1200" dirty="0" smtClean="0">
                <a:solidFill>
                  <a:schemeClr val="tx1"/>
                </a:solidFill>
                <a:effectLst/>
                <a:latin typeface="+mn-lt"/>
                <a:ea typeface="+mn-ea"/>
                <a:cs typeface="+mn-cs"/>
              </a:rPr>
              <a:t>Viability of the Business: Dazzling Cuticle</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Strong Revenue Growth</a:t>
            </a:r>
            <a:r>
              <a:rPr lang="en-GB" sz="1200" kern="1200" dirty="0" smtClean="0">
                <a:solidFill>
                  <a:schemeClr val="tx1"/>
                </a:solidFill>
                <a:effectLst/>
                <a:latin typeface="+mn-lt"/>
                <a:ea typeface="+mn-ea"/>
                <a:cs typeface="+mn-cs"/>
              </a:rPr>
              <a:t>: Sales are projected to grow from £2,500 in Month 1 to £120,000 in Month 12, resulting in total sales revenue of £425,700. This steady growth demonstrates the market demand for personalized skincare products.</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Profitability</a:t>
            </a:r>
            <a:r>
              <a:rPr lang="en-GB" sz="1200" kern="1200" dirty="0" smtClean="0">
                <a:solidFill>
                  <a:schemeClr val="tx1"/>
                </a:solidFill>
                <a:effectLst/>
                <a:latin typeface="+mn-lt"/>
                <a:ea typeface="+mn-ea"/>
                <a:cs typeface="+mn-cs"/>
              </a:rPr>
              <a:t>: The business is expected to recover its £25,000 </a:t>
            </a:r>
            <a:r>
              <a:rPr lang="en-GB" sz="1200" kern="1200" dirty="0" err="1" smtClean="0">
                <a:solidFill>
                  <a:schemeClr val="tx1"/>
                </a:solidFill>
                <a:effectLst/>
                <a:latin typeface="+mn-lt"/>
                <a:ea typeface="+mn-ea"/>
                <a:cs typeface="+mn-cs"/>
              </a:rPr>
              <a:t>startup</a:t>
            </a:r>
            <a:r>
              <a:rPr lang="en-GB" sz="1200" kern="1200" dirty="0" smtClean="0">
                <a:solidFill>
                  <a:schemeClr val="tx1"/>
                </a:solidFill>
                <a:effectLst/>
                <a:latin typeface="+mn-lt"/>
                <a:ea typeface="+mn-ea"/>
                <a:cs typeface="+mn-cs"/>
              </a:rPr>
              <a:t> capital by Month 3, with a net profit of £429,547 by the end of Year 1. This shows strong profitability and the potential for continued </a:t>
            </a:r>
            <a:r>
              <a:rPr lang="en-GB" sz="1200" kern="1200" dirty="0" smtClean="0">
                <a:solidFill>
                  <a:schemeClr val="tx1"/>
                </a:solidFill>
                <a:effectLst/>
                <a:latin typeface="+mn-lt"/>
                <a:ea typeface="+mn-ea"/>
                <a:cs typeface="+mn-cs"/>
              </a:rPr>
              <a:t>expansion </a:t>
            </a:r>
            <a:r>
              <a:rPr lang="en-US" sz="1200" kern="1200" dirty="0" smtClean="0">
                <a:solidFill>
                  <a:schemeClr val="tx1"/>
                </a:solidFill>
                <a:effectLst/>
                <a:latin typeface="+mn-lt"/>
                <a:ea typeface="+mn-ea"/>
                <a:cs typeface="+mn-cs"/>
              </a:rPr>
              <a:t>(Pasquale De Luca, 2018)</a:t>
            </a:r>
            <a:r>
              <a:rPr lang="en-GB" sz="1200" kern="1200" dirty="0" smtClean="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Marketing Efficiency</a:t>
            </a:r>
            <a:r>
              <a:rPr lang="en-GB" sz="1200" kern="1200" dirty="0" smtClean="0">
                <a:solidFill>
                  <a:schemeClr val="tx1"/>
                </a:solidFill>
                <a:effectLst/>
                <a:latin typeface="+mn-lt"/>
                <a:ea typeface="+mn-ea"/>
                <a:cs typeface="+mn-cs"/>
              </a:rPr>
              <a:t>: A £1,000 marketing budget will be efficiently used for social media advertising, influencer partnerships, SEO, and content creation, driving customer acquisition and brand </a:t>
            </a:r>
            <a:r>
              <a:rPr lang="en-GB" sz="1200" kern="1200" dirty="0" smtClean="0">
                <a:solidFill>
                  <a:schemeClr val="tx1"/>
                </a:solidFill>
                <a:effectLst/>
                <a:latin typeface="+mn-lt"/>
                <a:ea typeface="+mn-ea"/>
                <a:cs typeface="+mn-cs"/>
              </a:rPr>
              <a:t>awareness.</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Operating Expenses</a:t>
            </a:r>
            <a:r>
              <a:rPr lang="en-GB" sz="1200" kern="1200" dirty="0" smtClean="0">
                <a:solidFill>
                  <a:schemeClr val="tx1"/>
                </a:solidFill>
                <a:effectLst/>
                <a:latin typeface="+mn-lt"/>
                <a:ea typeface="+mn-ea"/>
                <a:cs typeface="+mn-cs"/>
              </a:rPr>
              <a:t>: The business will maintain manageable operational expenses, including rent, utilities, and employee wages, which are balanced by increasing sales revenue.</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EC0B30D-C07A-425B-A90C-BA7BEB191079}" type="slidenum">
              <a:rPr lang="en-US" smtClean="0"/>
              <a:t>7</a:t>
            </a:fld>
            <a:endParaRPr lang="en-US"/>
          </a:p>
        </p:txBody>
      </p:sp>
    </p:spTree>
    <p:extLst>
      <p:ext uri="{BB962C8B-B14F-4D97-AF65-F5344CB8AC3E}">
        <p14:creationId xmlns:p14="http://schemas.microsoft.com/office/powerpoint/2010/main" val="794401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Given the scalability of the business model and increasing consumer demand for personalized skincare, </a:t>
            </a:r>
            <a:r>
              <a:rPr lang="en-GB" sz="1200" b="1" kern="1200" dirty="0" smtClean="0">
                <a:solidFill>
                  <a:schemeClr val="tx1"/>
                </a:solidFill>
                <a:effectLst/>
                <a:latin typeface="+mn-lt"/>
                <a:ea typeface="+mn-ea"/>
                <a:cs typeface="+mn-cs"/>
              </a:rPr>
              <a:t>Dazzling Cuticle</a:t>
            </a:r>
            <a:r>
              <a:rPr lang="en-GB" sz="1200" kern="1200" dirty="0" smtClean="0">
                <a:solidFill>
                  <a:schemeClr val="tx1"/>
                </a:solidFill>
                <a:effectLst/>
                <a:latin typeface="+mn-lt"/>
                <a:ea typeface="+mn-ea"/>
                <a:cs typeface="+mn-cs"/>
              </a:rPr>
              <a:t> is well-positioned for long-term success and profitability.</a:t>
            </a:r>
            <a:endParaRPr lang="en-US" dirty="0"/>
          </a:p>
        </p:txBody>
      </p:sp>
      <p:sp>
        <p:nvSpPr>
          <p:cNvPr id="4" name="Slide Number Placeholder 3"/>
          <p:cNvSpPr>
            <a:spLocks noGrp="1"/>
          </p:cNvSpPr>
          <p:nvPr>
            <p:ph type="sldNum" sz="quarter" idx="10"/>
          </p:nvPr>
        </p:nvSpPr>
        <p:spPr/>
        <p:txBody>
          <a:bodyPr/>
          <a:lstStyle/>
          <a:p>
            <a:fld id="{4EC0B30D-C07A-425B-A90C-BA7BEB191079}" type="slidenum">
              <a:rPr lang="en-US" smtClean="0"/>
              <a:t>9</a:t>
            </a:fld>
            <a:endParaRPr lang="en-US"/>
          </a:p>
        </p:txBody>
      </p:sp>
    </p:spTree>
    <p:extLst>
      <p:ext uri="{BB962C8B-B14F-4D97-AF65-F5344CB8AC3E}">
        <p14:creationId xmlns:p14="http://schemas.microsoft.com/office/powerpoint/2010/main" val="1941199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4245434"/>
            <a:ext cx="8686800" cy="1464906"/>
          </a:xfrm>
        </p:spPr>
        <p:txBody>
          <a:bodyPr anchor="b">
            <a:normAutofit/>
          </a:bodyPr>
          <a:lstStyle>
            <a:lvl1pPr algn="l">
              <a:lnSpc>
                <a:spcPct val="80000"/>
              </a:lnSpc>
              <a:defRPr sz="4800">
                <a:solidFill>
                  <a:schemeClr val="bg1"/>
                </a:solidFill>
                <a:effectLst>
                  <a:outerShdw blurRad="63500" algn="ctr" rotWithShape="0">
                    <a:prstClr val="black">
                      <a:alpha val="4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066800" y="5731795"/>
            <a:ext cx="8686800" cy="440405"/>
          </a:xfrm>
        </p:spPr>
        <p:txBody>
          <a:bodyPr/>
          <a:lstStyle>
            <a:lvl1pPr marL="0" indent="0" algn="l">
              <a:spcBef>
                <a:spcPts val="0"/>
              </a:spcBef>
              <a:buNone/>
              <a:defRPr sz="2400">
                <a:solidFill>
                  <a:schemeClr val="bg1"/>
                </a:solidFill>
                <a:effectLst>
                  <a:outerShdw blurRad="63500" algn="ctr" rotWithShape="0">
                    <a:prstClr val="black">
                      <a:alpha val="40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1188720"/>
          </a:xfrm>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7CC0096-1860-4642-9CD2-0079EA5E7CD1}" type="datetimeFigureOut">
              <a:rPr lang="en-US" smtClean="0"/>
              <a:t>10/3/2025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242816"/>
            <a:ext cx="8686800" cy="1463040"/>
          </a:xfrm>
        </p:spPr>
        <p:txBody>
          <a:bodyPr anchor="b">
            <a:normAutofit/>
          </a:bodyPr>
          <a:lstStyle>
            <a:lvl1pPr>
              <a:defRPr sz="4800"/>
            </a:lvl1pPr>
          </a:lstStyle>
          <a:p>
            <a:r>
              <a:rPr lang="en-US" smtClean="0"/>
              <a:t>Click to edit Master title style</a:t>
            </a:r>
            <a:endParaRPr lang="en-US"/>
          </a:p>
        </p:txBody>
      </p:sp>
      <p:sp>
        <p:nvSpPr>
          <p:cNvPr id="3" name="Text Placeholder 2"/>
          <p:cNvSpPr>
            <a:spLocks noGrp="1"/>
          </p:cNvSpPr>
          <p:nvPr>
            <p:ph type="body" idx="1"/>
          </p:nvPr>
        </p:nvSpPr>
        <p:spPr>
          <a:xfrm>
            <a:off x="1066799" y="5733288"/>
            <a:ext cx="8686800" cy="438912"/>
          </a:xfrm>
        </p:spPr>
        <p:txBody>
          <a:bodyPr/>
          <a:lstStyle>
            <a:lvl1pPr marL="0" indent="0">
              <a:spcBef>
                <a:spcPts val="0"/>
              </a:spcBef>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066800" y="1904999"/>
            <a:ext cx="4800600" cy="4271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24600" y="1904999"/>
            <a:ext cx="4800600" cy="4271963"/>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7CC0096-1860-4642-9CD2-0079EA5E7CD1}" type="datetimeFigureOut">
              <a:rPr lang="en-US" smtClean="0"/>
              <a:t>10/3/2025</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Text Placeholder 2"/>
          <p:cNvSpPr>
            <a:spLocks noGrp="1"/>
          </p:cNvSpPr>
          <p:nvPr>
            <p:ph type="body" idx="1"/>
          </p:nvPr>
        </p:nvSpPr>
        <p:spPr>
          <a:xfrm>
            <a:off x="1066800" y="1772815"/>
            <a:ext cx="4800600" cy="737121"/>
          </a:xfrm>
        </p:spPr>
        <p:txBody>
          <a:bodyPr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6800" y="2509937"/>
            <a:ext cx="4800600" cy="36622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24600" y="1772815"/>
            <a:ext cx="4800600" cy="737121"/>
          </a:xfrm>
        </p:spPr>
        <p:txBody>
          <a:bodyPr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24600" y="2509937"/>
            <a:ext cx="4800600" cy="36622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7CC0096-1860-4642-9CD2-0079EA5E7CD1}" type="datetimeFigureOut">
              <a:rPr lang="en-US" smtClean="0"/>
              <a:t>10/3/2025</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7CC0096-1860-4642-9CD2-0079EA5E7CD1}" type="datetimeFigureOut">
              <a:rPr lang="en-US" smtClean="0"/>
              <a:t>10/3/2025</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CC0096-1860-4642-9CD2-0079EA5E7CD1}" type="datetimeFigureOut">
              <a:rPr lang="en-US" smtClean="0"/>
              <a:t>10/3/2025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0672"/>
            <a:ext cx="4663440" cy="1828800"/>
          </a:xfrm>
        </p:spPr>
        <p:txBody>
          <a:bodyPr anchor="b">
            <a:normAutofit/>
          </a:bodyPr>
          <a:lstStyle>
            <a:lvl1pPr>
              <a:defRPr sz="3600"/>
            </a:lvl1pPr>
          </a:lstStyle>
          <a:p>
            <a:r>
              <a:rPr lang="en-US" smtClean="0"/>
              <a:t>Click to edit Master title style</a:t>
            </a:r>
            <a:endParaRPr lang="en-US"/>
          </a:p>
        </p:txBody>
      </p:sp>
      <p:sp>
        <p:nvSpPr>
          <p:cNvPr id="3" name="Content Placeholder 2"/>
          <p:cNvSpPr>
            <a:spLocks noGrp="1"/>
          </p:cNvSpPr>
          <p:nvPr>
            <p:ph idx="1"/>
          </p:nvPr>
        </p:nvSpPr>
        <p:spPr>
          <a:xfrm>
            <a:off x="685799" y="457200"/>
            <a:ext cx="5410201" cy="57150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42760" y="4983480"/>
            <a:ext cx="4663440" cy="118872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7CC0096-1860-4642-9CD2-0079EA5E7CD1}" type="datetimeFigureOut">
              <a:rPr lang="en-US" smtClean="0"/>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3099"/>
            <a:ext cx="4663440" cy="1828800"/>
          </a:xfrm>
        </p:spPr>
        <p:txBody>
          <a:bodyPr anchor="b">
            <a:normAutofit/>
          </a:bodyPr>
          <a:lstStyle>
            <a:lvl1pPr>
              <a:defRPr sz="3600"/>
            </a:lvl1pPr>
          </a:lstStyle>
          <a:p>
            <a:r>
              <a:rPr lang="en-US" smtClean="0"/>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0" y="0"/>
            <a:ext cx="6096000" cy="6858000"/>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6842760" y="4983480"/>
            <a:ext cx="4663440" cy="118872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7CC0096-1860-4642-9CD2-0079EA5E7CD1}"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6400" y="457200"/>
            <a:ext cx="1828800" cy="5719762"/>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66800" y="457200"/>
            <a:ext cx="7955280" cy="571976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7CC0096-1860-4642-9CD2-0079EA5E7CD1}"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6800" y="457518"/>
            <a:ext cx="10058400" cy="118872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1905001"/>
            <a:ext cx="10058400" cy="4267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6800" y="6400800"/>
            <a:ext cx="1097280" cy="228600"/>
          </a:xfrm>
          <a:prstGeom prst="rect">
            <a:avLst/>
          </a:prstGeom>
        </p:spPr>
        <p:txBody>
          <a:bodyPr vert="horz" lIns="91440" tIns="45720" rIns="91440" bIns="45720" rtlCol="0" anchor="ctr"/>
          <a:lstStyle>
            <a:lvl1pPr algn="l">
              <a:defRPr sz="1100">
                <a:solidFill>
                  <a:schemeClr val="tx1"/>
                </a:solidFill>
              </a:defRPr>
            </a:lvl1pPr>
          </a:lstStyle>
          <a:p>
            <a:fld id="{37CC0096-1860-4642-9CD2-0079EA5E7CD1}" type="datetimeFigureOut">
              <a:rPr lang="en-US" smtClean="0"/>
              <a:pPr/>
              <a:t>10/3/2025</a:t>
            </a:fld>
            <a:endParaRPr lang="en-US" dirty="0"/>
          </a:p>
        </p:txBody>
      </p:sp>
      <p:sp>
        <p:nvSpPr>
          <p:cNvPr id="5" name="Footer Placeholder 4"/>
          <p:cNvSpPr>
            <a:spLocks noGrp="1"/>
          </p:cNvSpPr>
          <p:nvPr>
            <p:ph type="ftr" sz="quarter" idx="3"/>
          </p:nvPr>
        </p:nvSpPr>
        <p:spPr>
          <a:xfrm>
            <a:off x="2422849" y="6400800"/>
            <a:ext cx="7315200" cy="228600"/>
          </a:xfrm>
          <a:prstGeom prst="rect">
            <a:avLst/>
          </a:prstGeom>
        </p:spPr>
        <p:txBody>
          <a:bodyPr vert="horz" lIns="91440" tIns="45720" rIns="91440" bIns="45720" rtlCol="0" anchor="ctr"/>
          <a:lstStyle>
            <a:lvl1pPr algn="ctr">
              <a:defRPr sz="1100">
                <a:solidFill>
                  <a:schemeClr val="tx1"/>
                </a:solidFill>
              </a:defRPr>
            </a:lvl1pPr>
          </a:lstStyle>
          <a:p>
            <a:endParaRPr lang="en-US" dirty="0"/>
          </a:p>
        </p:txBody>
      </p:sp>
      <p:sp>
        <p:nvSpPr>
          <p:cNvPr id="6" name="Slide Number Placeholder 5"/>
          <p:cNvSpPr>
            <a:spLocks noGrp="1"/>
          </p:cNvSpPr>
          <p:nvPr>
            <p:ph type="sldNum" sz="quarter" idx="4"/>
          </p:nvPr>
        </p:nvSpPr>
        <p:spPr>
          <a:xfrm>
            <a:off x="10027920" y="6400800"/>
            <a:ext cx="1097280" cy="228600"/>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5"/>
        </a:buClr>
        <a:buSzPct val="90000"/>
        <a:buFont typeface="Arial" pitchFamily="34" charset="0"/>
        <a:buChar char="•"/>
        <a:defRPr sz="2400" kern="1200">
          <a:solidFill>
            <a:schemeClr val="tx1"/>
          </a:solidFill>
          <a:latin typeface="+mn-lt"/>
          <a:ea typeface="+mn-ea"/>
          <a:cs typeface="+mn-cs"/>
        </a:defRPr>
      </a:lvl1pPr>
      <a:lvl2pPr marL="548640" indent="-228600" algn="l" defTabSz="914400" rtl="0" eaLnBrk="1" latinLnBrk="0" hangingPunct="1">
        <a:lnSpc>
          <a:spcPct val="90000"/>
        </a:lnSpc>
        <a:spcBef>
          <a:spcPts val="1200"/>
        </a:spcBef>
        <a:buClr>
          <a:schemeClr val="accent5"/>
        </a:buClr>
        <a:buSzPct val="90000"/>
        <a:buFont typeface="Arial" pitchFamily="34" charset="0"/>
        <a:buChar char="•"/>
        <a:defRPr sz="2000" kern="1200">
          <a:solidFill>
            <a:schemeClr val="tx1"/>
          </a:solidFill>
          <a:latin typeface="+mn-lt"/>
          <a:ea typeface="+mn-ea"/>
          <a:cs typeface="+mn-cs"/>
        </a:defRPr>
      </a:lvl2pPr>
      <a:lvl3pPr marL="822960" indent="-228600" algn="l" defTabSz="914400" rtl="0" eaLnBrk="1" latinLnBrk="0" hangingPunct="1">
        <a:lnSpc>
          <a:spcPct val="90000"/>
        </a:lnSpc>
        <a:spcBef>
          <a:spcPts val="800"/>
        </a:spcBef>
        <a:buClr>
          <a:schemeClr val="accent5"/>
        </a:buClr>
        <a:buSzPct val="90000"/>
        <a:buFont typeface="Arial" pitchFamily="34" charset="0"/>
        <a:buChar char="•"/>
        <a:defRPr sz="1800" kern="1200">
          <a:solidFill>
            <a:schemeClr val="tx1"/>
          </a:solidFill>
          <a:latin typeface="+mn-lt"/>
          <a:ea typeface="+mn-ea"/>
          <a:cs typeface="+mn-cs"/>
        </a:defRPr>
      </a:lvl3pPr>
      <a:lvl4pPr marL="1097280" indent="-182880" algn="l" defTabSz="914400" rtl="0" eaLnBrk="1" latinLnBrk="0" hangingPunct="1">
        <a:lnSpc>
          <a:spcPct val="90000"/>
        </a:lnSpc>
        <a:spcBef>
          <a:spcPts val="800"/>
        </a:spcBef>
        <a:buClr>
          <a:schemeClr val="accent5"/>
        </a:buClr>
        <a:buSzPct val="90000"/>
        <a:buFont typeface="Arial" pitchFamily="34" charset="0"/>
        <a:buChar char="•"/>
        <a:defRPr sz="1600" kern="1200">
          <a:solidFill>
            <a:schemeClr val="tx1"/>
          </a:solidFill>
          <a:latin typeface="+mn-lt"/>
          <a:ea typeface="+mn-ea"/>
          <a:cs typeface="+mn-cs"/>
        </a:defRPr>
      </a:lvl4pPr>
      <a:lvl5pPr marL="13258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5pPr>
      <a:lvl6pPr marL="15544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6pPr>
      <a:lvl7pPr marL="17830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7pPr>
      <a:lvl8pPr marL="20116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8pPr>
      <a:lvl9pPr marL="22402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201941342"/><Relationship Id="rId3" Type="http://schemas.openxmlformats.org/officeDocument/2006/relationships/hyperlink" Target="#_Toc201941337"/><Relationship Id="rId7" Type="http://schemas.openxmlformats.org/officeDocument/2006/relationships/hyperlink" Target="#_Toc201941341"/><Relationship Id="rId2" Type="http://schemas.openxmlformats.org/officeDocument/2006/relationships/hyperlink" Target="#_Toc201941336"/><Relationship Id="rId1" Type="http://schemas.openxmlformats.org/officeDocument/2006/relationships/slideLayout" Target="../slideLayouts/slideLayout2.xml"/><Relationship Id="rId6" Type="http://schemas.openxmlformats.org/officeDocument/2006/relationships/hyperlink" Target="#_Toc201941340"/><Relationship Id="rId5" Type="http://schemas.openxmlformats.org/officeDocument/2006/relationships/hyperlink" Target="#_Toc201941339"/><Relationship Id="rId4" Type="http://schemas.openxmlformats.org/officeDocument/2006/relationships/hyperlink" Target="#_Toc201941338"/><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microsoft.com/office/2007/relationships/hdphoto" Target="../media/hdphoto2.wdp"/><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3390/joitmc8030163" TargetMode="External"/><Relationship Id="rId2" Type="http://schemas.openxmlformats.org/officeDocument/2006/relationships/hyperlink" Target="https://doi.org/10.3390/s24102958" TargetMode="External"/><Relationship Id="rId1" Type="http://schemas.openxmlformats.org/officeDocument/2006/relationships/slideLayout" Target="../slideLayouts/slideLayout6.xml"/><Relationship Id="rId6" Type="http://schemas.openxmlformats.org/officeDocument/2006/relationships/hyperlink" Target="https://doi.org/10.31958/semantik.v1i2.9829" TargetMode="External"/><Relationship Id="rId5" Type="http://schemas.openxmlformats.org/officeDocument/2006/relationships/hyperlink" Target="https://doi.org/10.1007/978-3-319-93551-5_2" TargetMode="External"/><Relationship Id="rId4" Type="http://schemas.openxmlformats.org/officeDocument/2006/relationships/hyperlink" Target="https://doi.org/10.1007/s10098-020-01886-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5537" y="4606381"/>
            <a:ext cx="7234990" cy="1464906"/>
          </a:xfrm>
        </p:spPr>
        <p:txBody>
          <a:bodyPr>
            <a:noAutofit/>
          </a:bodyPr>
          <a:lstStyle/>
          <a:p>
            <a:r>
              <a:rPr lang="en-GB" sz="5400" dirty="0">
                <a:effectLst/>
              </a:rPr>
              <a:t>LCLM4006 ENTERPRISE AND ENTREPRENEURSHIP</a:t>
            </a:r>
            <a:endParaRPr lang="en-US" sz="5400" dirty="0">
              <a:effectLst/>
            </a:endParaRPr>
          </a:p>
        </p:txBody>
      </p:sp>
    </p:spTree>
    <p:extLst>
      <p:ext uri="{BB962C8B-B14F-4D97-AF65-F5344CB8AC3E}">
        <p14:creationId xmlns:p14="http://schemas.microsoft.com/office/powerpoint/2010/main" val="237011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p>
        </p:txBody>
      </p:sp>
      <p:sp>
        <p:nvSpPr>
          <p:cNvPr id="5" name="Rectangle 1"/>
          <p:cNvSpPr>
            <a:spLocks noChangeArrowheads="1"/>
          </p:cNvSpPr>
          <p:nvPr/>
        </p:nvSpPr>
        <p:spPr bwMode="auto">
          <a:xfrm>
            <a:off x="1189630" y="1926086"/>
            <a:ext cx="7449403" cy="3108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800" b="0" i="0" u="sng" strike="noStrike" cap="none" normalizeH="0" baseline="0" dirty="0" smtClean="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Introduction</a:t>
            </a:r>
            <a:endParaRPr kumimoji="0" lang="en-US" altLang="en-US" sz="2800" b="0" i="0" u="none" strike="noStrike" cap="none" normalizeH="0" baseline="0" dirty="0" smtClean="0">
              <a:ln>
                <a:noFill/>
              </a:ln>
              <a:solidFill>
                <a:schemeClr val="tx1"/>
              </a:solidFill>
              <a:effectLst/>
            </a:endParaRP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800" b="0" i="0" u="sng" strike="noStrike" cap="none" normalizeH="0" baseline="0" dirty="0" smtClean="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Overview of the Business Idea</a:t>
            </a:r>
            <a:endParaRPr kumimoji="0" lang="en-US" altLang="en-US" sz="2800" b="0" i="0" u="none" strike="noStrike" cap="none" normalizeH="0" baseline="0" dirty="0" smtClean="0">
              <a:ln>
                <a:noFill/>
              </a:ln>
              <a:solidFill>
                <a:schemeClr val="tx1"/>
              </a:solidFill>
              <a:effectLst/>
            </a:endParaRP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800" b="0" i="0" u="sng" strike="noStrike" cap="none" normalizeH="0" baseline="0" dirty="0" smtClean="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Industry and Competitors’ Analysis</a:t>
            </a:r>
            <a:endParaRPr kumimoji="0" lang="en-US" altLang="en-US" sz="2800" b="0" i="0" u="none" strike="noStrike" cap="none" normalizeH="0" baseline="0" dirty="0" smtClean="0">
              <a:ln>
                <a:noFill/>
              </a:ln>
              <a:solidFill>
                <a:schemeClr val="tx1"/>
              </a:solidFill>
              <a:effectLst/>
            </a:endParaRP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800" b="0" i="0" u="sng" strike="noStrike" cap="none" normalizeH="0" baseline="0" dirty="0" smtClean="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Marketing Plan</a:t>
            </a:r>
            <a:endParaRPr kumimoji="0" lang="en-US" altLang="en-US" sz="2800" b="0" i="0" u="none" strike="noStrike" cap="none" normalizeH="0" baseline="0" dirty="0" smtClean="0">
              <a:ln>
                <a:noFill/>
              </a:ln>
              <a:solidFill>
                <a:schemeClr val="tx1"/>
              </a:solidFill>
              <a:effectLst/>
            </a:endParaRP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US" altLang="en-US" sz="2800" b="0" i="0" u="sng" strike="noStrike" cap="none" normalizeH="0" baseline="0" dirty="0" smtClean="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Financial analysis</a:t>
            </a:r>
            <a:endParaRPr kumimoji="0" lang="en-US" altLang="en-US" sz="2800" b="0" i="0" u="none" strike="noStrike" cap="none" normalizeH="0" baseline="0" dirty="0" smtClean="0">
              <a:ln>
                <a:noFill/>
              </a:ln>
              <a:solidFill>
                <a:schemeClr val="tx1"/>
              </a:solidFill>
              <a:effectLst/>
            </a:endParaRP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800" b="0" i="0" u="sng" strike="noStrike" cap="none" normalizeH="0" baseline="0" dirty="0" smtClean="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Conclusion</a:t>
            </a:r>
            <a:endParaRPr kumimoji="0" lang="en-GB" altLang="en-US" sz="2800" b="0" i="0" u="sng" strike="noStrike" cap="none" normalizeH="0" baseline="0" dirty="0" smtClean="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8"/>
            </a:endParaRP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tab pos="5937250" algn="r"/>
              </a:tabLst>
            </a:pPr>
            <a:r>
              <a:rPr kumimoji="0" lang="en-GB" altLang="en-US" sz="2800" b="0" i="0" u="sng" strike="noStrike" cap="none" normalizeH="0" baseline="0" dirty="0" smtClean="0">
                <a:ln>
                  <a:noFill/>
                </a:ln>
                <a:solidFill>
                  <a:srgbClr val="00008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References</a:t>
            </a:r>
            <a:r>
              <a:rPr kumimoji="0" lang="en-US" altLang="en-US" sz="2800" b="0" i="0" u="none" strike="noStrike" cap="none" normalizeH="0" baseline="0" dirty="0" smtClean="0">
                <a:ln>
                  <a:noFill/>
                </a:ln>
                <a:solidFill>
                  <a:schemeClr val="tx1"/>
                </a:solidFill>
                <a:effectLst/>
              </a:rPr>
              <a:t> </a:t>
            </a:r>
          </a:p>
        </p:txBody>
      </p:sp>
      <p:pic>
        <p:nvPicPr>
          <p:cNvPr id="6" name="Picture 5"/>
          <p:cNvPicPr>
            <a:picLocks noChangeAspect="1"/>
          </p:cNvPicPr>
          <p:nvPr/>
        </p:nvPicPr>
        <p:blipFill>
          <a:blip r:embed="rId9"/>
          <a:stretch>
            <a:fillRect/>
          </a:stretch>
        </p:blipFill>
        <p:spPr>
          <a:xfrm>
            <a:off x="7520617" y="457518"/>
            <a:ext cx="3972479" cy="44633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5353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US" b="1" dirty="0"/>
          </a:p>
        </p:txBody>
      </p:sp>
      <p:sp>
        <p:nvSpPr>
          <p:cNvPr id="4" name="Rectangle 3"/>
          <p:cNvSpPr/>
          <p:nvPr/>
        </p:nvSpPr>
        <p:spPr>
          <a:xfrm>
            <a:off x="929679" y="2091882"/>
            <a:ext cx="6096000" cy="2585323"/>
          </a:xfrm>
          <a:prstGeom prst="rect">
            <a:avLst/>
          </a:prstGeom>
        </p:spPr>
        <p:txBody>
          <a:bodyPr>
            <a:spAutoFit/>
          </a:bodyPr>
          <a:lstStyle/>
          <a:p>
            <a:pPr algn="just">
              <a:lnSpc>
                <a:spcPct val="150000"/>
              </a:lnSpc>
            </a:pPr>
            <a:r>
              <a:rPr lang="en-GB" dirty="0">
                <a:solidFill>
                  <a:srgbClr val="000000"/>
                </a:solidFill>
                <a:latin typeface="Times New Roman" panose="02020603050405020304" pitchFamily="18" charset="0"/>
                <a:ea typeface="Calibri" panose="020F0502020204030204" pitchFamily="34" charset="0"/>
              </a:rPr>
              <a:t>Dazzling Cuticle is an innovative business offering AI-powered personalized skincare solutions. The company uses advanced AI technology to tailor skincare routines based on individual skin types, environmental factors, and health concerns, providing customers with customized products like moisturizers, cleansers, and </a:t>
            </a:r>
            <a:r>
              <a:rPr lang="en-GB" dirty="0" smtClean="0">
                <a:solidFill>
                  <a:srgbClr val="000000"/>
                </a:solidFill>
                <a:latin typeface="Times New Roman" panose="02020603050405020304" pitchFamily="18" charset="0"/>
                <a:ea typeface="Calibri" panose="020F0502020204030204" pitchFamily="34" charset="0"/>
              </a:rPr>
              <a:t>serums. </a:t>
            </a:r>
            <a:endParaRPr lang="en-US" dirty="0"/>
          </a:p>
        </p:txBody>
      </p:sp>
      <p:pic>
        <p:nvPicPr>
          <p:cNvPr id="5" name="Picture 4"/>
          <p:cNvPicPr>
            <a:picLocks noChangeAspect="1"/>
          </p:cNvPicPr>
          <p:nvPr/>
        </p:nvPicPr>
        <p:blipFill>
          <a:blip r:embed="rId3"/>
          <a:stretch>
            <a:fillRect/>
          </a:stretch>
        </p:blipFill>
        <p:spPr>
          <a:xfrm>
            <a:off x="7584562" y="502032"/>
            <a:ext cx="4105848" cy="5855225"/>
          </a:xfrm>
          <a:prstGeom prst="rect">
            <a:avLst/>
          </a:prstGeom>
        </p:spPr>
      </p:pic>
    </p:spTree>
    <p:extLst>
      <p:ext uri="{BB962C8B-B14F-4D97-AF65-F5344CB8AC3E}">
        <p14:creationId xmlns:p14="http://schemas.microsoft.com/office/powerpoint/2010/main" val="1585734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of the Business Idea</a:t>
            </a:r>
            <a:endParaRPr lang="en-US" b="1" dirty="0"/>
          </a:p>
        </p:txBody>
      </p:sp>
      <p:sp>
        <p:nvSpPr>
          <p:cNvPr id="7" name="Rectangle 6"/>
          <p:cNvSpPr/>
          <p:nvPr/>
        </p:nvSpPr>
        <p:spPr>
          <a:xfrm>
            <a:off x="428171" y="1757171"/>
            <a:ext cx="6320972" cy="4662815"/>
          </a:xfrm>
          <a:prstGeom prst="rect">
            <a:avLst/>
          </a:prstGeom>
        </p:spPr>
        <p:txBody>
          <a:bodyPr wrap="square">
            <a:spAutoFit/>
          </a:bodyPr>
          <a:lstStyle/>
          <a:p>
            <a:pPr marL="342900" marR="0" lvl="0" indent="-342900" algn="just">
              <a:lnSpc>
                <a:spcPct val="150000"/>
              </a:lnSpc>
              <a:buSzPts val="1000"/>
              <a:buFont typeface="Symbol" panose="05050102010706020507" pitchFamily="18" charset="2"/>
              <a:buChar char=""/>
              <a:tabLst>
                <a:tab pos="457200" algn="l"/>
              </a:tabLst>
            </a:pPr>
            <a:r>
              <a:rPr lang="en-GB" b="1" dirty="0">
                <a:latin typeface="Times New Roman" panose="02020603050405020304" pitchFamily="18" charset="0"/>
                <a:ea typeface="Times New Roman" panose="02020603050405020304" pitchFamily="18" charset="0"/>
              </a:rPr>
              <a:t>Business Concept:</a:t>
            </a:r>
            <a:endParaRPr lang="en-US" dirty="0">
              <a:latin typeface="Times New Roman" panose="02020603050405020304" pitchFamily="18" charset="0"/>
              <a:ea typeface="Times New Roman" panose="02020603050405020304" pitchFamily="18" charset="0"/>
            </a:endParaRPr>
          </a:p>
          <a:p>
            <a:pPr marL="742950" marR="0" lvl="1" indent="-285750" algn="just">
              <a:lnSpc>
                <a:spcPct val="150000"/>
              </a:lnSpc>
              <a:buSzPts val="1000"/>
              <a:buFont typeface="Courier New" panose="02070309020205020404" pitchFamily="49" charset="0"/>
              <a:buChar char="o"/>
              <a:tabLst>
                <a:tab pos="914400" algn="l"/>
              </a:tabLst>
            </a:pPr>
            <a:r>
              <a:rPr lang="en-GB" b="1" dirty="0">
                <a:latin typeface="Times New Roman" panose="02020603050405020304" pitchFamily="18" charset="0"/>
                <a:ea typeface="Times New Roman" panose="02020603050405020304" pitchFamily="18" charset="0"/>
                <a:cs typeface="Times New Roman" panose="02020603050405020304" pitchFamily="18" charset="0"/>
              </a:rPr>
              <a:t>Dazzling Cuticle</a:t>
            </a:r>
            <a:r>
              <a:rPr lang="en-GB" dirty="0">
                <a:latin typeface="Times New Roman" panose="02020603050405020304" pitchFamily="18" charset="0"/>
                <a:ea typeface="Times New Roman" panose="02020603050405020304" pitchFamily="18" charset="0"/>
                <a:cs typeface="Times New Roman" panose="02020603050405020304" pitchFamily="18" charset="0"/>
              </a:rPr>
              <a:t> will provide AI-powered personalized skincare products. Through an AI-driven system, customers will receive customized skincare routines based on their skin type, health issues, and environmental factors like pollution.</a:t>
            </a:r>
            <a:endParaRPr lang="en-US" dirty="0">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just">
              <a:lnSpc>
                <a:spcPct val="150000"/>
              </a:lnSpc>
              <a:buSzPts val="1000"/>
              <a:buFont typeface="Courier New" panose="02070309020205020404" pitchFamily="49" charset="0"/>
              <a:buChar char="o"/>
              <a:tabLst>
                <a:tab pos="914400" algn="l"/>
              </a:tabLst>
            </a:pPr>
            <a:r>
              <a:rPr lang="en-GB" dirty="0">
                <a:latin typeface="Times New Roman" panose="02020603050405020304" pitchFamily="18" charset="0"/>
                <a:ea typeface="Times New Roman" panose="02020603050405020304" pitchFamily="18" charset="0"/>
                <a:cs typeface="Times New Roman" panose="02020603050405020304" pitchFamily="18" charset="0"/>
              </a:rPr>
              <a:t>The company will offer a subscription-based service where customers receive a personalized skincare box, which includes products like moisturizers, cleansers, serums, and sunscreens designed specifically for their needs.</a:t>
            </a:r>
            <a:endParaRPr lang="en-US"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3"/>
          <a:stretch>
            <a:fillRect/>
          </a:stretch>
        </p:blipFill>
        <p:spPr>
          <a:xfrm>
            <a:off x="7242629" y="1646238"/>
            <a:ext cx="4781554" cy="4363059"/>
          </a:xfrm>
          <a:prstGeom prst="rect">
            <a:avLst/>
          </a:prstGeom>
        </p:spPr>
      </p:pic>
    </p:spTree>
    <p:extLst>
      <p:ext uri="{BB962C8B-B14F-4D97-AF65-F5344CB8AC3E}">
        <p14:creationId xmlns:p14="http://schemas.microsoft.com/office/powerpoint/2010/main" val="1570508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969" y="192823"/>
            <a:ext cx="10058400" cy="1188720"/>
          </a:xfrm>
        </p:spPr>
        <p:txBody>
          <a:bodyPr/>
          <a:lstStyle/>
          <a:p>
            <a:r>
              <a:rPr lang="en-GB" b="1" dirty="0"/>
              <a:t>Industry and Competitors’ Analysis</a:t>
            </a:r>
            <a:endParaRPr lang="en-US" b="1" dirty="0"/>
          </a:p>
        </p:txBody>
      </p:sp>
      <p:sp>
        <p:nvSpPr>
          <p:cNvPr id="7" name="Rectangle 6"/>
          <p:cNvSpPr/>
          <p:nvPr/>
        </p:nvSpPr>
        <p:spPr>
          <a:xfrm>
            <a:off x="368969" y="1507753"/>
            <a:ext cx="4782458" cy="3741409"/>
          </a:xfrm>
          <a:prstGeom prst="rect">
            <a:avLst/>
          </a:prstGeom>
        </p:spPr>
        <p:txBody>
          <a:bodyPr wrap="square">
            <a:spAutoFit/>
          </a:bodyPr>
          <a:lstStyle/>
          <a:p>
            <a:pPr marR="0" lvl="0" algn="just">
              <a:lnSpc>
                <a:spcPct val="150000"/>
              </a:lnSpc>
              <a:buSzPts val="1000"/>
              <a:tabLst>
                <a:tab pos="457200" algn="l"/>
              </a:tabLst>
            </a:pPr>
            <a:r>
              <a:rPr lang="en-GB" sz="1600" b="1" dirty="0">
                <a:latin typeface="Times New Roman" panose="02020603050405020304" pitchFamily="18" charset="0"/>
                <a:ea typeface="Times New Roman" panose="02020603050405020304" pitchFamily="18" charset="0"/>
              </a:rPr>
              <a:t>Market Overview:</a:t>
            </a:r>
            <a:endParaRPr lang="en-US" sz="1600" dirty="0">
              <a:latin typeface="Times New Roman" panose="02020603050405020304" pitchFamily="18" charset="0"/>
              <a:ea typeface="Times New Roman" panose="02020603050405020304" pitchFamily="18" charset="0"/>
            </a:endParaRPr>
          </a:p>
          <a:p>
            <a:pPr marL="742950" marR="0" lvl="1" indent="-285750" algn="just">
              <a:lnSpc>
                <a:spcPct val="150000"/>
              </a:lnSpc>
              <a:buSzPts val="1000"/>
              <a:buFont typeface="Courier New" panose="02070309020205020404" pitchFamily="49" charset="0"/>
              <a:buChar char="o"/>
              <a:tabLst>
                <a:tab pos="914400" algn="l"/>
              </a:tabLst>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The </a:t>
            </a:r>
            <a:r>
              <a:rPr lang="en-GB" sz="1600" b="1" dirty="0">
                <a:latin typeface="Times New Roman" panose="02020603050405020304" pitchFamily="18" charset="0"/>
                <a:ea typeface="Times New Roman" panose="02020603050405020304" pitchFamily="18" charset="0"/>
                <a:cs typeface="Times New Roman" panose="02020603050405020304" pitchFamily="18" charset="0"/>
              </a:rPr>
              <a:t>UK organic skincare market</a:t>
            </a:r>
            <a:r>
              <a:rPr lang="en-GB" sz="1600" dirty="0">
                <a:latin typeface="Times New Roman" panose="02020603050405020304" pitchFamily="18" charset="0"/>
                <a:ea typeface="Times New Roman" panose="02020603050405020304" pitchFamily="18" charset="0"/>
                <a:cs typeface="Times New Roman" panose="02020603050405020304" pitchFamily="18" charset="0"/>
              </a:rPr>
              <a:t> generated </a:t>
            </a:r>
            <a:r>
              <a:rPr lang="en-GB" sz="1600" b="1" dirty="0">
                <a:latin typeface="Times New Roman" panose="02020603050405020304" pitchFamily="18" charset="0"/>
                <a:ea typeface="Times New Roman" panose="02020603050405020304" pitchFamily="18" charset="0"/>
                <a:cs typeface="Times New Roman" panose="02020603050405020304" pitchFamily="18" charset="0"/>
              </a:rPr>
              <a:t>USD 485.9 million in 2021</a:t>
            </a:r>
            <a:r>
              <a:rPr lang="en-GB" sz="1600" dirty="0">
                <a:latin typeface="Times New Roman" panose="02020603050405020304" pitchFamily="18" charset="0"/>
                <a:ea typeface="Times New Roman" panose="02020603050405020304" pitchFamily="18" charset="0"/>
                <a:cs typeface="Times New Roman" panose="02020603050405020304" pitchFamily="18" charset="0"/>
              </a:rPr>
              <a:t>, expected to reach </a:t>
            </a:r>
            <a:r>
              <a:rPr lang="en-GB" sz="1600" b="1" dirty="0">
                <a:latin typeface="Times New Roman" panose="02020603050405020304" pitchFamily="18" charset="0"/>
                <a:ea typeface="Times New Roman" panose="02020603050405020304" pitchFamily="18" charset="0"/>
                <a:cs typeface="Times New Roman" panose="02020603050405020304" pitchFamily="18" charset="0"/>
              </a:rPr>
              <a:t>USD 1,076.2 million by 2030</a:t>
            </a:r>
            <a:r>
              <a:rPr lang="en-GB" sz="1600" dirty="0">
                <a:latin typeface="Times New Roman" panose="02020603050405020304" pitchFamily="18" charset="0"/>
                <a:ea typeface="Times New Roman" panose="02020603050405020304" pitchFamily="18" charset="0"/>
                <a:cs typeface="Times New Roman" panose="02020603050405020304" pitchFamily="18" charset="0"/>
              </a:rPr>
              <a:t>, growing at a CAGR of </a:t>
            </a:r>
            <a:r>
              <a:rPr lang="en-GB" sz="1600" b="1" dirty="0">
                <a:latin typeface="Times New Roman" panose="02020603050405020304" pitchFamily="18" charset="0"/>
                <a:ea typeface="Times New Roman" panose="02020603050405020304" pitchFamily="18" charset="0"/>
                <a:cs typeface="Times New Roman" panose="02020603050405020304" pitchFamily="18" charset="0"/>
              </a:rPr>
              <a:t>9.2%</a:t>
            </a:r>
            <a:r>
              <a:rPr lang="en-GB" sz="1600" dirty="0">
                <a:latin typeface="Times New Roman" panose="02020603050405020304" pitchFamily="18" charset="0"/>
                <a:ea typeface="Times New Roman" panose="02020603050405020304" pitchFamily="18" charset="0"/>
                <a:cs typeface="Times New Roman" panose="02020603050405020304" pitchFamily="18" charset="0"/>
              </a:rPr>
              <a:t> from 2022 to 2030.</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just">
              <a:lnSpc>
                <a:spcPct val="150000"/>
              </a:lnSpc>
              <a:buSzPts val="1000"/>
              <a:buFont typeface="Courier New" panose="02070309020205020404" pitchFamily="49" charset="0"/>
              <a:buChar char="o"/>
              <a:tabLst>
                <a:tab pos="914400" algn="l"/>
              </a:tabLst>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The primary growth drivers include increasing consumer demand for personalized skincare, rising awareness about the importance of natural ingredients, and concerns over harmful chemicals in conventional skincare products.</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3">
            <a:extLst>
              <a:ext uri="{BEBA8EAE-BF5A-486C-A8C5-ECC9F3942E4B}">
                <a14:imgProps xmlns:a14="http://schemas.microsoft.com/office/drawing/2010/main">
                  <a14:imgLayer r:embed="rId4">
                    <a14:imgEffect>
                      <a14:backgroundRemoval t="966" b="97343" l="920" r="95664">
                        <a14:foregroundMark x1="5125" y1="71739" x2="92247" y2="73430"/>
                        <a14:foregroundMark x1="3154" y1="2415" x2="50460" y2="2415"/>
                        <a14:foregroundMark x1="3417" y1="3865" x2="48620" y2="4589"/>
                        <a14:foregroundMark x1="2891" y1="5797" x2="48357" y2="4589"/>
                        <a14:foregroundMark x1="4993" y1="91787" x2="93298" y2="92512"/>
                        <a14:foregroundMark x1="4599" y1="94203" x2="91459" y2="93237"/>
                      </a14:backgroundRemoval>
                    </a14:imgEffect>
                  </a14:imgLayer>
                </a14:imgProps>
              </a:ext>
            </a:extLst>
          </a:blip>
          <a:stretch>
            <a:fillRect/>
          </a:stretch>
        </p:blipFill>
        <p:spPr>
          <a:xfrm>
            <a:off x="5257974" y="1738443"/>
            <a:ext cx="7249537" cy="3943900"/>
          </a:xfrm>
          <a:prstGeom prst="rect">
            <a:avLst/>
          </a:prstGeom>
        </p:spPr>
      </p:pic>
    </p:spTree>
    <p:extLst>
      <p:ext uri="{BB962C8B-B14F-4D97-AF65-F5344CB8AC3E}">
        <p14:creationId xmlns:p14="http://schemas.microsoft.com/office/powerpoint/2010/main" val="321317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3333" y="367502"/>
            <a:ext cx="8686800" cy="924269"/>
          </a:xfrm>
        </p:spPr>
        <p:txBody>
          <a:bodyPr>
            <a:normAutofit/>
          </a:bodyPr>
          <a:lstStyle/>
          <a:p>
            <a:r>
              <a:rPr lang="en-GB" sz="3200" b="1" dirty="0"/>
              <a:t>Marketing Plan</a:t>
            </a:r>
            <a:endParaRPr lang="en-US" sz="3200" b="1" dirty="0"/>
          </a:p>
        </p:txBody>
      </p:sp>
      <p:graphicFrame>
        <p:nvGraphicFramePr>
          <p:cNvPr id="4" name="Table 3"/>
          <p:cNvGraphicFramePr>
            <a:graphicFrameLocks noGrp="1"/>
          </p:cNvGraphicFramePr>
          <p:nvPr>
            <p:extLst>
              <p:ext uri="{D42A27DB-BD31-4B8C-83A1-F6EECF244321}">
                <p14:modId xmlns:p14="http://schemas.microsoft.com/office/powerpoint/2010/main" val="2394622827"/>
              </p:ext>
            </p:extLst>
          </p:nvPr>
        </p:nvGraphicFramePr>
        <p:xfrm>
          <a:off x="6545941" y="2135922"/>
          <a:ext cx="5283202" cy="3836670"/>
        </p:xfrm>
        <a:graphic>
          <a:graphicData uri="http://schemas.openxmlformats.org/drawingml/2006/table">
            <a:tbl>
              <a:tblPr firstRow="1" firstCol="1" bandRow="1">
                <a:tableStyleId>{5C22544A-7EE6-4342-B048-85BDC9FD1C3A}</a:tableStyleId>
              </a:tblPr>
              <a:tblGrid>
                <a:gridCol w="3848578">
                  <a:extLst>
                    <a:ext uri="{9D8B030D-6E8A-4147-A177-3AD203B41FA5}">
                      <a16:colId xmlns:a16="http://schemas.microsoft.com/office/drawing/2014/main" val="409407917"/>
                    </a:ext>
                  </a:extLst>
                </a:gridCol>
                <a:gridCol w="1434624">
                  <a:extLst>
                    <a:ext uri="{9D8B030D-6E8A-4147-A177-3AD203B41FA5}">
                      <a16:colId xmlns:a16="http://schemas.microsoft.com/office/drawing/2014/main" val="2661893935"/>
                    </a:ext>
                  </a:extLst>
                </a:gridCol>
              </a:tblGrid>
              <a:tr h="0">
                <a:tc>
                  <a:txBody>
                    <a:bodyPr/>
                    <a:lstStyle/>
                    <a:p>
                      <a:pPr marL="0" marR="0" algn="ctr">
                        <a:lnSpc>
                          <a:spcPct val="150000"/>
                        </a:lnSpc>
                        <a:spcBef>
                          <a:spcPts val="0"/>
                        </a:spcBef>
                        <a:spcAft>
                          <a:spcPts val="0"/>
                        </a:spcAft>
                      </a:pPr>
                      <a:r>
                        <a:rPr lang="en-US" sz="1800" dirty="0">
                          <a:effectLst/>
                        </a:rPr>
                        <a:t>Marketing Activity</a:t>
                      </a:r>
                      <a:endParaRPr lang="en-US" sz="1800" dirty="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tc>
                  <a:txBody>
                    <a:bodyPr/>
                    <a:lstStyle/>
                    <a:p>
                      <a:pPr marL="0" marR="0" algn="ctr">
                        <a:lnSpc>
                          <a:spcPct val="150000"/>
                        </a:lnSpc>
                        <a:spcBef>
                          <a:spcPts val="0"/>
                        </a:spcBef>
                        <a:spcAft>
                          <a:spcPts val="0"/>
                        </a:spcAft>
                      </a:pPr>
                      <a:r>
                        <a:rPr lang="en-US" sz="1800">
                          <a:effectLst/>
                        </a:rPr>
                        <a:t>Expenditure (GBP)</a:t>
                      </a:r>
                      <a:endParaRPr lang="en-US" sz="180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extLst>
                  <a:ext uri="{0D108BD9-81ED-4DB2-BD59-A6C34878D82A}">
                    <a16:rowId xmlns:a16="http://schemas.microsoft.com/office/drawing/2014/main" val="435951974"/>
                  </a:ext>
                </a:extLst>
              </a:tr>
              <a:tr h="0">
                <a:tc>
                  <a:txBody>
                    <a:bodyPr/>
                    <a:lstStyle/>
                    <a:p>
                      <a:pPr marL="0" marR="0" algn="l">
                        <a:lnSpc>
                          <a:spcPct val="150000"/>
                        </a:lnSpc>
                        <a:spcBef>
                          <a:spcPts val="0"/>
                        </a:spcBef>
                        <a:spcAft>
                          <a:spcPts val="0"/>
                        </a:spcAft>
                      </a:pPr>
                      <a:r>
                        <a:rPr lang="en-US" sz="1800" dirty="0">
                          <a:effectLst/>
                        </a:rPr>
                        <a:t>Social Media Advertising</a:t>
                      </a:r>
                      <a:endParaRPr lang="en-US" sz="1800" dirty="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tc>
                  <a:txBody>
                    <a:bodyPr/>
                    <a:lstStyle/>
                    <a:p>
                      <a:pPr marL="0" marR="0" algn="l">
                        <a:lnSpc>
                          <a:spcPct val="150000"/>
                        </a:lnSpc>
                        <a:spcBef>
                          <a:spcPts val="0"/>
                        </a:spcBef>
                        <a:spcAft>
                          <a:spcPts val="0"/>
                        </a:spcAft>
                      </a:pPr>
                      <a:r>
                        <a:rPr lang="en-US" sz="1800">
                          <a:effectLst/>
                        </a:rPr>
                        <a:t>£400</a:t>
                      </a:r>
                      <a:endParaRPr lang="en-US" sz="180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extLst>
                  <a:ext uri="{0D108BD9-81ED-4DB2-BD59-A6C34878D82A}">
                    <a16:rowId xmlns:a16="http://schemas.microsoft.com/office/drawing/2014/main" val="1258206103"/>
                  </a:ext>
                </a:extLst>
              </a:tr>
              <a:tr h="0">
                <a:tc>
                  <a:txBody>
                    <a:bodyPr/>
                    <a:lstStyle/>
                    <a:p>
                      <a:pPr marL="0" marR="0" algn="l">
                        <a:lnSpc>
                          <a:spcPct val="150000"/>
                        </a:lnSpc>
                        <a:spcBef>
                          <a:spcPts val="0"/>
                        </a:spcBef>
                        <a:spcAft>
                          <a:spcPts val="0"/>
                        </a:spcAft>
                      </a:pPr>
                      <a:r>
                        <a:rPr lang="en-US" sz="1800" dirty="0">
                          <a:effectLst/>
                        </a:rPr>
                        <a:t>Influencer Partnerships &amp; Content Creation</a:t>
                      </a:r>
                      <a:endParaRPr lang="en-US" sz="1800" dirty="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tc>
                  <a:txBody>
                    <a:bodyPr/>
                    <a:lstStyle/>
                    <a:p>
                      <a:pPr marL="0" marR="0" algn="l">
                        <a:lnSpc>
                          <a:spcPct val="150000"/>
                        </a:lnSpc>
                        <a:spcBef>
                          <a:spcPts val="0"/>
                        </a:spcBef>
                        <a:spcAft>
                          <a:spcPts val="0"/>
                        </a:spcAft>
                      </a:pPr>
                      <a:r>
                        <a:rPr lang="en-US" sz="1800">
                          <a:effectLst/>
                        </a:rPr>
                        <a:t>£250</a:t>
                      </a:r>
                      <a:endParaRPr lang="en-US" sz="180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extLst>
                  <a:ext uri="{0D108BD9-81ED-4DB2-BD59-A6C34878D82A}">
                    <a16:rowId xmlns:a16="http://schemas.microsoft.com/office/drawing/2014/main" val="2304367615"/>
                  </a:ext>
                </a:extLst>
              </a:tr>
              <a:tr h="0">
                <a:tc>
                  <a:txBody>
                    <a:bodyPr/>
                    <a:lstStyle/>
                    <a:p>
                      <a:pPr marL="0" marR="0" algn="l">
                        <a:lnSpc>
                          <a:spcPct val="150000"/>
                        </a:lnSpc>
                        <a:spcBef>
                          <a:spcPts val="0"/>
                        </a:spcBef>
                        <a:spcAft>
                          <a:spcPts val="0"/>
                        </a:spcAft>
                      </a:pPr>
                      <a:r>
                        <a:rPr lang="en-US" sz="1800" dirty="0">
                          <a:effectLst/>
                        </a:rPr>
                        <a:t>SEO and Website Development</a:t>
                      </a:r>
                      <a:endParaRPr lang="en-US" sz="1800" dirty="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tc>
                  <a:txBody>
                    <a:bodyPr/>
                    <a:lstStyle/>
                    <a:p>
                      <a:pPr marL="0" marR="0" algn="l">
                        <a:lnSpc>
                          <a:spcPct val="150000"/>
                        </a:lnSpc>
                        <a:spcBef>
                          <a:spcPts val="0"/>
                        </a:spcBef>
                        <a:spcAft>
                          <a:spcPts val="0"/>
                        </a:spcAft>
                      </a:pPr>
                      <a:r>
                        <a:rPr lang="en-US" sz="1800" dirty="0">
                          <a:effectLst/>
                        </a:rPr>
                        <a:t>£150</a:t>
                      </a:r>
                      <a:endParaRPr lang="en-US" sz="1800" dirty="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extLst>
                  <a:ext uri="{0D108BD9-81ED-4DB2-BD59-A6C34878D82A}">
                    <a16:rowId xmlns:a16="http://schemas.microsoft.com/office/drawing/2014/main" val="2466296502"/>
                  </a:ext>
                </a:extLst>
              </a:tr>
              <a:tr h="0">
                <a:tc>
                  <a:txBody>
                    <a:bodyPr/>
                    <a:lstStyle/>
                    <a:p>
                      <a:pPr marL="0" marR="0" algn="l">
                        <a:lnSpc>
                          <a:spcPct val="150000"/>
                        </a:lnSpc>
                        <a:spcBef>
                          <a:spcPts val="0"/>
                        </a:spcBef>
                        <a:spcAft>
                          <a:spcPts val="0"/>
                        </a:spcAft>
                      </a:pPr>
                      <a:r>
                        <a:rPr lang="en-US" sz="1800">
                          <a:effectLst/>
                        </a:rPr>
                        <a:t>Email Marketing Campaigns</a:t>
                      </a:r>
                      <a:endParaRPr lang="en-US" sz="180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tc>
                  <a:txBody>
                    <a:bodyPr/>
                    <a:lstStyle/>
                    <a:p>
                      <a:pPr marL="0" marR="0" algn="l">
                        <a:lnSpc>
                          <a:spcPct val="150000"/>
                        </a:lnSpc>
                        <a:spcBef>
                          <a:spcPts val="0"/>
                        </a:spcBef>
                        <a:spcAft>
                          <a:spcPts val="0"/>
                        </a:spcAft>
                      </a:pPr>
                      <a:r>
                        <a:rPr lang="en-US" sz="1800" dirty="0">
                          <a:effectLst/>
                        </a:rPr>
                        <a:t>£100</a:t>
                      </a:r>
                      <a:endParaRPr lang="en-US" sz="1800" dirty="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extLst>
                  <a:ext uri="{0D108BD9-81ED-4DB2-BD59-A6C34878D82A}">
                    <a16:rowId xmlns:a16="http://schemas.microsoft.com/office/drawing/2014/main" val="2421240627"/>
                  </a:ext>
                </a:extLst>
              </a:tr>
              <a:tr h="0">
                <a:tc>
                  <a:txBody>
                    <a:bodyPr/>
                    <a:lstStyle/>
                    <a:p>
                      <a:pPr marL="0" marR="0" algn="l">
                        <a:lnSpc>
                          <a:spcPct val="150000"/>
                        </a:lnSpc>
                        <a:spcBef>
                          <a:spcPts val="0"/>
                        </a:spcBef>
                        <a:spcAft>
                          <a:spcPts val="0"/>
                        </a:spcAft>
                      </a:pPr>
                      <a:r>
                        <a:rPr lang="en-US" sz="1800">
                          <a:effectLst/>
                        </a:rPr>
                        <a:t>Photography &amp; Content Production</a:t>
                      </a:r>
                      <a:endParaRPr lang="en-US" sz="180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tc>
                  <a:txBody>
                    <a:bodyPr/>
                    <a:lstStyle/>
                    <a:p>
                      <a:pPr marL="0" marR="0" algn="l">
                        <a:lnSpc>
                          <a:spcPct val="150000"/>
                        </a:lnSpc>
                        <a:spcBef>
                          <a:spcPts val="0"/>
                        </a:spcBef>
                        <a:spcAft>
                          <a:spcPts val="0"/>
                        </a:spcAft>
                      </a:pPr>
                      <a:r>
                        <a:rPr lang="en-US" sz="1800" dirty="0">
                          <a:effectLst/>
                        </a:rPr>
                        <a:t>£100</a:t>
                      </a:r>
                      <a:endParaRPr lang="en-US" sz="1800" dirty="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extLst>
                  <a:ext uri="{0D108BD9-81ED-4DB2-BD59-A6C34878D82A}">
                    <a16:rowId xmlns:a16="http://schemas.microsoft.com/office/drawing/2014/main" val="4294705953"/>
                  </a:ext>
                </a:extLst>
              </a:tr>
              <a:tr h="0">
                <a:tc>
                  <a:txBody>
                    <a:bodyPr/>
                    <a:lstStyle/>
                    <a:p>
                      <a:pPr marL="0" marR="0" algn="l">
                        <a:lnSpc>
                          <a:spcPct val="150000"/>
                        </a:lnSpc>
                        <a:spcBef>
                          <a:spcPts val="0"/>
                        </a:spcBef>
                        <a:spcAft>
                          <a:spcPts val="0"/>
                        </a:spcAft>
                      </a:pPr>
                      <a:r>
                        <a:rPr lang="en-US" sz="1800">
                          <a:effectLst/>
                        </a:rPr>
                        <a:t>Total Marketing Budget</a:t>
                      </a:r>
                      <a:endParaRPr lang="en-US" sz="180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tc>
                  <a:txBody>
                    <a:bodyPr/>
                    <a:lstStyle/>
                    <a:p>
                      <a:pPr marL="0" marR="0" algn="l">
                        <a:lnSpc>
                          <a:spcPct val="150000"/>
                        </a:lnSpc>
                        <a:spcBef>
                          <a:spcPts val="0"/>
                        </a:spcBef>
                        <a:spcAft>
                          <a:spcPts val="0"/>
                        </a:spcAft>
                      </a:pPr>
                      <a:r>
                        <a:rPr lang="en-US" sz="1800" dirty="0">
                          <a:effectLst/>
                        </a:rPr>
                        <a:t>£1,000</a:t>
                      </a:r>
                      <a:endParaRPr lang="en-US" sz="1800" dirty="0">
                        <a:solidFill>
                          <a:srgbClr val="000000"/>
                        </a:solidFill>
                        <a:effectLst/>
                        <a:latin typeface="Times New Roman" panose="02020603050405020304" pitchFamily="18" charset="0"/>
                        <a:ea typeface="Calibri" panose="020F0502020204030204" pitchFamily="34" charset="0"/>
                      </a:endParaRPr>
                    </a:p>
                  </a:txBody>
                  <a:tcPr marL="9525" marR="9525" marT="9525" marB="9525" anchor="ctr"/>
                </a:tc>
                <a:extLst>
                  <a:ext uri="{0D108BD9-81ED-4DB2-BD59-A6C34878D82A}">
                    <a16:rowId xmlns:a16="http://schemas.microsoft.com/office/drawing/2014/main" val="633912285"/>
                  </a:ext>
                </a:extLst>
              </a:tr>
            </a:tbl>
          </a:graphicData>
        </a:graphic>
      </p:graphicFrame>
      <p:sp>
        <p:nvSpPr>
          <p:cNvPr id="5" name="Rectangle 4"/>
          <p:cNvSpPr/>
          <p:nvPr/>
        </p:nvSpPr>
        <p:spPr>
          <a:xfrm>
            <a:off x="696685" y="2240139"/>
            <a:ext cx="4644572" cy="3831818"/>
          </a:xfrm>
          <a:prstGeom prst="rect">
            <a:avLst/>
          </a:prstGeom>
        </p:spPr>
        <p:txBody>
          <a:bodyPr wrap="square">
            <a:spAutoFit/>
          </a:bodyPr>
          <a:lstStyle/>
          <a:p>
            <a:pPr marL="342900" marR="0" lvl="0" indent="-342900" algn="just">
              <a:lnSpc>
                <a:spcPct val="150000"/>
              </a:lnSpc>
              <a:buSzPts val="1000"/>
              <a:buFont typeface="Symbol" panose="05050102010706020507" pitchFamily="18" charset="2"/>
              <a:buChar char=""/>
              <a:tabLst>
                <a:tab pos="457200" algn="l"/>
              </a:tabLst>
            </a:pPr>
            <a:r>
              <a:rPr lang="en-GB" b="1" dirty="0">
                <a:latin typeface="Times New Roman" panose="02020603050405020304" pitchFamily="18" charset="0"/>
                <a:ea typeface="Times New Roman" panose="02020603050405020304" pitchFamily="18" charset="0"/>
              </a:rPr>
              <a:t>Target Market:</a:t>
            </a:r>
            <a:endParaRPr lang="en-US" dirty="0">
              <a:latin typeface="Times New Roman" panose="02020603050405020304" pitchFamily="18" charset="0"/>
              <a:ea typeface="Times New Roman" panose="02020603050405020304" pitchFamily="18" charset="0"/>
            </a:endParaRPr>
          </a:p>
          <a:p>
            <a:pPr marL="742950" marR="0" lvl="1" indent="-285750" algn="just">
              <a:lnSpc>
                <a:spcPct val="150000"/>
              </a:lnSpc>
              <a:buSzPts val="1000"/>
              <a:buFont typeface="Courier New" panose="02070309020205020404" pitchFamily="49" charset="0"/>
              <a:buChar char="o"/>
              <a:tabLst>
                <a:tab pos="914400" algn="l"/>
              </a:tabLst>
            </a:pPr>
            <a:r>
              <a:rPr lang="en-GB" b="1" dirty="0">
                <a:latin typeface="Times New Roman" panose="02020603050405020304" pitchFamily="18" charset="0"/>
                <a:ea typeface="Times New Roman" panose="02020603050405020304" pitchFamily="18" charset="0"/>
                <a:cs typeface="Times New Roman" panose="02020603050405020304" pitchFamily="18" charset="0"/>
              </a:rPr>
              <a:t>Millennials and Gen Z</a:t>
            </a:r>
            <a:r>
              <a:rPr lang="en-GB" dirty="0">
                <a:latin typeface="Times New Roman" panose="02020603050405020304" pitchFamily="18" charset="0"/>
                <a:ea typeface="Times New Roman" panose="02020603050405020304" pitchFamily="18" charset="0"/>
                <a:cs typeface="Times New Roman" panose="02020603050405020304" pitchFamily="18" charset="0"/>
              </a:rPr>
              <a:t>: Tech-savvy consumers increasingly seeking personalized beauty solutions.</a:t>
            </a:r>
            <a:endParaRPr lang="en-US" dirty="0">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gn="just">
              <a:lnSpc>
                <a:spcPct val="150000"/>
              </a:lnSpc>
              <a:buSzPts val="1000"/>
              <a:buFont typeface="Courier New" panose="02070309020205020404" pitchFamily="49" charset="0"/>
              <a:buChar char="o"/>
              <a:tabLst>
                <a:tab pos="914400" algn="l"/>
              </a:tabLst>
            </a:pPr>
            <a:r>
              <a:rPr lang="en-GB" b="1" dirty="0">
                <a:latin typeface="Times New Roman" panose="02020603050405020304" pitchFamily="18" charset="0"/>
                <a:ea typeface="Times New Roman" panose="02020603050405020304" pitchFamily="18" charset="0"/>
                <a:cs typeface="Times New Roman" panose="02020603050405020304" pitchFamily="18" charset="0"/>
              </a:rPr>
              <a:t>Health-Conscious and Eco-Conscious Consumers</a:t>
            </a:r>
            <a:r>
              <a:rPr lang="en-GB" dirty="0">
                <a:latin typeface="Times New Roman" panose="02020603050405020304" pitchFamily="18" charset="0"/>
                <a:ea typeface="Times New Roman" panose="02020603050405020304" pitchFamily="18" charset="0"/>
                <a:cs typeface="Times New Roman" panose="02020603050405020304" pitchFamily="18" charset="0"/>
              </a:rPr>
              <a:t>: Focused on using products that align with their values of sustainability, wellness, and effectiveness.</a:t>
            </a:r>
            <a:endParaRPr lang="en-US"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170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7" y="109175"/>
            <a:ext cx="10058400" cy="529453"/>
          </a:xfrm>
        </p:spPr>
        <p:txBody>
          <a:bodyPr>
            <a:normAutofit fontScale="90000"/>
          </a:bodyPr>
          <a:lstStyle/>
          <a:p>
            <a:r>
              <a:rPr lang="en-US" b="1" dirty="0"/>
              <a:t>Financial analysis</a:t>
            </a:r>
          </a:p>
        </p:txBody>
      </p:sp>
      <p:pic>
        <p:nvPicPr>
          <p:cNvPr id="3" name="Picture 2"/>
          <p:cNvPicPr>
            <a:picLocks noChangeAspect="1"/>
          </p:cNvPicPr>
          <p:nvPr/>
        </p:nvPicPr>
        <p:blipFill>
          <a:blip r:embed="rId3"/>
          <a:stretch>
            <a:fillRect/>
          </a:stretch>
        </p:blipFill>
        <p:spPr>
          <a:xfrm>
            <a:off x="603439" y="638628"/>
            <a:ext cx="10173418" cy="2583543"/>
          </a:xfrm>
          <a:prstGeom prst="rect">
            <a:avLst/>
          </a:prstGeom>
        </p:spPr>
      </p:pic>
      <p:sp>
        <p:nvSpPr>
          <p:cNvPr id="6" name="Rectangle 5"/>
          <p:cNvSpPr/>
          <p:nvPr/>
        </p:nvSpPr>
        <p:spPr>
          <a:xfrm>
            <a:off x="507905" y="4275693"/>
            <a:ext cx="5415224" cy="1600438"/>
          </a:xfrm>
          <a:prstGeom prst="rect">
            <a:avLst/>
          </a:prstGeom>
        </p:spPr>
        <p:txBody>
          <a:bodyPr wrap="square">
            <a:spAutoFit/>
          </a:bodyPr>
          <a:lstStyle/>
          <a:p>
            <a:pPr lvl="0" algn="just"/>
            <a:r>
              <a:rPr lang="en-GB" sz="1400" b="1" dirty="0" err="1"/>
              <a:t>Startup</a:t>
            </a:r>
            <a:r>
              <a:rPr lang="en-GB" sz="1400" b="1" dirty="0"/>
              <a:t> Capital Requirement (£25,000)</a:t>
            </a:r>
            <a:r>
              <a:rPr lang="en-GB" sz="1400" dirty="0"/>
              <a:t>:</a:t>
            </a:r>
            <a:endParaRPr lang="en-US" sz="1400" dirty="0"/>
          </a:p>
          <a:p>
            <a:pPr lvl="1" algn="just"/>
            <a:r>
              <a:rPr lang="en-GB" sz="1400" b="1" dirty="0"/>
              <a:t>Product Development</a:t>
            </a:r>
            <a:r>
              <a:rPr lang="en-GB" sz="1400" dirty="0"/>
              <a:t>: Investment in AI technology and skincare formulations.</a:t>
            </a:r>
            <a:endParaRPr lang="en-US" sz="1400" dirty="0"/>
          </a:p>
          <a:p>
            <a:pPr lvl="1" algn="just"/>
            <a:r>
              <a:rPr lang="en-GB" sz="1400" b="1" dirty="0"/>
              <a:t>Marketing &amp; Brand Building</a:t>
            </a:r>
            <a:r>
              <a:rPr lang="en-GB" sz="1400" dirty="0"/>
              <a:t>: Key expenditures to build an online presence and drive customer acquisition.</a:t>
            </a:r>
            <a:endParaRPr lang="en-US" sz="1400" dirty="0"/>
          </a:p>
          <a:p>
            <a:pPr lvl="1" algn="just"/>
            <a:r>
              <a:rPr lang="en-GB" sz="1400" b="1" dirty="0"/>
              <a:t>Operational Costs</a:t>
            </a:r>
            <a:r>
              <a:rPr lang="en-GB" sz="1400" dirty="0"/>
              <a:t>: Covering initial expenses like rent, utilities, and website development.</a:t>
            </a:r>
            <a:endParaRPr lang="en-US" sz="1400" dirty="0"/>
          </a:p>
        </p:txBody>
      </p:sp>
      <p:pic>
        <p:nvPicPr>
          <p:cNvPr id="8" name="Picture 7"/>
          <p:cNvPicPr>
            <a:picLocks noChangeAspect="1"/>
          </p:cNvPicPr>
          <p:nvPr/>
        </p:nvPicPr>
        <p:blipFill>
          <a:blip r:embed="rId4">
            <a:extLst>
              <a:ext uri="{BEBA8EAE-BF5A-486C-A8C5-ECC9F3942E4B}">
                <a14:imgProps xmlns:a14="http://schemas.microsoft.com/office/drawing/2010/main">
                  <a14:imgLayer r:embed="rId5">
                    <a14:imgEffect>
                      <a14:backgroundRemoval t="3600" b="95800" l="1897" r="99138">
                        <a14:foregroundMark x1="33966" y1="32200" x2="59138" y2="88600"/>
                        <a14:foregroundMark x1="46207" y1="26600" x2="63621" y2="65400"/>
                        <a14:foregroundMark x1="57759" y1="26600" x2="65690" y2="51400"/>
                        <a14:foregroundMark x1="32586" y1="53400" x2="43966" y2="85800"/>
                        <a14:foregroundMark x1="33276" y1="80000" x2="37241" y2="87200"/>
                        <a14:foregroundMark x1="64655" y1="5000" x2="70345" y2="16200"/>
                      </a14:backgroundRemoval>
                    </a14:imgEffect>
                  </a14:imgLayer>
                </a14:imgProps>
              </a:ext>
            </a:extLst>
          </a:blip>
          <a:stretch>
            <a:fillRect/>
          </a:stretch>
        </p:blipFill>
        <p:spPr>
          <a:xfrm>
            <a:off x="6666729" y="3509808"/>
            <a:ext cx="5525271" cy="3132209"/>
          </a:xfrm>
          <a:prstGeom prst="rect">
            <a:avLst/>
          </a:prstGeom>
        </p:spPr>
      </p:pic>
    </p:spTree>
    <p:extLst>
      <p:ext uri="{BB962C8B-B14F-4D97-AF65-F5344CB8AC3E}">
        <p14:creationId xmlns:p14="http://schemas.microsoft.com/office/powerpoint/2010/main" val="1543295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660082"/>
          </a:xfrm>
        </p:spPr>
        <p:txBody>
          <a:bodyPr/>
          <a:lstStyle/>
          <a:p>
            <a:r>
              <a:rPr lang="en-US" dirty="0" smtClean="0"/>
              <a:t>Continue…</a:t>
            </a:r>
            <a:endParaRPr lang="en-US" dirty="0"/>
          </a:p>
        </p:txBody>
      </p:sp>
      <p:pic>
        <p:nvPicPr>
          <p:cNvPr id="7" name="Picture 6"/>
          <p:cNvPicPr>
            <a:picLocks noChangeAspect="1"/>
          </p:cNvPicPr>
          <p:nvPr/>
        </p:nvPicPr>
        <p:blipFill>
          <a:blip r:embed="rId2"/>
          <a:stretch>
            <a:fillRect/>
          </a:stretch>
        </p:blipFill>
        <p:spPr>
          <a:xfrm>
            <a:off x="814227" y="1375316"/>
            <a:ext cx="9998915" cy="5239481"/>
          </a:xfrm>
          <a:prstGeom prst="rect">
            <a:avLst/>
          </a:prstGeom>
        </p:spPr>
      </p:pic>
    </p:spTree>
    <p:extLst>
      <p:ext uri="{BB962C8B-B14F-4D97-AF65-F5344CB8AC3E}">
        <p14:creationId xmlns:p14="http://schemas.microsoft.com/office/powerpoint/2010/main" val="2617441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63028" y="457518"/>
            <a:ext cx="5762171" cy="747168"/>
          </a:xfrm>
        </p:spPr>
        <p:txBody>
          <a:bodyPr/>
          <a:lstStyle/>
          <a:p>
            <a:r>
              <a:rPr lang="en-GB" b="1" dirty="0"/>
              <a:t>Conclusion</a:t>
            </a:r>
            <a:endParaRPr lang="en-US" b="1" dirty="0"/>
          </a:p>
        </p:txBody>
      </p:sp>
      <p:sp>
        <p:nvSpPr>
          <p:cNvPr id="3" name="Rectangle 2"/>
          <p:cNvSpPr/>
          <p:nvPr/>
        </p:nvSpPr>
        <p:spPr>
          <a:xfrm>
            <a:off x="5363029" y="1671881"/>
            <a:ext cx="6096000" cy="3781741"/>
          </a:xfrm>
          <a:prstGeom prst="rect">
            <a:avLst/>
          </a:prstGeom>
        </p:spPr>
        <p:txBody>
          <a:bodyPr>
            <a:spAutoFit/>
          </a:bodyPr>
          <a:lstStyle/>
          <a:p>
            <a:pPr algn="just">
              <a:lnSpc>
                <a:spcPct val="150000"/>
              </a:lnSpc>
            </a:pPr>
            <a:r>
              <a:rPr lang="en-GB" dirty="0">
                <a:solidFill>
                  <a:srgbClr val="000000"/>
                </a:solidFill>
                <a:latin typeface="Times New Roman" panose="02020603050405020304" pitchFamily="18" charset="0"/>
                <a:ea typeface="Calibri" panose="020F0502020204030204" pitchFamily="34" charset="0"/>
              </a:rPr>
              <a:t>In conclusion, </a:t>
            </a:r>
            <a:r>
              <a:rPr lang="en-GB" b="1" dirty="0">
                <a:solidFill>
                  <a:srgbClr val="000000"/>
                </a:solidFill>
                <a:latin typeface="Times New Roman" panose="02020603050405020304" pitchFamily="18" charset="0"/>
                <a:ea typeface="Calibri" panose="020F0502020204030204" pitchFamily="34" charset="0"/>
              </a:rPr>
              <a:t>Dazzling Cuticle</a:t>
            </a:r>
            <a:r>
              <a:rPr lang="en-GB" dirty="0">
                <a:solidFill>
                  <a:srgbClr val="000000"/>
                </a:solidFill>
                <a:latin typeface="Times New Roman" panose="02020603050405020304" pitchFamily="18" charset="0"/>
                <a:ea typeface="Calibri" panose="020F0502020204030204" pitchFamily="34" charset="0"/>
              </a:rPr>
              <a:t> presents a promising business opportunity in the rapidly growing personalized skincare market. With an innovative AI-driven approach, the company offers customized skincare solutions that cater to the unique needs of each customer. The projected financial performance shows strong growth, with a clear path to profitability and a positive cash flow within the first year. The £25,000 investment will be used strategically to develop products, build brand awareness, and drive customer acquisition.</a:t>
            </a:r>
            <a:endParaRPr lang="en-US" dirty="0"/>
          </a:p>
        </p:txBody>
      </p:sp>
      <p:pic>
        <p:nvPicPr>
          <p:cNvPr id="4" name="Picture 3"/>
          <p:cNvPicPr>
            <a:picLocks noChangeAspect="1"/>
          </p:cNvPicPr>
          <p:nvPr/>
        </p:nvPicPr>
        <p:blipFill>
          <a:blip r:embed="rId3"/>
          <a:stretch>
            <a:fillRect/>
          </a:stretch>
        </p:blipFill>
        <p:spPr>
          <a:xfrm>
            <a:off x="0" y="0"/>
            <a:ext cx="5094514" cy="6858000"/>
          </a:xfrm>
          <a:prstGeom prst="rect">
            <a:avLst/>
          </a:prstGeom>
        </p:spPr>
      </p:pic>
    </p:spTree>
    <p:extLst>
      <p:ext uri="{BB962C8B-B14F-4D97-AF65-F5344CB8AC3E}">
        <p14:creationId xmlns:p14="http://schemas.microsoft.com/office/powerpoint/2010/main" val="284082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689111"/>
          </a:xfrm>
        </p:spPr>
        <p:txBody>
          <a:bodyPr/>
          <a:lstStyle/>
          <a:p>
            <a:r>
              <a:rPr lang="en-GB" b="1" dirty="0"/>
              <a:t>References </a:t>
            </a:r>
            <a:endParaRPr lang="en-US" dirty="0"/>
          </a:p>
        </p:txBody>
      </p:sp>
      <p:sp>
        <p:nvSpPr>
          <p:cNvPr id="4" name="Rectangle 1"/>
          <p:cNvSpPr>
            <a:spLocks noChangeArrowheads="1"/>
          </p:cNvSpPr>
          <p:nvPr/>
        </p:nvSpPr>
        <p:spPr bwMode="auto">
          <a:xfrm>
            <a:off x="756424" y="1579602"/>
            <a:ext cx="10679151" cy="422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Chen, L., Xia, C., Zhao, Z., Fu, H. and Chen, Y. (2024). AI-Driven Sensing Technology: Review. </a:t>
            </a:r>
            <a:r>
              <a:rPr kumimoji="0" lang="en-US" altLang="en-US" sz="16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Sensors</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24(10), pp.2958–2958.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2"/>
              </a:rPr>
              <a:t>https://doi.org/10.3390/s24102958</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Farida, I. and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Setiawan</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D. (2022). Business Strategies and Competitive advantage: the Role of Performance and Innovation. </a:t>
            </a:r>
            <a:r>
              <a:rPr kumimoji="0" lang="en-US" altLang="en-US" sz="16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Journal of Open Innovation: Technology, Market, and Complexity</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8(3), p.163.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3"/>
              </a:rPr>
              <a:t>https://doi.org/10.3390/joitmc8030163</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Goni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F.A.,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Gholamzadeh</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Chofreh</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Estaki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Orakani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Z.,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Klemeš</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J.J.,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Davoudi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M. and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Mardani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 (2020). Sustainable business model: A review and framework development. </a:t>
            </a:r>
            <a:r>
              <a:rPr kumimoji="0" lang="en-US" altLang="en-US" sz="16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Clean Technologies and Environmental Policy</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23(23).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4"/>
              </a:rPr>
              <a:t>https://doi.org/10.1007/s10098-020-01886-z</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Pasquale De Luca (2018). Company Profitability Analysis. </a:t>
            </a:r>
            <a:r>
              <a:rPr kumimoji="0" lang="en-US" altLang="en-US" sz="16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Springer eBooks</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pp.43–76.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5"/>
              </a:rPr>
              <a:t>https://doi.org/10.1007/978-3-319-93551-5_2</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Silvira</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M. and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Riswanto</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Riswanto</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(2024). Advertising in Instagram Social Media. </a:t>
            </a:r>
            <a:r>
              <a:rPr kumimoji="0" lang="en-US" altLang="en-US" sz="1600" b="0" i="1"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Semantik</a:t>
            </a:r>
            <a:r>
              <a:rPr kumimoji="0" lang="en-US" altLang="en-US" sz="16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Journal of Social Media Communication and Journalism</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1(2), pp.159–159.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6"/>
              </a:rPr>
              <a:t>https://doi.org/10.31958/semantik.v1i2.9829</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34046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erry Blossom 16x9">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17.potx" id="{A8D831F9-2DA4-4700-B230-431725864604}" vid="{ED9A2A59-32A4-4461-8593-D9E87F204B18}"/>
    </a:ext>
  </a:extLst>
</a:theme>
</file>

<file path=ppt/theme/theme2.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Cherry blossom nature presentation (widescreen)</Template>
  <TotalTime>83</TotalTime>
  <Words>1354</Words>
  <Application>Microsoft Office PowerPoint</Application>
  <PresentationFormat>Widescreen</PresentationFormat>
  <Paragraphs>90</Paragraphs>
  <Slides>10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Cambria</vt:lpstr>
      <vt:lpstr>Courier New</vt:lpstr>
      <vt:lpstr>Symbol</vt:lpstr>
      <vt:lpstr>Times New Roman</vt:lpstr>
      <vt:lpstr>Cherry Blossom 16x9</vt:lpstr>
      <vt:lpstr>LCLM4006 ENTERPRISE AND ENTREPRENEURSHIP</vt:lpstr>
      <vt:lpstr>Table of Contents</vt:lpstr>
      <vt:lpstr>Introduction</vt:lpstr>
      <vt:lpstr>Overview of the Business Idea</vt:lpstr>
      <vt:lpstr>Industry and Competitors’ Analysis</vt:lpstr>
      <vt:lpstr>Marketing Plan</vt:lpstr>
      <vt:lpstr>Financial analysis</vt:lpstr>
      <vt:lpstr>Continue…</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LCLM4006 ENTERPRISE AND ENTREPRENEURSHIP</dc:title>
  <dc:creator>user</dc:creator>
  <cp:lastModifiedBy>user</cp:lastModifiedBy>
  <cp:revision>7</cp:revision>
  <dcterms:created xsi:type="dcterms:W3CDTF">2025-06-27T12:57:18Z</dcterms:created>
  <dcterms:modified xsi:type="dcterms:W3CDTF">2025-10-03T11:38:23Z</dcterms:modified>
</cp:coreProperties>
</file>