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FEE"/>
    <a:srgbClr val="FFE3D9"/>
    <a:srgbClr val="471E67"/>
    <a:srgbClr val="DFC6BE"/>
    <a:srgbClr val="F4FDFF"/>
    <a:srgbClr val="C6AF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32"/>
    <p:restoredTop sz="95143"/>
  </p:normalViewPr>
  <p:slideViewPr>
    <p:cSldViewPr snapToGrid="0" snapToObjects="1">
      <p:cViewPr>
        <p:scale>
          <a:sx n="85" d="100"/>
          <a:sy n="85" d="100"/>
        </p:scale>
        <p:origin x="904" y="161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6A6D7-0757-5547-840D-BD7A72EA9447}" type="datetimeFigureOut">
              <a:rPr lang="en-US" smtClean="0"/>
              <a:t>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80E5F5-7599-A84A-BC3B-2107715B1362}" type="slidenum">
              <a:rPr lang="en-US" smtClean="0"/>
              <a:t>‹#›</a:t>
            </a:fld>
            <a:endParaRPr lang="en-US"/>
          </a:p>
        </p:txBody>
      </p:sp>
    </p:spTree>
    <p:extLst>
      <p:ext uri="{BB962C8B-B14F-4D97-AF65-F5344CB8AC3E}">
        <p14:creationId xmlns:p14="http://schemas.microsoft.com/office/powerpoint/2010/main" val="2476148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280E5F5-7599-A84A-BC3B-2107715B1362}" type="slidenum">
              <a:rPr lang="en-US" smtClean="0"/>
              <a:t>2</a:t>
            </a:fld>
            <a:endParaRPr lang="en-US"/>
          </a:p>
        </p:txBody>
      </p:sp>
    </p:spTree>
    <p:extLst>
      <p:ext uri="{BB962C8B-B14F-4D97-AF65-F5344CB8AC3E}">
        <p14:creationId xmlns:p14="http://schemas.microsoft.com/office/powerpoint/2010/main" val="3408758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80E5F5-7599-A84A-BC3B-2107715B1362}" type="slidenum">
              <a:rPr lang="en-US" smtClean="0"/>
              <a:t>4</a:t>
            </a:fld>
            <a:endParaRPr lang="en-US"/>
          </a:p>
        </p:txBody>
      </p:sp>
    </p:spTree>
    <p:extLst>
      <p:ext uri="{BB962C8B-B14F-4D97-AF65-F5344CB8AC3E}">
        <p14:creationId xmlns:p14="http://schemas.microsoft.com/office/powerpoint/2010/main" val="2036028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43124-C266-A842-8820-CE3FE90635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E5073D-6A12-AC4C-A209-D0A0A1B5E6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0D46597-47D2-B247-A6FB-246CBD064A10}"/>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5" name="Footer Placeholder 4">
            <a:extLst>
              <a:ext uri="{FF2B5EF4-FFF2-40B4-BE49-F238E27FC236}">
                <a16:creationId xmlns:a16="http://schemas.microsoft.com/office/drawing/2014/main" id="{F1156FCF-DC89-7F4C-BC99-48DDBD7AB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574A61-FCF9-CB47-9558-3C351689490C}"/>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2625624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D66F7-BAC7-7F4E-AB1F-AA564537689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252C04-D13F-C442-85B1-5C55A262D1D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DBEED0-6CEC-1745-AD65-CDB2C6CDF16E}"/>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5" name="Footer Placeholder 4">
            <a:extLst>
              <a:ext uri="{FF2B5EF4-FFF2-40B4-BE49-F238E27FC236}">
                <a16:creationId xmlns:a16="http://schemas.microsoft.com/office/drawing/2014/main" id="{03D7B642-068E-A34F-BEFD-92239428C1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759EED-526C-0140-958E-361C77CAD8D6}"/>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2288156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86F21-9670-BA49-BE73-57899A51A9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54C0C8B-4F6F-9441-A650-EE76C6AC9A3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964ED47-2B10-3B4C-A171-B5CC4CFB7C43}"/>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5" name="Footer Placeholder 4">
            <a:extLst>
              <a:ext uri="{FF2B5EF4-FFF2-40B4-BE49-F238E27FC236}">
                <a16:creationId xmlns:a16="http://schemas.microsoft.com/office/drawing/2014/main" id="{76E2DE96-2567-A94D-AEED-92AF33A863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2D609A-837E-E94B-A96B-D4A94C1D14B5}"/>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204326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88FCB-F4F5-7D42-ADA4-60999F80E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8AF342-51AE-7E49-ADA6-843286FA2DE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7F84343-2480-4949-AA7C-8248BA9F2D1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5A14DF-BDCC-634A-BA7C-BAEC585DFBF9}"/>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6" name="Footer Placeholder 5">
            <a:extLst>
              <a:ext uri="{FF2B5EF4-FFF2-40B4-BE49-F238E27FC236}">
                <a16:creationId xmlns:a16="http://schemas.microsoft.com/office/drawing/2014/main" id="{A9B19FCC-2F8C-C64A-B781-2E179B669B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92E8E1-E5D1-F447-BBFD-66E15BB8FBBD}"/>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2101847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3CC1-FEE9-D34C-8621-12BF79C77C7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CE92446-FABF-D24E-A78B-EE383B4CF4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E4014A7-5D99-C442-B116-2E7708D2350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B6CB34D-638F-2343-B208-4AE163373A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422C587-1A98-0B41-AB7D-90D6A5742EA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7DD056-6811-BA4D-8DE4-28F4895E9782}"/>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8" name="Footer Placeholder 7">
            <a:extLst>
              <a:ext uri="{FF2B5EF4-FFF2-40B4-BE49-F238E27FC236}">
                <a16:creationId xmlns:a16="http://schemas.microsoft.com/office/drawing/2014/main" id="{9E7883BC-3F6D-B04B-83DA-FA416B4C27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8A445C-8B8B-D940-803F-56E9C3B77B2F}"/>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2242080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19301-CD9A-6043-8CA7-8ABC00F1E4C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AAF2FC1-7B83-3F48-8A33-DE9A22CBEDD0}"/>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4" name="Footer Placeholder 3">
            <a:extLst>
              <a:ext uri="{FF2B5EF4-FFF2-40B4-BE49-F238E27FC236}">
                <a16:creationId xmlns:a16="http://schemas.microsoft.com/office/drawing/2014/main" id="{3FAEA756-2585-EA4B-AC55-283635FB5D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0A1D8D-E23D-BD4D-AFD3-22F32AC630A0}"/>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834577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E46BF3-0FC7-104D-A098-C1742D712D74}"/>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3" name="Footer Placeholder 2">
            <a:extLst>
              <a:ext uri="{FF2B5EF4-FFF2-40B4-BE49-F238E27FC236}">
                <a16:creationId xmlns:a16="http://schemas.microsoft.com/office/drawing/2014/main" id="{03486868-A9E2-E541-A8CF-C56B5750D90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731DDC6-84C2-F641-A226-B207B17C6783}"/>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3619022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6BBF8-FFCF-964E-9968-46BDA17E9A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956B7BF-693A-6742-80F8-021C88C2F5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747116-93C1-DD43-B94B-5361740175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8FE2229-9E96-2741-A720-AEE0F51549E2}"/>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6" name="Footer Placeholder 5">
            <a:extLst>
              <a:ext uri="{FF2B5EF4-FFF2-40B4-BE49-F238E27FC236}">
                <a16:creationId xmlns:a16="http://schemas.microsoft.com/office/drawing/2014/main" id="{9AC9EF9F-FFAD-F847-9C79-432AB9E79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C374FB-3797-C245-A12B-2575FF70637E}"/>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211241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2DCA5-DC22-5B47-BB92-F60CC6209F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6A6D11C-B648-0C45-8CF3-13A72767FD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A4D5C7-4AC9-C344-9BDB-57039DDE57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FC90E6E-ABFF-D245-83DE-C73EDA752CB0}"/>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6" name="Footer Placeholder 5">
            <a:extLst>
              <a:ext uri="{FF2B5EF4-FFF2-40B4-BE49-F238E27FC236}">
                <a16:creationId xmlns:a16="http://schemas.microsoft.com/office/drawing/2014/main" id="{F2198C50-DBE8-3747-886A-A42BE140B7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42BE96-5CAF-8344-9355-8E0B15AEC2CF}"/>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1036327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D8B71-8EE5-1E40-8742-EFC1F6558D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B62A9ED-B3F2-5A40-94E6-FC8C1AF0951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7014FF-D5D1-884B-934F-852425CA2BB7}"/>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5" name="Footer Placeholder 4">
            <a:extLst>
              <a:ext uri="{FF2B5EF4-FFF2-40B4-BE49-F238E27FC236}">
                <a16:creationId xmlns:a16="http://schemas.microsoft.com/office/drawing/2014/main" id="{C5191FC9-797E-4C4F-A8C8-076773F15C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2C48B5-B7AD-CE4B-A8F7-CF65F3F4F373}"/>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2092486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18A305-197B-154A-B804-5B6DFB1DB94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A0F85A5-AE51-B94B-AEE5-B272E21FC60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C8EC3F-3648-C448-85BE-43F623D50F25}"/>
              </a:ext>
            </a:extLst>
          </p:cNvPr>
          <p:cNvSpPr>
            <a:spLocks noGrp="1"/>
          </p:cNvSpPr>
          <p:nvPr>
            <p:ph type="dt" sz="half" idx="10"/>
          </p:nvPr>
        </p:nvSpPr>
        <p:spPr/>
        <p:txBody>
          <a:bodyPr/>
          <a:lstStyle/>
          <a:p>
            <a:fld id="{4853136D-AE3C-8D47-B328-6991339D2830}" type="datetimeFigureOut">
              <a:rPr lang="en-US" smtClean="0"/>
              <a:t>10/20/22</a:t>
            </a:fld>
            <a:endParaRPr lang="en-US"/>
          </a:p>
        </p:txBody>
      </p:sp>
      <p:sp>
        <p:nvSpPr>
          <p:cNvPr id="5" name="Footer Placeholder 4">
            <a:extLst>
              <a:ext uri="{FF2B5EF4-FFF2-40B4-BE49-F238E27FC236}">
                <a16:creationId xmlns:a16="http://schemas.microsoft.com/office/drawing/2014/main" id="{3F4E6F97-9F9C-F542-BE29-5BD3C6D914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456CFD-6CBA-054B-9D04-CE7252F0F39C}"/>
              </a:ext>
            </a:extLst>
          </p:cNvPr>
          <p:cNvSpPr>
            <a:spLocks noGrp="1"/>
          </p:cNvSpPr>
          <p:nvPr>
            <p:ph type="sldNum" sz="quarter" idx="12"/>
          </p:nvPr>
        </p:nvSpPr>
        <p:spPr/>
        <p:txBody>
          <a:bodyPr/>
          <a:lstStyle/>
          <a:p>
            <a:fld id="{0B6BCD7B-9158-9747-A472-FB062A424805}" type="slidenum">
              <a:rPr lang="en-US" smtClean="0"/>
              <a:t>‹#›</a:t>
            </a:fld>
            <a:endParaRPr lang="en-US"/>
          </a:p>
        </p:txBody>
      </p:sp>
    </p:spTree>
    <p:extLst>
      <p:ext uri="{BB962C8B-B14F-4D97-AF65-F5344CB8AC3E}">
        <p14:creationId xmlns:p14="http://schemas.microsoft.com/office/powerpoint/2010/main" val="802514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2A8F9B-451D-4942-A38E-AC96AA5F3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48F0AC1-0077-FF48-8055-5C23D9E6E2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49249E-7043-8D45-A601-D63D3D7A7C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53136D-AE3C-8D47-B328-6991339D2830}" type="datetimeFigureOut">
              <a:rPr lang="en-US" smtClean="0"/>
              <a:t>10/20/22</a:t>
            </a:fld>
            <a:endParaRPr lang="en-US"/>
          </a:p>
        </p:txBody>
      </p:sp>
      <p:sp>
        <p:nvSpPr>
          <p:cNvPr id="5" name="Footer Placeholder 4">
            <a:extLst>
              <a:ext uri="{FF2B5EF4-FFF2-40B4-BE49-F238E27FC236}">
                <a16:creationId xmlns:a16="http://schemas.microsoft.com/office/drawing/2014/main" id="{3FF8A175-8257-0C44-8BE9-0BF5E5B2D4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7B8422-0421-434D-B9C0-F9A85C77C8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BCD7B-9158-9747-A472-FB062A424805}" type="slidenum">
              <a:rPr lang="en-US" smtClean="0"/>
              <a:t>‹#›</a:t>
            </a:fld>
            <a:endParaRPr lang="en-US"/>
          </a:p>
        </p:txBody>
      </p:sp>
    </p:spTree>
    <p:extLst>
      <p:ext uri="{BB962C8B-B14F-4D97-AF65-F5344CB8AC3E}">
        <p14:creationId xmlns:p14="http://schemas.microsoft.com/office/powerpoint/2010/main" val="39136826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hyperlink" Target="https://www.nhs.uk/conditions/gallstones/" TargetMode="External"/><Relationship Id="rId13" Type="http://schemas.openxmlformats.org/officeDocument/2006/relationships/hyperlink" Target="https://pubmed.ncbi.nlm.nih.gov/2672842" TargetMode="External"/><Relationship Id="rId3" Type="http://schemas.openxmlformats.org/officeDocument/2006/relationships/hyperlink" Target="https://www.niddk.nih.gov/health-information/digestive-diseases/digestive-system-how-it-works" TargetMode="External"/><Relationship Id="rId7" Type="http://schemas.openxmlformats.org/officeDocument/2006/relationships/hyperlink" Target="https://www.ncbi.nlm.nih.gov/books/NBK459370/" TargetMode="External"/><Relationship Id="rId12" Type="http://schemas.openxmlformats.org/officeDocument/2006/relationships/hyperlink" Target="https://en.wikipedia.org/wiki/PMID_(identifier)" TargetMode="External"/><Relationship Id="rId2" Type="http://schemas.openxmlformats.org/officeDocument/2006/relationships/notesSlide" Target="../notesSlides/notesSlide2.xml"/><Relationship Id="rId16" Type="http://schemas.openxmlformats.org/officeDocument/2006/relationships/hyperlink" Target="https://www.healthline.com/health/gallstones" TargetMode="External"/><Relationship Id="rId1" Type="http://schemas.openxmlformats.org/officeDocument/2006/relationships/slideLayout" Target="../slideLayouts/slideLayout2.xml"/><Relationship Id="rId6" Type="http://schemas.openxmlformats.org/officeDocument/2006/relationships/hyperlink" Target="https://doi.org/10.1111/j.1750-3841.2008.00766.x" TargetMode="External"/><Relationship Id="rId11" Type="http://schemas.openxmlformats.org/officeDocument/2006/relationships/hyperlink" Target="https://doi.org/10.1016%2F0002-9610%2889%2990252-3" TargetMode="External"/><Relationship Id="rId5" Type="http://schemas.openxmlformats.org/officeDocument/2006/relationships/hyperlink" Target="https://www.betterhealth.vic.gov.au/health/conditionsandtreatments/digestive-system" TargetMode="External"/><Relationship Id="rId15" Type="http://schemas.openxmlformats.org/officeDocument/2006/relationships/hyperlink" Target="https://www.nhs.uk/conditions/ulcerative-colitis/" TargetMode="External"/><Relationship Id="rId10" Type="http://schemas.openxmlformats.org/officeDocument/2006/relationships/hyperlink" Target="https://en.wikipedia.org/wiki/Doi_(identifier)" TargetMode="External"/><Relationship Id="rId4" Type="http://schemas.openxmlformats.org/officeDocument/2006/relationships/hyperlink" Target="https://www.healthline.com/human-body-maps/digestive-system#1" TargetMode="External"/><Relationship Id="rId9" Type="http://schemas.openxmlformats.org/officeDocument/2006/relationships/hyperlink" Target="https://gi.org/topics/gallstones-in-women/" TargetMode="External"/><Relationship Id="rId14" Type="http://schemas.openxmlformats.org/officeDocument/2006/relationships/hyperlink" Target="https://www.healthline.com/health/gallbladder-pain-relie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3D9"/>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E2181AA-7D2F-5149-A4A7-C1FF8ADC7C13}"/>
              </a:ext>
            </a:extLst>
          </p:cNvPr>
          <p:cNvSpPr txBox="1"/>
          <p:nvPr/>
        </p:nvSpPr>
        <p:spPr>
          <a:xfrm>
            <a:off x="464670" y="2211859"/>
            <a:ext cx="4465325" cy="4216539"/>
          </a:xfrm>
          <a:prstGeom prst="rect">
            <a:avLst/>
          </a:prstGeom>
          <a:noFill/>
        </p:spPr>
        <p:txBody>
          <a:bodyPr wrap="none" rtlCol="0">
            <a:spAutoFit/>
          </a:bodyPr>
          <a:lstStyle/>
          <a:p>
            <a:r>
              <a:rPr lang="en-US" sz="3200" b="1" dirty="0">
                <a:solidFill>
                  <a:srgbClr val="7030A0"/>
                </a:solidFill>
                <a:latin typeface="Avenir Next" panose="020B0503020202020204" pitchFamily="34" charset="0"/>
              </a:rPr>
              <a:t>The Digestive System</a:t>
            </a:r>
          </a:p>
          <a:p>
            <a:endParaRPr lang="en-GB" sz="1400" dirty="0">
              <a:solidFill>
                <a:srgbClr val="7030A0"/>
              </a:solidFill>
              <a:latin typeface="Avenir Next" panose="020B0503020202020204" pitchFamily="34" charset="0"/>
              <a:cs typeface="Arial" panose="020B0604020202020204" pitchFamily="34" charset="0"/>
            </a:endParaRPr>
          </a:p>
          <a:p>
            <a:r>
              <a:rPr lang="en-GB" sz="1400" dirty="0">
                <a:solidFill>
                  <a:srgbClr val="7030A0"/>
                </a:solidFill>
                <a:latin typeface="Avenir Next" panose="020B0503020202020204" pitchFamily="34" charset="0"/>
                <a:cs typeface="Arial" panose="020B0604020202020204" pitchFamily="34" charset="0"/>
              </a:rPr>
              <a:t>Student Name: </a:t>
            </a:r>
            <a:r>
              <a:rPr lang="en-GB" sz="1400" b="1" dirty="0" err="1">
                <a:solidFill>
                  <a:srgbClr val="7030A0"/>
                </a:solidFill>
                <a:latin typeface="Avenir Next" panose="020B0503020202020204" pitchFamily="34" charset="0"/>
                <a:cs typeface="Arial" panose="020B0604020202020204" pitchFamily="34" charset="0"/>
              </a:rPr>
              <a:t>Iskra</a:t>
            </a:r>
            <a:r>
              <a:rPr lang="en-GB" sz="1400" b="1" dirty="0">
                <a:solidFill>
                  <a:srgbClr val="7030A0"/>
                </a:solidFill>
                <a:latin typeface="Avenir Next" panose="020B0503020202020204" pitchFamily="34" charset="0"/>
                <a:cs typeface="Arial" panose="020B0604020202020204" pitchFamily="34" charset="0"/>
              </a:rPr>
              <a:t> </a:t>
            </a:r>
            <a:r>
              <a:rPr lang="en-GB" sz="1400" b="1" dirty="0" err="1">
                <a:solidFill>
                  <a:srgbClr val="7030A0"/>
                </a:solidFill>
                <a:latin typeface="Avenir Next" panose="020B0503020202020204" pitchFamily="34" charset="0"/>
                <a:cs typeface="Arial" panose="020B0604020202020204" pitchFamily="34" charset="0"/>
              </a:rPr>
              <a:t>Tsvetanova</a:t>
            </a:r>
            <a:r>
              <a:rPr lang="en-GB" sz="1400" b="1" dirty="0">
                <a:solidFill>
                  <a:srgbClr val="7030A0"/>
                </a:solidFill>
                <a:latin typeface="Avenir Next" panose="020B0503020202020204" pitchFamily="34" charset="0"/>
                <a:cs typeface="Arial" panose="020B0604020202020204" pitchFamily="34" charset="0"/>
              </a:rPr>
              <a:t> </a:t>
            </a:r>
            <a:r>
              <a:rPr lang="en-GB" sz="1400" b="1" dirty="0" err="1">
                <a:solidFill>
                  <a:srgbClr val="7030A0"/>
                </a:solidFill>
                <a:latin typeface="Avenir Next" panose="020B0503020202020204" pitchFamily="34" charset="0"/>
                <a:cs typeface="Arial" panose="020B0604020202020204" pitchFamily="34" charset="0"/>
              </a:rPr>
              <a:t>Valkova</a:t>
            </a:r>
            <a:endParaRPr lang="en-GB" sz="1400" b="1" dirty="0">
              <a:solidFill>
                <a:srgbClr val="7030A0"/>
              </a:solidFill>
              <a:latin typeface="Avenir Next" panose="020B0503020202020204" pitchFamily="34" charset="0"/>
              <a:cs typeface="Arial" panose="020B0604020202020204" pitchFamily="34" charset="0"/>
            </a:endParaRPr>
          </a:p>
          <a:p>
            <a:endParaRPr lang="en-GB" sz="1100" dirty="0">
              <a:solidFill>
                <a:srgbClr val="7030A0"/>
              </a:solidFill>
              <a:latin typeface="Avenir Next" panose="020B0503020202020204" pitchFamily="34" charset="0"/>
              <a:cs typeface="Arial" panose="020B0604020202020204" pitchFamily="34" charset="0"/>
            </a:endParaRPr>
          </a:p>
          <a:p>
            <a:r>
              <a:rPr lang="en-GB" sz="1100" dirty="0">
                <a:solidFill>
                  <a:srgbClr val="7030A0"/>
                </a:solidFill>
                <a:latin typeface="Avenir Next" panose="020B0503020202020204" pitchFamily="34" charset="0"/>
                <a:cs typeface="Arial" panose="020B0604020202020204" pitchFamily="34" charset="0"/>
              </a:rPr>
              <a:t>Student number: 2026742</a:t>
            </a:r>
          </a:p>
          <a:p>
            <a:endParaRPr lang="en-GB" sz="1600" b="1" dirty="0">
              <a:solidFill>
                <a:srgbClr val="7030A0"/>
              </a:solidFill>
              <a:latin typeface="Avenir Next" panose="020B0503020202020204" pitchFamily="34" charset="0"/>
              <a:cs typeface="Arial" panose="020B0604020202020204" pitchFamily="34" charset="0"/>
            </a:endParaRPr>
          </a:p>
          <a:p>
            <a:endParaRPr lang="en-GB" sz="1600" b="1" dirty="0">
              <a:solidFill>
                <a:srgbClr val="7030A0"/>
              </a:solidFill>
              <a:latin typeface="Avenir Next" panose="020B0503020202020204" pitchFamily="34" charset="0"/>
              <a:cs typeface="Arial" panose="020B0604020202020204" pitchFamily="34" charset="0"/>
            </a:endParaRPr>
          </a:p>
          <a:p>
            <a:endParaRPr lang="en-GB" sz="1600" b="1" dirty="0">
              <a:solidFill>
                <a:srgbClr val="7030A0"/>
              </a:solidFill>
              <a:latin typeface="Avenir Next" panose="020B0503020202020204" pitchFamily="34" charset="0"/>
              <a:cs typeface="Arial" panose="020B0604020202020204" pitchFamily="34" charset="0"/>
            </a:endParaRPr>
          </a:p>
          <a:p>
            <a:endParaRPr lang="en-GB" sz="1600" b="1" dirty="0">
              <a:solidFill>
                <a:srgbClr val="7030A0"/>
              </a:solidFill>
              <a:latin typeface="Avenir Next" panose="020B0503020202020204" pitchFamily="34" charset="0"/>
              <a:cs typeface="Arial" panose="020B0604020202020204" pitchFamily="34" charset="0"/>
            </a:endParaRPr>
          </a:p>
          <a:p>
            <a:endParaRPr lang="en-GB" sz="1600" b="1" dirty="0">
              <a:solidFill>
                <a:srgbClr val="7030A0"/>
              </a:solidFill>
              <a:latin typeface="Avenir Next" panose="020B0503020202020204" pitchFamily="34" charset="0"/>
              <a:cs typeface="Arial" panose="020B0604020202020204" pitchFamily="34" charset="0"/>
            </a:endParaRPr>
          </a:p>
          <a:p>
            <a:endParaRPr lang="en-GB" sz="1600" b="1" dirty="0">
              <a:solidFill>
                <a:srgbClr val="7030A0"/>
              </a:solidFill>
              <a:latin typeface="Avenir Next" panose="020B0503020202020204" pitchFamily="34" charset="0"/>
              <a:cs typeface="Arial" panose="020B0604020202020204" pitchFamily="34" charset="0"/>
            </a:endParaRPr>
          </a:p>
          <a:p>
            <a:endParaRPr lang="en-GB" sz="1600" b="1" dirty="0">
              <a:solidFill>
                <a:srgbClr val="7030A0"/>
              </a:solidFill>
              <a:latin typeface="Avenir Next" panose="020B0503020202020204" pitchFamily="34" charset="0"/>
              <a:cs typeface="Arial" panose="020B0604020202020204" pitchFamily="34" charset="0"/>
            </a:endParaRPr>
          </a:p>
          <a:p>
            <a:endParaRPr lang="en-GB" sz="1600" b="1" dirty="0">
              <a:solidFill>
                <a:srgbClr val="7030A0"/>
              </a:solidFill>
              <a:latin typeface="Avenir Next" panose="020B0503020202020204" pitchFamily="34" charset="0"/>
              <a:cs typeface="Arial" panose="020B0604020202020204" pitchFamily="34" charset="0"/>
            </a:endParaRPr>
          </a:p>
          <a:p>
            <a:r>
              <a:rPr lang="en-GB" sz="1600" b="1" dirty="0">
                <a:solidFill>
                  <a:srgbClr val="7030A0"/>
                </a:solidFill>
                <a:latin typeface="Avenir Next" panose="020B0503020202020204" pitchFamily="34" charset="0"/>
                <a:cs typeface="Arial" panose="020B0604020202020204" pitchFamily="34" charset="0"/>
              </a:rPr>
              <a:t>Programme: BSc Health and Social Care </a:t>
            </a:r>
          </a:p>
          <a:p>
            <a:r>
              <a:rPr lang="en-GB" sz="1400" dirty="0">
                <a:solidFill>
                  <a:srgbClr val="7030A0"/>
                </a:solidFill>
                <a:latin typeface="Avenir Next" panose="020B0503020202020204" pitchFamily="34" charset="0"/>
                <a:cs typeface="Arial" panose="020B0604020202020204" pitchFamily="34" charset="0"/>
              </a:rPr>
              <a:t>Module: Introduction to Physiology </a:t>
            </a:r>
          </a:p>
          <a:p>
            <a:r>
              <a:rPr lang="en-GB" sz="1400" dirty="0">
                <a:solidFill>
                  <a:srgbClr val="7030A0"/>
                </a:solidFill>
                <a:latin typeface="Avenir Next" panose="020B0503020202020204" pitchFamily="34" charset="0"/>
                <a:cs typeface="Arial" panose="020B0604020202020204" pitchFamily="34" charset="0"/>
              </a:rPr>
              <a:t>Module code: BMHP5003_BIRM </a:t>
            </a:r>
          </a:p>
          <a:p>
            <a:r>
              <a:rPr lang="en-GB" sz="1400" dirty="0">
                <a:solidFill>
                  <a:srgbClr val="7030A0"/>
                </a:solidFill>
                <a:latin typeface="Avenir Next" panose="020B0503020202020204" pitchFamily="34" charset="0"/>
                <a:cs typeface="Arial" panose="020B0604020202020204" pitchFamily="34" charset="0"/>
              </a:rPr>
              <a:t>Lecturer: Rachael Rivers </a:t>
            </a:r>
          </a:p>
        </p:txBody>
      </p:sp>
      <p:pic>
        <p:nvPicPr>
          <p:cNvPr id="12" name="Picture 11">
            <a:extLst>
              <a:ext uri="{FF2B5EF4-FFF2-40B4-BE49-F238E27FC236}">
                <a16:creationId xmlns:a16="http://schemas.microsoft.com/office/drawing/2014/main" id="{1A70437F-C226-5A4C-A217-69FC6E86E31C}"/>
              </a:ext>
            </a:extLst>
          </p:cNvPr>
          <p:cNvPicPr>
            <a:picLocks noChangeAspect="1"/>
          </p:cNvPicPr>
          <p:nvPr/>
        </p:nvPicPr>
        <p:blipFill>
          <a:blip r:embed="rId2"/>
          <a:stretch>
            <a:fillRect/>
          </a:stretch>
        </p:blipFill>
        <p:spPr>
          <a:xfrm>
            <a:off x="8585200" y="-943580"/>
            <a:ext cx="2527300" cy="7973030"/>
          </a:xfrm>
          <a:prstGeom prst="rect">
            <a:avLst/>
          </a:prstGeom>
        </p:spPr>
      </p:pic>
      <p:sp>
        <p:nvSpPr>
          <p:cNvPr id="13" name="Rectangle 12">
            <a:extLst>
              <a:ext uri="{FF2B5EF4-FFF2-40B4-BE49-F238E27FC236}">
                <a16:creationId xmlns:a16="http://schemas.microsoft.com/office/drawing/2014/main" id="{51336215-BC43-1A46-B7C4-CF3E536F7EA0}"/>
              </a:ext>
            </a:extLst>
          </p:cNvPr>
          <p:cNvSpPr/>
          <p:nvPr/>
        </p:nvSpPr>
        <p:spPr>
          <a:xfrm>
            <a:off x="0" y="-3712"/>
            <a:ext cx="161331" cy="6861712"/>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7162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4A3698D9-2060-E747-8BB1-D778FB5703CD}"/>
              </a:ext>
            </a:extLst>
          </p:cNvPr>
          <p:cNvSpPr/>
          <p:nvPr/>
        </p:nvSpPr>
        <p:spPr>
          <a:xfrm>
            <a:off x="548562" y="1462621"/>
            <a:ext cx="4088952" cy="39950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2060"/>
              </a:solidFill>
            </a:endParaRPr>
          </a:p>
        </p:txBody>
      </p:sp>
      <p:sp>
        <p:nvSpPr>
          <p:cNvPr id="20" name="Rectangle 19">
            <a:extLst>
              <a:ext uri="{FF2B5EF4-FFF2-40B4-BE49-F238E27FC236}">
                <a16:creationId xmlns:a16="http://schemas.microsoft.com/office/drawing/2014/main" id="{1C774056-8273-8C42-ABFB-26EC53649012}"/>
              </a:ext>
            </a:extLst>
          </p:cNvPr>
          <p:cNvSpPr/>
          <p:nvPr/>
        </p:nvSpPr>
        <p:spPr>
          <a:xfrm>
            <a:off x="4452875" y="3712"/>
            <a:ext cx="7739125" cy="6858000"/>
          </a:xfrm>
          <a:prstGeom prst="rect">
            <a:avLst/>
          </a:prstGeom>
          <a:solidFill>
            <a:srgbClr val="FFE3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6">
                  <a:lumMod val="50000"/>
                </a:schemeClr>
              </a:solidFill>
            </a:endParaRPr>
          </a:p>
        </p:txBody>
      </p:sp>
      <p:sp>
        <p:nvSpPr>
          <p:cNvPr id="9" name="TextBox 8">
            <a:extLst>
              <a:ext uri="{FF2B5EF4-FFF2-40B4-BE49-F238E27FC236}">
                <a16:creationId xmlns:a16="http://schemas.microsoft.com/office/drawing/2014/main" id="{FAE69244-C187-0640-B257-CF4AA7A899A0}"/>
              </a:ext>
            </a:extLst>
          </p:cNvPr>
          <p:cNvSpPr txBox="1"/>
          <p:nvPr/>
        </p:nvSpPr>
        <p:spPr>
          <a:xfrm>
            <a:off x="331498" y="816502"/>
            <a:ext cx="3348089" cy="707886"/>
          </a:xfrm>
          <a:prstGeom prst="rect">
            <a:avLst/>
          </a:prstGeom>
          <a:noFill/>
        </p:spPr>
        <p:txBody>
          <a:bodyPr wrap="square" rtlCol="0">
            <a:spAutoFit/>
          </a:bodyPr>
          <a:lstStyle/>
          <a:p>
            <a:r>
              <a:rPr lang="en-GB" sz="1000" b="1" dirty="0">
                <a:solidFill>
                  <a:schemeClr val="tx1">
                    <a:lumMod val="50000"/>
                    <a:lumOff val="50000"/>
                  </a:schemeClr>
                </a:solidFill>
                <a:latin typeface="Avenir Next" panose="020B0503020202020204" pitchFamily="34" charset="0"/>
                <a:cs typeface="Arial" panose="020B0604020202020204" pitchFamily="34" charset="0"/>
              </a:rPr>
              <a:t>The Digestive System </a:t>
            </a:r>
            <a:r>
              <a:rPr lang="en-GB" sz="1000" dirty="0">
                <a:solidFill>
                  <a:schemeClr val="tx1">
                    <a:lumMod val="50000"/>
                    <a:lumOff val="50000"/>
                  </a:schemeClr>
                </a:solidFill>
                <a:latin typeface="Avenir Next" panose="020B0503020202020204" pitchFamily="34" charset="0"/>
                <a:cs typeface="Arial" panose="020B0604020202020204" pitchFamily="34" charset="0"/>
              </a:rPr>
              <a:t>is an inner body system that is designed to turn the foods and liquids we eat or drink in to nutrients used by our body as a source of energy, cell repair and growth.</a:t>
            </a:r>
          </a:p>
        </p:txBody>
      </p:sp>
      <p:sp>
        <p:nvSpPr>
          <p:cNvPr id="10" name="TextBox 9">
            <a:extLst>
              <a:ext uri="{FF2B5EF4-FFF2-40B4-BE49-F238E27FC236}">
                <a16:creationId xmlns:a16="http://schemas.microsoft.com/office/drawing/2014/main" id="{98FD031B-2C7A-D243-862B-6CEAC64BC18F}"/>
              </a:ext>
            </a:extLst>
          </p:cNvPr>
          <p:cNvSpPr txBox="1"/>
          <p:nvPr/>
        </p:nvSpPr>
        <p:spPr>
          <a:xfrm>
            <a:off x="331498" y="359610"/>
            <a:ext cx="3348089" cy="461665"/>
          </a:xfrm>
          <a:prstGeom prst="rect">
            <a:avLst/>
          </a:prstGeom>
          <a:noFill/>
        </p:spPr>
        <p:txBody>
          <a:bodyPr wrap="square" rtlCol="0">
            <a:spAutoFit/>
          </a:bodyPr>
          <a:lstStyle/>
          <a:p>
            <a:r>
              <a:rPr lang="en-US" sz="2400" b="1" dirty="0">
                <a:solidFill>
                  <a:srgbClr val="7030A0"/>
                </a:solidFill>
                <a:latin typeface="Helvetica" pitchFamily="2" charset="0"/>
              </a:rPr>
              <a:t>The Digestive System</a:t>
            </a:r>
            <a:endParaRPr lang="en-GB" sz="800" b="1" dirty="0">
              <a:solidFill>
                <a:srgbClr val="7030A0"/>
              </a:solidFill>
              <a:latin typeface="Helvetica" pitchFamily="2" charset="0"/>
              <a:cs typeface="Arial" panose="020B0604020202020204" pitchFamily="34" charset="0"/>
            </a:endParaRPr>
          </a:p>
        </p:txBody>
      </p:sp>
      <p:grpSp>
        <p:nvGrpSpPr>
          <p:cNvPr id="149" name="Group 148">
            <a:extLst>
              <a:ext uri="{FF2B5EF4-FFF2-40B4-BE49-F238E27FC236}">
                <a16:creationId xmlns:a16="http://schemas.microsoft.com/office/drawing/2014/main" id="{F4164BF1-6D6C-3642-9242-D9C800FA4A3B}"/>
              </a:ext>
            </a:extLst>
          </p:cNvPr>
          <p:cNvGrpSpPr/>
          <p:nvPr/>
        </p:nvGrpSpPr>
        <p:grpSpPr>
          <a:xfrm>
            <a:off x="331099" y="1756825"/>
            <a:ext cx="3348419" cy="3660195"/>
            <a:chOff x="331099" y="1756825"/>
            <a:chExt cx="3348419" cy="3660195"/>
          </a:xfrm>
        </p:grpSpPr>
        <p:pic>
          <p:nvPicPr>
            <p:cNvPr id="12" name="Picture 11">
              <a:extLst>
                <a:ext uri="{FF2B5EF4-FFF2-40B4-BE49-F238E27FC236}">
                  <a16:creationId xmlns:a16="http://schemas.microsoft.com/office/drawing/2014/main" id="{5CEF7253-6F8B-744A-858B-213146587AEF}"/>
                </a:ext>
              </a:extLst>
            </p:cNvPr>
            <p:cNvPicPr>
              <a:picLocks noChangeAspect="1"/>
            </p:cNvPicPr>
            <p:nvPr/>
          </p:nvPicPr>
          <p:blipFill rotWithShape="1">
            <a:blip r:embed="rId3"/>
            <a:srcRect t="9377"/>
            <a:stretch/>
          </p:blipFill>
          <p:spPr>
            <a:xfrm>
              <a:off x="331168" y="2367107"/>
              <a:ext cx="2857500" cy="3049913"/>
            </a:xfrm>
            <a:prstGeom prst="rect">
              <a:avLst/>
            </a:prstGeom>
          </p:spPr>
        </p:pic>
        <p:sp>
          <p:nvSpPr>
            <p:cNvPr id="13" name="TextBox 12">
              <a:extLst>
                <a:ext uri="{FF2B5EF4-FFF2-40B4-BE49-F238E27FC236}">
                  <a16:creationId xmlns:a16="http://schemas.microsoft.com/office/drawing/2014/main" id="{6A7ACCAD-BCDA-6249-B319-78D4DBEF38AA}"/>
                </a:ext>
              </a:extLst>
            </p:cNvPr>
            <p:cNvSpPr txBox="1"/>
            <p:nvPr/>
          </p:nvSpPr>
          <p:spPr>
            <a:xfrm>
              <a:off x="331099" y="2014305"/>
              <a:ext cx="3348419" cy="200055"/>
            </a:xfrm>
            <a:prstGeom prst="rect">
              <a:avLst/>
            </a:prstGeom>
            <a:noFill/>
          </p:spPr>
          <p:txBody>
            <a:bodyPr wrap="square" rtlCol="0">
              <a:spAutoFit/>
            </a:bodyPr>
            <a:lstStyle/>
            <a:p>
              <a:r>
                <a:rPr lang="en-GB" sz="700" dirty="0">
                  <a:solidFill>
                    <a:schemeClr val="tx1">
                      <a:lumMod val="50000"/>
                      <a:lumOff val="50000"/>
                    </a:schemeClr>
                  </a:solidFill>
                  <a:latin typeface="Avenir Next" panose="020B0503020202020204" pitchFamily="34" charset="0"/>
                  <a:cs typeface="Arial" panose="020B0604020202020204" pitchFamily="34" charset="0"/>
                </a:rPr>
                <a:t>Image: National Institute of Diabetes and Digestive and Kidney Diseases</a:t>
              </a:r>
            </a:p>
          </p:txBody>
        </p:sp>
        <p:sp>
          <p:nvSpPr>
            <p:cNvPr id="14" name="TextBox 13">
              <a:extLst>
                <a:ext uri="{FF2B5EF4-FFF2-40B4-BE49-F238E27FC236}">
                  <a16:creationId xmlns:a16="http://schemas.microsoft.com/office/drawing/2014/main" id="{85DAAB53-C0E4-024D-AE0D-56EB91485D94}"/>
                </a:ext>
              </a:extLst>
            </p:cNvPr>
            <p:cNvSpPr txBox="1"/>
            <p:nvPr/>
          </p:nvSpPr>
          <p:spPr>
            <a:xfrm>
              <a:off x="341761" y="1756825"/>
              <a:ext cx="2810385" cy="307777"/>
            </a:xfrm>
            <a:prstGeom prst="rect">
              <a:avLst/>
            </a:prstGeom>
            <a:noFill/>
          </p:spPr>
          <p:txBody>
            <a:bodyPr wrap="none" rtlCol="0">
              <a:spAutoFit/>
            </a:bodyPr>
            <a:lstStyle/>
            <a:p>
              <a:r>
                <a:rPr lang="en-US" sz="1400" b="1" dirty="0">
                  <a:solidFill>
                    <a:srgbClr val="7030A0"/>
                  </a:solidFill>
                  <a:latin typeface="Helvetica" pitchFamily="2" charset="0"/>
                </a:rPr>
                <a:t>Digestive System Components</a:t>
              </a:r>
            </a:p>
          </p:txBody>
        </p:sp>
      </p:grpSp>
      <p:sp>
        <p:nvSpPr>
          <p:cNvPr id="15" name="TextBox 14">
            <a:extLst>
              <a:ext uri="{FF2B5EF4-FFF2-40B4-BE49-F238E27FC236}">
                <a16:creationId xmlns:a16="http://schemas.microsoft.com/office/drawing/2014/main" id="{88F2BB12-8770-8646-8EF2-3CB9419784C9}"/>
              </a:ext>
            </a:extLst>
          </p:cNvPr>
          <p:cNvSpPr txBox="1"/>
          <p:nvPr/>
        </p:nvSpPr>
        <p:spPr>
          <a:xfrm>
            <a:off x="331498" y="5649457"/>
            <a:ext cx="2659702" cy="307777"/>
          </a:xfrm>
          <a:prstGeom prst="rect">
            <a:avLst/>
          </a:prstGeom>
          <a:noFill/>
        </p:spPr>
        <p:txBody>
          <a:bodyPr wrap="none" rtlCol="0">
            <a:spAutoFit/>
          </a:bodyPr>
          <a:lstStyle/>
          <a:p>
            <a:r>
              <a:rPr lang="en-US" sz="1400" b="1" dirty="0">
                <a:solidFill>
                  <a:srgbClr val="7030A0"/>
                </a:solidFill>
                <a:latin typeface="Helvetica" pitchFamily="2" charset="0"/>
              </a:rPr>
              <a:t>Why is Digestion important?</a:t>
            </a:r>
          </a:p>
        </p:txBody>
      </p:sp>
      <p:sp>
        <p:nvSpPr>
          <p:cNvPr id="16" name="TextBox 15">
            <a:extLst>
              <a:ext uri="{FF2B5EF4-FFF2-40B4-BE49-F238E27FC236}">
                <a16:creationId xmlns:a16="http://schemas.microsoft.com/office/drawing/2014/main" id="{CC0DE5E4-8E02-4047-AA16-1163B0D6E840}"/>
              </a:ext>
            </a:extLst>
          </p:cNvPr>
          <p:cNvSpPr txBox="1"/>
          <p:nvPr/>
        </p:nvSpPr>
        <p:spPr>
          <a:xfrm>
            <a:off x="334012" y="5922509"/>
            <a:ext cx="3345575" cy="553998"/>
          </a:xfrm>
          <a:prstGeom prst="rect">
            <a:avLst/>
          </a:prstGeom>
          <a:noFill/>
        </p:spPr>
        <p:txBody>
          <a:bodyPr wrap="square" rtlCol="0">
            <a:spAutoFit/>
          </a:bodyPr>
          <a:lstStyle/>
          <a:p>
            <a:r>
              <a:rPr lang="en-GB" sz="1000" dirty="0">
                <a:solidFill>
                  <a:schemeClr val="tx1">
                    <a:lumMod val="50000"/>
                    <a:lumOff val="50000"/>
                  </a:schemeClr>
                </a:solidFill>
                <a:latin typeface="Helvetica" pitchFamily="2" charset="0"/>
              </a:rPr>
              <a:t>Food brings vital nutrients to our body. Only a healthy digestive system can provide the nutrients for our body to absorb and use as energy, cell repair and for growth. </a:t>
            </a:r>
          </a:p>
        </p:txBody>
      </p:sp>
      <p:grpSp>
        <p:nvGrpSpPr>
          <p:cNvPr id="150" name="Group 149">
            <a:extLst>
              <a:ext uri="{FF2B5EF4-FFF2-40B4-BE49-F238E27FC236}">
                <a16:creationId xmlns:a16="http://schemas.microsoft.com/office/drawing/2014/main" id="{4853C843-A34D-C244-A782-5E947EA71F2B}"/>
              </a:ext>
            </a:extLst>
          </p:cNvPr>
          <p:cNvGrpSpPr/>
          <p:nvPr/>
        </p:nvGrpSpPr>
        <p:grpSpPr>
          <a:xfrm>
            <a:off x="5315717" y="311073"/>
            <a:ext cx="6013825" cy="6546927"/>
            <a:chOff x="5528760" y="359610"/>
            <a:chExt cx="6013825" cy="6546927"/>
          </a:xfrm>
        </p:grpSpPr>
        <p:sp>
          <p:nvSpPr>
            <p:cNvPr id="19" name="TextBox 18">
              <a:extLst>
                <a:ext uri="{FF2B5EF4-FFF2-40B4-BE49-F238E27FC236}">
                  <a16:creationId xmlns:a16="http://schemas.microsoft.com/office/drawing/2014/main" id="{754DBEE8-0994-3A4D-AE44-97034C335690}"/>
                </a:ext>
              </a:extLst>
            </p:cNvPr>
            <p:cNvSpPr txBox="1"/>
            <p:nvPr/>
          </p:nvSpPr>
          <p:spPr>
            <a:xfrm>
              <a:off x="5528760" y="5429209"/>
              <a:ext cx="6013825" cy="1477328"/>
            </a:xfrm>
            <a:prstGeom prst="rect">
              <a:avLst/>
            </a:prstGeom>
            <a:noFill/>
          </p:spPr>
          <p:txBody>
            <a:bodyPr wrap="square" rtlCol="0">
              <a:spAutoFit/>
            </a:bodyPr>
            <a:lstStyle/>
            <a:p>
              <a:r>
                <a:rPr lang="en-GB" sz="1000" dirty="0">
                  <a:solidFill>
                    <a:srgbClr val="7030A0"/>
                  </a:solidFill>
                  <a:latin typeface="Helvetica" pitchFamily="2" charset="0"/>
                </a:rPr>
                <a:t>This process is supported by the accessory/ solid organs : </a:t>
              </a:r>
              <a:r>
                <a:rPr lang="en-GB" sz="1000" b="1" dirty="0">
                  <a:solidFill>
                    <a:srgbClr val="7030A0"/>
                  </a:solidFill>
                  <a:latin typeface="Helvetica" pitchFamily="2" charset="0"/>
                </a:rPr>
                <a:t>Pancreas</a:t>
              </a:r>
              <a:r>
                <a:rPr lang="en-GB" sz="1000" dirty="0">
                  <a:solidFill>
                    <a:srgbClr val="7030A0"/>
                  </a:solidFill>
                  <a:latin typeface="Helvetica" pitchFamily="2" charset="0"/>
                </a:rPr>
                <a:t>, </a:t>
              </a:r>
              <a:r>
                <a:rPr lang="en-GB" sz="1000" b="1" dirty="0">
                  <a:solidFill>
                    <a:srgbClr val="7030A0"/>
                  </a:solidFill>
                  <a:latin typeface="Helvetica" pitchFamily="2" charset="0"/>
                </a:rPr>
                <a:t>Liver</a:t>
              </a:r>
              <a:r>
                <a:rPr lang="en-GB" sz="1000" dirty="0">
                  <a:solidFill>
                    <a:srgbClr val="7030A0"/>
                  </a:solidFill>
                  <a:latin typeface="Helvetica" pitchFamily="2" charset="0"/>
                </a:rPr>
                <a:t> &amp; </a:t>
              </a:r>
              <a:r>
                <a:rPr lang="en-GB" sz="1000" b="1" dirty="0">
                  <a:solidFill>
                    <a:srgbClr val="7030A0"/>
                  </a:solidFill>
                  <a:latin typeface="Helvetica" pitchFamily="2" charset="0"/>
                </a:rPr>
                <a:t>Gallbladder</a:t>
              </a:r>
              <a:r>
                <a:rPr lang="en-GB" sz="1000" dirty="0">
                  <a:solidFill>
                    <a:srgbClr val="7030A0"/>
                  </a:solidFill>
                  <a:latin typeface="Helvetica" pitchFamily="2" charset="0"/>
                </a:rPr>
                <a:t>.</a:t>
              </a:r>
              <a:br>
                <a:rPr lang="en-GB" sz="1000" dirty="0">
                  <a:solidFill>
                    <a:srgbClr val="7030A0"/>
                  </a:solidFill>
                  <a:latin typeface="Helvetica" pitchFamily="2" charset="0"/>
                </a:rPr>
              </a:br>
              <a:endParaRPr lang="en-GB" sz="1000" dirty="0">
                <a:solidFill>
                  <a:srgbClr val="7030A0"/>
                </a:solidFill>
                <a:latin typeface="Helvetica" pitchFamily="2" charset="0"/>
              </a:endParaRPr>
            </a:p>
            <a:p>
              <a:r>
                <a:rPr lang="en-GB" sz="1000" dirty="0">
                  <a:solidFill>
                    <a:srgbClr val="7030A0"/>
                  </a:solidFill>
                  <a:latin typeface="Helvetica" pitchFamily="2" charset="0"/>
                </a:rPr>
                <a:t>The </a:t>
              </a:r>
              <a:r>
                <a:rPr lang="en-GB" sz="1000" b="1" dirty="0">
                  <a:solidFill>
                    <a:srgbClr val="7030A0"/>
                  </a:solidFill>
                  <a:latin typeface="Helvetica" pitchFamily="2" charset="0"/>
                </a:rPr>
                <a:t>Pancreas</a:t>
              </a:r>
              <a:r>
                <a:rPr lang="en-GB" sz="1000" dirty="0">
                  <a:solidFill>
                    <a:srgbClr val="7030A0"/>
                  </a:solidFill>
                  <a:latin typeface="Helvetica" pitchFamily="2" charset="0"/>
                </a:rPr>
                <a:t> makes a digestive juice with enzymes. Pancreas also makes the so important insulin helping to regulate sugar in the blood. The digestive juice is sent to the Small Intestine where it helps break carbohydrates, fats and proteins.</a:t>
              </a:r>
              <a:br>
                <a:rPr lang="en-GB" sz="1000" dirty="0">
                  <a:solidFill>
                    <a:srgbClr val="7030A0"/>
                  </a:solidFill>
                  <a:latin typeface="Helvetica" pitchFamily="2" charset="0"/>
                </a:rPr>
              </a:br>
              <a:endParaRPr lang="en-GB" sz="1000" dirty="0">
                <a:solidFill>
                  <a:srgbClr val="7030A0"/>
                </a:solidFill>
                <a:latin typeface="Helvetica" pitchFamily="2" charset="0"/>
              </a:endParaRPr>
            </a:p>
            <a:p>
              <a:r>
                <a:rPr lang="en-GB" sz="1000" dirty="0">
                  <a:solidFill>
                    <a:srgbClr val="7030A0"/>
                  </a:solidFill>
                  <a:latin typeface="Helvetica" pitchFamily="2" charset="0"/>
                </a:rPr>
                <a:t>The </a:t>
              </a:r>
              <a:r>
                <a:rPr lang="en-GB" sz="1000" b="1" dirty="0">
                  <a:solidFill>
                    <a:srgbClr val="7030A0"/>
                  </a:solidFill>
                  <a:latin typeface="Helvetica" pitchFamily="2" charset="0"/>
                </a:rPr>
                <a:t>Liver </a:t>
              </a:r>
              <a:r>
                <a:rPr lang="en-GB" sz="1000" dirty="0">
                  <a:solidFill>
                    <a:srgbClr val="7030A0"/>
                  </a:solidFill>
                  <a:latin typeface="Helvetica" pitchFamily="2" charset="0"/>
                </a:rPr>
                <a:t>creates Bile helping break fats and some vitamins. Bile is delivered to the </a:t>
              </a:r>
              <a:r>
                <a:rPr lang="en-GB" sz="1000" b="1" dirty="0">
                  <a:solidFill>
                    <a:srgbClr val="7030A0"/>
                  </a:solidFill>
                  <a:latin typeface="Helvetica" pitchFamily="2" charset="0"/>
                </a:rPr>
                <a:t>Small Intestine</a:t>
              </a:r>
              <a:r>
                <a:rPr lang="en-GB" sz="1000" dirty="0">
                  <a:solidFill>
                    <a:srgbClr val="7030A0"/>
                  </a:solidFill>
                  <a:latin typeface="Helvetica" pitchFamily="2" charset="0"/>
                </a:rPr>
                <a:t> to help digestion and stored in the </a:t>
              </a:r>
              <a:r>
                <a:rPr lang="en-GB" sz="1000" b="1" dirty="0">
                  <a:solidFill>
                    <a:srgbClr val="7030A0"/>
                  </a:solidFill>
                  <a:latin typeface="Helvetica" pitchFamily="2" charset="0"/>
                </a:rPr>
                <a:t>Gallbladder</a:t>
              </a:r>
              <a:r>
                <a:rPr lang="en-GB" sz="1000" dirty="0">
                  <a:solidFill>
                    <a:srgbClr val="7030A0"/>
                  </a:solidFill>
                  <a:latin typeface="Helvetica" pitchFamily="2" charset="0"/>
                </a:rPr>
                <a:t> for later use. Liver also filters toxins and impurities and creates glucose for immediate use. </a:t>
              </a:r>
            </a:p>
          </p:txBody>
        </p:sp>
        <p:sp>
          <p:nvSpPr>
            <p:cNvPr id="18" name="TextBox 17">
              <a:extLst>
                <a:ext uri="{FF2B5EF4-FFF2-40B4-BE49-F238E27FC236}">
                  <a16:creationId xmlns:a16="http://schemas.microsoft.com/office/drawing/2014/main" id="{FF78DF9C-0C3C-D144-9D7C-53E004687DCA}"/>
                </a:ext>
              </a:extLst>
            </p:cNvPr>
            <p:cNvSpPr txBox="1"/>
            <p:nvPr/>
          </p:nvSpPr>
          <p:spPr>
            <a:xfrm>
              <a:off x="5531109" y="359610"/>
              <a:ext cx="4553619" cy="369332"/>
            </a:xfrm>
            <a:prstGeom prst="rect">
              <a:avLst/>
            </a:prstGeom>
            <a:noFill/>
          </p:spPr>
          <p:txBody>
            <a:bodyPr wrap="none" rtlCol="0">
              <a:spAutoFit/>
            </a:bodyPr>
            <a:lstStyle/>
            <a:p>
              <a:r>
                <a:rPr lang="en-US" b="1" dirty="0">
                  <a:solidFill>
                    <a:srgbClr val="7030A0"/>
                  </a:solidFill>
                  <a:latin typeface="Helvetica" pitchFamily="2" charset="0"/>
                </a:rPr>
                <a:t>How Does The Digestion System Work?</a:t>
              </a:r>
            </a:p>
          </p:txBody>
        </p:sp>
        <p:sp>
          <p:nvSpPr>
            <p:cNvPr id="82" name="TextBox 81">
              <a:extLst>
                <a:ext uri="{FF2B5EF4-FFF2-40B4-BE49-F238E27FC236}">
                  <a16:creationId xmlns:a16="http://schemas.microsoft.com/office/drawing/2014/main" id="{8D7BBD12-A520-9E4B-9117-83E54AAA10EE}"/>
                </a:ext>
              </a:extLst>
            </p:cNvPr>
            <p:cNvSpPr txBox="1"/>
            <p:nvPr/>
          </p:nvSpPr>
          <p:spPr>
            <a:xfrm>
              <a:off x="5528760" y="712445"/>
              <a:ext cx="6013825" cy="553998"/>
            </a:xfrm>
            <a:prstGeom prst="rect">
              <a:avLst/>
            </a:prstGeom>
            <a:noFill/>
          </p:spPr>
          <p:txBody>
            <a:bodyPr wrap="square" rtlCol="0">
              <a:spAutoFit/>
            </a:bodyPr>
            <a:lstStyle/>
            <a:p>
              <a:r>
                <a:rPr lang="en-GB" sz="1000" dirty="0">
                  <a:solidFill>
                    <a:srgbClr val="7030A0"/>
                  </a:solidFill>
                  <a:latin typeface="Helvetica" pitchFamily="2" charset="0"/>
                </a:rPr>
                <a:t>The Digestive system consists of </a:t>
              </a:r>
              <a:r>
                <a:rPr lang="en-GB" sz="1000" b="1" dirty="0">
                  <a:solidFill>
                    <a:srgbClr val="7030A0"/>
                  </a:solidFill>
                  <a:latin typeface="Helvetica" pitchFamily="2" charset="0"/>
                </a:rPr>
                <a:t>Gastro-intestinal track</a:t>
              </a:r>
              <a:r>
                <a:rPr lang="en-GB" sz="1000" dirty="0">
                  <a:solidFill>
                    <a:srgbClr val="7030A0"/>
                  </a:solidFill>
                  <a:latin typeface="Helvetica" pitchFamily="2" charset="0"/>
                </a:rPr>
                <a:t> and </a:t>
              </a:r>
              <a:r>
                <a:rPr lang="en-GB" sz="1000" b="1" dirty="0">
                  <a:solidFill>
                    <a:srgbClr val="7030A0"/>
                  </a:solidFill>
                  <a:latin typeface="Helvetica" pitchFamily="2" charset="0"/>
                </a:rPr>
                <a:t>Accessory</a:t>
              </a:r>
              <a:r>
                <a:rPr lang="en-GB" sz="1000" dirty="0">
                  <a:solidFill>
                    <a:srgbClr val="7030A0"/>
                  </a:solidFill>
                  <a:latin typeface="Helvetica" pitchFamily="2" charset="0"/>
                </a:rPr>
                <a:t> organs. </a:t>
              </a:r>
            </a:p>
            <a:p>
              <a:r>
                <a:rPr lang="en-GB" sz="1000" b="1" i="1" dirty="0">
                  <a:solidFill>
                    <a:srgbClr val="7030A0"/>
                  </a:solidFill>
                  <a:latin typeface="Helvetica" pitchFamily="2" charset="0"/>
                </a:rPr>
                <a:t>Gastro-intestinal track (GI) </a:t>
              </a:r>
              <a:r>
                <a:rPr lang="en-GB" sz="1000" dirty="0">
                  <a:solidFill>
                    <a:srgbClr val="7030A0"/>
                  </a:solidFill>
                  <a:latin typeface="Helvetica" pitchFamily="2" charset="0"/>
                </a:rPr>
                <a:t>is a series of hollow organs starting from the mouth all the way to the </a:t>
              </a:r>
              <a:r>
                <a:rPr lang="en-GB" sz="1000" b="1" dirty="0">
                  <a:solidFill>
                    <a:srgbClr val="7030A0"/>
                  </a:solidFill>
                  <a:latin typeface="Helvetica" pitchFamily="2" charset="0"/>
                </a:rPr>
                <a:t>Anus </a:t>
              </a:r>
              <a:r>
                <a:rPr lang="en-GB" sz="1000" dirty="0">
                  <a:solidFill>
                    <a:srgbClr val="7030A0"/>
                  </a:solidFill>
                  <a:latin typeface="Helvetica" pitchFamily="2" charset="0"/>
                </a:rPr>
                <a:t>digesting the food.</a:t>
              </a:r>
            </a:p>
          </p:txBody>
        </p:sp>
        <p:grpSp>
          <p:nvGrpSpPr>
            <p:cNvPr id="147" name="Group 146">
              <a:extLst>
                <a:ext uri="{FF2B5EF4-FFF2-40B4-BE49-F238E27FC236}">
                  <a16:creationId xmlns:a16="http://schemas.microsoft.com/office/drawing/2014/main" id="{59F528C3-9CF7-2048-BE62-CF5835035F53}"/>
                </a:ext>
              </a:extLst>
            </p:cNvPr>
            <p:cNvGrpSpPr/>
            <p:nvPr/>
          </p:nvGrpSpPr>
          <p:grpSpPr>
            <a:xfrm>
              <a:off x="5670322" y="1333544"/>
              <a:ext cx="5730700" cy="3932732"/>
              <a:chOff x="5703422" y="1590140"/>
              <a:chExt cx="5730700" cy="3932732"/>
            </a:xfrm>
          </p:grpSpPr>
          <p:grpSp>
            <p:nvGrpSpPr>
              <p:cNvPr id="80" name="Group 79">
                <a:extLst>
                  <a:ext uri="{FF2B5EF4-FFF2-40B4-BE49-F238E27FC236}">
                    <a16:creationId xmlns:a16="http://schemas.microsoft.com/office/drawing/2014/main" id="{20463881-EC8C-AD40-88CA-8B89C390982A}"/>
                  </a:ext>
                </a:extLst>
              </p:cNvPr>
              <p:cNvGrpSpPr/>
              <p:nvPr/>
            </p:nvGrpSpPr>
            <p:grpSpPr>
              <a:xfrm>
                <a:off x="7953736" y="1801765"/>
                <a:ext cx="1581086" cy="3523285"/>
                <a:chOff x="5528200" y="1363462"/>
                <a:chExt cx="2057400" cy="4584700"/>
              </a:xfrm>
            </p:grpSpPr>
            <p:pic>
              <p:nvPicPr>
                <p:cNvPr id="30" name="Picture 29">
                  <a:extLst>
                    <a:ext uri="{FF2B5EF4-FFF2-40B4-BE49-F238E27FC236}">
                      <a16:creationId xmlns:a16="http://schemas.microsoft.com/office/drawing/2014/main" id="{14964758-D6A4-6D47-B427-30AA961E6D82}"/>
                    </a:ext>
                  </a:extLst>
                </p:cNvPr>
                <p:cNvPicPr>
                  <a:picLocks noChangeAspect="1"/>
                </p:cNvPicPr>
                <p:nvPr/>
              </p:nvPicPr>
              <p:blipFill>
                <a:blip r:embed="rId4"/>
                <a:stretch>
                  <a:fillRect/>
                </a:stretch>
              </p:blipFill>
              <p:spPr>
                <a:xfrm>
                  <a:off x="5528200" y="1363462"/>
                  <a:ext cx="2057400" cy="4584700"/>
                </a:xfrm>
                <a:prstGeom prst="rect">
                  <a:avLst/>
                </a:prstGeom>
              </p:spPr>
            </p:pic>
            <p:cxnSp>
              <p:nvCxnSpPr>
                <p:cNvPr id="35" name="Straight Arrow Connector 34">
                  <a:extLst>
                    <a:ext uri="{FF2B5EF4-FFF2-40B4-BE49-F238E27FC236}">
                      <a16:creationId xmlns:a16="http://schemas.microsoft.com/office/drawing/2014/main" id="{CFF0040C-A241-714E-A064-C85F0FB67DDE}"/>
                    </a:ext>
                  </a:extLst>
                </p:cNvPr>
                <p:cNvCxnSpPr>
                  <a:cxnSpLocks/>
                </p:cNvCxnSpPr>
                <p:nvPr/>
              </p:nvCxnSpPr>
              <p:spPr>
                <a:xfrm flipH="1">
                  <a:off x="6612643" y="2698761"/>
                  <a:ext cx="55786" cy="409715"/>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A55A4CE1-0024-F34F-AB2F-6875C728E84E}"/>
                    </a:ext>
                  </a:extLst>
                </p:cNvPr>
                <p:cNvCxnSpPr>
                  <a:cxnSpLocks/>
                </p:cNvCxnSpPr>
                <p:nvPr/>
              </p:nvCxnSpPr>
              <p:spPr>
                <a:xfrm>
                  <a:off x="6612643" y="3208098"/>
                  <a:ext cx="18736" cy="382493"/>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F30D375F-19CE-7242-BDE5-B9549C90B30F}"/>
                    </a:ext>
                  </a:extLst>
                </p:cNvPr>
                <p:cNvCxnSpPr>
                  <a:cxnSpLocks/>
                </p:cNvCxnSpPr>
                <p:nvPr/>
              </p:nvCxnSpPr>
              <p:spPr>
                <a:xfrm>
                  <a:off x="6531037" y="2370869"/>
                  <a:ext cx="81606" cy="240774"/>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E8A362C9-286D-384C-B05A-A2C82843C56E}"/>
                    </a:ext>
                  </a:extLst>
                </p:cNvPr>
                <p:cNvCxnSpPr>
                  <a:cxnSpLocks/>
                </p:cNvCxnSpPr>
                <p:nvPr/>
              </p:nvCxnSpPr>
              <p:spPr>
                <a:xfrm>
                  <a:off x="6237387" y="2298280"/>
                  <a:ext cx="237754" cy="72589"/>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67868CF-DB31-DE42-9EC4-EB02E8AF5A62}"/>
                    </a:ext>
                  </a:extLst>
                </p:cNvPr>
                <p:cNvCxnSpPr>
                  <a:cxnSpLocks/>
                </p:cNvCxnSpPr>
                <p:nvPr/>
              </p:nvCxnSpPr>
              <p:spPr>
                <a:xfrm flipH="1">
                  <a:off x="6356265" y="4172999"/>
                  <a:ext cx="414411" cy="189390"/>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4AC88349-617E-4844-9171-0DFC40A033DB}"/>
                    </a:ext>
                  </a:extLst>
                </p:cNvPr>
                <p:cNvCxnSpPr>
                  <a:cxnSpLocks/>
                </p:cNvCxnSpPr>
                <p:nvPr/>
              </p:nvCxnSpPr>
              <p:spPr>
                <a:xfrm>
                  <a:off x="6404196" y="4462010"/>
                  <a:ext cx="287464" cy="536495"/>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CE42A443-77CB-4E40-996A-F1D476D20939}"/>
                    </a:ext>
                  </a:extLst>
                </p:cNvPr>
                <p:cNvCxnSpPr>
                  <a:cxnSpLocks/>
                </p:cNvCxnSpPr>
                <p:nvPr/>
              </p:nvCxnSpPr>
              <p:spPr>
                <a:xfrm flipV="1">
                  <a:off x="6763652" y="4847654"/>
                  <a:ext cx="271991" cy="57928"/>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8DBD0D2A-4768-8B45-8697-EED297CF08FA}"/>
                    </a:ext>
                  </a:extLst>
                </p:cNvPr>
                <p:cNvCxnSpPr>
                  <a:cxnSpLocks/>
                </p:cNvCxnSpPr>
                <p:nvPr/>
              </p:nvCxnSpPr>
              <p:spPr>
                <a:xfrm flipH="1">
                  <a:off x="6612644" y="4964608"/>
                  <a:ext cx="422999" cy="47470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0" name="Group 119">
                <a:extLst>
                  <a:ext uri="{FF2B5EF4-FFF2-40B4-BE49-F238E27FC236}">
                    <a16:creationId xmlns:a16="http://schemas.microsoft.com/office/drawing/2014/main" id="{57857C2C-24C2-4944-A100-795206D678C9}"/>
                  </a:ext>
                </a:extLst>
              </p:cNvPr>
              <p:cNvGrpSpPr/>
              <p:nvPr/>
            </p:nvGrpSpPr>
            <p:grpSpPr>
              <a:xfrm>
                <a:off x="5704588" y="1590140"/>
                <a:ext cx="1996033" cy="1016336"/>
                <a:chOff x="5704588" y="1590140"/>
                <a:chExt cx="1996033" cy="1016336"/>
              </a:xfrm>
            </p:grpSpPr>
            <p:sp>
              <p:nvSpPr>
                <p:cNvPr id="83" name="Rectangle 82">
                  <a:extLst>
                    <a:ext uri="{FF2B5EF4-FFF2-40B4-BE49-F238E27FC236}">
                      <a16:creationId xmlns:a16="http://schemas.microsoft.com/office/drawing/2014/main" id="{DE71701F-D1ED-0E41-9C07-C7F277E9540A}"/>
                    </a:ext>
                  </a:extLst>
                </p:cNvPr>
                <p:cNvSpPr/>
                <p:nvPr/>
              </p:nvSpPr>
              <p:spPr>
                <a:xfrm>
                  <a:off x="5840502" y="1699790"/>
                  <a:ext cx="1860119" cy="906686"/>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bg1"/>
                      </a:solidFill>
                      <a:latin typeface="Helvetica" pitchFamily="2" charset="0"/>
                    </a:rPr>
                    <a:t>Mouth </a:t>
                  </a:r>
                  <a:r>
                    <a:rPr lang="en-GB" sz="1000" dirty="0">
                      <a:solidFill>
                        <a:schemeClr val="bg1"/>
                      </a:solidFill>
                      <a:latin typeface="Helvetica" pitchFamily="2" charset="0"/>
                    </a:rPr>
                    <a:t>chews the food with saliva. From there it moves through the </a:t>
                  </a:r>
                  <a:r>
                    <a:rPr lang="en-GB" sz="1000" b="1" dirty="0" err="1">
                      <a:solidFill>
                        <a:schemeClr val="bg1"/>
                      </a:solidFill>
                      <a:latin typeface="Helvetica" pitchFamily="2" charset="0"/>
                    </a:rPr>
                    <a:t>Esophagus</a:t>
                  </a:r>
                  <a:endParaRPr lang="en-GB" sz="1000" dirty="0">
                    <a:solidFill>
                      <a:schemeClr val="bg1"/>
                    </a:solidFill>
                    <a:latin typeface="Helvetica" pitchFamily="2" charset="0"/>
                  </a:endParaRPr>
                </a:p>
              </p:txBody>
            </p:sp>
            <p:sp>
              <p:nvSpPr>
                <p:cNvPr id="88" name="Rounded Rectangle 87">
                  <a:extLst>
                    <a:ext uri="{FF2B5EF4-FFF2-40B4-BE49-F238E27FC236}">
                      <a16:creationId xmlns:a16="http://schemas.microsoft.com/office/drawing/2014/main" id="{65B0A8DA-6FD8-9944-A17A-CD45E00A9482}"/>
                    </a:ext>
                  </a:extLst>
                </p:cNvPr>
                <p:cNvSpPr/>
                <p:nvPr/>
              </p:nvSpPr>
              <p:spPr>
                <a:xfrm>
                  <a:off x="5704588" y="1590140"/>
                  <a:ext cx="270663" cy="279371"/>
                </a:xfrm>
                <a:prstGeom prst="roundRect">
                  <a:avLst/>
                </a:prstGeom>
                <a:solidFill>
                  <a:srgbClr val="F4F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rPr>
                    <a:t>1</a:t>
                  </a:r>
                </a:p>
              </p:txBody>
            </p:sp>
          </p:grpSp>
          <p:grpSp>
            <p:nvGrpSpPr>
              <p:cNvPr id="121" name="Group 120">
                <a:extLst>
                  <a:ext uri="{FF2B5EF4-FFF2-40B4-BE49-F238E27FC236}">
                    <a16:creationId xmlns:a16="http://schemas.microsoft.com/office/drawing/2014/main" id="{00880BF3-16DD-9242-A28B-2380467B7608}"/>
                  </a:ext>
                </a:extLst>
              </p:cNvPr>
              <p:cNvGrpSpPr/>
              <p:nvPr/>
            </p:nvGrpSpPr>
            <p:grpSpPr>
              <a:xfrm>
                <a:off x="9438670" y="1590988"/>
                <a:ext cx="1995452" cy="1050980"/>
                <a:chOff x="9678584" y="2212244"/>
                <a:chExt cx="1995452" cy="1050980"/>
              </a:xfrm>
            </p:grpSpPr>
            <p:sp>
              <p:nvSpPr>
                <p:cNvPr id="84" name="Rectangle 83">
                  <a:extLst>
                    <a:ext uri="{FF2B5EF4-FFF2-40B4-BE49-F238E27FC236}">
                      <a16:creationId xmlns:a16="http://schemas.microsoft.com/office/drawing/2014/main" id="{82ABAF39-5575-6943-9102-4C16298F3CD2}"/>
                    </a:ext>
                  </a:extLst>
                </p:cNvPr>
                <p:cNvSpPr/>
                <p:nvPr/>
              </p:nvSpPr>
              <p:spPr>
                <a:xfrm>
                  <a:off x="9813917" y="2356538"/>
                  <a:ext cx="1860119" cy="906686"/>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bg1"/>
                      </a:solidFill>
                      <a:latin typeface="Helvetica" pitchFamily="2" charset="0"/>
                    </a:rPr>
                    <a:t>The</a:t>
                  </a:r>
                  <a:r>
                    <a:rPr lang="en-GB" sz="1000" b="1" dirty="0">
                      <a:solidFill>
                        <a:schemeClr val="bg1"/>
                      </a:solidFill>
                      <a:latin typeface="Helvetica" pitchFamily="2" charset="0"/>
                    </a:rPr>
                    <a:t> </a:t>
                  </a:r>
                  <a:r>
                    <a:rPr lang="en-GB" sz="1000" b="1" dirty="0" err="1">
                      <a:solidFill>
                        <a:schemeClr val="bg1"/>
                      </a:solidFill>
                      <a:latin typeface="Helvetica" pitchFamily="2" charset="0"/>
                    </a:rPr>
                    <a:t>Esophagus</a:t>
                  </a:r>
                  <a:r>
                    <a:rPr lang="en-GB" sz="1000" b="1" dirty="0">
                      <a:solidFill>
                        <a:schemeClr val="bg1"/>
                      </a:solidFill>
                      <a:latin typeface="Helvetica" pitchFamily="2" charset="0"/>
                    </a:rPr>
                    <a:t> </a:t>
                  </a:r>
                  <a:r>
                    <a:rPr lang="en-GB" sz="1000" dirty="0">
                      <a:solidFill>
                        <a:schemeClr val="bg1"/>
                      </a:solidFill>
                      <a:latin typeface="Helvetica" pitchFamily="2" charset="0"/>
                    </a:rPr>
                    <a:t>delivers it to our </a:t>
                  </a:r>
                  <a:r>
                    <a:rPr lang="en-GB" sz="1000" b="1" dirty="0">
                      <a:solidFill>
                        <a:schemeClr val="bg1"/>
                      </a:solidFill>
                      <a:latin typeface="Helvetica" pitchFamily="2" charset="0"/>
                    </a:rPr>
                    <a:t>Stomach</a:t>
                  </a:r>
                  <a:r>
                    <a:rPr lang="en-GB" sz="1000" dirty="0">
                      <a:solidFill>
                        <a:schemeClr val="bg1"/>
                      </a:solidFill>
                      <a:latin typeface="Helvetica" pitchFamily="2" charset="0"/>
                    </a:rPr>
                    <a:t> in a controlled manner by contractions of muscles called Peristalsis</a:t>
                  </a:r>
                </a:p>
              </p:txBody>
            </p:sp>
            <p:sp>
              <p:nvSpPr>
                <p:cNvPr id="89" name="Rounded Rectangle 88">
                  <a:extLst>
                    <a:ext uri="{FF2B5EF4-FFF2-40B4-BE49-F238E27FC236}">
                      <a16:creationId xmlns:a16="http://schemas.microsoft.com/office/drawing/2014/main" id="{4D9F3039-C842-B544-95A6-D2780B214ABA}"/>
                    </a:ext>
                  </a:extLst>
                </p:cNvPr>
                <p:cNvSpPr/>
                <p:nvPr/>
              </p:nvSpPr>
              <p:spPr>
                <a:xfrm>
                  <a:off x="9678584" y="2212244"/>
                  <a:ext cx="270663" cy="279371"/>
                </a:xfrm>
                <a:prstGeom prst="roundRect">
                  <a:avLst/>
                </a:prstGeom>
                <a:solidFill>
                  <a:srgbClr val="F4F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rPr>
                    <a:t>2</a:t>
                  </a:r>
                </a:p>
              </p:txBody>
            </p:sp>
          </p:grpSp>
          <p:grpSp>
            <p:nvGrpSpPr>
              <p:cNvPr id="123" name="Group 122">
                <a:extLst>
                  <a:ext uri="{FF2B5EF4-FFF2-40B4-BE49-F238E27FC236}">
                    <a16:creationId xmlns:a16="http://schemas.microsoft.com/office/drawing/2014/main" id="{B81E1406-1371-9346-9DD0-6A793555456F}"/>
                  </a:ext>
                </a:extLst>
              </p:cNvPr>
              <p:cNvGrpSpPr/>
              <p:nvPr/>
            </p:nvGrpSpPr>
            <p:grpSpPr>
              <a:xfrm>
                <a:off x="9436701" y="2740505"/>
                <a:ext cx="1997421" cy="1302501"/>
                <a:chOff x="9713701" y="3869205"/>
                <a:chExt cx="1997421" cy="1302501"/>
              </a:xfrm>
            </p:grpSpPr>
            <p:sp>
              <p:nvSpPr>
                <p:cNvPr id="85" name="Rectangle 84">
                  <a:extLst>
                    <a:ext uri="{FF2B5EF4-FFF2-40B4-BE49-F238E27FC236}">
                      <a16:creationId xmlns:a16="http://schemas.microsoft.com/office/drawing/2014/main" id="{3A34D7A0-9E23-EF41-ADE5-1A001A8C70EA}"/>
                    </a:ext>
                  </a:extLst>
                </p:cNvPr>
                <p:cNvSpPr/>
                <p:nvPr/>
              </p:nvSpPr>
              <p:spPr>
                <a:xfrm>
                  <a:off x="9851003" y="4014319"/>
                  <a:ext cx="1860119" cy="1157387"/>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bg1"/>
                      </a:solidFill>
                      <a:latin typeface="Helvetica" pitchFamily="2" charset="0"/>
                    </a:rPr>
                    <a:t>The</a:t>
                  </a:r>
                  <a:r>
                    <a:rPr lang="en-GB" sz="1000" b="1" dirty="0">
                      <a:solidFill>
                        <a:schemeClr val="bg1"/>
                      </a:solidFill>
                      <a:latin typeface="Helvetica" pitchFamily="2" charset="0"/>
                    </a:rPr>
                    <a:t> Stomach</a:t>
                  </a:r>
                  <a:r>
                    <a:rPr lang="en-GB" sz="1000" dirty="0">
                      <a:solidFill>
                        <a:schemeClr val="bg1"/>
                      </a:solidFill>
                      <a:latin typeface="Helvetica" pitchFamily="2" charset="0"/>
                    </a:rPr>
                    <a:t> uses acids &amp; enzymes to break the food to a mash called </a:t>
                  </a:r>
                  <a:r>
                    <a:rPr lang="en-GB" sz="1000" dirty="0" err="1">
                      <a:solidFill>
                        <a:schemeClr val="bg1"/>
                      </a:solidFill>
                      <a:latin typeface="Helvetica" pitchFamily="2" charset="0"/>
                    </a:rPr>
                    <a:t>Chyme</a:t>
                  </a:r>
                  <a:r>
                    <a:rPr lang="en-GB" sz="1000" dirty="0">
                      <a:solidFill>
                        <a:schemeClr val="bg1"/>
                      </a:solidFill>
                      <a:latin typeface="Helvetica" pitchFamily="2" charset="0"/>
                    </a:rPr>
                    <a:t>. The </a:t>
                  </a:r>
                  <a:r>
                    <a:rPr lang="en-GB" sz="1000" dirty="0" err="1">
                      <a:solidFill>
                        <a:schemeClr val="bg1"/>
                      </a:solidFill>
                      <a:latin typeface="Helvetica" pitchFamily="2" charset="0"/>
                    </a:rPr>
                    <a:t>Chyme</a:t>
                  </a:r>
                  <a:r>
                    <a:rPr lang="en-GB" sz="1000" dirty="0">
                      <a:solidFill>
                        <a:schemeClr val="bg1"/>
                      </a:solidFill>
                      <a:latin typeface="Helvetica" pitchFamily="2" charset="0"/>
                    </a:rPr>
                    <a:t> is then moved by the </a:t>
                  </a:r>
                  <a:r>
                    <a:rPr lang="en-GB" sz="1000" b="1" dirty="0">
                      <a:solidFill>
                        <a:schemeClr val="bg1"/>
                      </a:solidFill>
                      <a:latin typeface="Helvetica" pitchFamily="2" charset="0"/>
                    </a:rPr>
                    <a:t>Stomach</a:t>
                  </a:r>
                  <a:r>
                    <a:rPr lang="en-GB" sz="1000" dirty="0">
                      <a:solidFill>
                        <a:schemeClr val="bg1"/>
                      </a:solidFill>
                      <a:latin typeface="Helvetica" pitchFamily="2" charset="0"/>
                    </a:rPr>
                    <a:t> to the </a:t>
                  </a:r>
                  <a:r>
                    <a:rPr lang="en-GB" sz="1000" b="1" dirty="0">
                      <a:solidFill>
                        <a:schemeClr val="bg1"/>
                      </a:solidFill>
                      <a:latin typeface="Helvetica" pitchFamily="2" charset="0"/>
                    </a:rPr>
                    <a:t>Small Intestine</a:t>
                  </a:r>
                  <a:r>
                    <a:rPr lang="en-GB" sz="1000" dirty="0">
                      <a:solidFill>
                        <a:schemeClr val="bg1"/>
                      </a:solidFill>
                      <a:latin typeface="Helvetica" pitchFamily="2" charset="0"/>
                    </a:rPr>
                    <a:t>. </a:t>
                  </a:r>
                </a:p>
              </p:txBody>
            </p:sp>
            <p:sp>
              <p:nvSpPr>
                <p:cNvPr id="90" name="Rounded Rectangle 89">
                  <a:extLst>
                    <a:ext uri="{FF2B5EF4-FFF2-40B4-BE49-F238E27FC236}">
                      <a16:creationId xmlns:a16="http://schemas.microsoft.com/office/drawing/2014/main" id="{10A37C82-CC0F-A84A-BAC7-9DC69C9AE640}"/>
                    </a:ext>
                  </a:extLst>
                </p:cNvPr>
                <p:cNvSpPr/>
                <p:nvPr/>
              </p:nvSpPr>
              <p:spPr>
                <a:xfrm>
                  <a:off x="9713701" y="3869205"/>
                  <a:ext cx="270663" cy="279371"/>
                </a:xfrm>
                <a:prstGeom prst="roundRect">
                  <a:avLst/>
                </a:prstGeom>
                <a:solidFill>
                  <a:srgbClr val="F4F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rPr>
                    <a:t>3</a:t>
                  </a:r>
                </a:p>
              </p:txBody>
            </p:sp>
          </p:grpSp>
          <p:grpSp>
            <p:nvGrpSpPr>
              <p:cNvPr id="122" name="Group 121">
                <a:extLst>
                  <a:ext uri="{FF2B5EF4-FFF2-40B4-BE49-F238E27FC236}">
                    <a16:creationId xmlns:a16="http://schemas.microsoft.com/office/drawing/2014/main" id="{E736F61F-EAA5-3B43-A50D-8DF6BAD144D8}"/>
                  </a:ext>
                </a:extLst>
              </p:cNvPr>
              <p:cNvGrpSpPr/>
              <p:nvPr/>
            </p:nvGrpSpPr>
            <p:grpSpPr>
              <a:xfrm>
                <a:off x="5703422" y="2743726"/>
                <a:ext cx="1996033" cy="1599029"/>
                <a:chOff x="5703422" y="3287415"/>
                <a:chExt cx="1996033" cy="1599029"/>
              </a:xfrm>
            </p:grpSpPr>
            <p:sp>
              <p:nvSpPr>
                <p:cNvPr id="86" name="Rectangle 85">
                  <a:extLst>
                    <a:ext uri="{FF2B5EF4-FFF2-40B4-BE49-F238E27FC236}">
                      <a16:creationId xmlns:a16="http://schemas.microsoft.com/office/drawing/2014/main" id="{7EE3DEDE-64B4-6449-B91F-24FE795606A7}"/>
                    </a:ext>
                  </a:extLst>
                </p:cNvPr>
                <p:cNvSpPr/>
                <p:nvPr/>
              </p:nvSpPr>
              <p:spPr>
                <a:xfrm>
                  <a:off x="5839336" y="3427101"/>
                  <a:ext cx="1860119" cy="1459343"/>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bg1"/>
                      </a:solidFill>
                      <a:latin typeface="Helvetica" pitchFamily="2" charset="0"/>
                    </a:rPr>
                    <a:t>The </a:t>
                  </a:r>
                  <a:r>
                    <a:rPr lang="en-GB" sz="1000" b="1" dirty="0">
                      <a:solidFill>
                        <a:schemeClr val="bg1"/>
                      </a:solidFill>
                      <a:latin typeface="Helvetica" pitchFamily="2" charset="0"/>
                    </a:rPr>
                    <a:t>Small Intestine </a:t>
                  </a:r>
                  <a:r>
                    <a:rPr lang="en-GB" sz="1000" dirty="0">
                      <a:solidFill>
                        <a:schemeClr val="bg1"/>
                      </a:solidFill>
                      <a:latin typeface="Helvetica" pitchFamily="2" charset="0"/>
                    </a:rPr>
                    <a:t>is a 6 meter long hollow organ, where most nutrients from the food are absorbed into the bloodstream.  The food remains, that can’t be used, are moved to the </a:t>
                  </a:r>
                  <a:r>
                    <a:rPr lang="en-GB" sz="1000" b="1" dirty="0">
                      <a:solidFill>
                        <a:schemeClr val="bg1"/>
                      </a:solidFill>
                      <a:latin typeface="Helvetica" pitchFamily="2" charset="0"/>
                    </a:rPr>
                    <a:t>Large Intestine</a:t>
                  </a:r>
                  <a:r>
                    <a:rPr lang="en-GB" sz="1000" dirty="0">
                      <a:solidFill>
                        <a:schemeClr val="bg1"/>
                      </a:solidFill>
                      <a:latin typeface="Helvetica" pitchFamily="2" charset="0"/>
                    </a:rPr>
                    <a:t>.</a:t>
                  </a:r>
                </a:p>
              </p:txBody>
            </p:sp>
            <p:sp>
              <p:nvSpPr>
                <p:cNvPr id="91" name="Rounded Rectangle 90">
                  <a:extLst>
                    <a:ext uri="{FF2B5EF4-FFF2-40B4-BE49-F238E27FC236}">
                      <a16:creationId xmlns:a16="http://schemas.microsoft.com/office/drawing/2014/main" id="{078BB0B2-BA65-CA41-B63D-70CE0B1C2C29}"/>
                    </a:ext>
                  </a:extLst>
                </p:cNvPr>
                <p:cNvSpPr/>
                <p:nvPr/>
              </p:nvSpPr>
              <p:spPr>
                <a:xfrm>
                  <a:off x="5703422" y="3287415"/>
                  <a:ext cx="270663" cy="279371"/>
                </a:xfrm>
                <a:prstGeom prst="roundRect">
                  <a:avLst/>
                </a:prstGeom>
                <a:solidFill>
                  <a:srgbClr val="F4F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rPr>
                    <a:t>4</a:t>
                  </a:r>
                </a:p>
              </p:txBody>
            </p:sp>
          </p:grpSp>
          <p:grpSp>
            <p:nvGrpSpPr>
              <p:cNvPr id="125" name="Group 124">
                <a:extLst>
                  <a:ext uri="{FF2B5EF4-FFF2-40B4-BE49-F238E27FC236}">
                    <a16:creationId xmlns:a16="http://schemas.microsoft.com/office/drawing/2014/main" id="{F4D19C9A-9600-1547-9151-246BB789E944}"/>
                  </a:ext>
                </a:extLst>
              </p:cNvPr>
              <p:cNvGrpSpPr/>
              <p:nvPr/>
            </p:nvGrpSpPr>
            <p:grpSpPr>
              <a:xfrm>
                <a:off x="5703422" y="4481544"/>
                <a:ext cx="1996033" cy="1033046"/>
                <a:chOff x="5703422" y="4975681"/>
                <a:chExt cx="1996033" cy="1033046"/>
              </a:xfrm>
            </p:grpSpPr>
            <p:sp>
              <p:nvSpPr>
                <p:cNvPr id="87" name="Rectangle 86">
                  <a:extLst>
                    <a:ext uri="{FF2B5EF4-FFF2-40B4-BE49-F238E27FC236}">
                      <a16:creationId xmlns:a16="http://schemas.microsoft.com/office/drawing/2014/main" id="{36BF6ABC-B8D0-C845-AF00-8DC618735AB1}"/>
                    </a:ext>
                  </a:extLst>
                </p:cNvPr>
                <p:cNvSpPr/>
                <p:nvPr/>
              </p:nvSpPr>
              <p:spPr>
                <a:xfrm>
                  <a:off x="5839336" y="5102041"/>
                  <a:ext cx="1860119" cy="906686"/>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bg1"/>
                      </a:solidFill>
                      <a:latin typeface="Helvetica" pitchFamily="2" charset="0"/>
                    </a:rPr>
                    <a:t>Large Intestine</a:t>
                  </a:r>
                  <a:r>
                    <a:rPr lang="en-GB" sz="1000" dirty="0">
                      <a:solidFill>
                        <a:schemeClr val="bg1"/>
                      </a:solidFill>
                      <a:latin typeface="Helvetica" pitchFamily="2" charset="0"/>
                    </a:rPr>
                    <a:t> removes the water and now solid faeces stored </a:t>
                  </a:r>
                  <a:r>
                    <a:rPr lang="en-GB" sz="1000" b="1" dirty="0">
                      <a:solidFill>
                        <a:schemeClr val="bg1"/>
                      </a:solidFill>
                      <a:latin typeface="Helvetica" pitchFamily="2" charset="0"/>
                    </a:rPr>
                    <a:t>Rectum</a:t>
                  </a:r>
                  <a:endParaRPr lang="en-GB" sz="1000" dirty="0">
                    <a:solidFill>
                      <a:schemeClr val="bg1"/>
                    </a:solidFill>
                    <a:latin typeface="Helvetica" pitchFamily="2" charset="0"/>
                  </a:endParaRPr>
                </a:p>
              </p:txBody>
            </p:sp>
            <p:sp>
              <p:nvSpPr>
                <p:cNvPr id="92" name="Rounded Rectangle 91">
                  <a:extLst>
                    <a:ext uri="{FF2B5EF4-FFF2-40B4-BE49-F238E27FC236}">
                      <a16:creationId xmlns:a16="http://schemas.microsoft.com/office/drawing/2014/main" id="{413295A8-A108-D446-86C0-ED9F20A5ECBC}"/>
                    </a:ext>
                  </a:extLst>
                </p:cNvPr>
                <p:cNvSpPr/>
                <p:nvPr/>
              </p:nvSpPr>
              <p:spPr>
                <a:xfrm>
                  <a:off x="5703422" y="4975681"/>
                  <a:ext cx="270663" cy="279371"/>
                </a:xfrm>
                <a:prstGeom prst="roundRect">
                  <a:avLst/>
                </a:prstGeom>
                <a:solidFill>
                  <a:srgbClr val="F4F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rPr>
                    <a:t>5</a:t>
                  </a:r>
                </a:p>
              </p:txBody>
            </p:sp>
          </p:grpSp>
          <p:cxnSp>
            <p:nvCxnSpPr>
              <p:cNvPr id="103" name="Straight Connector 102">
                <a:extLst>
                  <a:ext uri="{FF2B5EF4-FFF2-40B4-BE49-F238E27FC236}">
                    <a16:creationId xmlns:a16="http://schemas.microsoft.com/office/drawing/2014/main" id="{759EAA77-FCD5-2D43-BC4A-4BB86226CD8E}"/>
                  </a:ext>
                </a:extLst>
              </p:cNvPr>
              <p:cNvCxnSpPr>
                <a:cxnSpLocks/>
                <a:stCxn id="83" idx="3"/>
              </p:cNvCxnSpPr>
              <p:nvPr/>
            </p:nvCxnSpPr>
            <p:spPr>
              <a:xfrm>
                <a:off x="7700621" y="2153133"/>
                <a:ext cx="755642" cy="331401"/>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E981E59B-DDAC-554F-8E1E-F71785711B1B}"/>
                  </a:ext>
                </a:extLst>
              </p:cNvPr>
              <p:cNvCxnSpPr>
                <a:cxnSpLocks/>
                <a:stCxn id="84" idx="1"/>
              </p:cNvCxnSpPr>
              <p:nvPr/>
            </p:nvCxnSpPr>
            <p:spPr>
              <a:xfrm flipH="1">
                <a:off x="8766339" y="2188625"/>
                <a:ext cx="807664" cy="921576"/>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706D2740-68E2-7748-87FC-9842314389D5}"/>
                  </a:ext>
                </a:extLst>
              </p:cNvPr>
              <p:cNvCxnSpPr>
                <a:cxnSpLocks/>
                <a:stCxn id="85" idx="1"/>
              </p:cNvCxnSpPr>
              <p:nvPr/>
            </p:nvCxnSpPr>
            <p:spPr>
              <a:xfrm flipH="1">
                <a:off x="9112669" y="3464313"/>
                <a:ext cx="461334" cy="878442"/>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AD24251F-074F-C945-9764-CFDBBA43DCC1}"/>
                  </a:ext>
                </a:extLst>
              </p:cNvPr>
              <p:cNvCxnSpPr>
                <a:cxnSpLocks/>
                <a:endCxn id="86" idx="3"/>
              </p:cNvCxnSpPr>
              <p:nvPr/>
            </p:nvCxnSpPr>
            <p:spPr>
              <a:xfrm flipH="1" flipV="1">
                <a:off x="7699455" y="3613084"/>
                <a:ext cx="1131015" cy="1048579"/>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DC7E37ED-C3E2-914F-AD6E-75BFC164EA17}"/>
                  </a:ext>
                </a:extLst>
              </p:cNvPr>
              <p:cNvCxnSpPr>
                <a:cxnSpLocks/>
                <a:endCxn id="87" idx="3"/>
              </p:cNvCxnSpPr>
              <p:nvPr/>
            </p:nvCxnSpPr>
            <p:spPr>
              <a:xfrm flipH="1">
                <a:off x="7699455" y="4874131"/>
                <a:ext cx="1066884" cy="187116"/>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nvGrpSpPr>
              <p:cNvPr id="124" name="Group 123">
                <a:extLst>
                  <a:ext uri="{FF2B5EF4-FFF2-40B4-BE49-F238E27FC236}">
                    <a16:creationId xmlns:a16="http://schemas.microsoft.com/office/drawing/2014/main" id="{4D043927-589C-AE46-BDAB-A8FB1E64430A}"/>
                  </a:ext>
                </a:extLst>
              </p:cNvPr>
              <p:cNvGrpSpPr/>
              <p:nvPr/>
            </p:nvGrpSpPr>
            <p:grpSpPr>
              <a:xfrm>
                <a:off x="9438089" y="4480315"/>
                <a:ext cx="1996033" cy="1033046"/>
                <a:chOff x="9658893" y="5267472"/>
                <a:chExt cx="1996033" cy="1033046"/>
              </a:xfrm>
            </p:grpSpPr>
            <p:sp>
              <p:nvSpPr>
                <p:cNvPr id="115" name="Rectangle 114">
                  <a:extLst>
                    <a:ext uri="{FF2B5EF4-FFF2-40B4-BE49-F238E27FC236}">
                      <a16:creationId xmlns:a16="http://schemas.microsoft.com/office/drawing/2014/main" id="{378AECDD-E0A8-0247-8457-0C093673F8C5}"/>
                    </a:ext>
                  </a:extLst>
                </p:cNvPr>
                <p:cNvSpPr/>
                <p:nvPr/>
              </p:nvSpPr>
              <p:spPr>
                <a:xfrm>
                  <a:off x="9794807" y="5393832"/>
                  <a:ext cx="1860119" cy="906686"/>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bg1"/>
                      </a:solidFill>
                      <a:latin typeface="Helvetica" pitchFamily="2" charset="0"/>
                    </a:rPr>
                    <a:t>Faeces leave body</a:t>
                  </a:r>
                </a:p>
                <a:p>
                  <a:pPr algn="ctr"/>
                  <a:r>
                    <a:rPr lang="en-GB" sz="1000" dirty="0">
                      <a:solidFill>
                        <a:schemeClr val="bg1"/>
                      </a:solidFill>
                      <a:latin typeface="Helvetica" pitchFamily="2" charset="0"/>
                    </a:rPr>
                    <a:t> through </a:t>
                  </a:r>
                  <a:r>
                    <a:rPr lang="en-GB" sz="1000" b="1" dirty="0">
                      <a:solidFill>
                        <a:schemeClr val="bg1"/>
                      </a:solidFill>
                      <a:latin typeface="Helvetica" pitchFamily="2" charset="0"/>
                    </a:rPr>
                    <a:t>Anus</a:t>
                  </a:r>
                </a:p>
              </p:txBody>
            </p:sp>
            <p:sp>
              <p:nvSpPr>
                <p:cNvPr id="116" name="Rounded Rectangle 115">
                  <a:extLst>
                    <a:ext uri="{FF2B5EF4-FFF2-40B4-BE49-F238E27FC236}">
                      <a16:creationId xmlns:a16="http://schemas.microsoft.com/office/drawing/2014/main" id="{6C8CC2DF-CEE7-3D45-942D-2FD8F4356341}"/>
                    </a:ext>
                  </a:extLst>
                </p:cNvPr>
                <p:cNvSpPr/>
                <p:nvPr/>
              </p:nvSpPr>
              <p:spPr>
                <a:xfrm>
                  <a:off x="9658893" y="5267472"/>
                  <a:ext cx="270663" cy="279371"/>
                </a:xfrm>
                <a:prstGeom prst="roundRect">
                  <a:avLst/>
                </a:prstGeom>
                <a:solidFill>
                  <a:srgbClr val="F4FD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7030A0"/>
                      </a:solidFill>
                    </a:rPr>
                    <a:t>6</a:t>
                  </a:r>
                </a:p>
              </p:txBody>
            </p:sp>
          </p:grpSp>
          <p:cxnSp>
            <p:nvCxnSpPr>
              <p:cNvPr id="117" name="Straight Connector 116">
                <a:extLst>
                  <a:ext uri="{FF2B5EF4-FFF2-40B4-BE49-F238E27FC236}">
                    <a16:creationId xmlns:a16="http://schemas.microsoft.com/office/drawing/2014/main" id="{FF8360EB-9DA1-264F-9083-182A1B583E0F}"/>
                  </a:ext>
                </a:extLst>
              </p:cNvPr>
              <p:cNvCxnSpPr>
                <a:cxnSpLocks/>
                <a:stCxn id="115" idx="1"/>
              </p:cNvCxnSpPr>
              <p:nvPr/>
            </p:nvCxnSpPr>
            <p:spPr>
              <a:xfrm flipH="1" flipV="1">
                <a:off x="8809034" y="5034251"/>
                <a:ext cx="764969" cy="25767"/>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72EA2CF6-8D20-FB42-B05D-AB72C3F37A22}"/>
                  </a:ext>
                </a:extLst>
              </p:cNvPr>
              <p:cNvCxnSpPr>
                <a:cxnSpLocks/>
              </p:cNvCxnSpPr>
              <p:nvPr/>
            </p:nvCxnSpPr>
            <p:spPr>
              <a:xfrm flipH="1">
                <a:off x="8775270" y="4959043"/>
                <a:ext cx="1" cy="56382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CFAD2793-8C67-A448-82B7-F96F0D71357B}"/>
                  </a:ext>
                </a:extLst>
              </p:cNvPr>
              <p:cNvCxnSpPr>
                <a:cxnSpLocks/>
              </p:cNvCxnSpPr>
              <p:nvPr/>
            </p:nvCxnSpPr>
            <p:spPr>
              <a:xfrm flipV="1">
                <a:off x="8022048" y="2530592"/>
                <a:ext cx="343328" cy="71779"/>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44" name="Straight Arrow Connector 143">
                <a:extLst>
                  <a:ext uri="{FF2B5EF4-FFF2-40B4-BE49-F238E27FC236}">
                    <a16:creationId xmlns:a16="http://schemas.microsoft.com/office/drawing/2014/main" id="{838B902D-D1E0-4349-B224-B59D4E22C0E7}"/>
                  </a:ext>
                </a:extLst>
              </p:cNvPr>
              <p:cNvCxnSpPr>
                <a:cxnSpLocks/>
              </p:cNvCxnSpPr>
              <p:nvPr/>
            </p:nvCxnSpPr>
            <p:spPr>
              <a:xfrm>
                <a:off x="8829988" y="3572999"/>
                <a:ext cx="210689" cy="311302"/>
              </a:xfrm>
              <a:prstGeom prst="straightConnector1">
                <a:avLst/>
              </a:prstGeom>
              <a:ln w="38100">
                <a:solidFill>
                  <a:srgbClr val="7030A0"/>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148" name="Rectangle 147">
            <a:extLst>
              <a:ext uri="{FF2B5EF4-FFF2-40B4-BE49-F238E27FC236}">
                <a16:creationId xmlns:a16="http://schemas.microsoft.com/office/drawing/2014/main" id="{1D79C341-4524-0048-91A0-02D4BF7F597A}"/>
              </a:ext>
            </a:extLst>
          </p:cNvPr>
          <p:cNvSpPr/>
          <p:nvPr/>
        </p:nvSpPr>
        <p:spPr>
          <a:xfrm>
            <a:off x="4291929" y="-3712"/>
            <a:ext cx="161331" cy="6861712"/>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6212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 name="Picture 68">
            <a:extLst>
              <a:ext uri="{FF2B5EF4-FFF2-40B4-BE49-F238E27FC236}">
                <a16:creationId xmlns:a16="http://schemas.microsoft.com/office/drawing/2014/main" id="{8C191208-0F0D-E745-B4F8-1CEBCD11730C}"/>
              </a:ext>
            </a:extLst>
          </p:cNvPr>
          <p:cNvPicPr>
            <a:picLocks noChangeAspect="1"/>
          </p:cNvPicPr>
          <p:nvPr/>
        </p:nvPicPr>
        <p:blipFill rotWithShape="1">
          <a:blip r:embed="rId2"/>
          <a:srcRect l="15099" t="14800" b="16088"/>
          <a:stretch/>
        </p:blipFill>
        <p:spPr>
          <a:xfrm flipH="1">
            <a:off x="0" y="-1"/>
            <a:ext cx="12192000" cy="6858001"/>
          </a:xfrm>
          <a:prstGeom prst="rect">
            <a:avLst/>
          </a:prstGeom>
        </p:spPr>
      </p:pic>
      <p:sp>
        <p:nvSpPr>
          <p:cNvPr id="70" name="Rectangle 69">
            <a:extLst>
              <a:ext uri="{FF2B5EF4-FFF2-40B4-BE49-F238E27FC236}">
                <a16:creationId xmlns:a16="http://schemas.microsoft.com/office/drawing/2014/main" id="{C882031A-3E39-E541-B6B5-FE7F276975A5}"/>
              </a:ext>
            </a:extLst>
          </p:cNvPr>
          <p:cNvSpPr/>
          <p:nvPr/>
        </p:nvSpPr>
        <p:spPr>
          <a:xfrm>
            <a:off x="1" y="4854015"/>
            <a:ext cx="4432299" cy="20072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6">
                  <a:lumMod val="50000"/>
                </a:schemeClr>
              </a:solidFill>
            </a:endParaRPr>
          </a:p>
        </p:txBody>
      </p:sp>
      <p:sp>
        <p:nvSpPr>
          <p:cNvPr id="21" name="Rectangle 20">
            <a:extLst>
              <a:ext uri="{FF2B5EF4-FFF2-40B4-BE49-F238E27FC236}">
                <a16:creationId xmlns:a16="http://schemas.microsoft.com/office/drawing/2014/main" id="{232E8867-5BA2-A440-8628-D3586BF7816C}"/>
              </a:ext>
            </a:extLst>
          </p:cNvPr>
          <p:cNvSpPr/>
          <p:nvPr/>
        </p:nvSpPr>
        <p:spPr>
          <a:xfrm>
            <a:off x="1" y="0"/>
            <a:ext cx="4432299" cy="4857300"/>
          </a:xfrm>
          <a:prstGeom prst="rect">
            <a:avLst/>
          </a:prstGeom>
          <a:solidFill>
            <a:srgbClr val="FFE3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6">
                  <a:lumMod val="50000"/>
                </a:schemeClr>
              </a:solidFill>
            </a:endParaRPr>
          </a:p>
        </p:txBody>
      </p:sp>
      <p:sp>
        <p:nvSpPr>
          <p:cNvPr id="4" name="TextBox 3">
            <a:extLst>
              <a:ext uri="{FF2B5EF4-FFF2-40B4-BE49-F238E27FC236}">
                <a16:creationId xmlns:a16="http://schemas.microsoft.com/office/drawing/2014/main" id="{92842F63-C512-9D44-A3A8-B67A215539E0}"/>
              </a:ext>
            </a:extLst>
          </p:cNvPr>
          <p:cNvSpPr txBox="1"/>
          <p:nvPr/>
        </p:nvSpPr>
        <p:spPr>
          <a:xfrm>
            <a:off x="259459" y="356577"/>
            <a:ext cx="4293163" cy="830997"/>
          </a:xfrm>
          <a:prstGeom prst="rect">
            <a:avLst/>
          </a:prstGeom>
          <a:noFill/>
        </p:spPr>
        <p:txBody>
          <a:bodyPr wrap="square" rtlCol="0">
            <a:spAutoFit/>
          </a:bodyPr>
          <a:lstStyle/>
          <a:p>
            <a:r>
              <a:rPr lang="en-US" sz="2400" b="1" dirty="0">
                <a:solidFill>
                  <a:srgbClr val="7030A0"/>
                </a:solidFill>
                <a:latin typeface="Helvetica" pitchFamily="2" charset="0"/>
              </a:rPr>
              <a:t>Disorders &amp; Diseases</a:t>
            </a:r>
          </a:p>
          <a:p>
            <a:r>
              <a:rPr lang="en-US" sz="2400" b="1" dirty="0">
                <a:solidFill>
                  <a:srgbClr val="7030A0"/>
                </a:solidFill>
                <a:latin typeface="Helvetica" pitchFamily="2" charset="0"/>
              </a:rPr>
              <a:t>Of</a:t>
            </a:r>
            <a:r>
              <a:rPr lang="en-GB" sz="2400" b="1" dirty="0">
                <a:solidFill>
                  <a:srgbClr val="7030A0"/>
                </a:solidFill>
                <a:latin typeface="Helvetica" pitchFamily="2" charset="0"/>
                <a:cs typeface="Arial" panose="020B0604020202020204" pitchFamily="34" charset="0"/>
              </a:rPr>
              <a:t> </a:t>
            </a:r>
            <a:r>
              <a:rPr lang="en-US" sz="2400" b="1" dirty="0">
                <a:solidFill>
                  <a:srgbClr val="7030A0"/>
                </a:solidFill>
                <a:latin typeface="Helvetica" pitchFamily="2" charset="0"/>
              </a:rPr>
              <a:t>The Digestive System</a:t>
            </a:r>
            <a:endParaRPr lang="en-GB" sz="2400" b="1" dirty="0">
              <a:solidFill>
                <a:srgbClr val="7030A0"/>
              </a:solidFill>
              <a:latin typeface="Helvetica" pitchFamily="2" charset="0"/>
              <a:cs typeface="Arial" panose="020B0604020202020204" pitchFamily="34" charset="0"/>
            </a:endParaRPr>
          </a:p>
        </p:txBody>
      </p:sp>
      <p:sp>
        <p:nvSpPr>
          <p:cNvPr id="6" name="TextBox 5">
            <a:extLst>
              <a:ext uri="{FF2B5EF4-FFF2-40B4-BE49-F238E27FC236}">
                <a16:creationId xmlns:a16="http://schemas.microsoft.com/office/drawing/2014/main" id="{23A52277-0B0D-A441-912E-B33C251D2067}"/>
              </a:ext>
            </a:extLst>
          </p:cNvPr>
          <p:cNvSpPr txBox="1"/>
          <p:nvPr/>
        </p:nvSpPr>
        <p:spPr>
          <a:xfrm>
            <a:off x="259460" y="1230635"/>
            <a:ext cx="3837909" cy="400110"/>
          </a:xfrm>
          <a:prstGeom prst="rect">
            <a:avLst/>
          </a:prstGeom>
          <a:noFill/>
        </p:spPr>
        <p:txBody>
          <a:bodyPr wrap="square" rtlCol="0">
            <a:spAutoFit/>
          </a:bodyPr>
          <a:lstStyle/>
          <a:p>
            <a:r>
              <a:rPr lang="en-GB" sz="1000" dirty="0">
                <a:solidFill>
                  <a:schemeClr val="tx1">
                    <a:lumMod val="50000"/>
                    <a:lumOff val="50000"/>
                  </a:schemeClr>
                </a:solidFill>
                <a:latin typeface="Helvetica" pitchFamily="2" charset="0"/>
                <a:cs typeface="Arial" panose="020B0604020202020204" pitchFamily="34" charset="0"/>
              </a:rPr>
              <a:t>The Digestive System has wide range of disorders, many of them may be identified before or at birth.</a:t>
            </a:r>
          </a:p>
        </p:txBody>
      </p:sp>
      <p:sp>
        <p:nvSpPr>
          <p:cNvPr id="10" name="TextBox 9">
            <a:extLst>
              <a:ext uri="{FF2B5EF4-FFF2-40B4-BE49-F238E27FC236}">
                <a16:creationId xmlns:a16="http://schemas.microsoft.com/office/drawing/2014/main" id="{80F2FEC9-A048-654A-BA39-4C19DD74369F}"/>
              </a:ext>
            </a:extLst>
          </p:cNvPr>
          <p:cNvSpPr txBox="1"/>
          <p:nvPr/>
        </p:nvSpPr>
        <p:spPr>
          <a:xfrm>
            <a:off x="259459" y="1793160"/>
            <a:ext cx="3837910" cy="276999"/>
          </a:xfrm>
          <a:prstGeom prst="rect">
            <a:avLst/>
          </a:prstGeom>
          <a:noFill/>
        </p:spPr>
        <p:txBody>
          <a:bodyPr wrap="none" rtlCol="0">
            <a:spAutoFit/>
          </a:bodyPr>
          <a:lstStyle/>
          <a:p>
            <a:r>
              <a:rPr lang="en-US" sz="1200" b="1" dirty="0">
                <a:solidFill>
                  <a:srgbClr val="7030A0"/>
                </a:solidFill>
                <a:latin typeface="Helvetica" pitchFamily="2" charset="0"/>
              </a:rPr>
              <a:t>Common Digestive System Diseases &amp; Disorders:</a:t>
            </a:r>
          </a:p>
        </p:txBody>
      </p:sp>
      <p:sp>
        <p:nvSpPr>
          <p:cNvPr id="14" name="TextBox 13">
            <a:extLst>
              <a:ext uri="{FF2B5EF4-FFF2-40B4-BE49-F238E27FC236}">
                <a16:creationId xmlns:a16="http://schemas.microsoft.com/office/drawing/2014/main" id="{75DC2976-7AAF-4948-A0DE-D4CD9F085670}"/>
              </a:ext>
            </a:extLst>
          </p:cNvPr>
          <p:cNvSpPr txBox="1"/>
          <p:nvPr/>
        </p:nvSpPr>
        <p:spPr>
          <a:xfrm>
            <a:off x="259461" y="2057208"/>
            <a:ext cx="3270117" cy="2609112"/>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000" b="1" dirty="0">
                <a:solidFill>
                  <a:schemeClr val="tx1">
                    <a:lumMod val="50000"/>
                    <a:lumOff val="50000"/>
                  </a:schemeClr>
                </a:solidFill>
                <a:latin typeface="Helvetica" pitchFamily="2" charset="0"/>
                <a:cs typeface="Arial" panose="020B0604020202020204" pitchFamily="34" charset="0"/>
              </a:rPr>
              <a:t>Colitis</a:t>
            </a:r>
            <a:r>
              <a:rPr lang="en-GB" sz="1000" dirty="0">
                <a:solidFill>
                  <a:schemeClr val="tx1">
                    <a:lumMod val="50000"/>
                    <a:lumOff val="50000"/>
                  </a:schemeClr>
                </a:solidFill>
                <a:latin typeface="Helvetica" pitchFamily="2" charset="0"/>
                <a:cs typeface="Arial" panose="020B0604020202020204" pitchFamily="34" charset="0"/>
              </a:rPr>
              <a:t> – Inflammation of the </a:t>
            </a:r>
            <a:r>
              <a:rPr lang="en-GB" sz="1000" b="1" dirty="0">
                <a:solidFill>
                  <a:schemeClr val="tx1">
                    <a:lumMod val="50000"/>
                    <a:lumOff val="50000"/>
                  </a:schemeClr>
                </a:solidFill>
                <a:latin typeface="Helvetica" pitchFamily="2" charset="0"/>
                <a:cs typeface="Arial" panose="020B0604020202020204" pitchFamily="34" charset="0"/>
              </a:rPr>
              <a:t>Bowel</a:t>
            </a:r>
          </a:p>
          <a:p>
            <a:pPr marL="171450" indent="-171450">
              <a:lnSpc>
                <a:spcPct val="150000"/>
              </a:lnSpc>
              <a:buFont typeface="Arial" panose="020B0604020202020204" pitchFamily="34" charset="0"/>
              <a:buChar char="•"/>
            </a:pPr>
            <a:r>
              <a:rPr lang="en-GB" sz="1000" b="1" dirty="0">
                <a:solidFill>
                  <a:schemeClr val="tx1">
                    <a:lumMod val="50000"/>
                    <a:lumOff val="50000"/>
                  </a:schemeClr>
                </a:solidFill>
                <a:latin typeface="Helvetica" pitchFamily="2" charset="0"/>
                <a:cs typeface="Arial" panose="020B0604020202020204" pitchFamily="34" charset="0"/>
              </a:rPr>
              <a:t>Diverticulitis</a:t>
            </a:r>
            <a:r>
              <a:rPr lang="en-GB" sz="1000" dirty="0">
                <a:solidFill>
                  <a:schemeClr val="tx1">
                    <a:lumMod val="50000"/>
                    <a:lumOff val="50000"/>
                  </a:schemeClr>
                </a:solidFill>
                <a:latin typeface="Helvetica" pitchFamily="2" charset="0"/>
                <a:cs typeface="Arial" panose="020B0604020202020204" pitchFamily="34" charset="0"/>
              </a:rPr>
              <a:t> – Inflammation of pouches lining the </a:t>
            </a:r>
            <a:r>
              <a:rPr lang="en-GB" sz="1000" b="1" dirty="0">
                <a:solidFill>
                  <a:schemeClr val="tx1">
                    <a:lumMod val="50000"/>
                    <a:lumOff val="50000"/>
                  </a:schemeClr>
                </a:solidFill>
                <a:latin typeface="Helvetica" pitchFamily="2" charset="0"/>
                <a:cs typeface="Arial" panose="020B0604020202020204" pitchFamily="34" charset="0"/>
              </a:rPr>
              <a:t>Small Intestine</a:t>
            </a:r>
          </a:p>
          <a:p>
            <a:pPr marL="171450" indent="-171450">
              <a:lnSpc>
                <a:spcPct val="150000"/>
              </a:lnSpc>
              <a:buFont typeface="Arial" panose="020B0604020202020204" pitchFamily="34" charset="0"/>
              <a:buChar char="•"/>
            </a:pPr>
            <a:r>
              <a:rPr lang="en-GB" sz="1000" b="1" dirty="0">
                <a:solidFill>
                  <a:schemeClr val="tx1">
                    <a:lumMod val="50000"/>
                    <a:lumOff val="50000"/>
                  </a:schemeClr>
                </a:solidFill>
                <a:latin typeface="Helvetica" pitchFamily="2" charset="0"/>
                <a:cs typeface="Arial" panose="020B0604020202020204" pitchFamily="34" charset="0"/>
              </a:rPr>
              <a:t>Gastroenteritis</a:t>
            </a:r>
            <a:r>
              <a:rPr lang="en-GB" sz="1000" dirty="0">
                <a:solidFill>
                  <a:schemeClr val="tx1">
                    <a:lumMod val="50000"/>
                    <a:lumOff val="50000"/>
                  </a:schemeClr>
                </a:solidFill>
                <a:latin typeface="Helvetica" pitchFamily="2" charset="0"/>
                <a:cs typeface="Arial" panose="020B0604020202020204" pitchFamily="34" charset="0"/>
              </a:rPr>
              <a:t> – An infection that causes vomiting and diarrhoea</a:t>
            </a:r>
          </a:p>
          <a:p>
            <a:pPr marL="171450" indent="-171450">
              <a:lnSpc>
                <a:spcPct val="150000"/>
              </a:lnSpc>
              <a:buFont typeface="Arial" panose="020B0604020202020204" pitchFamily="34" charset="0"/>
              <a:buChar char="•"/>
            </a:pPr>
            <a:r>
              <a:rPr lang="en-GB" sz="1000" b="1" dirty="0">
                <a:solidFill>
                  <a:schemeClr val="tx1">
                    <a:lumMod val="50000"/>
                    <a:lumOff val="50000"/>
                  </a:schemeClr>
                </a:solidFill>
                <a:latin typeface="Helvetica" pitchFamily="2" charset="0"/>
                <a:cs typeface="Arial" panose="020B0604020202020204" pitchFamily="34" charset="0"/>
              </a:rPr>
              <a:t>Heartburn/ Acid Reflux</a:t>
            </a:r>
            <a:r>
              <a:rPr lang="en-GB" sz="1000" dirty="0">
                <a:solidFill>
                  <a:schemeClr val="tx1">
                    <a:lumMod val="50000"/>
                    <a:lumOff val="50000"/>
                  </a:schemeClr>
                </a:solidFill>
                <a:latin typeface="Helvetica" pitchFamily="2" charset="0"/>
                <a:cs typeface="Arial" panose="020B0604020202020204" pitchFamily="34" charset="0"/>
              </a:rPr>
              <a:t> – When the contents of the </a:t>
            </a:r>
            <a:r>
              <a:rPr lang="en-GB" sz="1000" b="1" dirty="0">
                <a:solidFill>
                  <a:schemeClr val="tx1">
                    <a:lumMod val="50000"/>
                    <a:lumOff val="50000"/>
                  </a:schemeClr>
                </a:solidFill>
                <a:latin typeface="Helvetica" pitchFamily="2" charset="0"/>
                <a:cs typeface="Arial" panose="020B0604020202020204" pitchFamily="34" charset="0"/>
              </a:rPr>
              <a:t>Stomach</a:t>
            </a:r>
            <a:r>
              <a:rPr lang="en-GB" sz="1000" dirty="0">
                <a:solidFill>
                  <a:schemeClr val="tx1">
                    <a:lumMod val="50000"/>
                    <a:lumOff val="50000"/>
                  </a:schemeClr>
                </a:solidFill>
                <a:latin typeface="Helvetica" pitchFamily="2" charset="0"/>
                <a:cs typeface="Arial" panose="020B0604020202020204" pitchFamily="34" charset="0"/>
              </a:rPr>
              <a:t> back up into the </a:t>
            </a:r>
            <a:r>
              <a:rPr lang="en-GB" sz="1000" b="1" dirty="0">
                <a:solidFill>
                  <a:schemeClr val="tx1">
                    <a:lumMod val="50000"/>
                    <a:lumOff val="50000"/>
                  </a:schemeClr>
                </a:solidFill>
                <a:latin typeface="Helvetica" pitchFamily="2" charset="0"/>
                <a:cs typeface="Arial" panose="020B0604020202020204" pitchFamily="34" charset="0"/>
              </a:rPr>
              <a:t>Oesophagus</a:t>
            </a:r>
          </a:p>
          <a:p>
            <a:pPr marL="171450" indent="-171450">
              <a:lnSpc>
                <a:spcPct val="150000"/>
              </a:lnSpc>
              <a:buFont typeface="Arial" panose="020B0604020202020204" pitchFamily="34" charset="0"/>
              <a:buChar char="•"/>
            </a:pPr>
            <a:r>
              <a:rPr lang="en-GB" sz="1000" b="1" dirty="0">
                <a:solidFill>
                  <a:schemeClr val="tx1">
                    <a:lumMod val="50000"/>
                    <a:lumOff val="50000"/>
                  </a:schemeClr>
                </a:solidFill>
                <a:latin typeface="Helvetica" pitchFamily="2" charset="0"/>
                <a:cs typeface="Arial" panose="020B0604020202020204" pitchFamily="34" charset="0"/>
              </a:rPr>
              <a:t>Ulcer – </a:t>
            </a:r>
            <a:r>
              <a:rPr lang="en-GB" sz="1000" dirty="0">
                <a:solidFill>
                  <a:schemeClr val="tx1">
                    <a:lumMod val="50000"/>
                    <a:lumOff val="50000"/>
                  </a:schemeClr>
                </a:solidFill>
                <a:latin typeface="Helvetica" pitchFamily="2" charset="0"/>
                <a:cs typeface="Arial" panose="020B0604020202020204" pitchFamily="34" charset="0"/>
              </a:rPr>
              <a:t>A hole in the </a:t>
            </a:r>
            <a:r>
              <a:rPr lang="en-GB" sz="1000" b="1" dirty="0">
                <a:solidFill>
                  <a:schemeClr val="tx1">
                    <a:lumMod val="50000"/>
                    <a:lumOff val="50000"/>
                  </a:schemeClr>
                </a:solidFill>
                <a:latin typeface="Helvetica" pitchFamily="2" charset="0"/>
                <a:cs typeface="Arial" panose="020B0604020202020204" pitchFamily="34" charset="0"/>
              </a:rPr>
              <a:t>Mucous Membrane </a:t>
            </a:r>
            <a:r>
              <a:rPr lang="en-GB" sz="1000" dirty="0">
                <a:solidFill>
                  <a:schemeClr val="tx1">
                    <a:lumMod val="50000"/>
                    <a:lumOff val="50000"/>
                  </a:schemeClr>
                </a:solidFill>
                <a:latin typeface="Helvetica" pitchFamily="2" charset="0"/>
                <a:cs typeface="Arial" panose="020B0604020202020204" pitchFamily="34" charset="0"/>
              </a:rPr>
              <a:t>lining the </a:t>
            </a:r>
            <a:r>
              <a:rPr lang="en-GB" sz="1000" b="1" dirty="0">
                <a:solidFill>
                  <a:schemeClr val="tx1">
                    <a:lumMod val="50000"/>
                    <a:lumOff val="50000"/>
                  </a:schemeClr>
                </a:solidFill>
                <a:latin typeface="Helvetica" pitchFamily="2" charset="0"/>
                <a:cs typeface="Arial" panose="020B0604020202020204" pitchFamily="34" charset="0"/>
              </a:rPr>
              <a:t>Stomach </a:t>
            </a:r>
            <a:r>
              <a:rPr lang="en-GB" sz="1000" dirty="0">
                <a:solidFill>
                  <a:schemeClr val="tx1">
                    <a:lumMod val="50000"/>
                    <a:lumOff val="50000"/>
                  </a:schemeClr>
                </a:solidFill>
                <a:latin typeface="Helvetica" pitchFamily="2" charset="0"/>
                <a:cs typeface="Arial" panose="020B0604020202020204" pitchFamily="34" charset="0"/>
              </a:rPr>
              <a:t>or </a:t>
            </a:r>
            <a:r>
              <a:rPr lang="en-GB" sz="1000" b="1" dirty="0">
                <a:solidFill>
                  <a:schemeClr val="tx1">
                    <a:lumMod val="50000"/>
                    <a:lumOff val="50000"/>
                  </a:schemeClr>
                </a:solidFill>
                <a:latin typeface="Helvetica" pitchFamily="2" charset="0"/>
                <a:cs typeface="Arial" panose="020B0604020202020204" pitchFamily="34" charset="0"/>
              </a:rPr>
              <a:t>Duodenum  </a:t>
            </a:r>
          </a:p>
          <a:p>
            <a:pPr marL="171450" indent="-171450">
              <a:lnSpc>
                <a:spcPct val="150000"/>
              </a:lnSpc>
              <a:buFont typeface="Arial" panose="020B0604020202020204" pitchFamily="34" charset="0"/>
              <a:buChar char="•"/>
            </a:pPr>
            <a:r>
              <a:rPr lang="en-GB" sz="1000" b="1" dirty="0">
                <a:solidFill>
                  <a:schemeClr val="tx1">
                    <a:lumMod val="50000"/>
                    <a:lumOff val="50000"/>
                  </a:schemeClr>
                </a:solidFill>
                <a:latin typeface="Helvetica" pitchFamily="2" charset="0"/>
                <a:cs typeface="Arial" panose="020B0604020202020204" pitchFamily="34" charset="0"/>
              </a:rPr>
              <a:t>Gallstones – </a:t>
            </a:r>
            <a:r>
              <a:rPr lang="en-GB" sz="1000" dirty="0">
                <a:solidFill>
                  <a:schemeClr val="tx1">
                    <a:lumMod val="50000"/>
                    <a:lumOff val="50000"/>
                  </a:schemeClr>
                </a:solidFill>
                <a:latin typeface="Helvetica" pitchFamily="2" charset="0"/>
                <a:cs typeface="Arial" panose="020B0604020202020204" pitchFamily="34" charset="0"/>
              </a:rPr>
              <a:t>Stone formations in the </a:t>
            </a:r>
            <a:r>
              <a:rPr lang="en-GB" sz="1000" b="1" dirty="0">
                <a:solidFill>
                  <a:schemeClr val="tx1">
                    <a:lumMod val="50000"/>
                    <a:lumOff val="50000"/>
                  </a:schemeClr>
                </a:solidFill>
                <a:latin typeface="Helvetica" pitchFamily="2" charset="0"/>
                <a:cs typeface="Arial" panose="020B0604020202020204" pitchFamily="34" charset="0"/>
              </a:rPr>
              <a:t>Gallbladder </a:t>
            </a:r>
            <a:r>
              <a:rPr lang="en-GB" sz="1000" dirty="0">
                <a:solidFill>
                  <a:schemeClr val="tx1">
                    <a:lumMod val="50000"/>
                    <a:lumOff val="50000"/>
                  </a:schemeClr>
                </a:solidFill>
                <a:latin typeface="Helvetica" pitchFamily="2" charset="0"/>
                <a:cs typeface="Arial" panose="020B0604020202020204" pitchFamily="34" charset="0"/>
              </a:rPr>
              <a:t>trapped in an opening  causing sadden severe pain.  </a:t>
            </a:r>
          </a:p>
        </p:txBody>
      </p:sp>
      <p:pic>
        <p:nvPicPr>
          <p:cNvPr id="20" name="Picture 19">
            <a:extLst>
              <a:ext uri="{FF2B5EF4-FFF2-40B4-BE49-F238E27FC236}">
                <a16:creationId xmlns:a16="http://schemas.microsoft.com/office/drawing/2014/main" id="{055CF66F-ABC3-4A4D-8425-759D8E1E6AC4}"/>
              </a:ext>
            </a:extLst>
          </p:cNvPr>
          <p:cNvPicPr>
            <a:picLocks noChangeAspect="1"/>
          </p:cNvPicPr>
          <p:nvPr/>
        </p:nvPicPr>
        <p:blipFill>
          <a:blip r:embed="rId3"/>
          <a:stretch>
            <a:fillRect/>
          </a:stretch>
        </p:blipFill>
        <p:spPr>
          <a:xfrm>
            <a:off x="945536" y="4857300"/>
            <a:ext cx="2102464" cy="1624632"/>
          </a:xfrm>
          <a:prstGeom prst="rect">
            <a:avLst/>
          </a:prstGeom>
        </p:spPr>
      </p:pic>
      <p:sp>
        <p:nvSpPr>
          <p:cNvPr id="23" name="TextBox 22">
            <a:extLst>
              <a:ext uri="{FF2B5EF4-FFF2-40B4-BE49-F238E27FC236}">
                <a16:creationId xmlns:a16="http://schemas.microsoft.com/office/drawing/2014/main" id="{7D9A1428-3DCA-2D49-B0AC-8AC3821F48A0}"/>
              </a:ext>
            </a:extLst>
          </p:cNvPr>
          <p:cNvSpPr txBox="1"/>
          <p:nvPr/>
        </p:nvSpPr>
        <p:spPr>
          <a:xfrm>
            <a:off x="4799955" y="356577"/>
            <a:ext cx="4293163" cy="677108"/>
          </a:xfrm>
          <a:prstGeom prst="rect">
            <a:avLst/>
          </a:prstGeom>
          <a:noFill/>
        </p:spPr>
        <p:txBody>
          <a:bodyPr wrap="square" rtlCol="0">
            <a:spAutoFit/>
          </a:bodyPr>
          <a:lstStyle/>
          <a:p>
            <a:r>
              <a:rPr lang="en-GB" sz="2400" b="1" dirty="0">
                <a:solidFill>
                  <a:srgbClr val="7030A0"/>
                </a:solidFill>
                <a:latin typeface="Helvetica" pitchFamily="2" charset="0"/>
              </a:rPr>
              <a:t>Gallstones</a:t>
            </a:r>
          </a:p>
          <a:p>
            <a:r>
              <a:rPr lang="en-GB" sz="1400" dirty="0">
                <a:solidFill>
                  <a:srgbClr val="7030A0"/>
                </a:solidFill>
                <a:latin typeface="Helvetica" pitchFamily="2" charset="0"/>
                <a:cs typeface="Arial" panose="020B0604020202020204" pitchFamily="34" charset="0"/>
              </a:rPr>
              <a:t>Stone formations in the </a:t>
            </a:r>
            <a:r>
              <a:rPr lang="en-GB" sz="1400" b="1" dirty="0">
                <a:solidFill>
                  <a:srgbClr val="7030A0"/>
                </a:solidFill>
                <a:latin typeface="Helvetica" pitchFamily="2" charset="0"/>
                <a:cs typeface="Arial" panose="020B0604020202020204" pitchFamily="34" charset="0"/>
              </a:rPr>
              <a:t>Gallbladder</a:t>
            </a:r>
          </a:p>
        </p:txBody>
      </p:sp>
      <p:grpSp>
        <p:nvGrpSpPr>
          <p:cNvPr id="63" name="Group 62">
            <a:extLst>
              <a:ext uri="{FF2B5EF4-FFF2-40B4-BE49-F238E27FC236}">
                <a16:creationId xmlns:a16="http://schemas.microsoft.com/office/drawing/2014/main" id="{32844909-C404-FE46-91F1-70F8A7307B8F}"/>
              </a:ext>
            </a:extLst>
          </p:cNvPr>
          <p:cNvGrpSpPr/>
          <p:nvPr/>
        </p:nvGrpSpPr>
        <p:grpSpPr>
          <a:xfrm>
            <a:off x="9937320" y="4181209"/>
            <a:ext cx="1909574" cy="2365961"/>
            <a:chOff x="4504649" y="3560630"/>
            <a:chExt cx="1909574" cy="2365961"/>
          </a:xfrm>
        </p:grpSpPr>
        <p:sp>
          <p:nvSpPr>
            <p:cNvPr id="59" name="Rectangle 58">
              <a:extLst>
                <a:ext uri="{FF2B5EF4-FFF2-40B4-BE49-F238E27FC236}">
                  <a16:creationId xmlns:a16="http://schemas.microsoft.com/office/drawing/2014/main" id="{A23712D5-BD7E-3246-AD6C-5752054A705F}"/>
                </a:ext>
              </a:extLst>
            </p:cNvPr>
            <p:cNvSpPr/>
            <p:nvPr/>
          </p:nvSpPr>
          <p:spPr>
            <a:xfrm>
              <a:off x="4504649" y="3560630"/>
              <a:ext cx="1909574" cy="2365961"/>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38">
              <a:extLst>
                <a:ext uri="{FF2B5EF4-FFF2-40B4-BE49-F238E27FC236}">
                  <a16:creationId xmlns:a16="http://schemas.microsoft.com/office/drawing/2014/main" id="{10A2CB0A-79FF-524C-AB50-E7D44FFE0DC9}"/>
                </a:ext>
              </a:extLst>
            </p:cNvPr>
            <p:cNvGrpSpPr/>
            <p:nvPr/>
          </p:nvGrpSpPr>
          <p:grpSpPr>
            <a:xfrm>
              <a:off x="4643626" y="3629085"/>
              <a:ext cx="1604774" cy="2172275"/>
              <a:chOff x="9593318" y="-1049139"/>
              <a:chExt cx="2527496" cy="3481547"/>
            </a:xfrm>
          </p:grpSpPr>
          <p:pic>
            <p:nvPicPr>
              <p:cNvPr id="26" name="Picture 25">
                <a:extLst>
                  <a:ext uri="{FF2B5EF4-FFF2-40B4-BE49-F238E27FC236}">
                    <a16:creationId xmlns:a16="http://schemas.microsoft.com/office/drawing/2014/main" id="{D20F9B99-DDFA-5445-9227-5DD09A3FF5DC}"/>
                  </a:ext>
                </a:extLst>
              </p:cNvPr>
              <p:cNvPicPr>
                <a:picLocks noChangeAspect="1"/>
              </p:cNvPicPr>
              <p:nvPr/>
            </p:nvPicPr>
            <p:blipFill>
              <a:blip r:embed="rId4">
                <a:alphaModFix amt="70000"/>
              </a:blip>
              <a:stretch>
                <a:fillRect/>
              </a:stretch>
            </p:blipFill>
            <p:spPr>
              <a:xfrm>
                <a:off x="11017228" y="-1049139"/>
                <a:ext cx="1103586" cy="3481547"/>
              </a:xfrm>
              <a:prstGeom prst="rect">
                <a:avLst/>
              </a:prstGeom>
            </p:spPr>
          </p:pic>
          <p:sp>
            <p:nvSpPr>
              <p:cNvPr id="32" name="Oval 31">
                <a:extLst>
                  <a:ext uri="{FF2B5EF4-FFF2-40B4-BE49-F238E27FC236}">
                    <a16:creationId xmlns:a16="http://schemas.microsoft.com/office/drawing/2014/main" id="{A1046AE0-62B4-2E4F-8F46-FE44EE7E5EE7}"/>
                  </a:ext>
                </a:extLst>
              </p:cNvPr>
              <p:cNvSpPr/>
              <p:nvPr/>
            </p:nvSpPr>
            <p:spPr>
              <a:xfrm>
                <a:off x="9593318" y="-75269"/>
                <a:ext cx="1544784" cy="1544784"/>
              </a:xfrm>
              <a:prstGeom prst="ellipse">
                <a:avLst/>
              </a:prstGeom>
              <a:blipFill dpi="0" rotWithShape="1">
                <a:blip r:embed="rId4">
                  <a:extLst>
                    <a:ext uri="{28A0092B-C50C-407E-A947-70E740481C1C}">
                      <a14:useLocalDpi xmlns:a14="http://schemas.microsoft.com/office/drawing/2010/main" val="0"/>
                    </a:ext>
                  </a:extLst>
                </a:blip>
                <a:srcRect/>
                <a:stretch>
                  <a:fillRect l="-280" t="-210155" r="-44516" b="-133608"/>
                </a:stretch>
              </a:blipFill>
              <a:ln w="25400">
                <a:solidFill>
                  <a:srgbClr val="F4FDFF"/>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4" name="Straight Connector 33">
                <a:extLst>
                  <a:ext uri="{FF2B5EF4-FFF2-40B4-BE49-F238E27FC236}">
                    <a16:creationId xmlns:a16="http://schemas.microsoft.com/office/drawing/2014/main" id="{2820430D-96B5-AD45-9B99-538F57293A43}"/>
                  </a:ext>
                </a:extLst>
              </p:cNvPr>
              <p:cNvCxnSpPr>
                <a:cxnSpLocks/>
              </p:cNvCxnSpPr>
              <p:nvPr/>
            </p:nvCxnSpPr>
            <p:spPr>
              <a:xfrm>
                <a:off x="11138102" y="869180"/>
                <a:ext cx="218887" cy="0"/>
              </a:xfrm>
              <a:prstGeom prst="line">
                <a:avLst/>
              </a:prstGeom>
              <a:ln w="25400">
                <a:solidFill>
                  <a:schemeClr val="bg1"/>
                </a:solidFill>
                <a:prstDash val="solid"/>
                <a:tailEnd type="oval"/>
              </a:ln>
            </p:spPr>
            <p:style>
              <a:lnRef idx="1">
                <a:schemeClr val="accent1"/>
              </a:lnRef>
              <a:fillRef idx="0">
                <a:schemeClr val="accent1"/>
              </a:fillRef>
              <a:effectRef idx="0">
                <a:schemeClr val="accent1"/>
              </a:effectRef>
              <a:fontRef idx="minor">
                <a:schemeClr val="tx1"/>
              </a:fontRef>
            </p:style>
          </p:cxnSp>
        </p:grpSp>
        <p:sp>
          <p:nvSpPr>
            <p:cNvPr id="40" name="TextBox 39">
              <a:extLst>
                <a:ext uri="{FF2B5EF4-FFF2-40B4-BE49-F238E27FC236}">
                  <a16:creationId xmlns:a16="http://schemas.microsoft.com/office/drawing/2014/main" id="{6642A2DA-5EC4-C743-880E-0F7E13370C0F}"/>
                </a:ext>
              </a:extLst>
            </p:cNvPr>
            <p:cNvSpPr txBox="1"/>
            <p:nvPr/>
          </p:nvSpPr>
          <p:spPr>
            <a:xfrm>
              <a:off x="4572633" y="3821460"/>
              <a:ext cx="1141659" cy="246221"/>
            </a:xfrm>
            <a:prstGeom prst="rect">
              <a:avLst/>
            </a:prstGeom>
            <a:noFill/>
          </p:spPr>
          <p:txBody>
            <a:bodyPr wrap="none" rtlCol="0">
              <a:spAutoFit/>
            </a:bodyPr>
            <a:lstStyle/>
            <a:p>
              <a:r>
                <a:rPr lang="en-US" sz="1000" dirty="0">
                  <a:solidFill>
                    <a:schemeClr val="bg1"/>
                  </a:solidFill>
                  <a:latin typeface="Helvetica" pitchFamily="2" charset="0"/>
                </a:rPr>
                <a:t>The </a:t>
              </a:r>
              <a:r>
                <a:rPr lang="en-US" sz="1000" b="1" dirty="0">
                  <a:solidFill>
                    <a:schemeClr val="bg1"/>
                  </a:solidFill>
                  <a:latin typeface="Helvetica" pitchFamily="2" charset="0"/>
                </a:rPr>
                <a:t>Gallbladder</a:t>
              </a:r>
            </a:p>
          </p:txBody>
        </p:sp>
      </p:grpSp>
      <p:grpSp>
        <p:nvGrpSpPr>
          <p:cNvPr id="58" name="Group 57">
            <a:extLst>
              <a:ext uri="{FF2B5EF4-FFF2-40B4-BE49-F238E27FC236}">
                <a16:creationId xmlns:a16="http://schemas.microsoft.com/office/drawing/2014/main" id="{5BC502FC-5C99-2B4C-B775-3AA9ED8FF8CC}"/>
              </a:ext>
            </a:extLst>
          </p:cNvPr>
          <p:cNvGrpSpPr/>
          <p:nvPr/>
        </p:nvGrpSpPr>
        <p:grpSpPr>
          <a:xfrm>
            <a:off x="10187421" y="1976569"/>
            <a:ext cx="1409372" cy="1944548"/>
            <a:chOff x="9781436" y="2326025"/>
            <a:chExt cx="2101600" cy="2899633"/>
          </a:xfrm>
        </p:grpSpPr>
        <p:sp>
          <p:nvSpPr>
            <p:cNvPr id="45" name="Oval 44">
              <a:extLst>
                <a:ext uri="{FF2B5EF4-FFF2-40B4-BE49-F238E27FC236}">
                  <a16:creationId xmlns:a16="http://schemas.microsoft.com/office/drawing/2014/main" id="{2EBB20D7-215E-BE44-B9EC-43B2E379C3A4}"/>
                </a:ext>
              </a:extLst>
            </p:cNvPr>
            <p:cNvSpPr/>
            <p:nvPr/>
          </p:nvSpPr>
          <p:spPr>
            <a:xfrm>
              <a:off x="9865050" y="2326025"/>
              <a:ext cx="2017986" cy="2017986"/>
            </a:xfrm>
            <a:prstGeom prst="ellipse">
              <a:avLst/>
            </a:prstGeom>
            <a:blipFill dpi="0" rotWithShape="1">
              <a:blip r:embed="rId5">
                <a:extLst>
                  <a:ext uri="{28A0092B-C50C-407E-A947-70E740481C1C}">
                    <a14:useLocalDpi xmlns:a14="http://schemas.microsoft.com/office/drawing/2010/main" val="0"/>
                  </a:ext>
                </a:extLst>
              </a:blip>
              <a:srcRect/>
              <a:stretch>
                <a:fillRect l="-20630" t="-746" r="-23678" b="-2735"/>
              </a:stretch>
            </a:blipFill>
            <a:ln w="4762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extBox 45">
              <a:extLst>
                <a:ext uri="{FF2B5EF4-FFF2-40B4-BE49-F238E27FC236}">
                  <a16:creationId xmlns:a16="http://schemas.microsoft.com/office/drawing/2014/main" id="{D9BF9CF1-FCB1-AE46-940B-CB587B219C70}"/>
                </a:ext>
              </a:extLst>
            </p:cNvPr>
            <p:cNvSpPr txBox="1"/>
            <p:nvPr/>
          </p:nvSpPr>
          <p:spPr>
            <a:xfrm>
              <a:off x="9781436" y="4629030"/>
              <a:ext cx="2032264" cy="596628"/>
            </a:xfrm>
            <a:prstGeom prst="rect">
              <a:avLst/>
            </a:prstGeom>
            <a:noFill/>
          </p:spPr>
          <p:txBody>
            <a:bodyPr wrap="none" rtlCol="0">
              <a:spAutoFit/>
            </a:bodyPr>
            <a:lstStyle/>
            <a:p>
              <a:r>
                <a:rPr lang="en-US" sz="1000" dirty="0">
                  <a:solidFill>
                    <a:srgbClr val="7030A0"/>
                  </a:solidFill>
                  <a:latin typeface="Helvetica" pitchFamily="2" charset="0"/>
                </a:rPr>
                <a:t>The </a:t>
              </a:r>
              <a:r>
                <a:rPr lang="en-US" sz="1000" b="1" dirty="0">
                  <a:solidFill>
                    <a:srgbClr val="7030A0"/>
                  </a:solidFill>
                  <a:latin typeface="Helvetica" pitchFamily="2" charset="0"/>
                </a:rPr>
                <a:t>Stone</a:t>
              </a:r>
              <a:r>
                <a:rPr lang="en-US" sz="1000" dirty="0">
                  <a:solidFill>
                    <a:srgbClr val="7030A0"/>
                  </a:solidFill>
                  <a:latin typeface="Helvetica" pitchFamily="2" charset="0"/>
                </a:rPr>
                <a:t> formation</a:t>
              </a:r>
            </a:p>
            <a:p>
              <a:r>
                <a:rPr lang="en-US" sz="1000" dirty="0">
                  <a:solidFill>
                    <a:srgbClr val="7030A0"/>
                  </a:solidFill>
                  <a:latin typeface="Helvetica" pitchFamily="2" charset="0"/>
                </a:rPr>
                <a:t>in Gallbladder</a:t>
              </a:r>
            </a:p>
          </p:txBody>
        </p:sp>
        <p:sp>
          <p:nvSpPr>
            <p:cNvPr id="52" name="Oval 51">
              <a:extLst>
                <a:ext uri="{FF2B5EF4-FFF2-40B4-BE49-F238E27FC236}">
                  <a16:creationId xmlns:a16="http://schemas.microsoft.com/office/drawing/2014/main" id="{69E1BAD1-EFE7-DD49-8126-576AF3EB4159}"/>
                </a:ext>
              </a:extLst>
            </p:cNvPr>
            <p:cNvSpPr/>
            <p:nvPr/>
          </p:nvSpPr>
          <p:spPr>
            <a:xfrm>
              <a:off x="9823554" y="3513509"/>
              <a:ext cx="943919" cy="943919"/>
            </a:xfrm>
            <a:prstGeom prst="ellipse">
              <a:avLst/>
            </a:prstGeom>
            <a:blipFill dpi="0" rotWithShape="1">
              <a:blip r:embed="rId5">
                <a:extLst>
                  <a:ext uri="{28A0092B-C50C-407E-A947-70E740481C1C}">
                    <a14:useLocalDpi xmlns:a14="http://schemas.microsoft.com/office/drawing/2010/main" val="0"/>
                  </a:ext>
                </a:extLst>
              </a:blip>
              <a:srcRect/>
              <a:stretch>
                <a:fillRect l="-430293" t="-214235" r="-217464" b="-221971"/>
              </a:stretch>
            </a:blipFill>
            <a:ln w="254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8" name="Straight Connector 47">
              <a:extLst>
                <a:ext uri="{FF2B5EF4-FFF2-40B4-BE49-F238E27FC236}">
                  <a16:creationId xmlns:a16="http://schemas.microsoft.com/office/drawing/2014/main" id="{55B63EEF-288A-0544-BF57-38D9653284AF}"/>
                </a:ext>
              </a:extLst>
            </p:cNvPr>
            <p:cNvCxnSpPr>
              <a:cxnSpLocks/>
            </p:cNvCxnSpPr>
            <p:nvPr/>
          </p:nvCxnSpPr>
          <p:spPr>
            <a:xfrm>
              <a:off x="10295513" y="3985468"/>
              <a:ext cx="1" cy="677870"/>
            </a:xfrm>
            <a:prstGeom prst="line">
              <a:avLst/>
            </a:prstGeom>
            <a:ln w="25400">
              <a:solidFill>
                <a:srgbClr val="7030A0"/>
              </a:solidFill>
              <a:prstDash val="sysDot"/>
              <a:headEnd type="oval"/>
            </a:ln>
          </p:spPr>
          <p:style>
            <a:lnRef idx="1">
              <a:schemeClr val="accent1"/>
            </a:lnRef>
            <a:fillRef idx="0">
              <a:schemeClr val="accent1"/>
            </a:fillRef>
            <a:effectRef idx="0">
              <a:schemeClr val="accent1"/>
            </a:effectRef>
            <a:fontRef idx="minor">
              <a:schemeClr val="tx1"/>
            </a:fontRef>
          </p:style>
        </p:cxnSp>
      </p:grpSp>
      <p:graphicFrame>
        <p:nvGraphicFramePr>
          <p:cNvPr id="66" name="Table 65">
            <a:extLst>
              <a:ext uri="{FF2B5EF4-FFF2-40B4-BE49-F238E27FC236}">
                <a16:creationId xmlns:a16="http://schemas.microsoft.com/office/drawing/2014/main" id="{CAAA452C-3456-8D49-8BF2-FA0E849DF63E}"/>
              </a:ext>
            </a:extLst>
          </p:cNvPr>
          <p:cNvGraphicFramePr>
            <a:graphicFrameLocks noGrp="1"/>
          </p:cNvGraphicFramePr>
          <p:nvPr>
            <p:extLst>
              <p:ext uri="{D42A27DB-BD31-4B8C-83A1-F6EECF244321}">
                <p14:modId xmlns:p14="http://schemas.microsoft.com/office/powerpoint/2010/main" val="1383231857"/>
              </p:ext>
            </p:extLst>
          </p:nvPr>
        </p:nvGraphicFramePr>
        <p:xfrm>
          <a:off x="4841411" y="2165310"/>
          <a:ext cx="4852742" cy="4395109"/>
        </p:xfrm>
        <a:graphic>
          <a:graphicData uri="http://schemas.openxmlformats.org/drawingml/2006/table">
            <a:tbl>
              <a:tblPr firstRow="1" bandRow="1">
                <a:tableStyleId>{5C22544A-7EE6-4342-B048-85BDC9FD1C3A}</a:tableStyleId>
              </a:tblPr>
              <a:tblGrid>
                <a:gridCol w="1332538">
                  <a:extLst>
                    <a:ext uri="{9D8B030D-6E8A-4147-A177-3AD203B41FA5}">
                      <a16:colId xmlns:a16="http://schemas.microsoft.com/office/drawing/2014/main" val="3152443872"/>
                    </a:ext>
                  </a:extLst>
                </a:gridCol>
                <a:gridCol w="3520204">
                  <a:extLst>
                    <a:ext uri="{9D8B030D-6E8A-4147-A177-3AD203B41FA5}">
                      <a16:colId xmlns:a16="http://schemas.microsoft.com/office/drawing/2014/main" val="4163243940"/>
                    </a:ext>
                  </a:extLst>
                </a:gridCol>
              </a:tblGrid>
              <a:tr h="811440">
                <a:tc>
                  <a:txBody>
                    <a:bodyPr/>
                    <a:lstStyle/>
                    <a:p>
                      <a:r>
                        <a:rPr lang="en-US" sz="1200" b="1" dirty="0">
                          <a:solidFill>
                            <a:srgbClr val="7030A0"/>
                          </a:solidFill>
                        </a:rPr>
                        <a:t>Symptoms</a:t>
                      </a:r>
                    </a:p>
                  </a:txBody>
                  <a:tcPr anchor="ctr">
                    <a:solidFill>
                      <a:srgbClr val="FFE3D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dirty="0">
                          <a:solidFill>
                            <a:srgbClr val="7030A0"/>
                          </a:solidFill>
                          <a:effectLst/>
                          <a:latin typeface="Helvetica" pitchFamily="2" charset="0"/>
                          <a:ea typeface="+mn-ea"/>
                          <a:cs typeface="+mn-cs"/>
                        </a:rPr>
                        <a:t>Severe Pain Attacks</a:t>
                      </a:r>
                      <a:endParaRPr lang="en-GB" sz="900" b="0" kern="1200" dirty="0">
                        <a:solidFill>
                          <a:srgbClr val="7030A0"/>
                        </a:solidFill>
                        <a:effectLst/>
                        <a:latin typeface="Helvetic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dirty="0">
                          <a:solidFill>
                            <a:srgbClr val="7030A0"/>
                          </a:solidFill>
                          <a:effectLst/>
                          <a:latin typeface="Helvetica" pitchFamily="2" charset="0"/>
                          <a:ea typeface="+mn-ea"/>
                          <a:cs typeface="+mn-cs"/>
                        </a:rPr>
                        <a:t>Jaundice</a:t>
                      </a:r>
                      <a:r>
                        <a:rPr lang="en-GB" sz="900" b="0" kern="1200" dirty="0">
                          <a:solidFill>
                            <a:srgbClr val="7030A0"/>
                          </a:solidFill>
                          <a:effectLst/>
                          <a:latin typeface="Helvetica" pitchFamily="2" charset="0"/>
                          <a:ea typeface="+mn-ea"/>
                          <a:cs typeface="+mn-cs"/>
                        </a:rPr>
                        <a:t> (yellowing of the skin)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dirty="0">
                          <a:solidFill>
                            <a:srgbClr val="7030A0"/>
                          </a:solidFill>
                          <a:effectLst/>
                          <a:latin typeface="Helvetica" pitchFamily="2" charset="0"/>
                          <a:ea typeface="+mn-ea"/>
                          <a:cs typeface="+mn-cs"/>
                        </a:rPr>
                        <a:t>High Temperature</a:t>
                      </a:r>
                      <a:endParaRPr lang="en-GB" sz="900" b="0" kern="1200" dirty="0">
                        <a:solidFill>
                          <a:srgbClr val="7030A0"/>
                        </a:solidFill>
                        <a:effectLst/>
                        <a:latin typeface="Helvetica"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kern="1200" dirty="0">
                          <a:solidFill>
                            <a:srgbClr val="7030A0"/>
                          </a:solidFill>
                          <a:effectLst/>
                          <a:latin typeface="Helvetica" pitchFamily="2" charset="0"/>
                          <a:ea typeface="+mn-ea"/>
                          <a:cs typeface="+mn-cs"/>
                        </a:rPr>
                        <a:t>Loss of Appetite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kern="1200" dirty="0">
                          <a:solidFill>
                            <a:srgbClr val="7030A0"/>
                          </a:solidFill>
                          <a:effectLst/>
                          <a:latin typeface="Helvetica" pitchFamily="2" charset="0"/>
                          <a:ea typeface="+mn-ea"/>
                          <a:cs typeface="+mn-cs"/>
                        </a:rPr>
                        <a:t>and more.</a:t>
                      </a:r>
                      <a:r>
                        <a:rPr lang="en-GB" sz="900" b="1" kern="1200" dirty="0">
                          <a:solidFill>
                            <a:schemeClr val="tx1">
                              <a:lumMod val="50000"/>
                              <a:lumOff val="50000"/>
                            </a:schemeClr>
                          </a:solidFill>
                          <a:effectLst/>
                          <a:latin typeface="+mn-lt"/>
                          <a:ea typeface="+mn-ea"/>
                          <a:cs typeface="+mn-cs"/>
                        </a:rPr>
                        <a:t> </a:t>
                      </a:r>
                    </a:p>
                  </a:txBody>
                  <a:tcPr anchor="ctr">
                    <a:solidFill>
                      <a:srgbClr val="FFE3D9"/>
                    </a:solidFill>
                  </a:tcPr>
                </a:tc>
                <a:extLst>
                  <a:ext uri="{0D108BD9-81ED-4DB2-BD59-A6C34878D82A}">
                    <a16:rowId xmlns:a16="http://schemas.microsoft.com/office/drawing/2014/main" val="902416385"/>
                  </a:ext>
                </a:extLst>
              </a:tr>
              <a:tr h="516426">
                <a:tc>
                  <a:txBody>
                    <a:bodyPr/>
                    <a:lstStyle/>
                    <a:p>
                      <a:r>
                        <a:rPr lang="en-US" sz="1200" b="1" dirty="0">
                          <a:solidFill>
                            <a:srgbClr val="7030A0"/>
                          </a:solidFill>
                        </a:rPr>
                        <a:t>Causes</a:t>
                      </a:r>
                    </a:p>
                  </a:txBody>
                  <a:tcPr anchor="ctr">
                    <a:solidFill>
                      <a:srgbClr val="FFEF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dirty="0">
                          <a:solidFill>
                            <a:srgbClr val="7030A0"/>
                          </a:solidFill>
                          <a:latin typeface="Helvetica" pitchFamily="2" charset="0"/>
                        </a:rPr>
                        <a:t>Chemically imbalanced bile </a:t>
                      </a:r>
                      <a:r>
                        <a:rPr lang="en-US" sz="900" dirty="0">
                          <a:solidFill>
                            <a:srgbClr val="7030A0"/>
                          </a:solidFill>
                          <a:latin typeface="Helvetica" pitchFamily="2" charset="0"/>
                        </a:rPr>
                        <a:t>created inside Gallbladder.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900" b="1" dirty="0">
                          <a:solidFill>
                            <a:srgbClr val="7030A0"/>
                          </a:solidFill>
                          <a:latin typeface="Helvetica" pitchFamily="2" charset="0"/>
                        </a:rPr>
                        <a:t>High Cholesterol Diet </a:t>
                      </a:r>
                      <a:r>
                        <a:rPr lang="en-US" sz="900" dirty="0">
                          <a:solidFill>
                            <a:srgbClr val="7030A0"/>
                          </a:solidFill>
                          <a:latin typeface="Helvetica" pitchFamily="2" charset="0"/>
                        </a:rPr>
                        <a:t>(</a:t>
                      </a:r>
                      <a:r>
                        <a:rPr lang="en-GB" sz="900" b="0" i="0" u="none" strike="noStrike" kern="1200" dirty="0">
                          <a:solidFill>
                            <a:srgbClr val="7030A0"/>
                          </a:solidFill>
                          <a:effectLst/>
                          <a:latin typeface="Helvetica" pitchFamily="2" charset="0"/>
                          <a:ea typeface="+mn-ea"/>
                          <a:cs typeface="+mn-cs"/>
                        </a:rPr>
                        <a:t>Gallstones are made of Cholesterol)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i="0" u="none" strike="noStrike" kern="1200" dirty="0">
                          <a:solidFill>
                            <a:srgbClr val="7030A0"/>
                          </a:solidFill>
                          <a:effectLst/>
                          <a:latin typeface="Helvetica" pitchFamily="2" charset="0"/>
                          <a:ea typeface="+mn-ea"/>
                          <a:cs typeface="+mn-cs"/>
                        </a:rPr>
                        <a:t>Alcohol consumption</a:t>
                      </a:r>
                      <a:endParaRPr lang="en-US" sz="900" b="1" dirty="0">
                        <a:solidFill>
                          <a:srgbClr val="7030A0"/>
                        </a:solidFill>
                        <a:latin typeface="Helvetica" pitchFamily="2" charset="0"/>
                      </a:endParaRPr>
                    </a:p>
                  </a:txBody>
                  <a:tcPr anchor="ctr">
                    <a:solidFill>
                      <a:srgbClr val="FFEFEE"/>
                    </a:solidFill>
                  </a:tcPr>
                </a:tc>
                <a:extLst>
                  <a:ext uri="{0D108BD9-81ED-4DB2-BD59-A6C34878D82A}">
                    <a16:rowId xmlns:a16="http://schemas.microsoft.com/office/drawing/2014/main" val="517491133"/>
                  </a:ext>
                </a:extLst>
              </a:tr>
              <a:tr h="5425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7030A0"/>
                          </a:solidFill>
                        </a:rPr>
                        <a:t>Diagnosis</a:t>
                      </a:r>
                    </a:p>
                  </a:txBody>
                  <a:tcPr anchor="ctr">
                    <a:solidFill>
                      <a:srgbClr val="FFE3D9"/>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rgbClr val="7030A0"/>
                          </a:solidFill>
                          <a:effectLst/>
                          <a:latin typeface="Helvetica" pitchFamily="2" charset="0"/>
                          <a:ea typeface="+mn-ea"/>
                          <a:cs typeface="+mn-cs"/>
                        </a:rPr>
                        <a:t>To diagnose Gallstone disease commonly </a:t>
                      </a:r>
                      <a:r>
                        <a:rPr lang="en-GB" sz="900" b="1" kern="1200" dirty="0">
                          <a:solidFill>
                            <a:srgbClr val="7030A0"/>
                          </a:solidFill>
                          <a:effectLst/>
                          <a:latin typeface="Helvetica" pitchFamily="2" charset="0"/>
                          <a:ea typeface="+mn-ea"/>
                          <a:cs typeface="+mn-cs"/>
                        </a:rPr>
                        <a:t>Ultrasound test </a:t>
                      </a:r>
                      <a:r>
                        <a:rPr lang="en-GB" sz="900" kern="1200" dirty="0">
                          <a:solidFill>
                            <a:srgbClr val="7030A0"/>
                          </a:solidFill>
                          <a:effectLst/>
                          <a:latin typeface="Helvetica" pitchFamily="2" charset="0"/>
                          <a:ea typeface="+mn-ea"/>
                          <a:cs typeface="+mn-cs"/>
                        </a:rPr>
                        <a:t>can be used, other tests included </a:t>
                      </a:r>
                      <a:r>
                        <a:rPr lang="en-GB" sz="900" b="1" kern="1200" dirty="0">
                          <a:solidFill>
                            <a:srgbClr val="7030A0"/>
                          </a:solidFill>
                          <a:effectLst/>
                          <a:latin typeface="Helvetica" pitchFamily="2" charset="0"/>
                          <a:ea typeface="+mn-ea"/>
                          <a:cs typeface="+mn-cs"/>
                        </a:rPr>
                        <a:t>CT Scans</a:t>
                      </a:r>
                      <a:r>
                        <a:rPr lang="en-GB" sz="900" kern="1200" dirty="0">
                          <a:solidFill>
                            <a:srgbClr val="7030A0"/>
                          </a:solidFill>
                          <a:effectLst/>
                          <a:latin typeface="Helvetica" pitchFamily="2" charset="0"/>
                          <a:ea typeface="+mn-ea"/>
                          <a:cs typeface="+mn-cs"/>
                        </a:rPr>
                        <a:t> and few less common tests.</a:t>
                      </a:r>
                    </a:p>
                  </a:txBody>
                  <a:tcPr anchor="ctr">
                    <a:solidFill>
                      <a:srgbClr val="FFE3D9"/>
                    </a:solidFill>
                  </a:tcPr>
                </a:tc>
                <a:extLst>
                  <a:ext uri="{0D108BD9-81ED-4DB2-BD59-A6C34878D82A}">
                    <a16:rowId xmlns:a16="http://schemas.microsoft.com/office/drawing/2014/main" val="2222432196"/>
                  </a:ext>
                </a:extLst>
              </a:tr>
              <a:tr h="744409">
                <a:tc>
                  <a:txBody>
                    <a:bodyPr/>
                    <a:lstStyle/>
                    <a:p>
                      <a:r>
                        <a:rPr lang="en-US" sz="1200" b="1" dirty="0">
                          <a:solidFill>
                            <a:srgbClr val="7030A0"/>
                          </a:solidFill>
                        </a:rPr>
                        <a:t>Treatments</a:t>
                      </a:r>
                    </a:p>
                  </a:txBody>
                  <a:tcPr anchor="ctr">
                    <a:solidFill>
                      <a:srgbClr val="FFEFE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u="sng" kern="1200" dirty="0">
                          <a:solidFill>
                            <a:srgbClr val="7030A0"/>
                          </a:solidFill>
                          <a:effectLst/>
                          <a:latin typeface="Helvetica" pitchFamily="2" charset="0"/>
                          <a:ea typeface="+mn-ea"/>
                          <a:cs typeface="+mn-cs"/>
                        </a:rPr>
                        <a:t>Medical attention required. </a:t>
                      </a:r>
                      <a:r>
                        <a:rPr lang="en-GB" sz="900" kern="1200" dirty="0">
                          <a:solidFill>
                            <a:srgbClr val="7030A0"/>
                          </a:solidFill>
                          <a:effectLst/>
                          <a:latin typeface="Helvetica" pitchFamily="2" charset="0"/>
                          <a:ea typeface="+mn-ea"/>
                          <a:cs typeface="+mn-cs"/>
                        </a:rPr>
                        <a:t>Gallstones disease is easily treated with </a:t>
                      </a:r>
                      <a:r>
                        <a:rPr lang="en-GB" sz="900" b="1" kern="1200" dirty="0">
                          <a:solidFill>
                            <a:srgbClr val="7030A0"/>
                          </a:solidFill>
                          <a:effectLst/>
                          <a:latin typeface="Helvetica" pitchFamily="2" charset="0"/>
                          <a:ea typeface="+mn-ea"/>
                          <a:cs typeface="+mn-cs"/>
                        </a:rPr>
                        <a:t>surgical removal of the Gallbladder. </a:t>
                      </a:r>
                      <a:r>
                        <a:rPr lang="en-GB" sz="900" kern="1200" dirty="0">
                          <a:solidFill>
                            <a:srgbClr val="7030A0"/>
                          </a:solidFill>
                          <a:effectLst/>
                          <a:latin typeface="Helvetica" pitchFamily="2" charset="0"/>
                          <a:ea typeface="+mn-ea"/>
                          <a:cs typeface="+mn-cs"/>
                        </a:rPr>
                        <a:t>There are some medical treatments but with more side effects and require long term </a:t>
                      </a:r>
                      <a:r>
                        <a:rPr lang="en-GB" sz="900" b="1" kern="1200" dirty="0">
                          <a:solidFill>
                            <a:srgbClr val="7030A0"/>
                          </a:solidFill>
                          <a:effectLst/>
                          <a:latin typeface="Helvetica" pitchFamily="2" charset="0"/>
                          <a:ea typeface="+mn-ea"/>
                          <a:cs typeface="+mn-cs"/>
                        </a:rPr>
                        <a:t>medication intake</a:t>
                      </a:r>
                      <a:r>
                        <a:rPr lang="en-GB" sz="900" kern="1200" dirty="0">
                          <a:solidFill>
                            <a:srgbClr val="7030A0"/>
                          </a:solidFill>
                          <a:effectLst/>
                          <a:latin typeface="Helvetica" pitchFamily="2" charset="0"/>
                          <a:ea typeface="+mn-ea"/>
                          <a:cs typeface="+mn-cs"/>
                        </a:rPr>
                        <a:t>. </a:t>
                      </a:r>
                      <a:r>
                        <a:rPr lang="en-GB" sz="900" b="1" kern="1200" dirty="0">
                          <a:solidFill>
                            <a:srgbClr val="7030A0"/>
                          </a:solidFill>
                          <a:effectLst/>
                          <a:latin typeface="Helvetica" pitchFamily="2" charset="0"/>
                          <a:ea typeface="+mn-ea"/>
                          <a:cs typeface="+mn-cs"/>
                        </a:rPr>
                        <a:t>Pain relief tablets</a:t>
                      </a:r>
                      <a:r>
                        <a:rPr lang="en-GB" sz="900" kern="1200" dirty="0">
                          <a:solidFill>
                            <a:srgbClr val="7030A0"/>
                          </a:solidFill>
                          <a:effectLst/>
                          <a:latin typeface="Helvetica" pitchFamily="2" charset="0"/>
                          <a:ea typeface="+mn-ea"/>
                          <a:cs typeface="+mn-cs"/>
                        </a:rPr>
                        <a:t> can sooth pain for short term as well as </a:t>
                      </a:r>
                      <a:r>
                        <a:rPr lang="en-GB" sz="900" b="1" kern="1200" dirty="0">
                          <a:solidFill>
                            <a:srgbClr val="7030A0"/>
                          </a:solidFill>
                          <a:effectLst/>
                          <a:latin typeface="Helvetica" pitchFamily="2" charset="0"/>
                          <a:ea typeface="+mn-ea"/>
                          <a:cs typeface="+mn-cs"/>
                        </a:rPr>
                        <a:t>heated compress however will not resolve the problem.</a:t>
                      </a:r>
                    </a:p>
                  </a:txBody>
                  <a:tcPr anchor="ctr">
                    <a:solidFill>
                      <a:srgbClr val="FFEFEE"/>
                    </a:solidFill>
                  </a:tcPr>
                </a:tc>
                <a:extLst>
                  <a:ext uri="{0D108BD9-81ED-4DB2-BD59-A6C34878D82A}">
                    <a16:rowId xmlns:a16="http://schemas.microsoft.com/office/drawing/2014/main" val="3658826396"/>
                  </a:ext>
                </a:extLst>
              </a:tr>
              <a:tr h="890469">
                <a:tc>
                  <a:txBody>
                    <a:bodyPr/>
                    <a:lstStyle/>
                    <a:p>
                      <a:r>
                        <a:rPr lang="en-US" sz="1200" b="1" dirty="0">
                          <a:solidFill>
                            <a:srgbClr val="7030A0"/>
                          </a:solidFill>
                        </a:rPr>
                        <a:t>Complications</a:t>
                      </a:r>
                    </a:p>
                  </a:txBody>
                  <a:tcPr anchor="ctr">
                    <a:solidFill>
                      <a:srgbClr val="FFE3D9"/>
                    </a:solidFill>
                  </a:tcPr>
                </a:tc>
                <a:tc>
                  <a:txBody>
                    <a:bodyPr/>
                    <a:lstStyle/>
                    <a:p>
                      <a:r>
                        <a:rPr lang="en-GB" sz="900" b="1" kern="1200" dirty="0">
                          <a:solidFill>
                            <a:srgbClr val="7030A0"/>
                          </a:solidFill>
                          <a:effectLst/>
                          <a:latin typeface="Helvetica" pitchFamily="2" charset="0"/>
                          <a:ea typeface="+mn-ea"/>
                          <a:cs typeface="+mn-cs"/>
                        </a:rPr>
                        <a:t>Surgical removal of the Gallbladder </a:t>
                      </a:r>
                      <a:r>
                        <a:rPr lang="en-GB" sz="900" b="0" kern="1200" dirty="0">
                          <a:solidFill>
                            <a:srgbClr val="7030A0"/>
                          </a:solidFill>
                          <a:effectLst/>
                          <a:latin typeface="Helvetica" pitchFamily="2" charset="0"/>
                          <a:ea typeface="+mn-ea"/>
                          <a:cs typeface="+mn-cs"/>
                        </a:rPr>
                        <a:t>have little </a:t>
                      </a:r>
                      <a:r>
                        <a:rPr lang="en-GB" sz="900" kern="1200" dirty="0">
                          <a:solidFill>
                            <a:srgbClr val="7030A0"/>
                          </a:solidFill>
                          <a:effectLst/>
                          <a:latin typeface="Helvetica" pitchFamily="2" charset="0"/>
                          <a:ea typeface="+mn-ea"/>
                          <a:cs typeface="+mn-cs"/>
                        </a:rPr>
                        <a:t>side effects, most common complications:</a:t>
                      </a:r>
                    </a:p>
                    <a:p>
                      <a:r>
                        <a:rPr lang="en-GB" sz="900" kern="1200" dirty="0">
                          <a:solidFill>
                            <a:srgbClr val="7030A0"/>
                          </a:solidFill>
                          <a:effectLst/>
                          <a:latin typeface="Helvetica" pitchFamily="2" charset="0"/>
                          <a:ea typeface="+mn-ea"/>
                          <a:cs typeface="+mn-cs"/>
                        </a:rPr>
                        <a:t>Gallstones block a bile duct or move into other parts of the Digestive System. (Can cause: </a:t>
                      </a:r>
                      <a:r>
                        <a:rPr lang="en-GB" sz="900" b="1" kern="1200" dirty="0">
                          <a:solidFill>
                            <a:srgbClr val="7030A0"/>
                          </a:solidFill>
                          <a:effectLst/>
                          <a:latin typeface="Helvetica" pitchFamily="2" charset="0"/>
                          <a:ea typeface="+mn-ea"/>
                          <a:cs typeface="+mn-cs"/>
                        </a:rPr>
                        <a:t>Jaundice </a:t>
                      </a:r>
                      <a:r>
                        <a:rPr lang="en-GB" sz="900" b="0" kern="1200" dirty="0">
                          <a:solidFill>
                            <a:srgbClr val="7030A0"/>
                          </a:solidFill>
                          <a:effectLst/>
                          <a:latin typeface="Helvetica" pitchFamily="2" charset="0"/>
                          <a:ea typeface="+mn-ea"/>
                          <a:cs typeface="+mn-cs"/>
                        </a:rPr>
                        <a:t>and </a:t>
                      </a:r>
                      <a:r>
                        <a:rPr lang="en-GB" sz="900" b="1" kern="1200" dirty="0">
                          <a:solidFill>
                            <a:srgbClr val="7030A0"/>
                          </a:solidFill>
                          <a:effectLst/>
                          <a:latin typeface="Helvetica" pitchFamily="2" charset="0"/>
                          <a:ea typeface="+mn-ea"/>
                          <a:cs typeface="+mn-cs"/>
                        </a:rPr>
                        <a:t>Acute Pancreatitis / Cholecystitis</a:t>
                      </a:r>
                      <a:r>
                        <a:rPr lang="en-GB" sz="900" b="0" kern="1200" dirty="0">
                          <a:solidFill>
                            <a:srgbClr val="7030A0"/>
                          </a:solidFill>
                          <a:effectLst/>
                          <a:latin typeface="Helvetica" pitchFamily="2" charset="0"/>
                          <a:ea typeface="+mn-ea"/>
                          <a:cs typeface="+mn-cs"/>
                        </a:rPr>
                        <a:t>).</a:t>
                      </a:r>
                    </a:p>
                  </a:txBody>
                  <a:tcPr anchor="ctr">
                    <a:solidFill>
                      <a:srgbClr val="FFE3D9"/>
                    </a:solidFill>
                  </a:tcPr>
                </a:tc>
                <a:extLst>
                  <a:ext uri="{0D108BD9-81ED-4DB2-BD59-A6C34878D82A}">
                    <a16:rowId xmlns:a16="http://schemas.microsoft.com/office/drawing/2014/main" val="3515272766"/>
                  </a:ext>
                </a:extLst>
              </a:tr>
              <a:tr h="719866">
                <a:tc>
                  <a:txBody>
                    <a:bodyPr/>
                    <a:lstStyle/>
                    <a:p>
                      <a:r>
                        <a:rPr lang="en-US" sz="1200" b="1" dirty="0">
                          <a:solidFill>
                            <a:srgbClr val="7030A0"/>
                          </a:solidFill>
                        </a:rPr>
                        <a:t>Prevention</a:t>
                      </a:r>
                    </a:p>
                  </a:txBody>
                  <a:tcPr anchor="ctr">
                    <a:solidFill>
                      <a:srgbClr val="FFEFEE"/>
                    </a:solidFill>
                  </a:tcPr>
                </a:tc>
                <a:tc>
                  <a:txBody>
                    <a:bodyPr/>
                    <a:lstStyle/>
                    <a:p>
                      <a:r>
                        <a:rPr lang="en-US" sz="1000" b="1" dirty="0">
                          <a:solidFill>
                            <a:srgbClr val="7030A0"/>
                          </a:solidFill>
                        </a:rPr>
                        <a:t>Healthy, Balanced Diet: </a:t>
                      </a:r>
                      <a:r>
                        <a:rPr lang="en-US" sz="1000" b="0" dirty="0">
                          <a:solidFill>
                            <a:srgbClr val="7030A0"/>
                          </a:solidFill>
                        </a:rPr>
                        <a:t>Avoid foods with saturated fats. Add Fruits and wholegrains to your meal menu. </a:t>
                      </a:r>
                      <a:r>
                        <a:rPr lang="en-US" sz="1000" b="1" dirty="0">
                          <a:solidFill>
                            <a:srgbClr val="7030A0"/>
                          </a:solidFill>
                        </a:rPr>
                        <a:t>Try avoiding Alcoholic drinks. East smaller amount of foods more often, </a:t>
                      </a:r>
                    </a:p>
                    <a:p>
                      <a:r>
                        <a:rPr lang="en-US" sz="1000" b="1" dirty="0">
                          <a:solidFill>
                            <a:srgbClr val="7030A0"/>
                          </a:solidFill>
                        </a:rPr>
                        <a:t>Weight loss can help prevent</a:t>
                      </a:r>
                    </a:p>
                  </a:txBody>
                  <a:tcPr anchor="ctr">
                    <a:solidFill>
                      <a:srgbClr val="FFEFEE"/>
                    </a:solidFill>
                  </a:tcPr>
                </a:tc>
                <a:extLst>
                  <a:ext uri="{0D108BD9-81ED-4DB2-BD59-A6C34878D82A}">
                    <a16:rowId xmlns:a16="http://schemas.microsoft.com/office/drawing/2014/main" val="288539129"/>
                  </a:ext>
                </a:extLst>
              </a:tr>
            </a:tbl>
          </a:graphicData>
        </a:graphic>
      </p:graphicFrame>
      <p:sp>
        <p:nvSpPr>
          <p:cNvPr id="67" name="TextBox 66">
            <a:extLst>
              <a:ext uri="{FF2B5EF4-FFF2-40B4-BE49-F238E27FC236}">
                <a16:creationId xmlns:a16="http://schemas.microsoft.com/office/drawing/2014/main" id="{1BBF9343-5014-964E-B42E-A98D19B99C29}"/>
              </a:ext>
            </a:extLst>
          </p:cNvPr>
          <p:cNvSpPr txBox="1"/>
          <p:nvPr/>
        </p:nvSpPr>
        <p:spPr>
          <a:xfrm>
            <a:off x="4812080" y="1053340"/>
            <a:ext cx="6347007" cy="1169551"/>
          </a:xfrm>
          <a:prstGeom prst="rect">
            <a:avLst/>
          </a:prstGeom>
          <a:noFill/>
        </p:spPr>
        <p:txBody>
          <a:bodyPr wrap="square" rtlCol="0">
            <a:spAutoFit/>
          </a:bodyPr>
          <a:lstStyle/>
          <a:p>
            <a:r>
              <a:rPr lang="en-GB" sz="1000" dirty="0">
                <a:solidFill>
                  <a:srgbClr val="471E67"/>
                </a:solidFill>
                <a:latin typeface="Helvetica" pitchFamily="2" charset="0"/>
              </a:rPr>
              <a:t>Gallbladder is a small sack, just below the liver. It stores bile.</a:t>
            </a:r>
          </a:p>
          <a:p>
            <a:r>
              <a:rPr lang="en-GB" sz="1000" dirty="0">
                <a:solidFill>
                  <a:srgbClr val="471E67"/>
                </a:solidFill>
                <a:latin typeface="Helvetica" pitchFamily="2" charset="0"/>
              </a:rPr>
              <a:t>In some people the bile may have chemical imbalance causing formation of </a:t>
            </a:r>
            <a:r>
              <a:rPr lang="en-GB" sz="1000" b="1" dirty="0">
                <a:solidFill>
                  <a:srgbClr val="471E67"/>
                </a:solidFill>
                <a:latin typeface="Helvetica" pitchFamily="2" charset="0"/>
              </a:rPr>
              <a:t>Gallstones</a:t>
            </a:r>
            <a:r>
              <a:rPr lang="en-GB" sz="1000" dirty="0">
                <a:solidFill>
                  <a:srgbClr val="471E67"/>
                </a:solidFill>
                <a:latin typeface="Helvetica" pitchFamily="2" charset="0"/>
              </a:rPr>
              <a:t> in the </a:t>
            </a:r>
            <a:r>
              <a:rPr lang="en-GB" sz="1000" b="1" dirty="0">
                <a:solidFill>
                  <a:srgbClr val="471E67"/>
                </a:solidFill>
                <a:latin typeface="Helvetica" pitchFamily="2" charset="0"/>
              </a:rPr>
              <a:t>Gallbladder</a:t>
            </a:r>
            <a:r>
              <a:rPr lang="en-GB" sz="1000" dirty="0">
                <a:solidFill>
                  <a:srgbClr val="471E67"/>
                </a:solidFill>
                <a:latin typeface="Helvetica" pitchFamily="2" charset="0"/>
              </a:rPr>
              <a:t>. This is more common for women than man, in obese persons and people over 40. </a:t>
            </a:r>
          </a:p>
          <a:p>
            <a:r>
              <a:rPr lang="en-GB" sz="1000" dirty="0">
                <a:solidFill>
                  <a:srgbClr val="471E67"/>
                </a:solidFill>
                <a:latin typeface="Helvetica" pitchFamily="2" charset="0"/>
              </a:rPr>
              <a:t>The phenomena is very common and as it self is asymptomatic. If the stones block passage of the bile symptoms may occur. The symptoms are similar to symptoms of other serious GI issues, therefore </a:t>
            </a:r>
            <a:r>
              <a:rPr lang="en-GB" sz="1000" b="1" dirty="0">
                <a:solidFill>
                  <a:srgbClr val="471E67"/>
                </a:solidFill>
                <a:latin typeface="Helvetica" pitchFamily="2" charset="0"/>
              </a:rPr>
              <a:t>require medical attention.</a:t>
            </a:r>
          </a:p>
          <a:p>
            <a:endParaRPr lang="en-GB" sz="1000" dirty="0">
              <a:solidFill>
                <a:schemeClr val="tx1">
                  <a:lumMod val="50000"/>
                  <a:lumOff val="50000"/>
                </a:schemeClr>
              </a:solidFill>
              <a:latin typeface="Helvetica" pitchFamily="2" charset="0"/>
            </a:endParaRPr>
          </a:p>
        </p:txBody>
      </p:sp>
      <p:sp>
        <p:nvSpPr>
          <p:cNvPr id="71" name="TextBox 70">
            <a:extLst>
              <a:ext uri="{FF2B5EF4-FFF2-40B4-BE49-F238E27FC236}">
                <a16:creationId xmlns:a16="http://schemas.microsoft.com/office/drawing/2014/main" id="{75239728-05E7-4449-99A6-042522329611}"/>
              </a:ext>
            </a:extLst>
          </p:cNvPr>
          <p:cNvSpPr txBox="1"/>
          <p:nvPr/>
        </p:nvSpPr>
        <p:spPr>
          <a:xfrm>
            <a:off x="418157" y="6458046"/>
            <a:ext cx="3679212" cy="230832"/>
          </a:xfrm>
          <a:prstGeom prst="rect">
            <a:avLst/>
          </a:prstGeom>
          <a:noFill/>
        </p:spPr>
        <p:txBody>
          <a:bodyPr wrap="none" rtlCol="0">
            <a:spAutoFit/>
          </a:bodyPr>
          <a:lstStyle/>
          <a:p>
            <a:r>
              <a:rPr lang="en-US" sz="900" dirty="0">
                <a:solidFill>
                  <a:schemeClr val="tx1">
                    <a:lumMod val="50000"/>
                    <a:lumOff val="50000"/>
                  </a:schemeClr>
                </a:solidFill>
                <a:latin typeface="Arial" panose="020B0604020202020204" pitchFamily="34" charset="0"/>
                <a:cs typeface="Arial" panose="020B0604020202020204" pitchFamily="34" charset="0"/>
              </a:rPr>
              <a:t>Image taken from: https://</a:t>
            </a:r>
            <a:r>
              <a:rPr lang="en-US" sz="900" dirty="0" err="1">
                <a:solidFill>
                  <a:schemeClr val="tx1">
                    <a:lumMod val="50000"/>
                    <a:lumOff val="50000"/>
                  </a:schemeClr>
                </a:solidFill>
                <a:latin typeface="Arial" panose="020B0604020202020204" pitchFamily="34" charset="0"/>
                <a:cs typeface="Arial" panose="020B0604020202020204" pitchFamily="34" charset="0"/>
              </a:rPr>
              <a:t>thesurgicalclinics.com</a:t>
            </a:r>
            <a:r>
              <a:rPr lang="en-US" sz="900" dirty="0">
                <a:solidFill>
                  <a:schemeClr val="tx1">
                    <a:lumMod val="50000"/>
                    <a:lumOff val="50000"/>
                  </a:schemeClr>
                </a:solidFill>
                <a:latin typeface="Arial" panose="020B0604020202020204" pitchFamily="34" charset="0"/>
                <a:cs typeface="Arial" panose="020B0604020202020204" pitchFamily="34" charset="0"/>
              </a:rPr>
              <a:t>/gallbladder-disease/</a:t>
            </a:r>
          </a:p>
        </p:txBody>
      </p:sp>
    </p:spTree>
    <p:extLst>
      <p:ext uri="{BB962C8B-B14F-4D97-AF65-F5344CB8AC3E}">
        <p14:creationId xmlns:p14="http://schemas.microsoft.com/office/powerpoint/2010/main" val="3261644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FEE"/>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9E1A26-40C0-4D4F-BE60-969D59A99E47}"/>
              </a:ext>
            </a:extLst>
          </p:cNvPr>
          <p:cNvSpPr>
            <a:spLocks noGrp="1"/>
          </p:cNvSpPr>
          <p:nvPr>
            <p:ph idx="1"/>
          </p:nvPr>
        </p:nvSpPr>
        <p:spPr>
          <a:xfrm>
            <a:off x="800100" y="2016125"/>
            <a:ext cx="10515600" cy="3584576"/>
          </a:xfrm>
        </p:spPr>
        <p:txBody>
          <a:bodyPr>
            <a:normAutofit/>
          </a:bodyPr>
          <a:lstStyle/>
          <a:p>
            <a:r>
              <a:rPr lang="en-GB" sz="1050" dirty="0">
                <a:solidFill>
                  <a:schemeClr val="tx1">
                    <a:lumMod val="50000"/>
                    <a:lumOff val="50000"/>
                  </a:schemeClr>
                </a:solidFill>
                <a:latin typeface="Arial" panose="020B0604020202020204" pitchFamily="34" charset="0"/>
                <a:cs typeface="Arial" panose="020B0604020202020204" pitchFamily="34" charset="0"/>
              </a:rPr>
              <a:t>National Institute of Diabetes and Digestive and Kidney Diseases</a:t>
            </a:r>
            <a:r>
              <a:rPr lang="en-GB" sz="1050" b="1" dirty="0">
                <a:solidFill>
                  <a:schemeClr val="tx1">
                    <a:lumMod val="50000"/>
                    <a:lumOff val="50000"/>
                  </a:schemeClr>
                </a:solidFill>
                <a:latin typeface="Arial" panose="020B0604020202020204" pitchFamily="34" charset="0"/>
                <a:cs typeface="Arial" panose="020B0604020202020204" pitchFamily="34" charset="0"/>
              </a:rPr>
              <a:t> (2013) Your Digestive System &amp; How it Works. </a:t>
            </a:r>
            <a:r>
              <a:rPr lang="en-GB" sz="1050" b="1" u="sng" dirty="0">
                <a:solidFill>
                  <a:schemeClr val="tx1">
                    <a:lumMod val="50000"/>
                    <a:lumOff val="50000"/>
                  </a:schemeClr>
                </a:solidFill>
                <a:latin typeface="Arial" panose="020B0604020202020204" pitchFamily="34" charset="0"/>
                <a:cs typeface="Arial" panose="020B0604020202020204" pitchFamily="34" charset="0"/>
              </a:rPr>
              <a:t>Available at: </a:t>
            </a:r>
            <a:r>
              <a:rPr lang="en-GB" sz="1050" b="1" u="sng" dirty="0">
                <a:solidFill>
                  <a:schemeClr val="tx1">
                    <a:lumMod val="50000"/>
                    <a:lumOff val="5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https://www.niddk.nih.gov/health-information/digestive-diseases/digestive-system-how-it-works</a:t>
            </a:r>
            <a:r>
              <a:rPr lang="en-GB" sz="1050" b="1" u="sng" dirty="0">
                <a:solidFill>
                  <a:schemeClr val="tx1">
                    <a:lumMod val="50000"/>
                    <a:lumOff val="50000"/>
                  </a:schemeClr>
                </a:solidFill>
                <a:latin typeface="Arial" panose="020B0604020202020204" pitchFamily="34" charset="0"/>
                <a:cs typeface="Arial" panose="020B0604020202020204" pitchFamily="34" charset="0"/>
              </a:rPr>
              <a:t> (Accessed:19 October 2022).</a:t>
            </a:r>
            <a:endParaRPr lang="en-GB" sz="1050" dirty="0">
              <a:solidFill>
                <a:schemeClr val="tx1">
                  <a:lumMod val="50000"/>
                  <a:lumOff val="50000"/>
                </a:schemeClr>
              </a:solidFill>
              <a:latin typeface="Arial" panose="020B0604020202020204" pitchFamily="34" charset="0"/>
              <a:cs typeface="Arial" panose="020B0604020202020204" pitchFamily="34" charset="0"/>
            </a:endParaRPr>
          </a:p>
          <a:p>
            <a:r>
              <a:rPr lang="en-GB" sz="1050" b="1" dirty="0">
                <a:solidFill>
                  <a:schemeClr val="tx1">
                    <a:lumMod val="50000"/>
                    <a:lumOff val="50000"/>
                  </a:schemeClr>
                </a:solidFill>
                <a:latin typeface="Arial" panose="020B0604020202020204" pitchFamily="34" charset="0"/>
                <a:cs typeface="Arial" panose="020B0604020202020204" pitchFamily="34" charset="0"/>
              </a:rPr>
              <a:t>The Healthline Medical Network (2018) Digestive. </a:t>
            </a:r>
            <a:r>
              <a:rPr lang="en-GB" sz="1050" b="1" dirty="0" err="1">
                <a:solidFill>
                  <a:schemeClr val="tx1">
                    <a:lumMod val="50000"/>
                    <a:lumOff val="50000"/>
                  </a:schemeClr>
                </a:solidFill>
                <a:latin typeface="Arial" panose="020B0604020202020204" pitchFamily="34" charset="0"/>
                <a:cs typeface="Arial" panose="020B0604020202020204" pitchFamily="34" charset="0"/>
              </a:rPr>
              <a:t>Availabe</a:t>
            </a:r>
            <a:r>
              <a:rPr lang="en-GB" sz="1050" b="1" dirty="0">
                <a:solidFill>
                  <a:schemeClr val="tx1">
                    <a:lumMod val="50000"/>
                    <a:lumOff val="50000"/>
                  </a:schemeClr>
                </a:solidFill>
                <a:latin typeface="Arial" panose="020B0604020202020204" pitchFamily="34" charset="0"/>
                <a:cs typeface="Arial" panose="020B0604020202020204" pitchFamily="34" charset="0"/>
              </a:rPr>
              <a:t> at:</a:t>
            </a:r>
            <a:r>
              <a:rPr lang="en-GB" sz="1050" dirty="0">
                <a:solidFill>
                  <a:schemeClr val="tx1">
                    <a:lumMod val="50000"/>
                    <a:lumOff val="50000"/>
                  </a:schemeClr>
                </a:solidFill>
                <a:latin typeface="Arial" panose="020B0604020202020204" pitchFamily="34" charset="0"/>
                <a:cs typeface="Arial" panose="020B0604020202020204" pitchFamily="34" charset="0"/>
              </a:rPr>
              <a:t> </a:t>
            </a:r>
            <a:r>
              <a:rPr lang="en-GB" sz="1050" dirty="0">
                <a:solidFill>
                  <a:schemeClr val="tx1">
                    <a:lumMod val="50000"/>
                    <a:lumOff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https://www.healthline.com/human-body-maps/digestive-system#1</a:t>
            </a:r>
            <a:r>
              <a:rPr lang="en-GB" sz="1050" dirty="0">
                <a:solidFill>
                  <a:schemeClr val="tx1">
                    <a:lumMod val="50000"/>
                    <a:lumOff val="50000"/>
                  </a:schemeClr>
                </a:solidFill>
                <a:latin typeface="Arial" panose="020B0604020202020204" pitchFamily="34" charset="0"/>
                <a:cs typeface="Arial" panose="020B0604020202020204" pitchFamily="34" charset="0"/>
              </a:rPr>
              <a:t> (Accessed: 20 October 2022).</a:t>
            </a:r>
          </a:p>
          <a:p>
            <a:r>
              <a:rPr lang="en-GB" sz="1050" b="1" dirty="0">
                <a:solidFill>
                  <a:schemeClr val="tx1">
                    <a:lumMod val="50000"/>
                    <a:lumOff val="50000"/>
                  </a:schemeClr>
                </a:solidFill>
                <a:latin typeface="Arial" panose="020B0604020202020204" pitchFamily="34" charset="0"/>
                <a:cs typeface="Arial" panose="020B0604020202020204" pitchFamily="34" charset="0"/>
              </a:rPr>
              <a:t>Better Health Channel (</a:t>
            </a:r>
            <a:r>
              <a:rPr lang="en-GB" sz="1050" b="1" dirty="0" err="1">
                <a:solidFill>
                  <a:schemeClr val="tx1">
                    <a:lumMod val="50000"/>
                    <a:lumOff val="50000"/>
                  </a:schemeClr>
                </a:solidFill>
                <a:latin typeface="Arial" panose="020B0604020202020204" pitchFamily="34" charset="0"/>
                <a:cs typeface="Arial" panose="020B0604020202020204" pitchFamily="34" charset="0"/>
              </a:rPr>
              <a:t>n.d</a:t>
            </a:r>
            <a:r>
              <a:rPr lang="en-GB" sz="1050" b="1" dirty="0">
                <a:solidFill>
                  <a:schemeClr val="tx1">
                    <a:lumMod val="50000"/>
                    <a:lumOff val="50000"/>
                  </a:schemeClr>
                </a:solidFill>
                <a:latin typeface="Arial" panose="020B0604020202020204" pitchFamily="34" charset="0"/>
                <a:cs typeface="Arial" panose="020B0604020202020204" pitchFamily="34" charset="0"/>
              </a:rPr>
              <a:t>). Digestive system explained. </a:t>
            </a:r>
            <a:r>
              <a:rPr lang="en-GB" sz="1050" b="1" u="sng" dirty="0" err="1">
                <a:solidFill>
                  <a:schemeClr val="tx1">
                    <a:lumMod val="50000"/>
                    <a:lumOff val="50000"/>
                  </a:schemeClr>
                </a:solidFill>
                <a:latin typeface="Arial" panose="020B0604020202020204" pitchFamily="34" charset="0"/>
                <a:cs typeface="Arial" panose="020B0604020202020204" pitchFamily="34" charset="0"/>
              </a:rPr>
              <a:t>Avalable</a:t>
            </a:r>
            <a:r>
              <a:rPr lang="en-GB" sz="1050" b="1" u="sng" dirty="0">
                <a:solidFill>
                  <a:schemeClr val="tx1">
                    <a:lumMod val="50000"/>
                    <a:lumOff val="50000"/>
                  </a:schemeClr>
                </a:solidFill>
                <a:latin typeface="Arial" panose="020B0604020202020204" pitchFamily="34" charset="0"/>
                <a:cs typeface="Arial" panose="020B0604020202020204" pitchFamily="34" charset="0"/>
              </a:rPr>
              <a:t> at: </a:t>
            </a:r>
            <a:r>
              <a:rPr lang="en-GB" sz="1050" b="1" u="sng" dirty="0">
                <a:solidFill>
                  <a:schemeClr val="tx1">
                    <a:lumMod val="50000"/>
                    <a:lumOff val="50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https://www.betterhealth.vic.gov.au/health/conditionsandtreatments/digestive-system#common-problems-in-the-digestive-system</a:t>
            </a:r>
            <a:r>
              <a:rPr lang="en-GB" sz="1050" b="1" u="sng" dirty="0">
                <a:solidFill>
                  <a:schemeClr val="tx1">
                    <a:lumMod val="50000"/>
                    <a:lumOff val="50000"/>
                  </a:schemeClr>
                </a:solidFill>
                <a:latin typeface="Arial" panose="020B0604020202020204" pitchFamily="34" charset="0"/>
                <a:cs typeface="Arial" panose="020B0604020202020204" pitchFamily="34" charset="0"/>
              </a:rPr>
              <a:t> </a:t>
            </a:r>
            <a:r>
              <a:rPr lang="en-GB" sz="1050" dirty="0">
                <a:solidFill>
                  <a:schemeClr val="tx1">
                    <a:lumMod val="50000"/>
                    <a:lumOff val="50000"/>
                  </a:schemeClr>
                </a:solidFill>
                <a:latin typeface="Arial" panose="020B0604020202020204" pitchFamily="34" charset="0"/>
                <a:cs typeface="Arial" panose="020B0604020202020204" pitchFamily="34" charset="0"/>
              </a:rPr>
              <a:t>(Accessed: 20 October 2022).</a:t>
            </a:r>
          </a:p>
          <a:p>
            <a:r>
              <a:rPr lang="en-GB" sz="1050" dirty="0">
                <a:solidFill>
                  <a:schemeClr val="tx1">
                    <a:lumMod val="50000"/>
                    <a:lumOff val="50000"/>
                  </a:schemeClr>
                </a:solidFill>
                <a:latin typeface="Arial" panose="020B0604020202020204" pitchFamily="34" charset="0"/>
                <a:cs typeface="Arial" panose="020B0604020202020204" pitchFamily="34" charset="0"/>
              </a:rPr>
              <a:t>Kong, F. and Singh, R. (2008), Disintegration of Solid Foods in Human Stomach. Journal of Food Science, 73: R67-R80. </a:t>
            </a:r>
            <a:r>
              <a:rPr lang="en-GB" sz="1050" u="sng" dirty="0">
                <a:solidFill>
                  <a:schemeClr val="tx1">
                    <a:lumMod val="50000"/>
                    <a:lumOff val="50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https://doi.org/10.1111/j.1750-3841.2008.00766.x</a:t>
            </a:r>
            <a:endParaRPr lang="en-GB" sz="1050" dirty="0">
              <a:solidFill>
                <a:schemeClr val="tx1">
                  <a:lumMod val="50000"/>
                  <a:lumOff val="50000"/>
                </a:schemeClr>
              </a:solidFill>
              <a:latin typeface="Arial" panose="020B0604020202020204" pitchFamily="34" charset="0"/>
              <a:cs typeface="Arial" panose="020B0604020202020204" pitchFamily="34" charset="0"/>
            </a:endParaRPr>
          </a:p>
          <a:p>
            <a:r>
              <a:rPr lang="en-GB" sz="1050" dirty="0">
                <a:solidFill>
                  <a:schemeClr val="tx1">
                    <a:lumMod val="50000"/>
                    <a:lumOff val="50000"/>
                  </a:schemeClr>
                </a:solidFill>
                <a:latin typeface="Arial" panose="020B0604020202020204" pitchFamily="34" charset="0"/>
                <a:cs typeface="Arial" panose="020B0604020202020204" pitchFamily="34" charset="0"/>
              </a:rPr>
              <a:t>Jones MW, Weir CB, </a:t>
            </a:r>
            <a:r>
              <a:rPr lang="en-GB" sz="1050" dirty="0" err="1">
                <a:solidFill>
                  <a:schemeClr val="tx1">
                    <a:lumMod val="50000"/>
                    <a:lumOff val="50000"/>
                  </a:schemeClr>
                </a:solidFill>
                <a:latin typeface="Arial" panose="020B0604020202020204" pitchFamily="34" charset="0"/>
                <a:cs typeface="Arial" panose="020B0604020202020204" pitchFamily="34" charset="0"/>
              </a:rPr>
              <a:t>Ghassemzadeh</a:t>
            </a:r>
            <a:r>
              <a:rPr lang="en-GB" sz="1050" dirty="0">
                <a:solidFill>
                  <a:schemeClr val="tx1">
                    <a:lumMod val="50000"/>
                    <a:lumOff val="50000"/>
                  </a:schemeClr>
                </a:solidFill>
                <a:latin typeface="Arial" panose="020B0604020202020204" pitchFamily="34" charset="0"/>
                <a:cs typeface="Arial" panose="020B0604020202020204" pitchFamily="34" charset="0"/>
              </a:rPr>
              <a:t> S. Gallstones (Cholelithiasis) [Updated 2022 Oct 3]. In: </a:t>
            </a:r>
            <a:r>
              <a:rPr lang="en-GB" sz="1050" dirty="0" err="1">
                <a:solidFill>
                  <a:schemeClr val="tx1">
                    <a:lumMod val="50000"/>
                    <a:lumOff val="50000"/>
                  </a:schemeClr>
                </a:solidFill>
                <a:latin typeface="Arial" panose="020B0604020202020204" pitchFamily="34" charset="0"/>
                <a:cs typeface="Arial" panose="020B0604020202020204" pitchFamily="34" charset="0"/>
              </a:rPr>
              <a:t>StatPearls</a:t>
            </a:r>
            <a:r>
              <a:rPr lang="en-GB" sz="1050" dirty="0">
                <a:solidFill>
                  <a:schemeClr val="tx1">
                    <a:lumMod val="50000"/>
                    <a:lumOff val="50000"/>
                  </a:schemeClr>
                </a:solidFill>
                <a:latin typeface="Arial" panose="020B0604020202020204" pitchFamily="34" charset="0"/>
                <a:cs typeface="Arial" panose="020B0604020202020204" pitchFamily="34" charset="0"/>
              </a:rPr>
              <a:t> [Internet]. Treasure Island (FL): </a:t>
            </a:r>
            <a:r>
              <a:rPr lang="en-GB" sz="1050" dirty="0" err="1">
                <a:solidFill>
                  <a:schemeClr val="tx1">
                    <a:lumMod val="50000"/>
                    <a:lumOff val="50000"/>
                  </a:schemeClr>
                </a:solidFill>
                <a:latin typeface="Arial" panose="020B0604020202020204" pitchFamily="34" charset="0"/>
                <a:cs typeface="Arial" panose="020B0604020202020204" pitchFamily="34" charset="0"/>
              </a:rPr>
              <a:t>StatPearls</a:t>
            </a:r>
            <a:r>
              <a:rPr lang="en-GB" sz="1050" dirty="0">
                <a:solidFill>
                  <a:schemeClr val="tx1">
                    <a:lumMod val="50000"/>
                    <a:lumOff val="50000"/>
                  </a:schemeClr>
                </a:solidFill>
                <a:latin typeface="Arial" panose="020B0604020202020204" pitchFamily="34" charset="0"/>
                <a:cs typeface="Arial" panose="020B0604020202020204" pitchFamily="34" charset="0"/>
              </a:rPr>
              <a:t> Publishing; 2022 Jan-. Available from: </a:t>
            </a:r>
            <a:r>
              <a:rPr lang="en-GB" sz="1050" u="sng" dirty="0">
                <a:solidFill>
                  <a:schemeClr val="tx1">
                    <a:lumMod val="50000"/>
                    <a:lumOff val="5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https://www.ncbi.nlm.nih.gov/books/NBK459370/</a:t>
            </a:r>
            <a:endParaRPr lang="en-GB" sz="1050" dirty="0">
              <a:solidFill>
                <a:schemeClr val="tx1">
                  <a:lumMod val="50000"/>
                  <a:lumOff val="50000"/>
                </a:schemeClr>
              </a:solidFill>
              <a:latin typeface="Arial" panose="020B0604020202020204" pitchFamily="34" charset="0"/>
              <a:cs typeface="Arial" panose="020B0604020202020204" pitchFamily="34" charset="0"/>
            </a:endParaRPr>
          </a:p>
          <a:p>
            <a:r>
              <a:rPr lang="en-GB" sz="1050" b="1" dirty="0">
                <a:solidFill>
                  <a:schemeClr val="tx1">
                    <a:lumMod val="50000"/>
                    <a:lumOff val="50000"/>
                  </a:schemeClr>
                </a:solidFill>
                <a:latin typeface="Arial" panose="020B0604020202020204" pitchFamily="34" charset="0"/>
                <a:cs typeface="Arial" panose="020B0604020202020204" pitchFamily="34" charset="0"/>
              </a:rPr>
              <a:t>The NHS Health A-Z Gallstones (2021). Available at: </a:t>
            </a:r>
            <a:r>
              <a:rPr lang="en-GB" sz="1050" dirty="0">
                <a:solidFill>
                  <a:schemeClr val="tx1">
                    <a:lumMod val="50000"/>
                    <a:lumOff val="50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https://www.nhs.uk/conditions/gallstones/</a:t>
            </a:r>
            <a:r>
              <a:rPr lang="en-GB" sz="1050" dirty="0">
                <a:solidFill>
                  <a:schemeClr val="tx1">
                    <a:lumMod val="50000"/>
                    <a:lumOff val="50000"/>
                  </a:schemeClr>
                </a:solidFill>
                <a:latin typeface="Arial" panose="020B0604020202020204" pitchFamily="34" charset="0"/>
                <a:cs typeface="Arial" panose="020B0604020202020204" pitchFamily="34" charset="0"/>
              </a:rPr>
              <a:t>(Accessed: 20 October 2022).</a:t>
            </a:r>
          </a:p>
          <a:p>
            <a:r>
              <a:rPr lang="en-GB" sz="1050" i="1" dirty="0">
                <a:solidFill>
                  <a:schemeClr val="tx1">
                    <a:lumMod val="50000"/>
                    <a:lumOff val="50000"/>
                  </a:schemeClr>
                </a:solidFill>
                <a:latin typeface="Arial" panose="020B0604020202020204" pitchFamily="34" charset="0"/>
                <a:cs typeface="Arial" panose="020B0604020202020204" pitchFamily="34" charset="0"/>
              </a:rPr>
              <a:t>Royce </a:t>
            </a:r>
            <a:r>
              <a:rPr lang="en-GB" sz="1050" i="1" dirty="0" err="1">
                <a:solidFill>
                  <a:schemeClr val="tx1">
                    <a:lumMod val="50000"/>
                    <a:lumOff val="50000"/>
                  </a:schemeClr>
                </a:solidFill>
                <a:latin typeface="Arial" panose="020B0604020202020204" pitchFamily="34" charset="0"/>
                <a:cs typeface="Arial" panose="020B0604020202020204" pitchFamily="34" charset="0"/>
              </a:rPr>
              <a:t>Groce</a:t>
            </a:r>
            <a:r>
              <a:rPr lang="en-GB" sz="1050" i="1" dirty="0">
                <a:solidFill>
                  <a:schemeClr val="tx1">
                    <a:lumMod val="50000"/>
                    <a:lumOff val="50000"/>
                  </a:schemeClr>
                </a:solidFill>
                <a:latin typeface="Arial" panose="020B0604020202020204" pitchFamily="34" charset="0"/>
                <a:cs typeface="Arial" panose="020B0604020202020204" pitchFamily="34" charset="0"/>
              </a:rPr>
              <a:t>, MD, (2021) Gallstones in Women. Available at: </a:t>
            </a:r>
            <a:r>
              <a:rPr lang="en-GB" sz="1050" i="1" u="sng" dirty="0">
                <a:solidFill>
                  <a:schemeClr val="tx1">
                    <a:lumMod val="50000"/>
                    <a:lumOff val="50000"/>
                  </a:schemeClr>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https://gi.org/topics/gallstones-in-women/</a:t>
            </a:r>
            <a:r>
              <a:rPr lang="en-GB" sz="1050" i="1" u="sng" dirty="0">
                <a:solidFill>
                  <a:schemeClr val="tx1">
                    <a:lumMod val="50000"/>
                    <a:lumOff val="50000"/>
                  </a:schemeClr>
                </a:solidFill>
                <a:latin typeface="Arial" panose="020B0604020202020204" pitchFamily="34" charset="0"/>
                <a:cs typeface="Arial" panose="020B0604020202020204" pitchFamily="34" charset="0"/>
              </a:rPr>
              <a:t> Accesses: 21 October 2022.</a:t>
            </a:r>
            <a:endParaRPr lang="en-GB" sz="1050" dirty="0">
              <a:solidFill>
                <a:schemeClr val="tx1">
                  <a:lumMod val="50000"/>
                  <a:lumOff val="50000"/>
                </a:schemeClr>
              </a:solidFill>
              <a:latin typeface="Arial" panose="020B0604020202020204" pitchFamily="34" charset="0"/>
              <a:cs typeface="Arial" panose="020B0604020202020204" pitchFamily="34" charset="0"/>
            </a:endParaRPr>
          </a:p>
          <a:p>
            <a:r>
              <a:rPr lang="en-GB" sz="1050" dirty="0">
                <a:solidFill>
                  <a:schemeClr val="tx1">
                    <a:lumMod val="50000"/>
                    <a:lumOff val="50000"/>
                  </a:schemeClr>
                </a:solidFill>
                <a:latin typeface="Arial" panose="020B0604020202020204" pitchFamily="34" charset="0"/>
                <a:cs typeface="Arial" panose="020B0604020202020204" pitchFamily="34" charset="0"/>
              </a:rPr>
              <a:t>Hofmann AF (September 1989). "Medical dissolution of gallstones by oral bile acid therapy". </a:t>
            </a:r>
            <a:r>
              <a:rPr lang="en-GB" sz="1050" i="1" dirty="0">
                <a:solidFill>
                  <a:schemeClr val="tx1">
                    <a:lumMod val="50000"/>
                    <a:lumOff val="50000"/>
                  </a:schemeClr>
                </a:solidFill>
                <a:latin typeface="Arial" panose="020B0604020202020204" pitchFamily="34" charset="0"/>
                <a:cs typeface="Arial" panose="020B0604020202020204" pitchFamily="34" charset="0"/>
              </a:rPr>
              <a:t>American Journal of Surgery</a:t>
            </a:r>
            <a:r>
              <a:rPr lang="en-GB" sz="1050" dirty="0">
                <a:solidFill>
                  <a:schemeClr val="tx1">
                    <a:lumMod val="50000"/>
                    <a:lumOff val="50000"/>
                  </a:schemeClr>
                </a:solidFill>
                <a:latin typeface="Arial" panose="020B0604020202020204" pitchFamily="34" charset="0"/>
                <a:cs typeface="Arial" panose="020B0604020202020204" pitchFamily="34" charset="0"/>
              </a:rPr>
              <a:t>. </a:t>
            </a:r>
            <a:r>
              <a:rPr lang="en-GB" sz="1050" b="1" dirty="0">
                <a:solidFill>
                  <a:schemeClr val="tx1">
                    <a:lumMod val="50000"/>
                    <a:lumOff val="50000"/>
                  </a:schemeClr>
                </a:solidFill>
                <a:latin typeface="Arial" panose="020B0604020202020204" pitchFamily="34" charset="0"/>
                <a:cs typeface="Arial" panose="020B0604020202020204" pitchFamily="34" charset="0"/>
              </a:rPr>
              <a:t>158</a:t>
            </a:r>
            <a:r>
              <a:rPr lang="en-GB" sz="1050" dirty="0">
                <a:solidFill>
                  <a:schemeClr val="tx1">
                    <a:lumMod val="50000"/>
                    <a:lumOff val="50000"/>
                  </a:schemeClr>
                </a:solidFill>
                <a:latin typeface="Arial" panose="020B0604020202020204" pitchFamily="34" charset="0"/>
                <a:cs typeface="Arial" panose="020B0604020202020204" pitchFamily="34" charset="0"/>
              </a:rPr>
              <a:t> (3): 198–204. </a:t>
            </a:r>
            <a:r>
              <a:rPr lang="en-GB" sz="1050" u="sng" dirty="0">
                <a:solidFill>
                  <a:schemeClr val="tx1">
                    <a:lumMod val="50000"/>
                    <a:lumOff val="50000"/>
                  </a:schemeClr>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doi</a:t>
            </a:r>
            <a:r>
              <a:rPr lang="en-GB" sz="1050" dirty="0">
                <a:solidFill>
                  <a:schemeClr val="tx1">
                    <a:lumMod val="50000"/>
                    <a:lumOff val="50000"/>
                  </a:schemeClr>
                </a:solidFill>
                <a:latin typeface="Arial" panose="020B0604020202020204" pitchFamily="34" charset="0"/>
                <a:cs typeface="Arial" panose="020B0604020202020204" pitchFamily="34" charset="0"/>
              </a:rPr>
              <a:t>:</a:t>
            </a:r>
            <a:r>
              <a:rPr lang="en-GB" sz="1050" u="sng" dirty="0">
                <a:solidFill>
                  <a:schemeClr val="tx1">
                    <a:lumMod val="50000"/>
                    <a:lumOff val="50000"/>
                  </a:schemeClr>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10.1016/0002-9610(89)90252-3</a:t>
            </a:r>
            <a:r>
              <a:rPr lang="en-GB" sz="1050" dirty="0">
                <a:solidFill>
                  <a:schemeClr val="tx1">
                    <a:lumMod val="50000"/>
                    <a:lumOff val="50000"/>
                  </a:schemeClr>
                </a:solidFill>
                <a:latin typeface="Arial" panose="020B0604020202020204" pitchFamily="34" charset="0"/>
                <a:cs typeface="Arial" panose="020B0604020202020204" pitchFamily="34" charset="0"/>
              </a:rPr>
              <a:t>. </a:t>
            </a:r>
            <a:r>
              <a:rPr lang="en-GB" sz="1050" u="sng" dirty="0">
                <a:solidFill>
                  <a:schemeClr val="tx1">
                    <a:lumMod val="50000"/>
                    <a:lumOff val="50000"/>
                  </a:schemeClr>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PMID</a:t>
            </a:r>
            <a:r>
              <a:rPr lang="en-GB" sz="1050" dirty="0">
                <a:solidFill>
                  <a:schemeClr val="tx1">
                    <a:lumMod val="50000"/>
                    <a:lumOff val="50000"/>
                  </a:schemeClr>
                </a:solidFill>
                <a:latin typeface="Arial" panose="020B0604020202020204" pitchFamily="34" charset="0"/>
                <a:cs typeface="Arial" panose="020B0604020202020204" pitchFamily="34" charset="0"/>
              </a:rPr>
              <a:t> </a:t>
            </a:r>
            <a:r>
              <a:rPr lang="en-GB" sz="1050" u="sng" dirty="0">
                <a:solidFill>
                  <a:schemeClr val="tx1">
                    <a:lumMod val="50000"/>
                    <a:lumOff val="50000"/>
                  </a:schemeClr>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2672842</a:t>
            </a:r>
            <a:r>
              <a:rPr lang="en-GB" sz="1050" dirty="0">
                <a:solidFill>
                  <a:schemeClr val="tx1">
                    <a:lumMod val="50000"/>
                    <a:lumOff val="50000"/>
                  </a:schemeClr>
                </a:solidFill>
                <a:latin typeface="Arial" panose="020B0604020202020204" pitchFamily="34" charset="0"/>
                <a:cs typeface="Arial" panose="020B0604020202020204" pitchFamily="34" charset="0"/>
              </a:rPr>
              <a:t>.</a:t>
            </a:r>
          </a:p>
          <a:p>
            <a:r>
              <a:rPr lang="en-GB" sz="1050" dirty="0">
                <a:solidFill>
                  <a:schemeClr val="tx1">
                    <a:lumMod val="50000"/>
                    <a:lumOff val="50000"/>
                  </a:schemeClr>
                </a:solidFill>
                <a:latin typeface="Arial" panose="020B0604020202020204" pitchFamily="34" charset="0"/>
                <a:cs typeface="Arial" panose="020B0604020202020204" pitchFamily="34" charset="0"/>
              </a:rPr>
              <a:t>Taylor </a:t>
            </a:r>
            <a:r>
              <a:rPr lang="en-GB" sz="1050" dirty="0" err="1">
                <a:solidFill>
                  <a:schemeClr val="tx1">
                    <a:lumMod val="50000"/>
                    <a:lumOff val="50000"/>
                  </a:schemeClr>
                </a:solidFill>
                <a:latin typeface="Arial" panose="020B0604020202020204" pitchFamily="34" charset="0"/>
                <a:cs typeface="Arial" panose="020B0604020202020204" pitchFamily="34" charset="0"/>
              </a:rPr>
              <a:t>Chavoustie</a:t>
            </a:r>
            <a:r>
              <a:rPr lang="en-GB" sz="1050" dirty="0">
                <a:solidFill>
                  <a:schemeClr val="tx1">
                    <a:lumMod val="50000"/>
                    <a:lumOff val="50000"/>
                  </a:schemeClr>
                </a:solidFill>
                <a:latin typeface="Arial" panose="020B0604020202020204" pitchFamily="34" charset="0"/>
                <a:cs typeface="Arial" panose="020B0604020202020204" pitchFamily="34" charset="0"/>
              </a:rPr>
              <a:t> C. (Ed) (2019) </a:t>
            </a:r>
            <a:r>
              <a:rPr lang="en-GB" sz="1050" b="1" dirty="0">
                <a:solidFill>
                  <a:schemeClr val="tx1">
                    <a:lumMod val="50000"/>
                    <a:lumOff val="50000"/>
                  </a:schemeClr>
                </a:solidFill>
                <a:latin typeface="Arial" panose="020B0604020202020204" pitchFamily="34" charset="0"/>
                <a:cs typeface="Arial" panose="020B0604020202020204" pitchFamily="34" charset="0"/>
              </a:rPr>
              <a:t>Gallbladder pain Available at:  </a:t>
            </a:r>
            <a:r>
              <a:rPr lang="en-GB" sz="1050" dirty="0">
                <a:solidFill>
                  <a:schemeClr val="tx1">
                    <a:lumMod val="50000"/>
                    <a:lumOff val="50000"/>
                  </a:schemeClr>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https://www.healthline.com/health/gallbladder-pain-relief </a:t>
            </a:r>
            <a:r>
              <a:rPr lang="en-GB" sz="1050" dirty="0">
                <a:solidFill>
                  <a:schemeClr val="tx1">
                    <a:lumMod val="50000"/>
                    <a:lumOff val="50000"/>
                  </a:schemeClr>
                </a:solidFill>
                <a:latin typeface="Arial" panose="020B0604020202020204" pitchFamily="34" charset="0"/>
                <a:cs typeface="Arial" panose="020B0604020202020204" pitchFamily="34" charset="0"/>
              </a:rPr>
              <a:t>(Accessed: 20 October 2022).</a:t>
            </a:r>
          </a:p>
          <a:p>
            <a:r>
              <a:rPr lang="en-GB" sz="1050" b="1" dirty="0">
                <a:solidFill>
                  <a:schemeClr val="tx1">
                    <a:lumMod val="50000"/>
                    <a:lumOff val="50000"/>
                  </a:schemeClr>
                </a:solidFill>
                <a:latin typeface="Arial" panose="020B0604020202020204" pitchFamily="34" charset="0"/>
                <a:cs typeface="Arial" panose="020B0604020202020204" pitchFamily="34" charset="0"/>
              </a:rPr>
              <a:t>The NHS Health A-Z Ulcerative Colitis. Available at:</a:t>
            </a:r>
            <a:r>
              <a:rPr lang="en-GB" sz="1050" dirty="0">
                <a:solidFill>
                  <a:schemeClr val="tx1">
                    <a:lumMod val="50000"/>
                    <a:lumOff val="50000"/>
                  </a:schemeClr>
                </a:solidFill>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 https://www.nhs.uk/conditions/ulcerative-colitis/ </a:t>
            </a:r>
            <a:r>
              <a:rPr lang="en-GB" sz="1050" dirty="0">
                <a:solidFill>
                  <a:schemeClr val="tx1">
                    <a:lumMod val="50000"/>
                    <a:lumOff val="50000"/>
                  </a:schemeClr>
                </a:solidFill>
                <a:latin typeface="Arial" panose="020B0604020202020204" pitchFamily="34" charset="0"/>
                <a:cs typeface="Arial" panose="020B0604020202020204" pitchFamily="34" charset="0"/>
              </a:rPr>
              <a:t>(Accessed: 20 October 2022).</a:t>
            </a:r>
          </a:p>
          <a:p>
            <a:r>
              <a:rPr lang="en-GB" sz="1050" dirty="0" err="1">
                <a:solidFill>
                  <a:schemeClr val="tx1">
                    <a:lumMod val="50000"/>
                    <a:lumOff val="50000"/>
                  </a:schemeClr>
                </a:solidFill>
                <a:latin typeface="Arial" panose="020B0604020202020204" pitchFamily="34" charset="0"/>
                <a:cs typeface="Arial" panose="020B0604020202020204" pitchFamily="34" charset="0"/>
              </a:rPr>
              <a:t>DiGiacinto</a:t>
            </a:r>
            <a:r>
              <a:rPr lang="en-GB" sz="1050" dirty="0">
                <a:solidFill>
                  <a:schemeClr val="tx1">
                    <a:lumMod val="50000"/>
                    <a:lumOff val="50000"/>
                  </a:schemeClr>
                </a:solidFill>
                <a:latin typeface="Arial" panose="020B0604020202020204" pitchFamily="34" charset="0"/>
                <a:cs typeface="Arial" panose="020B0604020202020204" pitchFamily="34" charset="0"/>
              </a:rPr>
              <a:t>, </a:t>
            </a:r>
            <a:r>
              <a:rPr lang="en-GB" sz="1050" dirty="0" err="1">
                <a:solidFill>
                  <a:schemeClr val="tx1">
                    <a:lumMod val="50000"/>
                    <a:lumOff val="50000"/>
                  </a:schemeClr>
                </a:solidFill>
                <a:latin typeface="Arial" panose="020B0604020202020204" pitchFamily="34" charset="0"/>
                <a:cs typeface="Arial" panose="020B0604020202020204" pitchFamily="34" charset="0"/>
              </a:rPr>
              <a:t>J.and</a:t>
            </a:r>
            <a:r>
              <a:rPr lang="en-GB" sz="1050" dirty="0">
                <a:solidFill>
                  <a:schemeClr val="tx1">
                    <a:lumMod val="50000"/>
                    <a:lumOff val="50000"/>
                  </a:schemeClr>
                </a:solidFill>
                <a:latin typeface="Arial" panose="020B0604020202020204" pitchFamily="34" charset="0"/>
                <a:cs typeface="Arial" panose="020B0604020202020204" pitchFamily="34" charset="0"/>
              </a:rPr>
              <a:t> Macon B.L., Soliman, Y. MD(</a:t>
            </a:r>
            <a:r>
              <a:rPr lang="en-GB" sz="1050" dirty="0" err="1">
                <a:solidFill>
                  <a:schemeClr val="tx1">
                    <a:lumMod val="50000"/>
                    <a:lumOff val="50000"/>
                  </a:schemeClr>
                </a:solidFill>
                <a:latin typeface="Arial" panose="020B0604020202020204" pitchFamily="34" charset="0"/>
                <a:cs typeface="Arial" panose="020B0604020202020204" pitchFamily="34" charset="0"/>
              </a:rPr>
              <a:t>ed</a:t>
            </a:r>
            <a:r>
              <a:rPr lang="en-GB" sz="1050" dirty="0">
                <a:solidFill>
                  <a:schemeClr val="tx1">
                    <a:lumMod val="50000"/>
                    <a:lumOff val="50000"/>
                  </a:schemeClr>
                </a:solidFill>
                <a:latin typeface="Arial" panose="020B0604020202020204" pitchFamily="34" charset="0"/>
                <a:cs typeface="Arial" panose="020B0604020202020204" pitchFamily="34" charset="0"/>
              </a:rPr>
              <a:t>)(2021) </a:t>
            </a:r>
            <a:r>
              <a:rPr lang="en-GB" sz="1050" b="1" dirty="0">
                <a:solidFill>
                  <a:schemeClr val="tx1">
                    <a:lumMod val="50000"/>
                    <a:lumOff val="50000"/>
                  </a:schemeClr>
                </a:solidFill>
                <a:latin typeface="Arial" panose="020B0604020202020204" pitchFamily="34" charset="0"/>
                <a:cs typeface="Arial" panose="020B0604020202020204" pitchFamily="34" charset="0"/>
              </a:rPr>
              <a:t>A Guide to Gallstones </a:t>
            </a:r>
            <a:r>
              <a:rPr lang="en-GB" sz="1050" dirty="0">
                <a:solidFill>
                  <a:schemeClr val="tx1">
                    <a:lumMod val="50000"/>
                    <a:lumOff val="50000"/>
                  </a:schemeClr>
                </a:solidFill>
                <a:latin typeface="Arial" panose="020B060402020202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https://www.healthline.com/health/gallstones</a:t>
            </a:r>
            <a:r>
              <a:rPr lang="en-GB" sz="1050" dirty="0">
                <a:solidFill>
                  <a:schemeClr val="tx1">
                    <a:lumMod val="50000"/>
                    <a:lumOff val="50000"/>
                  </a:schemeClr>
                </a:solidFill>
                <a:latin typeface="Arial" panose="020B0604020202020204" pitchFamily="34" charset="0"/>
                <a:cs typeface="Arial" panose="020B0604020202020204" pitchFamily="34" charset="0"/>
              </a:rPr>
              <a:t> (Accessed: 21 October 2022).</a:t>
            </a:r>
          </a:p>
          <a:p>
            <a:pPr marL="0" indent="0">
              <a:buNone/>
            </a:pPr>
            <a:endParaRPr lang="en-GB" sz="900" b="1" dirty="0">
              <a:solidFill>
                <a:schemeClr val="tx1">
                  <a:lumMod val="50000"/>
                  <a:lumOff val="50000"/>
                </a:schemeClr>
              </a:solidFill>
              <a:latin typeface="Helvetica" pitchFamily="2" charset="0"/>
            </a:endParaRPr>
          </a:p>
        </p:txBody>
      </p:sp>
      <p:grpSp>
        <p:nvGrpSpPr>
          <p:cNvPr id="7" name="Group 6">
            <a:extLst>
              <a:ext uri="{FF2B5EF4-FFF2-40B4-BE49-F238E27FC236}">
                <a16:creationId xmlns:a16="http://schemas.microsoft.com/office/drawing/2014/main" id="{2DE4EAF3-21D7-D741-A81A-F12CC9F84B5E}"/>
              </a:ext>
            </a:extLst>
          </p:cNvPr>
          <p:cNvGrpSpPr/>
          <p:nvPr/>
        </p:nvGrpSpPr>
        <p:grpSpPr>
          <a:xfrm>
            <a:off x="-31750" y="889000"/>
            <a:ext cx="12179300" cy="585802"/>
            <a:chOff x="0" y="1257300"/>
            <a:chExt cx="12179300" cy="585802"/>
          </a:xfrm>
        </p:grpSpPr>
        <p:sp>
          <p:nvSpPr>
            <p:cNvPr id="6" name="Rectangle 5">
              <a:extLst>
                <a:ext uri="{FF2B5EF4-FFF2-40B4-BE49-F238E27FC236}">
                  <a16:creationId xmlns:a16="http://schemas.microsoft.com/office/drawing/2014/main" id="{6DDFFE25-266B-B14B-B14E-EBEC7CBEF206}"/>
                </a:ext>
              </a:extLst>
            </p:cNvPr>
            <p:cNvSpPr/>
            <p:nvPr/>
          </p:nvSpPr>
          <p:spPr>
            <a:xfrm rot="5400000">
              <a:off x="5796749" y="-4539449"/>
              <a:ext cx="585802" cy="12179300"/>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350638C-9844-0242-8977-B3056CB4F55E}"/>
                </a:ext>
              </a:extLst>
            </p:cNvPr>
            <p:cNvSpPr txBox="1"/>
            <p:nvPr/>
          </p:nvSpPr>
          <p:spPr>
            <a:xfrm>
              <a:off x="800100" y="1371569"/>
              <a:ext cx="2860270" cy="400110"/>
            </a:xfrm>
            <a:prstGeom prst="rect">
              <a:avLst/>
            </a:prstGeom>
            <a:noFill/>
          </p:spPr>
          <p:txBody>
            <a:bodyPr wrap="none" rtlCol="0">
              <a:spAutoFit/>
            </a:bodyPr>
            <a:lstStyle/>
            <a:p>
              <a:r>
                <a:rPr lang="en-US" sz="2000" b="1" dirty="0">
                  <a:solidFill>
                    <a:srgbClr val="FFEFEE"/>
                  </a:solidFill>
                  <a:latin typeface="Avenir Next" panose="020B0503020202020204" pitchFamily="34" charset="0"/>
                </a:rPr>
                <a:t>The Digestive System</a:t>
              </a:r>
              <a:endParaRPr lang="en-GB" sz="1050" dirty="0">
                <a:solidFill>
                  <a:srgbClr val="FFEFEE"/>
                </a:solidFill>
                <a:latin typeface="Avenir Next" panose="020B0503020202020204" pitchFamily="34" charset="0"/>
                <a:cs typeface="Arial" panose="020B0604020202020204" pitchFamily="34" charset="0"/>
              </a:endParaRPr>
            </a:p>
          </p:txBody>
        </p:sp>
      </p:grpSp>
    </p:spTree>
    <p:extLst>
      <p:ext uri="{BB962C8B-B14F-4D97-AF65-F5344CB8AC3E}">
        <p14:creationId xmlns:p14="http://schemas.microsoft.com/office/powerpoint/2010/main" val="3271021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1028</TotalTime>
  <Words>1244</Words>
  <Application>Microsoft Macintosh PowerPoint</Application>
  <PresentationFormat>Widescreen</PresentationFormat>
  <Paragraphs>95</Paragraphs>
  <Slides>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Avenir Next</vt:lpstr>
      <vt:lpstr>Calibri</vt:lpstr>
      <vt:lpstr>Calibri Light</vt:lpstr>
      <vt:lpstr>Helvetica</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52</cp:revision>
  <cp:lastPrinted>2022-10-21T11:30:53Z</cp:lastPrinted>
  <dcterms:created xsi:type="dcterms:W3CDTF">2022-10-20T18:32:17Z</dcterms:created>
  <dcterms:modified xsi:type="dcterms:W3CDTF">2022-10-21T11:40:18Z</dcterms:modified>
</cp:coreProperties>
</file>