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12"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 id="276" r:id="rId22"/>
    <p:sldId id="277" r:id="rId23"/>
    <p:sldId id="278" r:id="rId24"/>
    <p:sldId id="279" r:id="rId25"/>
    <p:sldId id="280" r:id="rId2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snapToGrid="0">
      <p:cViewPr varScale="1">
        <p:scale>
          <a:sx n="63" d="100"/>
          <a:sy n="63" d="100"/>
        </p:scale>
        <p:origin x="84" y="5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presProps" Target="presProps.xml"/><Relationship Id="rId30" Type="http://schemas.openxmlformats.org/officeDocument/2006/relationships/tableStyles" Target="tableStyles.xml"/></Relationships>
</file>

<file path=ppt/diagrams/_rels/data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5" Type="http://schemas.openxmlformats.org/officeDocument/2006/relationships/image" Target="../media/image8.png"/><Relationship Id="rId4" Type="http://schemas.openxmlformats.org/officeDocument/2006/relationships/image" Target="../media/image7.svg"/></Relationships>
</file>

<file path=ppt/diagrams/_rels/drawing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5" Type="http://schemas.openxmlformats.org/officeDocument/2006/relationships/image" Target="../media/image8.png"/><Relationship Id="rId4" Type="http://schemas.openxmlformats.org/officeDocument/2006/relationships/image" Target="../media/image7.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BB15A70-5A55-4994-B627-3719D0C39C43}"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78C1451E-20CD-427E-9392-CB721EBBC07E}">
      <dgm:prSet/>
      <dgm:spPr/>
      <dgm:t>
        <a:bodyPr/>
        <a:lstStyle/>
        <a:p>
          <a:pPr>
            <a:lnSpc>
              <a:spcPct val="100000"/>
            </a:lnSpc>
          </a:pPr>
          <a:r>
            <a:rPr lang="en-GB"/>
            <a:t>One significant difference between communicable and non-communicable disease is that non-communicable diseases tend to be chronic (meaning they last a long time and progress slowly). </a:t>
          </a:r>
          <a:endParaRPr lang="en-US"/>
        </a:p>
      </dgm:t>
    </dgm:pt>
    <dgm:pt modelId="{5F345774-524B-47E7-ACBF-C27A53323BA5}" type="parTrans" cxnId="{D9CCC955-0416-404C-951B-CC3973DADCDD}">
      <dgm:prSet/>
      <dgm:spPr/>
      <dgm:t>
        <a:bodyPr/>
        <a:lstStyle/>
        <a:p>
          <a:endParaRPr lang="en-US"/>
        </a:p>
      </dgm:t>
    </dgm:pt>
    <dgm:pt modelId="{317F96F0-BCEF-4009-942D-D736934B2464}" type="sibTrans" cxnId="{D9CCC955-0416-404C-951B-CC3973DADCDD}">
      <dgm:prSet/>
      <dgm:spPr/>
      <dgm:t>
        <a:bodyPr/>
        <a:lstStyle/>
        <a:p>
          <a:endParaRPr lang="en-US"/>
        </a:p>
      </dgm:t>
    </dgm:pt>
    <dgm:pt modelId="{3EDB9EA4-EE7E-41E1-B4E5-7DB2D30F4EA3}">
      <dgm:prSet/>
      <dgm:spPr/>
      <dgm:t>
        <a:bodyPr/>
        <a:lstStyle/>
        <a:p>
          <a:pPr>
            <a:lnSpc>
              <a:spcPct val="100000"/>
            </a:lnSpc>
          </a:pPr>
          <a:r>
            <a:rPr lang="en-GB"/>
            <a:t>Communicable diseases are more likely to be acute, which means the disease develops quickly. </a:t>
          </a:r>
          <a:endParaRPr lang="en-US"/>
        </a:p>
      </dgm:t>
    </dgm:pt>
    <dgm:pt modelId="{BFA02BB1-9BE4-4728-8FC8-4C8DAB63051A}" type="parTrans" cxnId="{32AC9EB4-2BBD-4503-A888-92FDDA6DFA2A}">
      <dgm:prSet/>
      <dgm:spPr/>
      <dgm:t>
        <a:bodyPr/>
        <a:lstStyle/>
        <a:p>
          <a:endParaRPr lang="en-US"/>
        </a:p>
      </dgm:t>
    </dgm:pt>
    <dgm:pt modelId="{AFC77AC1-CEAE-466E-9BAE-1F9A2E1C90B1}" type="sibTrans" cxnId="{32AC9EB4-2BBD-4503-A888-92FDDA6DFA2A}">
      <dgm:prSet/>
      <dgm:spPr/>
      <dgm:t>
        <a:bodyPr/>
        <a:lstStyle/>
        <a:p>
          <a:endParaRPr lang="en-US"/>
        </a:p>
      </dgm:t>
    </dgm:pt>
    <dgm:pt modelId="{8DAA234A-888A-4409-B6EC-26FEE58CB288}">
      <dgm:prSet/>
      <dgm:spPr/>
      <dgm:t>
        <a:bodyPr/>
        <a:lstStyle/>
        <a:p>
          <a:pPr>
            <a:lnSpc>
              <a:spcPct val="100000"/>
            </a:lnSpc>
          </a:pPr>
          <a:r>
            <a:rPr lang="en-GB"/>
            <a:t>Both types of disease may require medication, but non-communicable diseases may be better treated with lifestyle changes.</a:t>
          </a:r>
          <a:endParaRPr lang="en-US"/>
        </a:p>
      </dgm:t>
    </dgm:pt>
    <dgm:pt modelId="{3E75ECB6-E752-4561-BB28-C513D1ABEC10}" type="parTrans" cxnId="{561E4893-A828-4B25-A099-72109FCD2A0F}">
      <dgm:prSet/>
      <dgm:spPr/>
      <dgm:t>
        <a:bodyPr/>
        <a:lstStyle/>
        <a:p>
          <a:endParaRPr lang="en-US"/>
        </a:p>
      </dgm:t>
    </dgm:pt>
    <dgm:pt modelId="{584B138B-CB05-4ED5-B6C6-2018E956575E}" type="sibTrans" cxnId="{561E4893-A828-4B25-A099-72109FCD2A0F}">
      <dgm:prSet/>
      <dgm:spPr/>
      <dgm:t>
        <a:bodyPr/>
        <a:lstStyle/>
        <a:p>
          <a:endParaRPr lang="en-US"/>
        </a:p>
      </dgm:t>
    </dgm:pt>
    <dgm:pt modelId="{013B74F8-3B8B-4BA8-A48B-05B8A5F53BCD}" type="pres">
      <dgm:prSet presAssocID="{1BB15A70-5A55-4994-B627-3719D0C39C43}" presName="root" presStyleCnt="0">
        <dgm:presLayoutVars>
          <dgm:dir/>
          <dgm:resizeHandles val="exact"/>
        </dgm:presLayoutVars>
      </dgm:prSet>
      <dgm:spPr/>
    </dgm:pt>
    <dgm:pt modelId="{F12267FD-E7A8-4103-AAD1-9215FC07EFD6}" type="pres">
      <dgm:prSet presAssocID="{78C1451E-20CD-427E-9392-CB721EBBC07E}" presName="compNode" presStyleCnt="0"/>
      <dgm:spPr/>
    </dgm:pt>
    <dgm:pt modelId="{FE7C5649-8486-4611-AFAE-F97C54881F84}" type="pres">
      <dgm:prSet presAssocID="{78C1451E-20CD-427E-9392-CB721EBBC07E}" presName="bgRect" presStyleLbl="bgShp" presStyleIdx="0" presStyleCnt="3"/>
      <dgm:spPr/>
    </dgm:pt>
    <dgm:pt modelId="{41FBC5C2-639D-40AA-8AE2-09123D4CDD87}" type="pres">
      <dgm:prSet presAssocID="{78C1451E-20CD-427E-9392-CB721EBBC07E}"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Tongue"/>
        </a:ext>
      </dgm:extLst>
    </dgm:pt>
    <dgm:pt modelId="{CACFE885-CE31-463E-8DC8-AF397E5391FA}" type="pres">
      <dgm:prSet presAssocID="{78C1451E-20CD-427E-9392-CB721EBBC07E}" presName="spaceRect" presStyleCnt="0"/>
      <dgm:spPr/>
    </dgm:pt>
    <dgm:pt modelId="{0B431687-F9BF-46E6-ABEB-14C38127C08C}" type="pres">
      <dgm:prSet presAssocID="{78C1451E-20CD-427E-9392-CB721EBBC07E}" presName="parTx" presStyleLbl="revTx" presStyleIdx="0" presStyleCnt="3">
        <dgm:presLayoutVars>
          <dgm:chMax val="0"/>
          <dgm:chPref val="0"/>
        </dgm:presLayoutVars>
      </dgm:prSet>
      <dgm:spPr/>
    </dgm:pt>
    <dgm:pt modelId="{AB6A7BA1-74E7-4B27-913B-880B0A0072E9}" type="pres">
      <dgm:prSet presAssocID="{317F96F0-BCEF-4009-942D-D736934B2464}" presName="sibTrans" presStyleCnt="0"/>
      <dgm:spPr/>
    </dgm:pt>
    <dgm:pt modelId="{99E74795-9BE0-4F6D-97F8-0BCF842BDDCB}" type="pres">
      <dgm:prSet presAssocID="{3EDB9EA4-EE7E-41E1-B4E5-7DB2D30F4EA3}" presName="compNode" presStyleCnt="0"/>
      <dgm:spPr/>
    </dgm:pt>
    <dgm:pt modelId="{5D6FEB46-28E7-4734-ABB7-825740033AD8}" type="pres">
      <dgm:prSet presAssocID="{3EDB9EA4-EE7E-41E1-B4E5-7DB2D30F4EA3}" presName="bgRect" presStyleLbl="bgShp" presStyleIdx="1" presStyleCnt="3"/>
      <dgm:spPr/>
    </dgm:pt>
    <dgm:pt modelId="{8F3B506D-1FB2-4D94-9CA2-7474F96470ED}" type="pres">
      <dgm:prSet presAssocID="{3EDB9EA4-EE7E-41E1-B4E5-7DB2D30F4EA3}"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Doctor"/>
        </a:ext>
      </dgm:extLst>
    </dgm:pt>
    <dgm:pt modelId="{EC263B99-F6B1-42C8-8B18-6E809BBC7819}" type="pres">
      <dgm:prSet presAssocID="{3EDB9EA4-EE7E-41E1-B4E5-7DB2D30F4EA3}" presName="spaceRect" presStyleCnt="0"/>
      <dgm:spPr/>
    </dgm:pt>
    <dgm:pt modelId="{5507BAE2-F530-4A4B-A1E8-162C72FD4905}" type="pres">
      <dgm:prSet presAssocID="{3EDB9EA4-EE7E-41E1-B4E5-7DB2D30F4EA3}" presName="parTx" presStyleLbl="revTx" presStyleIdx="1" presStyleCnt="3">
        <dgm:presLayoutVars>
          <dgm:chMax val="0"/>
          <dgm:chPref val="0"/>
        </dgm:presLayoutVars>
      </dgm:prSet>
      <dgm:spPr/>
    </dgm:pt>
    <dgm:pt modelId="{3EF70236-0BB8-44A3-BF96-91D86C4F3DDF}" type="pres">
      <dgm:prSet presAssocID="{AFC77AC1-CEAE-466E-9BAE-1F9A2E1C90B1}" presName="sibTrans" presStyleCnt="0"/>
      <dgm:spPr/>
    </dgm:pt>
    <dgm:pt modelId="{87EE6B2E-570B-4E7E-AA17-3A85C191582A}" type="pres">
      <dgm:prSet presAssocID="{8DAA234A-888A-4409-B6EC-26FEE58CB288}" presName="compNode" presStyleCnt="0"/>
      <dgm:spPr/>
    </dgm:pt>
    <dgm:pt modelId="{063D9B12-7D99-4D59-B7C0-78BA338D07A3}" type="pres">
      <dgm:prSet presAssocID="{8DAA234A-888A-4409-B6EC-26FEE58CB288}" presName="bgRect" presStyleLbl="bgShp" presStyleIdx="2" presStyleCnt="3"/>
      <dgm:spPr/>
    </dgm:pt>
    <dgm:pt modelId="{64546D7E-A603-436A-9C7A-A7BED359677B}" type="pres">
      <dgm:prSet presAssocID="{8DAA234A-888A-4409-B6EC-26FEE58CB288}"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Stethoscope"/>
        </a:ext>
      </dgm:extLst>
    </dgm:pt>
    <dgm:pt modelId="{A0207CA2-7005-49EB-83AB-13BC3327A744}" type="pres">
      <dgm:prSet presAssocID="{8DAA234A-888A-4409-B6EC-26FEE58CB288}" presName="spaceRect" presStyleCnt="0"/>
      <dgm:spPr/>
    </dgm:pt>
    <dgm:pt modelId="{B8628665-9017-41A2-90C7-2764A6150CA1}" type="pres">
      <dgm:prSet presAssocID="{8DAA234A-888A-4409-B6EC-26FEE58CB288}" presName="parTx" presStyleLbl="revTx" presStyleIdx="2" presStyleCnt="3">
        <dgm:presLayoutVars>
          <dgm:chMax val="0"/>
          <dgm:chPref val="0"/>
        </dgm:presLayoutVars>
      </dgm:prSet>
      <dgm:spPr/>
    </dgm:pt>
  </dgm:ptLst>
  <dgm:cxnLst>
    <dgm:cxn modelId="{4C319128-5F33-423B-A717-4BF0AA9867E7}" type="presOf" srcId="{3EDB9EA4-EE7E-41E1-B4E5-7DB2D30F4EA3}" destId="{5507BAE2-F530-4A4B-A1E8-162C72FD4905}" srcOrd="0" destOrd="0" presId="urn:microsoft.com/office/officeart/2018/2/layout/IconVerticalSolidList"/>
    <dgm:cxn modelId="{731F3E66-84A6-4DA7-B25C-59AEF7A993BB}" type="presOf" srcId="{8DAA234A-888A-4409-B6EC-26FEE58CB288}" destId="{B8628665-9017-41A2-90C7-2764A6150CA1}" srcOrd="0" destOrd="0" presId="urn:microsoft.com/office/officeart/2018/2/layout/IconVerticalSolidList"/>
    <dgm:cxn modelId="{D9CCC955-0416-404C-951B-CC3973DADCDD}" srcId="{1BB15A70-5A55-4994-B627-3719D0C39C43}" destId="{78C1451E-20CD-427E-9392-CB721EBBC07E}" srcOrd="0" destOrd="0" parTransId="{5F345774-524B-47E7-ACBF-C27A53323BA5}" sibTransId="{317F96F0-BCEF-4009-942D-D736934B2464}"/>
    <dgm:cxn modelId="{A2169892-83F3-4F93-A638-C1B049135837}" type="presOf" srcId="{78C1451E-20CD-427E-9392-CB721EBBC07E}" destId="{0B431687-F9BF-46E6-ABEB-14C38127C08C}" srcOrd="0" destOrd="0" presId="urn:microsoft.com/office/officeart/2018/2/layout/IconVerticalSolidList"/>
    <dgm:cxn modelId="{561E4893-A828-4B25-A099-72109FCD2A0F}" srcId="{1BB15A70-5A55-4994-B627-3719D0C39C43}" destId="{8DAA234A-888A-4409-B6EC-26FEE58CB288}" srcOrd="2" destOrd="0" parTransId="{3E75ECB6-E752-4561-BB28-C513D1ABEC10}" sibTransId="{584B138B-CB05-4ED5-B6C6-2018E956575E}"/>
    <dgm:cxn modelId="{753A7BA7-6E35-4DEA-9592-72C4B299CE5C}" type="presOf" srcId="{1BB15A70-5A55-4994-B627-3719D0C39C43}" destId="{013B74F8-3B8B-4BA8-A48B-05B8A5F53BCD}" srcOrd="0" destOrd="0" presId="urn:microsoft.com/office/officeart/2018/2/layout/IconVerticalSolidList"/>
    <dgm:cxn modelId="{32AC9EB4-2BBD-4503-A888-92FDDA6DFA2A}" srcId="{1BB15A70-5A55-4994-B627-3719D0C39C43}" destId="{3EDB9EA4-EE7E-41E1-B4E5-7DB2D30F4EA3}" srcOrd="1" destOrd="0" parTransId="{BFA02BB1-9BE4-4728-8FC8-4C8DAB63051A}" sibTransId="{AFC77AC1-CEAE-466E-9BAE-1F9A2E1C90B1}"/>
    <dgm:cxn modelId="{F06C1D70-2AC7-4C45-9C8C-E1C8B46880AE}" type="presParOf" srcId="{013B74F8-3B8B-4BA8-A48B-05B8A5F53BCD}" destId="{F12267FD-E7A8-4103-AAD1-9215FC07EFD6}" srcOrd="0" destOrd="0" presId="urn:microsoft.com/office/officeart/2018/2/layout/IconVerticalSolidList"/>
    <dgm:cxn modelId="{4691BEE1-278C-472A-9195-AFC6CA73956D}" type="presParOf" srcId="{F12267FD-E7A8-4103-AAD1-9215FC07EFD6}" destId="{FE7C5649-8486-4611-AFAE-F97C54881F84}" srcOrd="0" destOrd="0" presId="urn:microsoft.com/office/officeart/2018/2/layout/IconVerticalSolidList"/>
    <dgm:cxn modelId="{258DF246-7408-49EC-BF96-6F866BEE6D38}" type="presParOf" srcId="{F12267FD-E7A8-4103-AAD1-9215FC07EFD6}" destId="{41FBC5C2-639D-40AA-8AE2-09123D4CDD87}" srcOrd="1" destOrd="0" presId="urn:microsoft.com/office/officeart/2018/2/layout/IconVerticalSolidList"/>
    <dgm:cxn modelId="{273404FC-64FD-45A6-89B5-E8B0EDB7E1DF}" type="presParOf" srcId="{F12267FD-E7A8-4103-AAD1-9215FC07EFD6}" destId="{CACFE885-CE31-463E-8DC8-AF397E5391FA}" srcOrd="2" destOrd="0" presId="urn:microsoft.com/office/officeart/2018/2/layout/IconVerticalSolidList"/>
    <dgm:cxn modelId="{B981C05D-753D-4ABB-A8FB-28CE7F5BFFEF}" type="presParOf" srcId="{F12267FD-E7A8-4103-AAD1-9215FC07EFD6}" destId="{0B431687-F9BF-46E6-ABEB-14C38127C08C}" srcOrd="3" destOrd="0" presId="urn:microsoft.com/office/officeart/2018/2/layout/IconVerticalSolidList"/>
    <dgm:cxn modelId="{3173361E-D441-420E-B47B-AFB1FEC73022}" type="presParOf" srcId="{013B74F8-3B8B-4BA8-A48B-05B8A5F53BCD}" destId="{AB6A7BA1-74E7-4B27-913B-880B0A0072E9}" srcOrd="1" destOrd="0" presId="urn:microsoft.com/office/officeart/2018/2/layout/IconVerticalSolidList"/>
    <dgm:cxn modelId="{5651F95C-4BBD-49C3-9C4E-620F2C6B2A39}" type="presParOf" srcId="{013B74F8-3B8B-4BA8-A48B-05B8A5F53BCD}" destId="{99E74795-9BE0-4F6D-97F8-0BCF842BDDCB}" srcOrd="2" destOrd="0" presId="urn:microsoft.com/office/officeart/2018/2/layout/IconVerticalSolidList"/>
    <dgm:cxn modelId="{F3DEF6A3-B012-44C1-B398-D7C522A9264F}" type="presParOf" srcId="{99E74795-9BE0-4F6D-97F8-0BCF842BDDCB}" destId="{5D6FEB46-28E7-4734-ABB7-825740033AD8}" srcOrd="0" destOrd="0" presId="urn:microsoft.com/office/officeart/2018/2/layout/IconVerticalSolidList"/>
    <dgm:cxn modelId="{BC338C35-D75A-4C29-B5F5-4516E82729BC}" type="presParOf" srcId="{99E74795-9BE0-4F6D-97F8-0BCF842BDDCB}" destId="{8F3B506D-1FB2-4D94-9CA2-7474F96470ED}" srcOrd="1" destOrd="0" presId="urn:microsoft.com/office/officeart/2018/2/layout/IconVerticalSolidList"/>
    <dgm:cxn modelId="{0C456555-2A8D-4D7F-922E-F7C3568661F4}" type="presParOf" srcId="{99E74795-9BE0-4F6D-97F8-0BCF842BDDCB}" destId="{EC263B99-F6B1-42C8-8B18-6E809BBC7819}" srcOrd="2" destOrd="0" presId="urn:microsoft.com/office/officeart/2018/2/layout/IconVerticalSolidList"/>
    <dgm:cxn modelId="{F9145E33-C122-456B-9068-3A6C9EE1903C}" type="presParOf" srcId="{99E74795-9BE0-4F6D-97F8-0BCF842BDDCB}" destId="{5507BAE2-F530-4A4B-A1E8-162C72FD4905}" srcOrd="3" destOrd="0" presId="urn:microsoft.com/office/officeart/2018/2/layout/IconVerticalSolidList"/>
    <dgm:cxn modelId="{4F0CDB41-87E9-4C4B-B70C-A7E472827FE9}" type="presParOf" srcId="{013B74F8-3B8B-4BA8-A48B-05B8A5F53BCD}" destId="{3EF70236-0BB8-44A3-BF96-91D86C4F3DDF}" srcOrd="3" destOrd="0" presId="urn:microsoft.com/office/officeart/2018/2/layout/IconVerticalSolidList"/>
    <dgm:cxn modelId="{92886198-314C-43A1-8981-C67353D334C2}" type="presParOf" srcId="{013B74F8-3B8B-4BA8-A48B-05B8A5F53BCD}" destId="{87EE6B2E-570B-4E7E-AA17-3A85C191582A}" srcOrd="4" destOrd="0" presId="urn:microsoft.com/office/officeart/2018/2/layout/IconVerticalSolidList"/>
    <dgm:cxn modelId="{459F1C64-954B-49AF-A43F-60CB3C4F5C53}" type="presParOf" srcId="{87EE6B2E-570B-4E7E-AA17-3A85C191582A}" destId="{063D9B12-7D99-4D59-B7C0-78BA338D07A3}" srcOrd="0" destOrd="0" presId="urn:microsoft.com/office/officeart/2018/2/layout/IconVerticalSolidList"/>
    <dgm:cxn modelId="{060698F0-9A65-42CB-9917-A8D01A03AC49}" type="presParOf" srcId="{87EE6B2E-570B-4E7E-AA17-3A85C191582A}" destId="{64546D7E-A603-436A-9C7A-A7BED359677B}" srcOrd="1" destOrd="0" presId="urn:microsoft.com/office/officeart/2018/2/layout/IconVerticalSolidList"/>
    <dgm:cxn modelId="{464993E5-B94A-4685-A2DB-4D2A2F1B8692}" type="presParOf" srcId="{87EE6B2E-570B-4E7E-AA17-3A85C191582A}" destId="{A0207CA2-7005-49EB-83AB-13BC3327A744}" srcOrd="2" destOrd="0" presId="urn:microsoft.com/office/officeart/2018/2/layout/IconVerticalSolidList"/>
    <dgm:cxn modelId="{484D107B-52DF-4DC8-A208-A96BB324F77A}" type="presParOf" srcId="{87EE6B2E-570B-4E7E-AA17-3A85C191582A}" destId="{B8628665-9017-41A2-90C7-2764A6150CA1}"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8A9123A8-F01F-4B17-99FE-FB89E5724FE3}" type="doc">
      <dgm:prSet loTypeId="urn:microsoft.com/office/officeart/2005/8/layout/vProcess5" loCatId="process" qsTypeId="urn:microsoft.com/office/officeart/2005/8/quickstyle/simple1" qsCatId="simple" csTypeId="urn:microsoft.com/office/officeart/2005/8/colors/colorful1" csCatId="colorful"/>
      <dgm:spPr/>
      <dgm:t>
        <a:bodyPr/>
        <a:lstStyle/>
        <a:p>
          <a:endParaRPr lang="en-US"/>
        </a:p>
      </dgm:t>
    </dgm:pt>
    <dgm:pt modelId="{DA342D00-70FE-4883-AB48-7C178039DE71}">
      <dgm:prSet/>
      <dgm:spPr/>
      <dgm:t>
        <a:bodyPr/>
        <a:lstStyle/>
        <a:p>
          <a:r>
            <a:rPr lang="en-GB"/>
            <a:t>All age groups, regions and countries are affected by NCDs. These conditions are often associated with older age groups</a:t>
          </a:r>
          <a:endParaRPr lang="en-US"/>
        </a:p>
      </dgm:t>
    </dgm:pt>
    <dgm:pt modelId="{6FD36443-9552-43AF-8682-E64C605B8286}" type="parTrans" cxnId="{D62F5B23-B9EE-4FD2-9334-3F882CD62A91}">
      <dgm:prSet/>
      <dgm:spPr/>
      <dgm:t>
        <a:bodyPr/>
        <a:lstStyle/>
        <a:p>
          <a:endParaRPr lang="en-US"/>
        </a:p>
      </dgm:t>
    </dgm:pt>
    <dgm:pt modelId="{97C54315-AC8D-4930-A355-7933656D272A}" type="sibTrans" cxnId="{D62F5B23-B9EE-4FD2-9334-3F882CD62A91}">
      <dgm:prSet/>
      <dgm:spPr/>
      <dgm:t>
        <a:bodyPr/>
        <a:lstStyle/>
        <a:p>
          <a:endParaRPr lang="en-US"/>
        </a:p>
      </dgm:t>
    </dgm:pt>
    <dgm:pt modelId="{87E066A0-C06B-49C1-9FF6-233155DBE32D}">
      <dgm:prSet/>
      <dgm:spPr/>
      <dgm:t>
        <a:bodyPr/>
        <a:lstStyle/>
        <a:p>
          <a:r>
            <a:rPr lang="en-GB"/>
            <a:t>15 million of all deaths attributed to NCDs occur between the ages of 30 and 69 years. </a:t>
          </a:r>
          <a:endParaRPr lang="en-US"/>
        </a:p>
      </dgm:t>
    </dgm:pt>
    <dgm:pt modelId="{A421CC01-9AFC-4352-BD5A-942B27EBBC39}" type="parTrans" cxnId="{954D1FAE-63C1-43CF-A9F7-927044701284}">
      <dgm:prSet/>
      <dgm:spPr/>
      <dgm:t>
        <a:bodyPr/>
        <a:lstStyle/>
        <a:p>
          <a:endParaRPr lang="en-US"/>
        </a:p>
      </dgm:t>
    </dgm:pt>
    <dgm:pt modelId="{27CD8E94-394B-48D1-9704-F8CEE8028F8C}" type="sibTrans" cxnId="{954D1FAE-63C1-43CF-A9F7-927044701284}">
      <dgm:prSet/>
      <dgm:spPr/>
      <dgm:t>
        <a:bodyPr/>
        <a:lstStyle/>
        <a:p>
          <a:endParaRPr lang="en-US"/>
        </a:p>
      </dgm:t>
    </dgm:pt>
    <dgm:pt modelId="{100951EB-CA16-45CD-AD77-9C1CBA90BFC9}">
      <dgm:prSet/>
      <dgm:spPr/>
      <dgm:t>
        <a:bodyPr/>
        <a:lstStyle/>
        <a:p>
          <a:r>
            <a:rPr lang="en-GB"/>
            <a:t>Of these "premature" deaths, over 80% are estimated to occur in low- and middle-income countries. </a:t>
          </a:r>
          <a:endParaRPr lang="en-US"/>
        </a:p>
      </dgm:t>
    </dgm:pt>
    <dgm:pt modelId="{B5ABB211-645F-4413-9C91-62BAC2477B74}" type="parTrans" cxnId="{E55E07B1-A702-47A8-B6EC-C4415CA30094}">
      <dgm:prSet/>
      <dgm:spPr/>
      <dgm:t>
        <a:bodyPr/>
        <a:lstStyle/>
        <a:p>
          <a:endParaRPr lang="en-US"/>
        </a:p>
      </dgm:t>
    </dgm:pt>
    <dgm:pt modelId="{A979FC28-DCFF-4EDD-94B1-AAD32041433F}" type="sibTrans" cxnId="{E55E07B1-A702-47A8-B6EC-C4415CA30094}">
      <dgm:prSet/>
      <dgm:spPr/>
      <dgm:t>
        <a:bodyPr/>
        <a:lstStyle/>
        <a:p>
          <a:endParaRPr lang="en-US"/>
        </a:p>
      </dgm:t>
    </dgm:pt>
    <dgm:pt modelId="{4F23C778-ADDC-4A94-9C46-06D9735F3F0C}">
      <dgm:prSet/>
      <dgm:spPr/>
      <dgm:t>
        <a:bodyPr/>
        <a:lstStyle/>
        <a:p>
          <a:r>
            <a:rPr lang="en-GB"/>
            <a:t>Unhealthy diets, physical inactivity, exposure to tobacco smoke or the harmful use of alcohol.</a:t>
          </a:r>
          <a:endParaRPr lang="en-US"/>
        </a:p>
      </dgm:t>
    </dgm:pt>
    <dgm:pt modelId="{66954FC3-4EC9-43CC-AFE2-1676FBF7EC2C}" type="parTrans" cxnId="{E14C48D9-FF2F-4766-B7E7-38378FD61231}">
      <dgm:prSet/>
      <dgm:spPr/>
      <dgm:t>
        <a:bodyPr/>
        <a:lstStyle/>
        <a:p>
          <a:endParaRPr lang="en-US"/>
        </a:p>
      </dgm:t>
    </dgm:pt>
    <dgm:pt modelId="{89CB003E-9D3A-4E04-B320-C10291713CE8}" type="sibTrans" cxnId="{E14C48D9-FF2F-4766-B7E7-38378FD61231}">
      <dgm:prSet/>
      <dgm:spPr/>
      <dgm:t>
        <a:bodyPr/>
        <a:lstStyle/>
        <a:p>
          <a:endParaRPr lang="en-US"/>
        </a:p>
      </dgm:t>
    </dgm:pt>
    <dgm:pt modelId="{07BD59AF-B357-4201-BDBE-2F52A8626C3C}" type="pres">
      <dgm:prSet presAssocID="{8A9123A8-F01F-4B17-99FE-FB89E5724FE3}" presName="outerComposite" presStyleCnt="0">
        <dgm:presLayoutVars>
          <dgm:chMax val="5"/>
          <dgm:dir/>
          <dgm:resizeHandles val="exact"/>
        </dgm:presLayoutVars>
      </dgm:prSet>
      <dgm:spPr/>
    </dgm:pt>
    <dgm:pt modelId="{6E6A8364-9707-46CE-B521-808C7AB9952C}" type="pres">
      <dgm:prSet presAssocID="{8A9123A8-F01F-4B17-99FE-FB89E5724FE3}" presName="dummyMaxCanvas" presStyleCnt="0">
        <dgm:presLayoutVars/>
      </dgm:prSet>
      <dgm:spPr/>
    </dgm:pt>
    <dgm:pt modelId="{828207D5-10CF-48ED-9B1A-4F3A61C736BB}" type="pres">
      <dgm:prSet presAssocID="{8A9123A8-F01F-4B17-99FE-FB89E5724FE3}" presName="FourNodes_1" presStyleLbl="node1" presStyleIdx="0" presStyleCnt="4">
        <dgm:presLayoutVars>
          <dgm:bulletEnabled val="1"/>
        </dgm:presLayoutVars>
      </dgm:prSet>
      <dgm:spPr/>
    </dgm:pt>
    <dgm:pt modelId="{BE40C538-43EB-47BB-BFD2-B3E6E1B161FA}" type="pres">
      <dgm:prSet presAssocID="{8A9123A8-F01F-4B17-99FE-FB89E5724FE3}" presName="FourNodes_2" presStyleLbl="node1" presStyleIdx="1" presStyleCnt="4">
        <dgm:presLayoutVars>
          <dgm:bulletEnabled val="1"/>
        </dgm:presLayoutVars>
      </dgm:prSet>
      <dgm:spPr/>
    </dgm:pt>
    <dgm:pt modelId="{C247E141-B9FE-404D-A7C1-6A28DADC221B}" type="pres">
      <dgm:prSet presAssocID="{8A9123A8-F01F-4B17-99FE-FB89E5724FE3}" presName="FourNodes_3" presStyleLbl="node1" presStyleIdx="2" presStyleCnt="4">
        <dgm:presLayoutVars>
          <dgm:bulletEnabled val="1"/>
        </dgm:presLayoutVars>
      </dgm:prSet>
      <dgm:spPr/>
    </dgm:pt>
    <dgm:pt modelId="{995C88D7-C462-4CE2-B5F5-3DBC6E80B221}" type="pres">
      <dgm:prSet presAssocID="{8A9123A8-F01F-4B17-99FE-FB89E5724FE3}" presName="FourNodes_4" presStyleLbl="node1" presStyleIdx="3" presStyleCnt="4">
        <dgm:presLayoutVars>
          <dgm:bulletEnabled val="1"/>
        </dgm:presLayoutVars>
      </dgm:prSet>
      <dgm:spPr/>
    </dgm:pt>
    <dgm:pt modelId="{5D285DF9-1679-4E9F-8BB0-54D68A13FDEB}" type="pres">
      <dgm:prSet presAssocID="{8A9123A8-F01F-4B17-99FE-FB89E5724FE3}" presName="FourConn_1-2" presStyleLbl="fgAccFollowNode1" presStyleIdx="0" presStyleCnt="3">
        <dgm:presLayoutVars>
          <dgm:bulletEnabled val="1"/>
        </dgm:presLayoutVars>
      </dgm:prSet>
      <dgm:spPr/>
    </dgm:pt>
    <dgm:pt modelId="{6C102A26-77D2-46EB-B901-AE8A42898D3D}" type="pres">
      <dgm:prSet presAssocID="{8A9123A8-F01F-4B17-99FE-FB89E5724FE3}" presName="FourConn_2-3" presStyleLbl="fgAccFollowNode1" presStyleIdx="1" presStyleCnt="3">
        <dgm:presLayoutVars>
          <dgm:bulletEnabled val="1"/>
        </dgm:presLayoutVars>
      </dgm:prSet>
      <dgm:spPr/>
    </dgm:pt>
    <dgm:pt modelId="{B9CB953F-F9D1-4027-A876-A86C3061B63C}" type="pres">
      <dgm:prSet presAssocID="{8A9123A8-F01F-4B17-99FE-FB89E5724FE3}" presName="FourConn_3-4" presStyleLbl="fgAccFollowNode1" presStyleIdx="2" presStyleCnt="3">
        <dgm:presLayoutVars>
          <dgm:bulletEnabled val="1"/>
        </dgm:presLayoutVars>
      </dgm:prSet>
      <dgm:spPr/>
    </dgm:pt>
    <dgm:pt modelId="{3027EB5E-20AC-42B2-8160-B94A3BB8345D}" type="pres">
      <dgm:prSet presAssocID="{8A9123A8-F01F-4B17-99FE-FB89E5724FE3}" presName="FourNodes_1_text" presStyleLbl="node1" presStyleIdx="3" presStyleCnt="4">
        <dgm:presLayoutVars>
          <dgm:bulletEnabled val="1"/>
        </dgm:presLayoutVars>
      </dgm:prSet>
      <dgm:spPr/>
    </dgm:pt>
    <dgm:pt modelId="{FC4251C6-ADB3-4CA8-BEB4-6C51DDD916E0}" type="pres">
      <dgm:prSet presAssocID="{8A9123A8-F01F-4B17-99FE-FB89E5724FE3}" presName="FourNodes_2_text" presStyleLbl="node1" presStyleIdx="3" presStyleCnt="4">
        <dgm:presLayoutVars>
          <dgm:bulletEnabled val="1"/>
        </dgm:presLayoutVars>
      </dgm:prSet>
      <dgm:spPr/>
    </dgm:pt>
    <dgm:pt modelId="{183866FA-6BBD-4CDD-BB9D-718E2011065C}" type="pres">
      <dgm:prSet presAssocID="{8A9123A8-F01F-4B17-99FE-FB89E5724FE3}" presName="FourNodes_3_text" presStyleLbl="node1" presStyleIdx="3" presStyleCnt="4">
        <dgm:presLayoutVars>
          <dgm:bulletEnabled val="1"/>
        </dgm:presLayoutVars>
      </dgm:prSet>
      <dgm:spPr/>
    </dgm:pt>
    <dgm:pt modelId="{33062FFF-42DD-43CC-8364-66096D69B9BD}" type="pres">
      <dgm:prSet presAssocID="{8A9123A8-F01F-4B17-99FE-FB89E5724FE3}" presName="FourNodes_4_text" presStyleLbl="node1" presStyleIdx="3" presStyleCnt="4">
        <dgm:presLayoutVars>
          <dgm:bulletEnabled val="1"/>
        </dgm:presLayoutVars>
      </dgm:prSet>
      <dgm:spPr/>
    </dgm:pt>
  </dgm:ptLst>
  <dgm:cxnLst>
    <dgm:cxn modelId="{1892A907-E491-4EFB-80B6-D2BA65915BA2}" type="presOf" srcId="{27CD8E94-394B-48D1-9704-F8CEE8028F8C}" destId="{6C102A26-77D2-46EB-B901-AE8A42898D3D}" srcOrd="0" destOrd="0" presId="urn:microsoft.com/office/officeart/2005/8/layout/vProcess5"/>
    <dgm:cxn modelId="{4E75F50F-2392-4B6A-BB50-CF1899779073}" type="presOf" srcId="{100951EB-CA16-45CD-AD77-9C1CBA90BFC9}" destId="{C247E141-B9FE-404D-A7C1-6A28DADC221B}" srcOrd="0" destOrd="0" presId="urn:microsoft.com/office/officeart/2005/8/layout/vProcess5"/>
    <dgm:cxn modelId="{D62F5B23-B9EE-4FD2-9334-3F882CD62A91}" srcId="{8A9123A8-F01F-4B17-99FE-FB89E5724FE3}" destId="{DA342D00-70FE-4883-AB48-7C178039DE71}" srcOrd="0" destOrd="0" parTransId="{6FD36443-9552-43AF-8682-E64C605B8286}" sibTransId="{97C54315-AC8D-4930-A355-7933656D272A}"/>
    <dgm:cxn modelId="{9B959D23-ACCC-4BF3-82AC-8B43EDDDD262}" type="presOf" srcId="{8A9123A8-F01F-4B17-99FE-FB89E5724FE3}" destId="{07BD59AF-B357-4201-BDBE-2F52A8626C3C}" srcOrd="0" destOrd="0" presId="urn:microsoft.com/office/officeart/2005/8/layout/vProcess5"/>
    <dgm:cxn modelId="{60CB5D2E-6A48-47FC-9868-C4D974BD1D68}" type="presOf" srcId="{4F23C778-ADDC-4A94-9C46-06D9735F3F0C}" destId="{995C88D7-C462-4CE2-B5F5-3DBC6E80B221}" srcOrd="0" destOrd="0" presId="urn:microsoft.com/office/officeart/2005/8/layout/vProcess5"/>
    <dgm:cxn modelId="{4A0E9F2E-C8BB-4FDA-9F0B-576A4DA9FDE5}" type="presOf" srcId="{DA342D00-70FE-4883-AB48-7C178039DE71}" destId="{3027EB5E-20AC-42B2-8160-B94A3BB8345D}" srcOrd="1" destOrd="0" presId="urn:microsoft.com/office/officeart/2005/8/layout/vProcess5"/>
    <dgm:cxn modelId="{F944CA42-5591-41BC-A472-88EA928FE19A}" type="presOf" srcId="{100951EB-CA16-45CD-AD77-9C1CBA90BFC9}" destId="{183866FA-6BBD-4CDD-BB9D-718E2011065C}" srcOrd="1" destOrd="0" presId="urn:microsoft.com/office/officeart/2005/8/layout/vProcess5"/>
    <dgm:cxn modelId="{3D45466D-C584-465A-8297-786060C20C50}" type="presOf" srcId="{4F23C778-ADDC-4A94-9C46-06D9735F3F0C}" destId="{33062FFF-42DD-43CC-8364-66096D69B9BD}" srcOrd="1" destOrd="0" presId="urn:microsoft.com/office/officeart/2005/8/layout/vProcess5"/>
    <dgm:cxn modelId="{6B1A4856-9005-41EA-A4F4-0D04B436FE9F}" type="presOf" srcId="{87E066A0-C06B-49C1-9FF6-233155DBE32D}" destId="{BE40C538-43EB-47BB-BFD2-B3E6E1B161FA}" srcOrd="0" destOrd="0" presId="urn:microsoft.com/office/officeart/2005/8/layout/vProcess5"/>
    <dgm:cxn modelId="{954D1FAE-63C1-43CF-A9F7-927044701284}" srcId="{8A9123A8-F01F-4B17-99FE-FB89E5724FE3}" destId="{87E066A0-C06B-49C1-9FF6-233155DBE32D}" srcOrd="1" destOrd="0" parTransId="{A421CC01-9AFC-4352-BD5A-942B27EBBC39}" sibTransId="{27CD8E94-394B-48D1-9704-F8CEE8028F8C}"/>
    <dgm:cxn modelId="{E55E07B1-A702-47A8-B6EC-C4415CA30094}" srcId="{8A9123A8-F01F-4B17-99FE-FB89E5724FE3}" destId="{100951EB-CA16-45CD-AD77-9C1CBA90BFC9}" srcOrd="2" destOrd="0" parTransId="{B5ABB211-645F-4413-9C91-62BAC2477B74}" sibTransId="{A979FC28-DCFF-4EDD-94B1-AAD32041433F}"/>
    <dgm:cxn modelId="{E7200EC4-6431-44FC-901B-8108056D6124}" type="presOf" srcId="{DA342D00-70FE-4883-AB48-7C178039DE71}" destId="{828207D5-10CF-48ED-9B1A-4F3A61C736BB}" srcOrd="0" destOrd="0" presId="urn:microsoft.com/office/officeart/2005/8/layout/vProcess5"/>
    <dgm:cxn modelId="{E7598CC4-F64B-42C0-B544-CBB7AFCF5E8F}" type="presOf" srcId="{A979FC28-DCFF-4EDD-94B1-AAD32041433F}" destId="{B9CB953F-F9D1-4027-A876-A86C3061B63C}" srcOrd="0" destOrd="0" presId="urn:microsoft.com/office/officeart/2005/8/layout/vProcess5"/>
    <dgm:cxn modelId="{D8B67EC5-0B1E-4474-A4C2-F400CCD29998}" type="presOf" srcId="{97C54315-AC8D-4930-A355-7933656D272A}" destId="{5D285DF9-1679-4E9F-8BB0-54D68A13FDEB}" srcOrd="0" destOrd="0" presId="urn:microsoft.com/office/officeart/2005/8/layout/vProcess5"/>
    <dgm:cxn modelId="{E14C48D9-FF2F-4766-B7E7-38378FD61231}" srcId="{8A9123A8-F01F-4B17-99FE-FB89E5724FE3}" destId="{4F23C778-ADDC-4A94-9C46-06D9735F3F0C}" srcOrd="3" destOrd="0" parTransId="{66954FC3-4EC9-43CC-AFE2-1676FBF7EC2C}" sibTransId="{89CB003E-9D3A-4E04-B320-C10291713CE8}"/>
    <dgm:cxn modelId="{2D26EAF8-0E2A-43B1-97F6-EEF4F5198C18}" type="presOf" srcId="{87E066A0-C06B-49C1-9FF6-233155DBE32D}" destId="{FC4251C6-ADB3-4CA8-BEB4-6C51DDD916E0}" srcOrd="1" destOrd="0" presId="urn:microsoft.com/office/officeart/2005/8/layout/vProcess5"/>
    <dgm:cxn modelId="{B4EEB8AB-8A3D-4871-B7E9-5F50C13A50DE}" type="presParOf" srcId="{07BD59AF-B357-4201-BDBE-2F52A8626C3C}" destId="{6E6A8364-9707-46CE-B521-808C7AB9952C}" srcOrd="0" destOrd="0" presId="urn:microsoft.com/office/officeart/2005/8/layout/vProcess5"/>
    <dgm:cxn modelId="{38B8EAD1-E9DB-4AE0-AA57-B0C8A609B87B}" type="presParOf" srcId="{07BD59AF-B357-4201-BDBE-2F52A8626C3C}" destId="{828207D5-10CF-48ED-9B1A-4F3A61C736BB}" srcOrd="1" destOrd="0" presId="urn:microsoft.com/office/officeart/2005/8/layout/vProcess5"/>
    <dgm:cxn modelId="{B19B541C-3325-4B26-8C31-6260B7C35D6F}" type="presParOf" srcId="{07BD59AF-B357-4201-BDBE-2F52A8626C3C}" destId="{BE40C538-43EB-47BB-BFD2-B3E6E1B161FA}" srcOrd="2" destOrd="0" presId="urn:microsoft.com/office/officeart/2005/8/layout/vProcess5"/>
    <dgm:cxn modelId="{077C6579-738F-4756-8E81-12432DDDD8A8}" type="presParOf" srcId="{07BD59AF-B357-4201-BDBE-2F52A8626C3C}" destId="{C247E141-B9FE-404D-A7C1-6A28DADC221B}" srcOrd="3" destOrd="0" presId="urn:microsoft.com/office/officeart/2005/8/layout/vProcess5"/>
    <dgm:cxn modelId="{A426B909-D91D-4672-9048-CB10064BB32E}" type="presParOf" srcId="{07BD59AF-B357-4201-BDBE-2F52A8626C3C}" destId="{995C88D7-C462-4CE2-B5F5-3DBC6E80B221}" srcOrd="4" destOrd="0" presId="urn:microsoft.com/office/officeart/2005/8/layout/vProcess5"/>
    <dgm:cxn modelId="{4B5BE150-9B66-441C-B45B-A14B9E0ED23A}" type="presParOf" srcId="{07BD59AF-B357-4201-BDBE-2F52A8626C3C}" destId="{5D285DF9-1679-4E9F-8BB0-54D68A13FDEB}" srcOrd="5" destOrd="0" presId="urn:microsoft.com/office/officeart/2005/8/layout/vProcess5"/>
    <dgm:cxn modelId="{DDEB3A0E-1FF3-4210-AAA6-05A705A81A24}" type="presParOf" srcId="{07BD59AF-B357-4201-BDBE-2F52A8626C3C}" destId="{6C102A26-77D2-46EB-B901-AE8A42898D3D}" srcOrd="6" destOrd="0" presId="urn:microsoft.com/office/officeart/2005/8/layout/vProcess5"/>
    <dgm:cxn modelId="{5A45A793-BAAE-47A5-A9E5-8CBBA6A8AE67}" type="presParOf" srcId="{07BD59AF-B357-4201-BDBE-2F52A8626C3C}" destId="{B9CB953F-F9D1-4027-A876-A86C3061B63C}" srcOrd="7" destOrd="0" presId="urn:microsoft.com/office/officeart/2005/8/layout/vProcess5"/>
    <dgm:cxn modelId="{C45DD3A1-AF5C-41D7-AE8A-E49C1130AA75}" type="presParOf" srcId="{07BD59AF-B357-4201-BDBE-2F52A8626C3C}" destId="{3027EB5E-20AC-42B2-8160-B94A3BB8345D}" srcOrd="8" destOrd="0" presId="urn:microsoft.com/office/officeart/2005/8/layout/vProcess5"/>
    <dgm:cxn modelId="{55379358-5931-442F-BFBA-5CFE7DCBC253}" type="presParOf" srcId="{07BD59AF-B357-4201-BDBE-2F52A8626C3C}" destId="{FC4251C6-ADB3-4CA8-BEB4-6C51DDD916E0}" srcOrd="9" destOrd="0" presId="urn:microsoft.com/office/officeart/2005/8/layout/vProcess5"/>
    <dgm:cxn modelId="{94E9FC27-62B7-43E9-8A0F-536C15A40E5A}" type="presParOf" srcId="{07BD59AF-B357-4201-BDBE-2F52A8626C3C}" destId="{183866FA-6BBD-4CDD-BB9D-718E2011065C}" srcOrd="10" destOrd="0" presId="urn:microsoft.com/office/officeart/2005/8/layout/vProcess5"/>
    <dgm:cxn modelId="{8E07FE1A-99E7-4C32-B2D6-9BD399A2A1F7}" type="presParOf" srcId="{07BD59AF-B357-4201-BDBE-2F52A8626C3C}" destId="{33062FFF-42DD-43CC-8364-66096D69B9BD}" srcOrd="11"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AC04C92D-DCC4-4199-B74A-EE4B3AEC363A}" type="doc">
      <dgm:prSet loTypeId="urn:microsoft.com/office/officeart/2005/8/layout/default" loCatId="list" qsTypeId="urn:microsoft.com/office/officeart/2005/8/quickstyle/simple1" qsCatId="simple" csTypeId="urn:microsoft.com/office/officeart/2005/8/colors/colorful1" csCatId="colorful"/>
      <dgm:spPr/>
      <dgm:t>
        <a:bodyPr/>
        <a:lstStyle/>
        <a:p>
          <a:endParaRPr lang="en-US"/>
        </a:p>
      </dgm:t>
    </dgm:pt>
    <dgm:pt modelId="{0C7FFEDD-50B7-4301-8ACE-D06FFCBB462C}">
      <dgm:prSet/>
      <dgm:spPr/>
      <dgm:t>
        <a:bodyPr/>
        <a:lstStyle/>
        <a:p>
          <a:r>
            <a:rPr lang="en-US"/>
            <a:t>Stroke</a:t>
          </a:r>
        </a:p>
      </dgm:t>
    </dgm:pt>
    <dgm:pt modelId="{7BFF0568-E921-49B5-B647-CF8770D57607}" type="parTrans" cxnId="{EE7937CE-23B2-474D-8EA2-806AECF21E6F}">
      <dgm:prSet/>
      <dgm:spPr/>
      <dgm:t>
        <a:bodyPr/>
        <a:lstStyle/>
        <a:p>
          <a:endParaRPr lang="en-US"/>
        </a:p>
      </dgm:t>
    </dgm:pt>
    <dgm:pt modelId="{F0BDC124-F117-4854-9763-38EDC8AA0356}" type="sibTrans" cxnId="{EE7937CE-23B2-474D-8EA2-806AECF21E6F}">
      <dgm:prSet/>
      <dgm:spPr/>
      <dgm:t>
        <a:bodyPr/>
        <a:lstStyle/>
        <a:p>
          <a:endParaRPr lang="en-US"/>
        </a:p>
      </dgm:t>
    </dgm:pt>
    <dgm:pt modelId="{A4463FF9-AEEF-4CB0-B616-0032AEA861E8}">
      <dgm:prSet/>
      <dgm:spPr/>
      <dgm:t>
        <a:bodyPr/>
        <a:lstStyle/>
        <a:p>
          <a:r>
            <a:rPr lang="en-US"/>
            <a:t>Coronary heart disease. </a:t>
          </a:r>
        </a:p>
      </dgm:t>
    </dgm:pt>
    <dgm:pt modelId="{66950FDE-DAD1-4574-9FEE-136B133A59E6}" type="parTrans" cxnId="{425BA090-EC6F-4E83-9BC1-66868F5C6CFA}">
      <dgm:prSet/>
      <dgm:spPr/>
      <dgm:t>
        <a:bodyPr/>
        <a:lstStyle/>
        <a:p>
          <a:endParaRPr lang="en-US"/>
        </a:p>
      </dgm:t>
    </dgm:pt>
    <dgm:pt modelId="{83A8F59B-D206-4129-BC83-F2AC46600F77}" type="sibTrans" cxnId="{425BA090-EC6F-4E83-9BC1-66868F5C6CFA}">
      <dgm:prSet/>
      <dgm:spPr/>
      <dgm:t>
        <a:bodyPr/>
        <a:lstStyle/>
        <a:p>
          <a:endParaRPr lang="en-US"/>
        </a:p>
      </dgm:t>
    </dgm:pt>
    <dgm:pt modelId="{F81E4F5F-348A-4E37-AE02-8FE153CC0239}">
      <dgm:prSet/>
      <dgm:spPr/>
      <dgm:t>
        <a:bodyPr/>
        <a:lstStyle/>
        <a:p>
          <a:r>
            <a:rPr lang="en-US"/>
            <a:t>Cancer. </a:t>
          </a:r>
        </a:p>
      </dgm:t>
    </dgm:pt>
    <dgm:pt modelId="{B24DFCB2-3EF9-4775-B9C1-86D82577F942}" type="parTrans" cxnId="{954732D3-BDB8-457D-8660-9E9C1B57A8E4}">
      <dgm:prSet/>
      <dgm:spPr/>
      <dgm:t>
        <a:bodyPr/>
        <a:lstStyle/>
        <a:p>
          <a:endParaRPr lang="en-US"/>
        </a:p>
      </dgm:t>
    </dgm:pt>
    <dgm:pt modelId="{700EF871-E7A4-4EC9-A94B-79B0D3D6E566}" type="sibTrans" cxnId="{954732D3-BDB8-457D-8660-9E9C1B57A8E4}">
      <dgm:prSet/>
      <dgm:spPr/>
      <dgm:t>
        <a:bodyPr/>
        <a:lstStyle/>
        <a:p>
          <a:endParaRPr lang="en-US"/>
        </a:p>
      </dgm:t>
    </dgm:pt>
    <dgm:pt modelId="{21958CAA-687C-4BC7-BBB4-7CCA14AC1012}">
      <dgm:prSet/>
      <dgm:spPr/>
      <dgm:t>
        <a:bodyPr/>
        <a:lstStyle/>
        <a:p>
          <a:r>
            <a:rPr lang="en-US"/>
            <a:t>Diabetes. </a:t>
          </a:r>
        </a:p>
      </dgm:t>
    </dgm:pt>
    <dgm:pt modelId="{211A22AD-C685-45BA-B8FD-DFD25844FF56}" type="parTrans" cxnId="{C0370562-5BD6-44E5-8A91-B518FD6B9726}">
      <dgm:prSet/>
      <dgm:spPr/>
      <dgm:t>
        <a:bodyPr/>
        <a:lstStyle/>
        <a:p>
          <a:endParaRPr lang="en-US"/>
        </a:p>
      </dgm:t>
    </dgm:pt>
    <dgm:pt modelId="{9D24804C-DAE3-422E-8695-7B2A5452701B}" type="sibTrans" cxnId="{C0370562-5BD6-44E5-8A91-B518FD6B9726}">
      <dgm:prSet/>
      <dgm:spPr/>
      <dgm:t>
        <a:bodyPr/>
        <a:lstStyle/>
        <a:p>
          <a:endParaRPr lang="en-US"/>
        </a:p>
      </dgm:t>
    </dgm:pt>
    <dgm:pt modelId="{F66A8828-704F-4FBF-B98E-A0CB5C4345D2}">
      <dgm:prSet/>
      <dgm:spPr/>
      <dgm:t>
        <a:bodyPr/>
        <a:lstStyle/>
        <a:p>
          <a:r>
            <a:rPr lang="en-US"/>
            <a:t>Fatty liver disease. </a:t>
          </a:r>
        </a:p>
      </dgm:t>
    </dgm:pt>
    <dgm:pt modelId="{6D74CE68-BDFA-485A-82E8-C391C4A8029C}" type="parTrans" cxnId="{D5EE86EF-B3DE-45B9-A8DD-AE6B3FB7A1E1}">
      <dgm:prSet/>
      <dgm:spPr/>
      <dgm:t>
        <a:bodyPr/>
        <a:lstStyle/>
        <a:p>
          <a:endParaRPr lang="en-US"/>
        </a:p>
      </dgm:t>
    </dgm:pt>
    <dgm:pt modelId="{8E0A74AC-D311-482F-9749-0F0F89BEA7D6}" type="sibTrans" cxnId="{D5EE86EF-B3DE-45B9-A8DD-AE6B3FB7A1E1}">
      <dgm:prSet/>
      <dgm:spPr/>
      <dgm:t>
        <a:bodyPr/>
        <a:lstStyle/>
        <a:p>
          <a:endParaRPr lang="en-US"/>
        </a:p>
      </dgm:t>
    </dgm:pt>
    <dgm:pt modelId="{B26B0BDE-6689-4733-9F3B-4E3C2538B738}">
      <dgm:prSet/>
      <dgm:spPr/>
      <dgm:t>
        <a:bodyPr/>
        <a:lstStyle/>
        <a:p>
          <a:r>
            <a:rPr lang="en-US"/>
            <a:t>Gallbladder disease.</a:t>
          </a:r>
        </a:p>
      </dgm:t>
    </dgm:pt>
    <dgm:pt modelId="{846E818C-51F3-457A-B8BF-70D453567772}" type="parTrans" cxnId="{307F605B-96DF-4252-A294-8FBC9BC12227}">
      <dgm:prSet/>
      <dgm:spPr/>
      <dgm:t>
        <a:bodyPr/>
        <a:lstStyle/>
        <a:p>
          <a:endParaRPr lang="en-US"/>
        </a:p>
      </dgm:t>
    </dgm:pt>
    <dgm:pt modelId="{29C638B8-165B-4905-8800-1780E6F36B17}" type="sibTrans" cxnId="{307F605B-96DF-4252-A294-8FBC9BC12227}">
      <dgm:prSet/>
      <dgm:spPr/>
      <dgm:t>
        <a:bodyPr/>
        <a:lstStyle/>
        <a:p>
          <a:endParaRPr lang="en-US"/>
        </a:p>
      </dgm:t>
    </dgm:pt>
    <dgm:pt modelId="{DE174B7A-CEA8-4037-9C6F-F3F585F0BF23}">
      <dgm:prSet/>
      <dgm:spPr/>
      <dgm:t>
        <a:bodyPr/>
        <a:lstStyle/>
        <a:p>
          <a:r>
            <a:rPr lang="en-US"/>
            <a:t>High blood pressure..</a:t>
          </a:r>
        </a:p>
      </dgm:t>
    </dgm:pt>
    <dgm:pt modelId="{5BB6A03D-3418-4DE0-97AA-2F2BDFF7B9B2}" type="parTrans" cxnId="{E3FC516C-9A28-4107-9DBC-B9D52C434BF3}">
      <dgm:prSet/>
      <dgm:spPr/>
      <dgm:t>
        <a:bodyPr/>
        <a:lstStyle/>
        <a:p>
          <a:endParaRPr lang="en-US"/>
        </a:p>
      </dgm:t>
    </dgm:pt>
    <dgm:pt modelId="{8F8355A0-2BB5-43CC-B0B6-3A948221AE8E}" type="sibTrans" cxnId="{E3FC516C-9A28-4107-9DBC-B9D52C434BF3}">
      <dgm:prSet/>
      <dgm:spPr/>
      <dgm:t>
        <a:bodyPr/>
        <a:lstStyle/>
        <a:p>
          <a:endParaRPr lang="en-US"/>
        </a:p>
      </dgm:t>
    </dgm:pt>
    <dgm:pt modelId="{2F3DC751-3F16-42F3-BA0E-75CC80B6259F}">
      <dgm:prSet/>
      <dgm:spPr/>
      <dgm:t>
        <a:bodyPr/>
        <a:lstStyle/>
        <a:p>
          <a:r>
            <a:rPr lang="en-US"/>
            <a:t>Osteoarthritis. </a:t>
          </a:r>
        </a:p>
      </dgm:t>
    </dgm:pt>
    <dgm:pt modelId="{AFD30EB7-F6DE-408F-AB2F-086CBF7F8040}" type="parTrans" cxnId="{F04FC4AC-889D-4E1D-9E2E-D5E23A8CE439}">
      <dgm:prSet/>
      <dgm:spPr/>
      <dgm:t>
        <a:bodyPr/>
        <a:lstStyle/>
        <a:p>
          <a:endParaRPr lang="en-US"/>
        </a:p>
      </dgm:t>
    </dgm:pt>
    <dgm:pt modelId="{4A4D4A01-77CD-42E1-AEF0-864A2ACD2FE2}" type="sibTrans" cxnId="{F04FC4AC-889D-4E1D-9E2E-D5E23A8CE439}">
      <dgm:prSet/>
      <dgm:spPr/>
      <dgm:t>
        <a:bodyPr/>
        <a:lstStyle/>
        <a:p>
          <a:endParaRPr lang="en-US"/>
        </a:p>
      </dgm:t>
    </dgm:pt>
    <dgm:pt modelId="{2D4F94EF-4375-4567-8065-34A397363EC5}">
      <dgm:prSet/>
      <dgm:spPr/>
      <dgm:t>
        <a:bodyPr/>
        <a:lstStyle/>
        <a:p>
          <a:r>
            <a:rPr lang="en-US"/>
            <a:t>Sleep apnea and other breathing problems.</a:t>
          </a:r>
        </a:p>
      </dgm:t>
    </dgm:pt>
    <dgm:pt modelId="{48C5A711-13C5-4A91-B7AB-8F216349EA5E}" type="parTrans" cxnId="{C7CE7A58-B388-4347-B41B-2B121446B045}">
      <dgm:prSet/>
      <dgm:spPr/>
      <dgm:t>
        <a:bodyPr/>
        <a:lstStyle/>
        <a:p>
          <a:endParaRPr lang="en-US"/>
        </a:p>
      </dgm:t>
    </dgm:pt>
    <dgm:pt modelId="{1889603D-3492-4907-B070-9B1517FC6711}" type="sibTrans" cxnId="{C7CE7A58-B388-4347-B41B-2B121446B045}">
      <dgm:prSet/>
      <dgm:spPr/>
      <dgm:t>
        <a:bodyPr/>
        <a:lstStyle/>
        <a:p>
          <a:endParaRPr lang="en-US"/>
        </a:p>
      </dgm:t>
    </dgm:pt>
    <dgm:pt modelId="{DAB6E63B-70B2-4841-8CA8-A0CBE73BD6F5}" type="pres">
      <dgm:prSet presAssocID="{AC04C92D-DCC4-4199-B74A-EE4B3AEC363A}" presName="diagram" presStyleCnt="0">
        <dgm:presLayoutVars>
          <dgm:dir/>
          <dgm:resizeHandles val="exact"/>
        </dgm:presLayoutVars>
      </dgm:prSet>
      <dgm:spPr/>
    </dgm:pt>
    <dgm:pt modelId="{E887AE96-1D1A-458E-8514-2EED5AF57A14}" type="pres">
      <dgm:prSet presAssocID="{0C7FFEDD-50B7-4301-8ACE-D06FFCBB462C}" presName="node" presStyleLbl="node1" presStyleIdx="0" presStyleCnt="9">
        <dgm:presLayoutVars>
          <dgm:bulletEnabled val="1"/>
        </dgm:presLayoutVars>
      </dgm:prSet>
      <dgm:spPr/>
    </dgm:pt>
    <dgm:pt modelId="{8ACFE033-E31B-4BB2-ADFC-F126376B2A7B}" type="pres">
      <dgm:prSet presAssocID="{F0BDC124-F117-4854-9763-38EDC8AA0356}" presName="sibTrans" presStyleCnt="0"/>
      <dgm:spPr/>
    </dgm:pt>
    <dgm:pt modelId="{92D441C9-A8FD-403D-881A-5FAEF87DDF85}" type="pres">
      <dgm:prSet presAssocID="{A4463FF9-AEEF-4CB0-B616-0032AEA861E8}" presName="node" presStyleLbl="node1" presStyleIdx="1" presStyleCnt="9">
        <dgm:presLayoutVars>
          <dgm:bulletEnabled val="1"/>
        </dgm:presLayoutVars>
      </dgm:prSet>
      <dgm:spPr/>
    </dgm:pt>
    <dgm:pt modelId="{82F370B7-6A3A-42DC-915E-A3978BE507F3}" type="pres">
      <dgm:prSet presAssocID="{83A8F59B-D206-4129-BC83-F2AC46600F77}" presName="sibTrans" presStyleCnt="0"/>
      <dgm:spPr/>
    </dgm:pt>
    <dgm:pt modelId="{879A1C5D-ADF7-412E-A8C8-589C534E1CE9}" type="pres">
      <dgm:prSet presAssocID="{F81E4F5F-348A-4E37-AE02-8FE153CC0239}" presName="node" presStyleLbl="node1" presStyleIdx="2" presStyleCnt="9">
        <dgm:presLayoutVars>
          <dgm:bulletEnabled val="1"/>
        </dgm:presLayoutVars>
      </dgm:prSet>
      <dgm:spPr/>
    </dgm:pt>
    <dgm:pt modelId="{4E78775B-CD6E-42CA-A7F2-A26786336E45}" type="pres">
      <dgm:prSet presAssocID="{700EF871-E7A4-4EC9-A94B-79B0D3D6E566}" presName="sibTrans" presStyleCnt="0"/>
      <dgm:spPr/>
    </dgm:pt>
    <dgm:pt modelId="{0273F459-9143-41C5-8A59-EBFB7BA1AB32}" type="pres">
      <dgm:prSet presAssocID="{21958CAA-687C-4BC7-BBB4-7CCA14AC1012}" presName="node" presStyleLbl="node1" presStyleIdx="3" presStyleCnt="9">
        <dgm:presLayoutVars>
          <dgm:bulletEnabled val="1"/>
        </dgm:presLayoutVars>
      </dgm:prSet>
      <dgm:spPr/>
    </dgm:pt>
    <dgm:pt modelId="{D5BE033E-C74C-4A0A-9FD3-647AF0441C9E}" type="pres">
      <dgm:prSet presAssocID="{9D24804C-DAE3-422E-8695-7B2A5452701B}" presName="sibTrans" presStyleCnt="0"/>
      <dgm:spPr/>
    </dgm:pt>
    <dgm:pt modelId="{2E560180-AEA2-4B04-A57A-FAC6DDB2C537}" type="pres">
      <dgm:prSet presAssocID="{F66A8828-704F-4FBF-B98E-A0CB5C4345D2}" presName="node" presStyleLbl="node1" presStyleIdx="4" presStyleCnt="9">
        <dgm:presLayoutVars>
          <dgm:bulletEnabled val="1"/>
        </dgm:presLayoutVars>
      </dgm:prSet>
      <dgm:spPr/>
    </dgm:pt>
    <dgm:pt modelId="{34414EA5-DEFB-4FA2-A7BD-10193B913316}" type="pres">
      <dgm:prSet presAssocID="{8E0A74AC-D311-482F-9749-0F0F89BEA7D6}" presName="sibTrans" presStyleCnt="0"/>
      <dgm:spPr/>
    </dgm:pt>
    <dgm:pt modelId="{3F0BEE73-797D-4BB8-B668-0082BE0B28F6}" type="pres">
      <dgm:prSet presAssocID="{B26B0BDE-6689-4733-9F3B-4E3C2538B738}" presName="node" presStyleLbl="node1" presStyleIdx="5" presStyleCnt="9">
        <dgm:presLayoutVars>
          <dgm:bulletEnabled val="1"/>
        </dgm:presLayoutVars>
      </dgm:prSet>
      <dgm:spPr/>
    </dgm:pt>
    <dgm:pt modelId="{5122C884-53D4-4ECF-9569-2815B28D4977}" type="pres">
      <dgm:prSet presAssocID="{29C638B8-165B-4905-8800-1780E6F36B17}" presName="sibTrans" presStyleCnt="0"/>
      <dgm:spPr/>
    </dgm:pt>
    <dgm:pt modelId="{286B23B1-81EF-4900-A23A-D59778C539D6}" type="pres">
      <dgm:prSet presAssocID="{DE174B7A-CEA8-4037-9C6F-F3F585F0BF23}" presName="node" presStyleLbl="node1" presStyleIdx="6" presStyleCnt="9">
        <dgm:presLayoutVars>
          <dgm:bulletEnabled val="1"/>
        </dgm:presLayoutVars>
      </dgm:prSet>
      <dgm:spPr/>
    </dgm:pt>
    <dgm:pt modelId="{2F876168-A86E-44EF-9B45-6426089AB185}" type="pres">
      <dgm:prSet presAssocID="{8F8355A0-2BB5-43CC-B0B6-3A948221AE8E}" presName="sibTrans" presStyleCnt="0"/>
      <dgm:spPr/>
    </dgm:pt>
    <dgm:pt modelId="{0FAC343A-89F5-4837-9A1D-91FD4DDFDBB1}" type="pres">
      <dgm:prSet presAssocID="{2F3DC751-3F16-42F3-BA0E-75CC80B6259F}" presName="node" presStyleLbl="node1" presStyleIdx="7" presStyleCnt="9">
        <dgm:presLayoutVars>
          <dgm:bulletEnabled val="1"/>
        </dgm:presLayoutVars>
      </dgm:prSet>
      <dgm:spPr/>
    </dgm:pt>
    <dgm:pt modelId="{16E9D413-2E5F-48EC-A8B3-FE80F1E635B8}" type="pres">
      <dgm:prSet presAssocID="{4A4D4A01-77CD-42E1-AEF0-864A2ACD2FE2}" presName="sibTrans" presStyleCnt="0"/>
      <dgm:spPr/>
    </dgm:pt>
    <dgm:pt modelId="{34AF2EEF-E4F9-447B-83E8-9CEB15D7394A}" type="pres">
      <dgm:prSet presAssocID="{2D4F94EF-4375-4567-8065-34A397363EC5}" presName="node" presStyleLbl="node1" presStyleIdx="8" presStyleCnt="9">
        <dgm:presLayoutVars>
          <dgm:bulletEnabled val="1"/>
        </dgm:presLayoutVars>
      </dgm:prSet>
      <dgm:spPr/>
    </dgm:pt>
  </dgm:ptLst>
  <dgm:cxnLst>
    <dgm:cxn modelId="{62D0651B-6DD4-41C7-B145-F36C23629295}" type="presOf" srcId="{2D4F94EF-4375-4567-8065-34A397363EC5}" destId="{34AF2EEF-E4F9-447B-83E8-9CEB15D7394A}" srcOrd="0" destOrd="0" presId="urn:microsoft.com/office/officeart/2005/8/layout/default"/>
    <dgm:cxn modelId="{59F04120-DE92-4EEB-AD8C-25348D8805CE}" type="presOf" srcId="{DE174B7A-CEA8-4037-9C6F-F3F585F0BF23}" destId="{286B23B1-81EF-4900-A23A-D59778C539D6}" srcOrd="0" destOrd="0" presId="urn:microsoft.com/office/officeart/2005/8/layout/default"/>
    <dgm:cxn modelId="{1FC75726-3691-4D0A-AB62-A7CA6A9481A1}" type="presOf" srcId="{B26B0BDE-6689-4733-9F3B-4E3C2538B738}" destId="{3F0BEE73-797D-4BB8-B668-0082BE0B28F6}" srcOrd="0" destOrd="0" presId="urn:microsoft.com/office/officeart/2005/8/layout/default"/>
    <dgm:cxn modelId="{67866029-A905-4121-B960-3C09EB11D275}" type="presOf" srcId="{0C7FFEDD-50B7-4301-8ACE-D06FFCBB462C}" destId="{E887AE96-1D1A-458E-8514-2EED5AF57A14}" srcOrd="0" destOrd="0" presId="urn:microsoft.com/office/officeart/2005/8/layout/default"/>
    <dgm:cxn modelId="{307F605B-96DF-4252-A294-8FBC9BC12227}" srcId="{AC04C92D-DCC4-4199-B74A-EE4B3AEC363A}" destId="{B26B0BDE-6689-4733-9F3B-4E3C2538B738}" srcOrd="5" destOrd="0" parTransId="{846E818C-51F3-457A-B8BF-70D453567772}" sibTransId="{29C638B8-165B-4905-8800-1780E6F36B17}"/>
    <dgm:cxn modelId="{C0370562-5BD6-44E5-8A91-B518FD6B9726}" srcId="{AC04C92D-DCC4-4199-B74A-EE4B3AEC363A}" destId="{21958CAA-687C-4BC7-BBB4-7CCA14AC1012}" srcOrd="3" destOrd="0" parTransId="{211A22AD-C685-45BA-B8FD-DFD25844FF56}" sibTransId="{9D24804C-DAE3-422E-8695-7B2A5452701B}"/>
    <dgm:cxn modelId="{E3FC516C-9A28-4107-9DBC-B9D52C434BF3}" srcId="{AC04C92D-DCC4-4199-B74A-EE4B3AEC363A}" destId="{DE174B7A-CEA8-4037-9C6F-F3F585F0BF23}" srcOrd="6" destOrd="0" parTransId="{5BB6A03D-3418-4DE0-97AA-2F2BDFF7B9B2}" sibTransId="{8F8355A0-2BB5-43CC-B0B6-3A948221AE8E}"/>
    <dgm:cxn modelId="{C7CE7A58-B388-4347-B41B-2B121446B045}" srcId="{AC04C92D-DCC4-4199-B74A-EE4B3AEC363A}" destId="{2D4F94EF-4375-4567-8065-34A397363EC5}" srcOrd="8" destOrd="0" parTransId="{48C5A711-13C5-4A91-B7AB-8F216349EA5E}" sibTransId="{1889603D-3492-4907-B070-9B1517FC6711}"/>
    <dgm:cxn modelId="{425BA090-EC6F-4E83-9BC1-66868F5C6CFA}" srcId="{AC04C92D-DCC4-4199-B74A-EE4B3AEC363A}" destId="{A4463FF9-AEEF-4CB0-B616-0032AEA861E8}" srcOrd="1" destOrd="0" parTransId="{66950FDE-DAD1-4574-9FEE-136B133A59E6}" sibTransId="{83A8F59B-D206-4129-BC83-F2AC46600F77}"/>
    <dgm:cxn modelId="{99458292-1DB9-4802-9961-ACCC1D55918B}" type="presOf" srcId="{21958CAA-687C-4BC7-BBB4-7CCA14AC1012}" destId="{0273F459-9143-41C5-8A59-EBFB7BA1AB32}" srcOrd="0" destOrd="0" presId="urn:microsoft.com/office/officeart/2005/8/layout/default"/>
    <dgm:cxn modelId="{F04FC4AC-889D-4E1D-9E2E-D5E23A8CE439}" srcId="{AC04C92D-DCC4-4199-B74A-EE4B3AEC363A}" destId="{2F3DC751-3F16-42F3-BA0E-75CC80B6259F}" srcOrd="7" destOrd="0" parTransId="{AFD30EB7-F6DE-408F-AB2F-086CBF7F8040}" sibTransId="{4A4D4A01-77CD-42E1-AEF0-864A2ACD2FE2}"/>
    <dgm:cxn modelId="{5F81C4BF-11C0-4AFF-8AA5-723CBC0D7652}" type="presOf" srcId="{2F3DC751-3F16-42F3-BA0E-75CC80B6259F}" destId="{0FAC343A-89F5-4837-9A1D-91FD4DDFDBB1}" srcOrd="0" destOrd="0" presId="urn:microsoft.com/office/officeart/2005/8/layout/default"/>
    <dgm:cxn modelId="{EE7937CE-23B2-474D-8EA2-806AECF21E6F}" srcId="{AC04C92D-DCC4-4199-B74A-EE4B3AEC363A}" destId="{0C7FFEDD-50B7-4301-8ACE-D06FFCBB462C}" srcOrd="0" destOrd="0" parTransId="{7BFF0568-E921-49B5-B647-CF8770D57607}" sibTransId="{F0BDC124-F117-4854-9763-38EDC8AA0356}"/>
    <dgm:cxn modelId="{6FA90BD2-8A69-4937-AE71-8EACBD6FFF40}" type="presOf" srcId="{A4463FF9-AEEF-4CB0-B616-0032AEA861E8}" destId="{92D441C9-A8FD-403D-881A-5FAEF87DDF85}" srcOrd="0" destOrd="0" presId="urn:microsoft.com/office/officeart/2005/8/layout/default"/>
    <dgm:cxn modelId="{954732D3-BDB8-457D-8660-9E9C1B57A8E4}" srcId="{AC04C92D-DCC4-4199-B74A-EE4B3AEC363A}" destId="{F81E4F5F-348A-4E37-AE02-8FE153CC0239}" srcOrd="2" destOrd="0" parTransId="{B24DFCB2-3EF9-4775-B9C1-86D82577F942}" sibTransId="{700EF871-E7A4-4EC9-A94B-79B0D3D6E566}"/>
    <dgm:cxn modelId="{598CD2DC-1BAA-41B1-A482-FDEC0E538F30}" type="presOf" srcId="{AC04C92D-DCC4-4199-B74A-EE4B3AEC363A}" destId="{DAB6E63B-70B2-4841-8CA8-A0CBE73BD6F5}" srcOrd="0" destOrd="0" presId="urn:microsoft.com/office/officeart/2005/8/layout/default"/>
    <dgm:cxn modelId="{431324EE-EE33-4677-940E-8B6CA51767F6}" type="presOf" srcId="{F81E4F5F-348A-4E37-AE02-8FE153CC0239}" destId="{879A1C5D-ADF7-412E-A8C8-589C534E1CE9}" srcOrd="0" destOrd="0" presId="urn:microsoft.com/office/officeart/2005/8/layout/default"/>
    <dgm:cxn modelId="{D5EE86EF-B3DE-45B9-A8DD-AE6B3FB7A1E1}" srcId="{AC04C92D-DCC4-4199-B74A-EE4B3AEC363A}" destId="{F66A8828-704F-4FBF-B98E-A0CB5C4345D2}" srcOrd="4" destOrd="0" parTransId="{6D74CE68-BDFA-485A-82E8-C391C4A8029C}" sibTransId="{8E0A74AC-D311-482F-9749-0F0F89BEA7D6}"/>
    <dgm:cxn modelId="{013226F9-2FAD-4E8E-AE78-138D2A68A437}" type="presOf" srcId="{F66A8828-704F-4FBF-B98E-A0CB5C4345D2}" destId="{2E560180-AEA2-4B04-A57A-FAC6DDB2C537}" srcOrd="0" destOrd="0" presId="urn:microsoft.com/office/officeart/2005/8/layout/default"/>
    <dgm:cxn modelId="{B277C01D-95B3-4608-ADB1-528EE99BADBA}" type="presParOf" srcId="{DAB6E63B-70B2-4841-8CA8-A0CBE73BD6F5}" destId="{E887AE96-1D1A-458E-8514-2EED5AF57A14}" srcOrd="0" destOrd="0" presId="urn:microsoft.com/office/officeart/2005/8/layout/default"/>
    <dgm:cxn modelId="{AC289B1C-ED4F-4EB8-9412-D3F818C7C81E}" type="presParOf" srcId="{DAB6E63B-70B2-4841-8CA8-A0CBE73BD6F5}" destId="{8ACFE033-E31B-4BB2-ADFC-F126376B2A7B}" srcOrd="1" destOrd="0" presId="urn:microsoft.com/office/officeart/2005/8/layout/default"/>
    <dgm:cxn modelId="{2DF629B0-344F-4189-A3AE-DAC5B5FAE867}" type="presParOf" srcId="{DAB6E63B-70B2-4841-8CA8-A0CBE73BD6F5}" destId="{92D441C9-A8FD-403D-881A-5FAEF87DDF85}" srcOrd="2" destOrd="0" presId="urn:microsoft.com/office/officeart/2005/8/layout/default"/>
    <dgm:cxn modelId="{E1092899-BCC1-41B8-B723-56FA6F1BB203}" type="presParOf" srcId="{DAB6E63B-70B2-4841-8CA8-A0CBE73BD6F5}" destId="{82F370B7-6A3A-42DC-915E-A3978BE507F3}" srcOrd="3" destOrd="0" presId="urn:microsoft.com/office/officeart/2005/8/layout/default"/>
    <dgm:cxn modelId="{D5DC7BD4-14EA-4F6E-8828-53F487CB659A}" type="presParOf" srcId="{DAB6E63B-70B2-4841-8CA8-A0CBE73BD6F5}" destId="{879A1C5D-ADF7-412E-A8C8-589C534E1CE9}" srcOrd="4" destOrd="0" presId="urn:microsoft.com/office/officeart/2005/8/layout/default"/>
    <dgm:cxn modelId="{9C8D9EC7-24F9-4384-878C-26F5172CDC66}" type="presParOf" srcId="{DAB6E63B-70B2-4841-8CA8-A0CBE73BD6F5}" destId="{4E78775B-CD6E-42CA-A7F2-A26786336E45}" srcOrd="5" destOrd="0" presId="urn:microsoft.com/office/officeart/2005/8/layout/default"/>
    <dgm:cxn modelId="{4AD8309B-F881-4401-937E-385FC26BC450}" type="presParOf" srcId="{DAB6E63B-70B2-4841-8CA8-A0CBE73BD6F5}" destId="{0273F459-9143-41C5-8A59-EBFB7BA1AB32}" srcOrd="6" destOrd="0" presId="urn:microsoft.com/office/officeart/2005/8/layout/default"/>
    <dgm:cxn modelId="{0102C55C-6A64-4167-9352-59FF746B5FEF}" type="presParOf" srcId="{DAB6E63B-70B2-4841-8CA8-A0CBE73BD6F5}" destId="{D5BE033E-C74C-4A0A-9FD3-647AF0441C9E}" srcOrd="7" destOrd="0" presId="urn:microsoft.com/office/officeart/2005/8/layout/default"/>
    <dgm:cxn modelId="{B94DD921-8E9F-4F0E-9B91-D96FF718F095}" type="presParOf" srcId="{DAB6E63B-70B2-4841-8CA8-A0CBE73BD6F5}" destId="{2E560180-AEA2-4B04-A57A-FAC6DDB2C537}" srcOrd="8" destOrd="0" presId="urn:microsoft.com/office/officeart/2005/8/layout/default"/>
    <dgm:cxn modelId="{DFB75261-5049-40C9-8ED7-D37CE122549E}" type="presParOf" srcId="{DAB6E63B-70B2-4841-8CA8-A0CBE73BD6F5}" destId="{34414EA5-DEFB-4FA2-A7BD-10193B913316}" srcOrd="9" destOrd="0" presId="urn:microsoft.com/office/officeart/2005/8/layout/default"/>
    <dgm:cxn modelId="{442631B4-0946-424C-9971-DE0B19048FB4}" type="presParOf" srcId="{DAB6E63B-70B2-4841-8CA8-A0CBE73BD6F5}" destId="{3F0BEE73-797D-4BB8-B668-0082BE0B28F6}" srcOrd="10" destOrd="0" presId="urn:microsoft.com/office/officeart/2005/8/layout/default"/>
    <dgm:cxn modelId="{0A501216-A170-486A-A168-17935ED7709A}" type="presParOf" srcId="{DAB6E63B-70B2-4841-8CA8-A0CBE73BD6F5}" destId="{5122C884-53D4-4ECF-9569-2815B28D4977}" srcOrd="11" destOrd="0" presId="urn:microsoft.com/office/officeart/2005/8/layout/default"/>
    <dgm:cxn modelId="{E642E47F-4930-4446-BA90-1D68CEE70D1D}" type="presParOf" srcId="{DAB6E63B-70B2-4841-8CA8-A0CBE73BD6F5}" destId="{286B23B1-81EF-4900-A23A-D59778C539D6}" srcOrd="12" destOrd="0" presId="urn:microsoft.com/office/officeart/2005/8/layout/default"/>
    <dgm:cxn modelId="{31153A1C-90AB-4E4C-95D2-F753251AA302}" type="presParOf" srcId="{DAB6E63B-70B2-4841-8CA8-A0CBE73BD6F5}" destId="{2F876168-A86E-44EF-9B45-6426089AB185}" srcOrd="13" destOrd="0" presId="urn:microsoft.com/office/officeart/2005/8/layout/default"/>
    <dgm:cxn modelId="{04E64FC7-C4B1-40FA-929F-8E1B8846DA95}" type="presParOf" srcId="{DAB6E63B-70B2-4841-8CA8-A0CBE73BD6F5}" destId="{0FAC343A-89F5-4837-9A1D-91FD4DDFDBB1}" srcOrd="14" destOrd="0" presId="urn:microsoft.com/office/officeart/2005/8/layout/default"/>
    <dgm:cxn modelId="{AC0C83D2-89FF-47D7-8B86-E670918A0535}" type="presParOf" srcId="{DAB6E63B-70B2-4841-8CA8-A0CBE73BD6F5}" destId="{16E9D413-2E5F-48EC-A8B3-FE80F1E635B8}" srcOrd="15" destOrd="0" presId="urn:microsoft.com/office/officeart/2005/8/layout/default"/>
    <dgm:cxn modelId="{808611EA-E352-42F5-A195-CA14D67BA0FE}" type="presParOf" srcId="{DAB6E63B-70B2-4841-8CA8-A0CBE73BD6F5}" destId="{34AF2EEF-E4F9-447B-83E8-9CEB15D7394A}" srcOrd="16"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EC1DA0E7-2F57-42A2-ABF4-24052A4D6186}"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30A02A4C-9D33-4296-8B70-38BF2F52711A}">
      <dgm:prSet/>
      <dgm:spPr/>
      <dgm:t>
        <a:bodyPr/>
        <a:lstStyle/>
        <a:p>
          <a:r>
            <a:rPr lang="en-GB"/>
            <a:t>NCDs or non-communicable diseases are those conditions that are usually not passed on from one affected person to others, but are caused as a direct result of lifestyle and environmental factors. </a:t>
          </a:r>
          <a:endParaRPr lang="en-US"/>
        </a:p>
      </dgm:t>
    </dgm:pt>
    <dgm:pt modelId="{C9FF3413-2461-471F-97EE-F69605EF3A64}" type="parTrans" cxnId="{8EA2B4E9-F4FA-4D5E-AA9A-113B428DC43B}">
      <dgm:prSet/>
      <dgm:spPr/>
      <dgm:t>
        <a:bodyPr/>
        <a:lstStyle/>
        <a:p>
          <a:endParaRPr lang="en-US"/>
        </a:p>
      </dgm:t>
    </dgm:pt>
    <dgm:pt modelId="{0351B34D-7248-416D-BBB2-6EAF639DF87B}" type="sibTrans" cxnId="{8EA2B4E9-F4FA-4D5E-AA9A-113B428DC43B}">
      <dgm:prSet/>
      <dgm:spPr/>
      <dgm:t>
        <a:bodyPr/>
        <a:lstStyle/>
        <a:p>
          <a:endParaRPr lang="en-US"/>
        </a:p>
      </dgm:t>
    </dgm:pt>
    <dgm:pt modelId="{315201C9-E3D7-425B-8F31-243461BF8D53}">
      <dgm:prSet/>
      <dgm:spPr/>
      <dgm:t>
        <a:bodyPr/>
        <a:lstStyle/>
        <a:p>
          <a:r>
            <a:rPr lang="en-GB"/>
            <a:t>These include a host of different conditions including </a:t>
          </a:r>
          <a:endParaRPr lang="en-US"/>
        </a:p>
      </dgm:t>
    </dgm:pt>
    <dgm:pt modelId="{50B60B4F-F4F5-450E-A2CA-D2C609F0123D}" type="parTrans" cxnId="{79CCA4E9-38C2-4424-AFAD-9E64E48C97FB}">
      <dgm:prSet/>
      <dgm:spPr/>
      <dgm:t>
        <a:bodyPr/>
        <a:lstStyle/>
        <a:p>
          <a:endParaRPr lang="en-US"/>
        </a:p>
      </dgm:t>
    </dgm:pt>
    <dgm:pt modelId="{06EED947-DB30-45E3-A6A0-26F52ABFD7A7}" type="sibTrans" cxnId="{79CCA4E9-38C2-4424-AFAD-9E64E48C97FB}">
      <dgm:prSet/>
      <dgm:spPr/>
      <dgm:t>
        <a:bodyPr/>
        <a:lstStyle/>
        <a:p>
          <a:endParaRPr lang="en-US"/>
        </a:p>
      </dgm:t>
    </dgm:pt>
    <dgm:pt modelId="{E36B6ED8-88E9-43CE-B3B3-1C6339E683AD}">
      <dgm:prSet/>
      <dgm:spPr/>
      <dgm:t>
        <a:bodyPr/>
        <a:lstStyle/>
        <a:p>
          <a:r>
            <a:rPr lang="en-GB"/>
            <a:t>chronic lung diseases, </a:t>
          </a:r>
          <a:endParaRPr lang="en-US"/>
        </a:p>
      </dgm:t>
    </dgm:pt>
    <dgm:pt modelId="{2A704A57-748E-4A08-B07E-8B3F51C1DDA3}" type="parTrans" cxnId="{041E51BC-3CBA-4067-A737-B56DCA2517B4}">
      <dgm:prSet/>
      <dgm:spPr/>
      <dgm:t>
        <a:bodyPr/>
        <a:lstStyle/>
        <a:p>
          <a:endParaRPr lang="en-US"/>
        </a:p>
      </dgm:t>
    </dgm:pt>
    <dgm:pt modelId="{7BDA9379-7AA5-4042-9813-3375C2A6865D}" type="sibTrans" cxnId="{041E51BC-3CBA-4067-A737-B56DCA2517B4}">
      <dgm:prSet/>
      <dgm:spPr/>
      <dgm:t>
        <a:bodyPr/>
        <a:lstStyle/>
        <a:p>
          <a:endParaRPr lang="en-US"/>
        </a:p>
      </dgm:t>
    </dgm:pt>
    <dgm:pt modelId="{DD2CB8C5-ECB1-4183-BD5D-B56563201E59}">
      <dgm:prSet/>
      <dgm:spPr/>
      <dgm:t>
        <a:bodyPr/>
        <a:lstStyle/>
        <a:p>
          <a:r>
            <a:rPr lang="en-GB"/>
            <a:t>diabetes, </a:t>
          </a:r>
          <a:endParaRPr lang="en-US"/>
        </a:p>
      </dgm:t>
    </dgm:pt>
    <dgm:pt modelId="{BE4C89C4-5FAC-4BE7-A627-0BA6F175470D}" type="parTrans" cxnId="{D4EBCC14-A652-4E4C-A3CD-E46968735624}">
      <dgm:prSet/>
      <dgm:spPr/>
      <dgm:t>
        <a:bodyPr/>
        <a:lstStyle/>
        <a:p>
          <a:endParaRPr lang="en-US"/>
        </a:p>
      </dgm:t>
    </dgm:pt>
    <dgm:pt modelId="{3CED0B68-F8FC-4749-AD2C-90FF1802396D}" type="sibTrans" cxnId="{D4EBCC14-A652-4E4C-A3CD-E46968735624}">
      <dgm:prSet/>
      <dgm:spPr/>
      <dgm:t>
        <a:bodyPr/>
        <a:lstStyle/>
        <a:p>
          <a:endParaRPr lang="en-US"/>
        </a:p>
      </dgm:t>
    </dgm:pt>
    <dgm:pt modelId="{DE5113C8-7713-4C1C-9793-18A4800DEDD5}">
      <dgm:prSet/>
      <dgm:spPr/>
      <dgm:t>
        <a:bodyPr/>
        <a:lstStyle/>
        <a:p>
          <a:r>
            <a:rPr lang="en-GB"/>
            <a:t>cancer </a:t>
          </a:r>
          <a:endParaRPr lang="en-US"/>
        </a:p>
      </dgm:t>
    </dgm:pt>
    <dgm:pt modelId="{EBD161CD-AEFE-41E5-B582-43BDCC259FD4}" type="parTrans" cxnId="{0369D650-9E54-4BA3-A103-ACE8DFFCF7D3}">
      <dgm:prSet/>
      <dgm:spPr/>
      <dgm:t>
        <a:bodyPr/>
        <a:lstStyle/>
        <a:p>
          <a:endParaRPr lang="en-US"/>
        </a:p>
      </dgm:t>
    </dgm:pt>
    <dgm:pt modelId="{9E092542-C88B-437B-B928-0B9FB219D44C}" type="sibTrans" cxnId="{0369D650-9E54-4BA3-A103-ACE8DFFCF7D3}">
      <dgm:prSet/>
      <dgm:spPr/>
      <dgm:t>
        <a:bodyPr/>
        <a:lstStyle/>
        <a:p>
          <a:endParaRPr lang="en-US"/>
        </a:p>
      </dgm:t>
    </dgm:pt>
    <dgm:pt modelId="{5BF54D78-DDFC-4411-9EC5-F1D7CC1FEB7A}">
      <dgm:prSet/>
      <dgm:spPr/>
      <dgm:t>
        <a:bodyPr/>
        <a:lstStyle/>
        <a:p>
          <a:r>
            <a:rPr lang="en-GB"/>
            <a:t>cardiovascular diseases. </a:t>
          </a:r>
          <a:endParaRPr lang="en-US"/>
        </a:p>
      </dgm:t>
    </dgm:pt>
    <dgm:pt modelId="{A885337B-F26D-4C52-B2BE-65351F46B4A6}" type="parTrans" cxnId="{27320DB8-4658-4F04-9777-190522ECF90B}">
      <dgm:prSet/>
      <dgm:spPr/>
      <dgm:t>
        <a:bodyPr/>
        <a:lstStyle/>
        <a:p>
          <a:endParaRPr lang="en-US"/>
        </a:p>
      </dgm:t>
    </dgm:pt>
    <dgm:pt modelId="{A04CDDE6-5932-4BD1-BCC0-C3F1E7C4D295}" type="sibTrans" cxnId="{27320DB8-4658-4F04-9777-190522ECF90B}">
      <dgm:prSet/>
      <dgm:spPr/>
      <dgm:t>
        <a:bodyPr/>
        <a:lstStyle/>
        <a:p>
          <a:endParaRPr lang="en-US"/>
        </a:p>
      </dgm:t>
    </dgm:pt>
    <dgm:pt modelId="{FBA3819B-BF9C-486E-8674-0B473576341E}" type="pres">
      <dgm:prSet presAssocID="{EC1DA0E7-2F57-42A2-ABF4-24052A4D6186}" presName="linear" presStyleCnt="0">
        <dgm:presLayoutVars>
          <dgm:animLvl val="lvl"/>
          <dgm:resizeHandles val="exact"/>
        </dgm:presLayoutVars>
      </dgm:prSet>
      <dgm:spPr/>
    </dgm:pt>
    <dgm:pt modelId="{94891A10-7043-42E8-9857-DDEF338C84CB}" type="pres">
      <dgm:prSet presAssocID="{30A02A4C-9D33-4296-8B70-38BF2F52711A}" presName="parentText" presStyleLbl="node1" presStyleIdx="0" presStyleCnt="6">
        <dgm:presLayoutVars>
          <dgm:chMax val="0"/>
          <dgm:bulletEnabled val="1"/>
        </dgm:presLayoutVars>
      </dgm:prSet>
      <dgm:spPr/>
    </dgm:pt>
    <dgm:pt modelId="{74680D65-408E-46CA-9472-0AB123F214AD}" type="pres">
      <dgm:prSet presAssocID="{0351B34D-7248-416D-BBB2-6EAF639DF87B}" presName="spacer" presStyleCnt="0"/>
      <dgm:spPr/>
    </dgm:pt>
    <dgm:pt modelId="{B2039095-B23D-4D62-A13E-D15DC13E7BA7}" type="pres">
      <dgm:prSet presAssocID="{315201C9-E3D7-425B-8F31-243461BF8D53}" presName="parentText" presStyleLbl="node1" presStyleIdx="1" presStyleCnt="6">
        <dgm:presLayoutVars>
          <dgm:chMax val="0"/>
          <dgm:bulletEnabled val="1"/>
        </dgm:presLayoutVars>
      </dgm:prSet>
      <dgm:spPr/>
    </dgm:pt>
    <dgm:pt modelId="{A864F523-5B60-4A40-B62F-E13F985A0BC4}" type="pres">
      <dgm:prSet presAssocID="{06EED947-DB30-45E3-A6A0-26F52ABFD7A7}" presName="spacer" presStyleCnt="0"/>
      <dgm:spPr/>
    </dgm:pt>
    <dgm:pt modelId="{8DC72191-8FDE-4CEE-A0BB-4875E624AA7E}" type="pres">
      <dgm:prSet presAssocID="{E36B6ED8-88E9-43CE-B3B3-1C6339E683AD}" presName="parentText" presStyleLbl="node1" presStyleIdx="2" presStyleCnt="6">
        <dgm:presLayoutVars>
          <dgm:chMax val="0"/>
          <dgm:bulletEnabled val="1"/>
        </dgm:presLayoutVars>
      </dgm:prSet>
      <dgm:spPr/>
    </dgm:pt>
    <dgm:pt modelId="{917E87E9-AD97-457E-9A48-E8D37D6B17D5}" type="pres">
      <dgm:prSet presAssocID="{7BDA9379-7AA5-4042-9813-3375C2A6865D}" presName="spacer" presStyleCnt="0"/>
      <dgm:spPr/>
    </dgm:pt>
    <dgm:pt modelId="{DDCC55CD-C21D-43E4-A037-F193F0A8082D}" type="pres">
      <dgm:prSet presAssocID="{DD2CB8C5-ECB1-4183-BD5D-B56563201E59}" presName="parentText" presStyleLbl="node1" presStyleIdx="3" presStyleCnt="6">
        <dgm:presLayoutVars>
          <dgm:chMax val="0"/>
          <dgm:bulletEnabled val="1"/>
        </dgm:presLayoutVars>
      </dgm:prSet>
      <dgm:spPr/>
    </dgm:pt>
    <dgm:pt modelId="{1FCB2135-EA2A-4439-A09B-956B327DD98C}" type="pres">
      <dgm:prSet presAssocID="{3CED0B68-F8FC-4749-AD2C-90FF1802396D}" presName="spacer" presStyleCnt="0"/>
      <dgm:spPr/>
    </dgm:pt>
    <dgm:pt modelId="{2C110EB7-3183-47B9-9608-7E227D8DFABF}" type="pres">
      <dgm:prSet presAssocID="{DE5113C8-7713-4C1C-9793-18A4800DEDD5}" presName="parentText" presStyleLbl="node1" presStyleIdx="4" presStyleCnt="6">
        <dgm:presLayoutVars>
          <dgm:chMax val="0"/>
          <dgm:bulletEnabled val="1"/>
        </dgm:presLayoutVars>
      </dgm:prSet>
      <dgm:spPr/>
    </dgm:pt>
    <dgm:pt modelId="{700C163A-A24E-4D6B-850A-D349E208E15E}" type="pres">
      <dgm:prSet presAssocID="{9E092542-C88B-437B-B928-0B9FB219D44C}" presName="spacer" presStyleCnt="0"/>
      <dgm:spPr/>
    </dgm:pt>
    <dgm:pt modelId="{22465C73-11C3-4D10-B252-19028A203437}" type="pres">
      <dgm:prSet presAssocID="{5BF54D78-DDFC-4411-9EC5-F1D7CC1FEB7A}" presName="parentText" presStyleLbl="node1" presStyleIdx="5" presStyleCnt="6">
        <dgm:presLayoutVars>
          <dgm:chMax val="0"/>
          <dgm:bulletEnabled val="1"/>
        </dgm:presLayoutVars>
      </dgm:prSet>
      <dgm:spPr/>
    </dgm:pt>
  </dgm:ptLst>
  <dgm:cxnLst>
    <dgm:cxn modelId="{D4EBCC14-A652-4E4C-A3CD-E46968735624}" srcId="{EC1DA0E7-2F57-42A2-ABF4-24052A4D6186}" destId="{DD2CB8C5-ECB1-4183-BD5D-B56563201E59}" srcOrd="3" destOrd="0" parTransId="{BE4C89C4-5FAC-4BE7-A627-0BA6F175470D}" sibTransId="{3CED0B68-F8FC-4749-AD2C-90FF1802396D}"/>
    <dgm:cxn modelId="{219AB621-84AB-4B8D-8B50-AB3BC0B84464}" type="presOf" srcId="{E36B6ED8-88E9-43CE-B3B3-1C6339E683AD}" destId="{8DC72191-8FDE-4CEE-A0BB-4875E624AA7E}" srcOrd="0" destOrd="0" presId="urn:microsoft.com/office/officeart/2005/8/layout/vList2"/>
    <dgm:cxn modelId="{2AECED2C-DCAC-4944-BA89-9A6C764A4C77}" type="presOf" srcId="{EC1DA0E7-2F57-42A2-ABF4-24052A4D6186}" destId="{FBA3819B-BF9C-486E-8674-0B473576341E}" srcOrd="0" destOrd="0" presId="urn:microsoft.com/office/officeart/2005/8/layout/vList2"/>
    <dgm:cxn modelId="{0F5A272D-603B-4A79-AC28-E75FDCFA40D6}" type="presOf" srcId="{DE5113C8-7713-4C1C-9793-18A4800DEDD5}" destId="{2C110EB7-3183-47B9-9608-7E227D8DFABF}" srcOrd="0" destOrd="0" presId="urn:microsoft.com/office/officeart/2005/8/layout/vList2"/>
    <dgm:cxn modelId="{04033E37-867A-4CE3-B2AF-CC641EA40F91}" type="presOf" srcId="{30A02A4C-9D33-4296-8B70-38BF2F52711A}" destId="{94891A10-7043-42E8-9857-DDEF338C84CB}" srcOrd="0" destOrd="0" presId="urn:microsoft.com/office/officeart/2005/8/layout/vList2"/>
    <dgm:cxn modelId="{EE39926D-43BB-4C42-BB9C-3BB19C480B55}" type="presOf" srcId="{DD2CB8C5-ECB1-4183-BD5D-B56563201E59}" destId="{DDCC55CD-C21D-43E4-A037-F193F0A8082D}" srcOrd="0" destOrd="0" presId="urn:microsoft.com/office/officeart/2005/8/layout/vList2"/>
    <dgm:cxn modelId="{0369D650-9E54-4BA3-A103-ACE8DFFCF7D3}" srcId="{EC1DA0E7-2F57-42A2-ABF4-24052A4D6186}" destId="{DE5113C8-7713-4C1C-9793-18A4800DEDD5}" srcOrd="4" destOrd="0" parTransId="{EBD161CD-AEFE-41E5-B582-43BDCC259FD4}" sibTransId="{9E092542-C88B-437B-B928-0B9FB219D44C}"/>
    <dgm:cxn modelId="{27320DB8-4658-4F04-9777-190522ECF90B}" srcId="{EC1DA0E7-2F57-42A2-ABF4-24052A4D6186}" destId="{5BF54D78-DDFC-4411-9EC5-F1D7CC1FEB7A}" srcOrd="5" destOrd="0" parTransId="{A885337B-F26D-4C52-B2BE-65351F46B4A6}" sibTransId="{A04CDDE6-5932-4BD1-BCC0-C3F1E7C4D295}"/>
    <dgm:cxn modelId="{041E51BC-3CBA-4067-A737-B56DCA2517B4}" srcId="{EC1DA0E7-2F57-42A2-ABF4-24052A4D6186}" destId="{E36B6ED8-88E9-43CE-B3B3-1C6339E683AD}" srcOrd="2" destOrd="0" parTransId="{2A704A57-748E-4A08-B07E-8B3F51C1DDA3}" sibTransId="{7BDA9379-7AA5-4042-9813-3375C2A6865D}"/>
    <dgm:cxn modelId="{79CCA4E9-38C2-4424-AFAD-9E64E48C97FB}" srcId="{EC1DA0E7-2F57-42A2-ABF4-24052A4D6186}" destId="{315201C9-E3D7-425B-8F31-243461BF8D53}" srcOrd="1" destOrd="0" parTransId="{50B60B4F-F4F5-450E-A2CA-D2C609F0123D}" sibTransId="{06EED947-DB30-45E3-A6A0-26F52ABFD7A7}"/>
    <dgm:cxn modelId="{8EA2B4E9-F4FA-4D5E-AA9A-113B428DC43B}" srcId="{EC1DA0E7-2F57-42A2-ABF4-24052A4D6186}" destId="{30A02A4C-9D33-4296-8B70-38BF2F52711A}" srcOrd="0" destOrd="0" parTransId="{C9FF3413-2461-471F-97EE-F69605EF3A64}" sibTransId="{0351B34D-7248-416D-BBB2-6EAF639DF87B}"/>
    <dgm:cxn modelId="{D4399CEF-42D7-4002-8A07-2DD4CAA17E31}" type="presOf" srcId="{5BF54D78-DDFC-4411-9EC5-F1D7CC1FEB7A}" destId="{22465C73-11C3-4D10-B252-19028A203437}" srcOrd="0" destOrd="0" presId="urn:microsoft.com/office/officeart/2005/8/layout/vList2"/>
    <dgm:cxn modelId="{B5A568F7-C9DC-4427-AECF-FAD72BC43AEF}" type="presOf" srcId="{315201C9-E3D7-425B-8F31-243461BF8D53}" destId="{B2039095-B23D-4D62-A13E-D15DC13E7BA7}" srcOrd="0" destOrd="0" presId="urn:microsoft.com/office/officeart/2005/8/layout/vList2"/>
    <dgm:cxn modelId="{01B13218-4144-44B5-A23E-463872EF2618}" type="presParOf" srcId="{FBA3819B-BF9C-486E-8674-0B473576341E}" destId="{94891A10-7043-42E8-9857-DDEF338C84CB}" srcOrd="0" destOrd="0" presId="urn:microsoft.com/office/officeart/2005/8/layout/vList2"/>
    <dgm:cxn modelId="{2D78F741-9B3B-4210-BED3-260C3136DDCB}" type="presParOf" srcId="{FBA3819B-BF9C-486E-8674-0B473576341E}" destId="{74680D65-408E-46CA-9472-0AB123F214AD}" srcOrd="1" destOrd="0" presId="urn:microsoft.com/office/officeart/2005/8/layout/vList2"/>
    <dgm:cxn modelId="{FBD4B97C-19ED-4A8A-A034-D5476BE08DBB}" type="presParOf" srcId="{FBA3819B-BF9C-486E-8674-0B473576341E}" destId="{B2039095-B23D-4D62-A13E-D15DC13E7BA7}" srcOrd="2" destOrd="0" presId="urn:microsoft.com/office/officeart/2005/8/layout/vList2"/>
    <dgm:cxn modelId="{0EA764C6-9600-4E97-A8CB-7BDC55D0F79E}" type="presParOf" srcId="{FBA3819B-BF9C-486E-8674-0B473576341E}" destId="{A864F523-5B60-4A40-B62F-E13F985A0BC4}" srcOrd="3" destOrd="0" presId="urn:microsoft.com/office/officeart/2005/8/layout/vList2"/>
    <dgm:cxn modelId="{BAFBE354-91FD-4FA0-B841-EF9284226209}" type="presParOf" srcId="{FBA3819B-BF9C-486E-8674-0B473576341E}" destId="{8DC72191-8FDE-4CEE-A0BB-4875E624AA7E}" srcOrd="4" destOrd="0" presId="urn:microsoft.com/office/officeart/2005/8/layout/vList2"/>
    <dgm:cxn modelId="{A77700FB-1082-4B42-B9E6-8BD8DB72C3E3}" type="presParOf" srcId="{FBA3819B-BF9C-486E-8674-0B473576341E}" destId="{917E87E9-AD97-457E-9A48-E8D37D6B17D5}" srcOrd="5" destOrd="0" presId="urn:microsoft.com/office/officeart/2005/8/layout/vList2"/>
    <dgm:cxn modelId="{6F5741B0-99BD-444C-A76B-F21EAD91E731}" type="presParOf" srcId="{FBA3819B-BF9C-486E-8674-0B473576341E}" destId="{DDCC55CD-C21D-43E4-A037-F193F0A8082D}" srcOrd="6" destOrd="0" presId="urn:microsoft.com/office/officeart/2005/8/layout/vList2"/>
    <dgm:cxn modelId="{4855C718-F05E-4492-AC73-586AE901C249}" type="presParOf" srcId="{FBA3819B-BF9C-486E-8674-0B473576341E}" destId="{1FCB2135-EA2A-4439-A09B-956B327DD98C}" srcOrd="7" destOrd="0" presId="urn:microsoft.com/office/officeart/2005/8/layout/vList2"/>
    <dgm:cxn modelId="{F9EB1B05-5EBB-4B5A-9C88-F28DE7156BA4}" type="presParOf" srcId="{FBA3819B-BF9C-486E-8674-0B473576341E}" destId="{2C110EB7-3183-47B9-9608-7E227D8DFABF}" srcOrd="8" destOrd="0" presId="urn:microsoft.com/office/officeart/2005/8/layout/vList2"/>
    <dgm:cxn modelId="{331F0F9F-40F2-414F-9AE5-8B2AC1522AEB}" type="presParOf" srcId="{FBA3819B-BF9C-486E-8674-0B473576341E}" destId="{700C163A-A24E-4D6B-850A-D349E208E15E}" srcOrd="9" destOrd="0" presId="urn:microsoft.com/office/officeart/2005/8/layout/vList2"/>
    <dgm:cxn modelId="{E69A0D3A-D343-4734-9E31-6F46FB762F94}" type="presParOf" srcId="{FBA3819B-BF9C-486E-8674-0B473576341E}" destId="{22465C73-11C3-4D10-B252-19028A203437}" srcOrd="10"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E7C5649-8486-4611-AFAE-F97C54881F84}">
      <dsp:nvSpPr>
        <dsp:cNvPr id="0" name=""/>
        <dsp:cNvSpPr/>
      </dsp:nvSpPr>
      <dsp:spPr>
        <a:xfrm>
          <a:off x="0" y="439"/>
          <a:ext cx="10869248" cy="1028448"/>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1FBC5C2-639D-40AA-8AE2-09123D4CDD87}">
      <dsp:nvSpPr>
        <dsp:cNvPr id="0" name=""/>
        <dsp:cNvSpPr/>
      </dsp:nvSpPr>
      <dsp:spPr>
        <a:xfrm>
          <a:off x="311105" y="231840"/>
          <a:ext cx="565646" cy="56564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B431687-F9BF-46E6-ABEB-14C38127C08C}">
      <dsp:nvSpPr>
        <dsp:cNvPr id="0" name=""/>
        <dsp:cNvSpPr/>
      </dsp:nvSpPr>
      <dsp:spPr>
        <a:xfrm>
          <a:off x="1187858" y="439"/>
          <a:ext cx="9681389" cy="102844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8844" tIns="108844" rIns="108844" bIns="108844" numCol="1" spcCol="1270" anchor="ctr" anchorCtr="0">
          <a:noAutofit/>
        </a:bodyPr>
        <a:lstStyle/>
        <a:p>
          <a:pPr marL="0" lvl="0" indent="0" algn="l" defTabSz="755650">
            <a:lnSpc>
              <a:spcPct val="100000"/>
            </a:lnSpc>
            <a:spcBef>
              <a:spcPct val="0"/>
            </a:spcBef>
            <a:spcAft>
              <a:spcPct val="35000"/>
            </a:spcAft>
            <a:buNone/>
          </a:pPr>
          <a:r>
            <a:rPr lang="en-GB" sz="1700" kern="1200"/>
            <a:t>One significant difference between communicable and non-communicable disease is that non-communicable diseases tend to be chronic (meaning they last a long time and progress slowly). </a:t>
          </a:r>
          <a:endParaRPr lang="en-US" sz="1700" kern="1200"/>
        </a:p>
      </dsp:txBody>
      <dsp:txXfrm>
        <a:off x="1187858" y="439"/>
        <a:ext cx="9681389" cy="1028448"/>
      </dsp:txXfrm>
    </dsp:sp>
    <dsp:sp modelId="{5D6FEB46-28E7-4734-ABB7-825740033AD8}">
      <dsp:nvSpPr>
        <dsp:cNvPr id="0" name=""/>
        <dsp:cNvSpPr/>
      </dsp:nvSpPr>
      <dsp:spPr>
        <a:xfrm>
          <a:off x="0" y="1286000"/>
          <a:ext cx="10869248" cy="1028448"/>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F3B506D-1FB2-4D94-9CA2-7474F96470ED}">
      <dsp:nvSpPr>
        <dsp:cNvPr id="0" name=""/>
        <dsp:cNvSpPr/>
      </dsp:nvSpPr>
      <dsp:spPr>
        <a:xfrm>
          <a:off x="311105" y="1517401"/>
          <a:ext cx="565646" cy="56564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507BAE2-F530-4A4B-A1E8-162C72FD4905}">
      <dsp:nvSpPr>
        <dsp:cNvPr id="0" name=""/>
        <dsp:cNvSpPr/>
      </dsp:nvSpPr>
      <dsp:spPr>
        <a:xfrm>
          <a:off x="1187858" y="1286000"/>
          <a:ext cx="9681389" cy="102844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8844" tIns="108844" rIns="108844" bIns="108844" numCol="1" spcCol="1270" anchor="ctr" anchorCtr="0">
          <a:noAutofit/>
        </a:bodyPr>
        <a:lstStyle/>
        <a:p>
          <a:pPr marL="0" lvl="0" indent="0" algn="l" defTabSz="755650">
            <a:lnSpc>
              <a:spcPct val="100000"/>
            </a:lnSpc>
            <a:spcBef>
              <a:spcPct val="0"/>
            </a:spcBef>
            <a:spcAft>
              <a:spcPct val="35000"/>
            </a:spcAft>
            <a:buNone/>
          </a:pPr>
          <a:r>
            <a:rPr lang="en-GB" sz="1700" kern="1200"/>
            <a:t>Communicable diseases are more likely to be acute, which means the disease develops quickly. </a:t>
          </a:r>
          <a:endParaRPr lang="en-US" sz="1700" kern="1200"/>
        </a:p>
      </dsp:txBody>
      <dsp:txXfrm>
        <a:off x="1187858" y="1286000"/>
        <a:ext cx="9681389" cy="1028448"/>
      </dsp:txXfrm>
    </dsp:sp>
    <dsp:sp modelId="{063D9B12-7D99-4D59-B7C0-78BA338D07A3}">
      <dsp:nvSpPr>
        <dsp:cNvPr id="0" name=""/>
        <dsp:cNvSpPr/>
      </dsp:nvSpPr>
      <dsp:spPr>
        <a:xfrm>
          <a:off x="0" y="2571561"/>
          <a:ext cx="10869248" cy="1028448"/>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4546D7E-A603-436A-9C7A-A7BED359677B}">
      <dsp:nvSpPr>
        <dsp:cNvPr id="0" name=""/>
        <dsp:cNvSpPr/>
      </dsp:nvSpPr>
      <dsp:spPr>
        <a:xfrm>
          <a:off x="311105" y="2802962"/>
          <a:ext cx="565646" cy="56564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8628665-9017-41A2-90C7-2764A6150CA1}">
      <dsp:nvSpPr>
        <dsp:cNvPr id="0" name=""/>
        <dsp:cNvSpPr/>
      </dsp:nvSpPr>
      <dsp:spPr>
        <a:xfrm>
          <a:off x="1187858" y="2571561"/>
          <a:ext cx="9681389" cy="102844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8844" tIns="108844" rIns="108844" bIns="108844" numCol="1" spcCol="1270" anchor="ctr" anchorCtr="0">
          <a:noAutofit/>
        </a:bodyPr>
        <a:lstStyle/>
        <a:p>
          <a:pPr marL="0" lvl="0" indent="0" algn="l" defTabSz="755650">
            <a:lnSpc>
              <a:spcPct val="100000"/>
            </a:lnSpc>
            <a:spcBef>
              <a:spcPct val="0"/>
            </a:spcBef>
            <a:spcAft>
              <a:spcPct val="35000"/>
            </a:spcAft>
            <a:buNone/>
          </a:pPr>
          <a:r>
            <a:rPr lang="en-GB" sz="1700" kern="1200"/>
            <a:t>Both types of disease may require medication, but non-communicable diseases may be better treated with lifestyle changes.</a:t>
          </a:r>
          <a:endParaRPr lang="en-US" sz="1700" kern="1200"/>
        </a:p>
      </dsp:txBody>
      <dsp:txXfrm>
        <a:off x="1187858" y="2571561"/>
        <a:ext cx="9681389" cy="102844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28207D5-10CF-48ED-9B1A-4F3A61C736BB}">
      <dsp:nvSpPr>
        <dsp:cNvPr id="0" name=""/>
        <dsp:cNvSpPr/>
      </dsp:nvSpPr>
      <dsp:spPr>
        <a:xfrm>
          <a:off x="0" y="0"/>
          <a:ext cx="9104243" cy="751100"/>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All age groups, regions and countries are affected by NCDs. These conditions are often associated with older age groups</a:t>
          </a:r>
          <a:endParaRPr lang="en-US" sz="2000" kern="1200"/>
        </a:p>
      </dsp:txBody>
      <dsp:txXfrm>
        <a:off x="21999" y="21999"/>
        <a:ext cx="8230279" cy="707102"/>
      </dsp:txXfrm>
    </dsp:sp>
    <dsp:sp modelId="{BE40C538-43EB-47BB-BFD2-B3E6E1B161FA}">
      <dsp:nvSpPr>
        <dsp:cNvPr id="0" name=""/>
        <dsp:cNvSpPr/>
      </dsp:nvSpPr>
      <dsp:spPr>
        <a:xfrm>
          <a:off x="762480" y="887663"/>
          <a:ext cx="9104243" cy="751100"/>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15 million of all deaths attributed to NCDs occur between the ages of 30 and 69 years. </a:t>
          </a:r>
          <a:endParaRPr lang="en-US" sz="2000" kern="1200"/>
        </a:p>
      </dsp:txBody>
      <dsp:txXfrm>
        <a:off x="784479" y="909662"/>
        <a:ext cx="7809549" cy="707102"/>
      </dsp:txXfrm>
    </dsp:sp>
    <dsp:sp modelId="{C247E141-B9FE-404D-A7C1-6A28DADC221B}">
      <dsp:nvSpPr>
        <dsp:cNvPr id="0" name=""/>
        <dsp:cNvSpPr/>
      </dsp:nvSpPr>
      <dsp:spPr>
        <a:xfrm>
          <a:off x="1513580" y="1775327"/>
          <a:ext cx="9104243" cy="751100"/>
        </a:xfrm>
        <a:prstGeom prst="roundRect">
          <a:avLst>
            <a:gd name="adj" fmla="val 10000"/>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Of these "premature" deaths, over 80% are estimated to occur in low- and middle-income countries. </a:t>
          </a:r>
          <a:endParaRPr lang="en-US" sz="2000" kern="1200"/>
        </a:p>
      </dsp:txBody>
      <dsp:txXfrm>
        <a:off x="1535579" y="1797326"/>
        <a:ext cx="7820930" cy="707102"/>
      </dsp:txXfrm>
    </dsp:sp>
    <dsp:sp modelId="{995C88D7-C462-4CE2-B5F5-3DBC6E80B221}">
      <dsp:nvSpPr>
        <dsp:cNvPr id="0" name=""/>
        <dsp:cNvSpPr/>
      </dsp:nvSpPr>
      <dsp:spPr>
        <a:xfrm>
          <a:off x="2276060" y="2662990"/>
          <a:ext cx="9104243" cy="751100"/>
        </a:xfrm>
        <a:prstGeom prst="roundRect">
          <a:avLst>
            <a:gd name="adj" fmla="val 10000"/>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Unhealthy diets, physical inactivity, exposure to tobacco smoke or the harmful use of alcohol.</a:t>
          </a:r>
          <a:endParaRPr lang="en-US" sz="2000" kern="1200"/>
        </a:p>
      </dsp:txBody>
      <dsp:txXfrm>
        <a:off x="2298059" y="2684989"/>
        <a:ext cx="7809549" cy="707102"/>
      </dsp:txXfrm>
    </dsp:sp>
    <dsp:sp modelId="{5D285DF9-1679-4E9F-8BB0-54D68A13FDEB}">
      <dsp:nvSpPr>
        <dsp:cNvPr id="0" name=""/>
        <dsp:cNvSpPr/>
      </dsp:nvSpPr>
      <dsp:spPr>
        <a:xfrm>
          <a:off x="8616028" y="575274"/>
          <a:ext cx="488215" cy="488215"/>
        </a:xfrm>
        <a:prstGeom prst="downArrow">
          <a:avLst>
            <a:gd name="adj1" fmla="val 55000"/>
            <a:gd name="adj2" fmla="val 45000"/>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7940" tIns="27940" rIns="27940" bIns="27940" numCol="1" spcCol="1270" anchor="ctr" anchorCtr="0">
          <a:noAutofit/>
        </a:bodyPr>
        <a:lstStyle/>
        <a:p>
          <a:pPr marL="0" lvl="0" indent="0" algn="ctr" defTabSz="977900">
            <a:lnSpc>
              <a:spcPct val="90000"/>
            </a:lnSpc>
            <a:spcBef>
              <a:spcPct val="0"/>
            </a:spcBef>
            <a:spcAft>
              <a:spcPct val="35000"/>
            </a:spcAft>
            <a:buNone/>
          </a:pPr>
          <a:endParaRPr lang="en-US" sz="2200" kern="1200"/>
        </a:p>
      </dsp:txBody>
      <dsp:txXfrm>
        <a:off x="8725876" y="575274"/>
        <a:ext cx="268519" cy="367382"/>
      </dsp:txXfrm>
    </dsp:sp>
    <dsp:sp modelId="{6C102A26-77D2-46EB-B901-AE8A42898D3D}">
      <dsp:nvSpPr>
        <dsp:cNvPr id="0" name=""/>
        <dsp:cNvSpPr/>
      </dsp:nvSpPr>
      <dsp:spPr>
        <a:xfrm>
          <a:off x="9378508" y="1462937"/>
          <a:ext cx="488215" cy="488215"/>
        </a:xfrm>
        <a:prstGeom prst="downArrow">
          <a:avLst>
            <a:gd name="adj1" fmla="val 55000"/>
            <a:gd name="adj2" fmla="val 45000"/>
          </a:avLst>
        </a:prstGeom>
        <a:solidFill>
          <a:schemeClr val="accent3">
            <a:tint val="40000"/>
            <a:alpha val="90000"/>
            <a:hueOff val="0"/>
            <a:satOff val="0"/>
            <a:lumOff val="0"/>
            <a:alphaOff val="0"/>
          </a:schemeClr>
        </a:solidFill>
        <a:ln w="12700" cap="flat" cmpd="sng" algn="ctr">
          <a:solidFill>
            <a:schemeClr val="accent3">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7940" tIns="27940" rIns="27940" bIns="27940" numCol="1" spcCol="1270" anchor="ctr" anchorCtr="0">
          <a:noAutofit/>
        </a:bodyPr>
        <a:lstStyle/>
        <a:p>
          <a:pPr marL="0" lvl="0" indent="0" algn="ctr" defTabSz="977900">
            <a:lnSpc>
              <a:spcPct val="90000"/>
            </a:lnSpc>
            <a:spcBef>
              <a:spcPct val="0"/>
            </a:spcBef>
            <a:spcAft>
              <a:spcPct val="35000"/>
            </a:spcAft>
            <a:buNone/>
          </a:pPr>
          <a:endParaRPr lang="en-US" sz="2200" kern="1200"/>
        </a:p>
      </dsp:txBody>
      <dsp:txXfrm>
        <a:off x="9488356" y="1462937"/>
        <a:ext cx="268519" cy="367382"/>
      </dsp:txXfrm>
    </dsp:sp>
    <dsp:sp modelId="{B9CB953F-F9D1-4027-A876-A86C3061B63C}">
      <dsp:nvSpPr>
        <dsp:cNvPr id="0" name=""/>
        <dsp:cNvSpPr/>
      </dsp:nvSpPr>
      <dsp:spPr>
        <a:xfrm>
          <a:off x="10129608" y="2350601"/>
          <a:ext cx="488215" cy="488215"/>
        </a:xfrm>
        <a:prstGeom prst="downArrow">
          <a:avLst>
            <a:gd name="adj1" fmla="val 55000"/>
            <a:gd name="adj2" fmla="val 45000"/>
          </a:avLst>
        </a:prstGeom>
        <a:solidFill>
          <a:schemeClr val="accent4">
            <a:tint val="40000"/>
            <a:alpha val="90000"/>
            <a:hueOff val="0"/>
            <a:satOff val="0"/>
            <a:lumOff val="0"/>
            <a:alphaOff val="0"/>
          </a:schemeClr>
        </a:solidFill>
        <a:ln w="12700" cap="flat" cmpd="sng" algn="ctr">
          <a:solidFill>
            <a:schemeClr val="accent4">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7940" tIns="27940" rIns="27940" bIns="27940" numCol="1" spcCol="1270" anchor="ctr" anchorCtr="0">
          <a:noAutofit/>
        </a:bodyPr>
        <a:lstStyle/>
        <a:p>
          <a:pPr marL="0" lvl="0" indent="0" algn="ctr" defTabSz="977900">
            <a:lnSpc>
              <a:spcPct val="90000"/>
            </a:lnSpc>
            <a:spcBef>
              <a:spcPct val="0"/>
            </a:spcBef>
            <a:spcAft>
              <a:spcPct val="35000"/>
            </a:spcAft>
            <a:buNone/>
          </a:pPr>
          <a:endParaRPr lang="en-US" sz="2200" kern="1200"/>
        </a:p>
      </dsp:txBody>
      <dsp:txXfrm>
        <a:off x="10239456" y="2350601"/>
        <a:ext cx="268519" cy="36738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887AE96-1D1A-458E-8514-2EED5AF57A14}">
      <dsp:nvSpPr>
        <dsp:cNvPr id="0" name=""/>
        <dsp:cNvSpPr/>
      </dsp:nvSpPr>
      <dsp:spPr>
        <a:xfrm>
          <a:off x="3889" y="338130"/>
          <a:ext cx="2106023" cy="1263613"/>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Stroke</a:t>
          </a:r>
        </a:p>
      </dsp:txBody>
      <dsp:txXfrm>
        <a:off x="3889" y="338130"/>
        <a:ext cx="2106023" cy="1263613"/>
      </dsp:txXfrm>
    </dsp:sp>
    <dsp:sp modelId="{92D441C9-A8FD-403D-881A-5FAEF87DDF85}">
      <dsp:nvSpPr>
        <dsp:cNvPr id="0" name=""/>
        <dsp:cNvSpPr/>
      </dsp:nvSpPr>
      <dsp:spPr>
        <a:xfrm>
          <a:off x="2320515" y="338130"/>
          <a:ext cx="2106023" cy="1263613"/>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Coronary heart disease. </a:t>
          </a:r>
        </a:p>
      </dsp:txBody>
      <dsp:txXfrm>
        <a:off x="2320515" y="338130"/>
        <a:ext cx="2106023" cy="1263613"/>
      </dsp:txXfrm>
    </dsp:sp>
    <dsp:sp modelId="{879A1C5D-ADF7-412E-A8C8-589C534E1CE9}">
      <dsp:nvSpPr>
        <dsp:cNvPr id="0" name=""/>
        <dsp:cNvSpPr/>
      </dsp:nvSpPr>
      <dsp:spPr>
        <a:xfrm>
          <a:off x="4637140" y="338130"/>
          <a:ext cx="2106023" cy="1263613"/>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Cancer. </a:t>
          </a:r>
        </a:p>
      </dsp:txBody>
      <dsp:txXfrm>
        <a:off x="4637140" y="338130"/>
        <a:ext cx="2106023" cy="1263613"/>
      </dsp:txXfrm>
    </dsp:sp>
    <dsp:sp modelId="{0273F459-9143-41C5-8A59-EBFB7BA1AB32}">
      <dsp:nvSpPr>
        <dsp:cNvPr id="0" name=""/>
        <dsp:cNvSpPr/>
      </dsp:nvSpPr>
      <dsp:spPr>
        <a:xfrm>
          <a:off x="6953765" y="338130"/>
          <a:ext cx="2106023" cy="1263613"/>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Diabetes. </a:t>
          </a:r>
        </a:p>
      </dsp:txBody>
      <dsp:txXfrm>
        <a:off x="6953765" y="338130"/>
        <a:ext cx="2106023" cy="1263613"/>
      </dsp:txXfrm>
    </dsp:sp>
    <dsp:sp modelId="{2E560180-AEA2-4B04-A57A-FAC6DDB2C537}">
      <dsp:nvSpPr>
        <dsp:cNvPr id="0" name=""/>
        <dsp:cNvSpPr/>
      </dsp:nvSpPr>
      <dsp:spPr>
        <a:xfrm>
          <a:off x="9270391" y="338130"/>
          <a:ext cx="2106023" cy="1263613"/>
        </a:xfrm>
        <a:prstGeom prst="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Fatty liver disease. </a:t>
          </a:r>
        </a:p>
      </dsp:txBody>
      <dsp:txXfrm>
        <a:off x="9270391" y="338130"/>
        <a:ext cx="2106023" cy="1263613"/>
      </dsp:txXfrm>
    </dsp:sp>
    <dsp:sp modelId="{3F0BEE73-797D-4BB8-B668-0082BE0B28F6}">
      <dsp:nvSpPr>
        <dsp:cNvPr id="0" name=""/>
        <dsp:cNvSpPr/>
      </dsp:nvSpPr>
      <dsp:spPr>
        <a:xfrm>
          <a:off x="1162202" y="1812346"/>
          <a:ext cx="2106023" cy="1263613"/>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Gallbladder disease.</a:t>
          </a:r>
        </a:p>
      </dsp:txBody>
      <dsp:txXfrm>
        <a:off x="1162202" y="1812346"/>
        <a:ext cx="2106023" cy="1263613"/>
      </dsp:txXfrm>
    </dsp:sp>
    <dsp:sp modelId="{286B23B1-81EF-4900-A23A-D59778C539D6}">
      <dsp:nvSpPr>
        <dsp:cNvPr id="0" name=""/>
        <dsp:cNvSpPr/>
      </dsp:nvSpPr>
      <dsp:spPr>
        <a:xfrm>
          <a:off x="3478827" y="1812346"/>
          <a:ext cx="2106023" cy="1263613"/>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High blood pressure..</a:t>
          </a:r>
        </a:p>
      </dsp:txBody>
      <dsp:txXfrm>
        <a:off x="3478827" y="1812346"/>
        <a:ext cx="2106023" cy="1263613"/>
      </dsp:txXfrm>
    </dsp:sp>
    <dsp:sp modelId="{0FAC343A-89F5-4837-9A1D-91FD4DDFDBB1}">
      <dsp:nvSpPr>
        <dsp:cNvPr id="0" name=""/>
        <dsp:cNvSpPr/>
      </dsp:nvSpPr>
      <dsp:spPr>
        <a:xfrm>
          <a:off x="5795453" y="1812346"/>
          <a:ext cx="2106023" cy="1263613"/>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Osteoarthritis. </a:t>
          </a:r>
        </a:p>
      </dsp:txBody>
      <dsp:txXfrm>
        <a:off x="5795453" y="1812346"/>
        <a:ext cx="2106023" cy="1263613"/>
      </dsp:txXfrm>
    </dsp:sp>
    <dsp:sp modelId="{34AF2EEF-E4F9-447B-83E8-9CEB15D7394A}">
      <dsp:nvSpPr>
        <dsp:cNvPr id="0" name=""/>
        <dsp:cNvSpPr/>
      </dsp:nvSpPr>
      <dsp:spPr>
        <a:xfrm>
          <a:off x="8112078" y="1812346"/>
          <a:ext cx="2106023" cy="1263613"/>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Sleep apnea and other breathing problems.</a:t>
          </a:r>
        </a:p>
      </dsp:txBody>
      <dsp:txXfrm>
        <a:off x="8112078" y="1812346"/>
        <a:ext cx="2106023" cy="1263613"/>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4891A10-7043-42E8-9857-DDEF338C84CB}">
      <dsp:nvSpPr>
        <dsp:cNvPr id="0" name=""/>
        <dsp:cNvSpPr/>
      </dsp:nvSpPr>
      <dsp:spPr>
        <a:xfrm>
          <a:off x="0" y="28665"/>
          <a:ext cx="10869248" cy="55692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a:t>NCDs or non-communicable diseases are those conditions that are usually not passed on from one affected person to others, but are caused as a direct result of lifestyle and environmental factors. </a:t>
          </a:r>
          <a:endParaRPr lang="en-US" sz="1400" kern="1200"/>
        </a:p>
      </dsp:txBody>
      <dsp:txXfrm>
        <a:off x="27187" y="55852"/>
        <a:ext cx="10814874" cy="502546"/>
      </dsp:txXfrm>
    </dsp:sp>
    <dsp:sp modelId="{B2039095-B23D-4D62-A13E-D15DC13E7BA7}">
      <dsp:nvSpPr>
        <dsp:cNvPr id="0" name=""/>
        <dsp:cNvSpPr/>
      </dsp:nvSpPr>
      <dsp:spPr>
        <a:xfrm>
          <a:off x="0" y="625905"/>
          <a:ext cx="10869248" cy="55692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a:t>These include a host of different conditions including </a:t>
          </a:r>
          <a:endParaRPr lang="en-US" sz="1400" kern="1200"/>
        </a:p>
      </dsp:txBody>
      <dsp:txXfrm>
        <a:off x="27187" y="653092"/>
        <a:ext cx="10814874" cy="502546"/>
      </dsp:txXfrm>
    </dsp:sp>
    <dsp:sp modelId="{8DC72191-8FDE-4CEE-A0BB-4875E624AA7E}">
      <dsp:nvSpPr>
        <dsp:cNvPr id="0" name=""/>
        <dsp:cNvSpPr/>
      </dsp:nvSpPr>
      <dsp:spPr>
        <a:xfrm>
          <a:off x="0" y="1223145"/>
          <a:ext cx="10869248" cy="55692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a:t>chronic lung diseases, </a:t>
          </a:r>
          <a:endParaRPr lang="en-US" sz="1400" kern="1200"/>
        </a:p>
      </dsp:txBody>
      <dsp:txXfrm>
        <a:off x="27187" y="1250332"/>
        <a:ext cx="10814874" cy="502546"/>
      </dsp:txXfrm>
    </dsp:sp>
    <dsp:sp modelId="{DDCC55CD-C21D-43E4-A037-F193F0A8082D}">
      <dsp:nvSpPr>
        <dsp:cNvPr id="0" name=""/>
        <dsp:cNvSpPr/>
      </dsp:nvSpPr>
      <dsp:spPr>
        <a:xfrm>
          <a:off x="0" y="1820385"/>
          <a:ext cx="10869248" cy="55692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a:t>diabetes, </a:t>
          </a:r>
          <a:endParaRPr lang="en-US" sz="1400" kern="1200"/>
        </a:p>
      </dsp:txBody>
      <dsp:txXfrm>
        <a:off x="27187" y="1847572"/>
        <a:ext cx="10814874" cy="502546"/>
      </dsp:txXfrm>
    </dsp:sp>
    <dsp:sp modelId="{2C110EB7-3183-47B9-9608-7E227D8DFABF}">
      <dsp:nvSpPr>
        <dsp:cNvPr id="0" name=""/>
        <dsp:cNvSpPr/>
      </dsp:nvSpPr>
      <dsp:spPr>
        <a:xfrm>
          <a:off x="0" y="2417625"/>
          <a:ext cx="10869248" cy="55692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a:t>cancer </a:t>
          </a:r>
          <a:endParaRPr lang="en-US" sz="1400" kern="1200"/>
        </a:p>
      </dsp:txBody>
      <dsp:txXfrm>
        <a:off x="27187" y="2444812"/>
        <a:ext cx="10814874" cy="502546"/>
      </dsp:txXfrm>
    </dsp:sp>
    <dsp:sp modelId="{22465C73-11C3-4D10-B252-19028A203437}">
      <dsp:nvSpPr>
        <dsp:cNvPr id="0" name=""/>
        <dsp:cNvSpPr/>
      </dsp:nvSpPr>
      <dsp:spPr>
        <a:xfrm>
          <a:off x="0" y="3014865"/>
          <a:ext cx="10869248" cy="55692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a:t>cardiovascular diseases. </a:t>
          </a:r>
          <a:endParaRPr lang="en-US" sz="1400" kern="1200"/>
        </a:p>
      </dsp:txBody>
      <dsp:txXfrm>
        <a:off x="27187" y="3042052"/>
        <a:ext cx="10814874" cy="502546"/>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3.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4" name="Rectangle 23">
            <a:extLst>
              <a:ext uri="{FF2B5EF4-FFF2-40B4-BE49-F238E27FC236}">
                <a16:creationId xmlns:a16="http://schemas.microsoft.com/office/drawing/2014/main" id="{50666DC1-CD27-4874-9484-9D06C59FE4D0}"/>
              </a:ext>
            </a:extLst>
          </p:cNvPr>
          <p:cNvSpPr/>
          <p:nvPr/>
        </p:nvSpPr>
        <p:spPr>
          <a:xfrm>
            <a:off x="0" y="0"/>
            <a:ext cx="12192000" cy="3429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777579F-F417-47C2-AC03-911CCED021DB}"/>
              </a:ext>
            </a:extLst>
          </p:cNvPr>
          <p:cNvSpPr>
            <a:spLocks noGrp="1"/>
          </p:cNvSpPr>
          <p:nvPr>
            <p:ph type="ctrTitle"/>
          </p:nvPr>
        </p:nvSpPr>
        <p:spPr>
          <a:xfrm>
            <a:off x="484552" y="447675"/>
            <a:ext cx="8397511" cy="2714625"/>
          </a:xfrm>
        </p:spPr>
        <p:txBody>
          <a:bodyPr anchor="b">
            <a:normAutofit/>
          </a:bodyPr>
          <a:lstStyle>
            <a:lvl1pPr algn="l">
              <a:defRPr sz="5400">
                <a:solidFill>
                  <a:schemeClr val="bg1"/>
                </a:solidFill>
              </a:defRPr>
            </a:lvl1pPr>
          </a:lstStyle>
          <a:p>
            <a:r>
              <a:rPr lang="en-US"/>
              <a:t>Click to edit Master title style</a:t>
            </a:r>
            <a:endParaRPr lang="en-US" dirty="0"/>
          </a:p>
        </p:txBody>
      </p:sp>
      <p:sp>
        <p:nvSpPr>
          <p:cNvPr id="3" name="Subtitle 2">
            <a:extLst>
              <a:ext uri="{FF2B5EF4-FFF2-40B4-BE49-F238E27FC236}">
                <a16:creationId xmlns:a16="http://schemas.microsoft.com/office/drawing/2014/main" id="{1643E600-28DA-4780-9E00-2E12F74FF621}"/>
              </a:ext>
            </a:extLst>
          </p:cNvPr>
          <p:cNvSpPr>
            <a:spLocks noGrp="1"/>
          </p:cNvSpPr>
          <p:nvPr>
            <p:ph type="subTitle" idx="1"/>
          </p:nvPr>
        </p:nvSpPr>
        <p:spPr>
          <a:xfrm>
            <a:off x="484552" y="3602037"/>
            <a:ext cx="8397511" cy="2460625"/>
          </a:xfrm>
        </p:spPr>
        <p:txBody>
          <a:bodyPr>
            <a:normAutofit/>
          </a:bodyPr>
          <a:lstStyle>
            <a:lvl1pPr marL="0" indent="0" algn="l">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E0E6F1DC-ADFB-42C9-AB34-FCB38C8123FC}"/>
              </a:ext>
            </a:extLst>
          </p:cNvPr>
          <p:cNvSpPr>
            <a:spLocks noGrp="1"/>
          </p:cNvSpPr>
          <p:nvPr>
            <p:ph type="dt" sz="half" idx="10"/>
          </p:nvPr>
        </p:nvSpPr>
        <p:spPr/>
        <p:txBody>
          <a:bodyPr/>
          <a:lstStyle/>
          <a:p>
            <a:fld id="{92538219-6E45-4D12-B767-46F92D5844D4}" type="datetime1">
              <a:rPr lang="en-US" smtClean="0"/>
              <a:t>5/8/2023</a:t>
            </a:fld>
            <a:endParaRPr lang="en-US"/>
          </a:p>
        </p:txBody>
      </p:sp>
      <p:sp>
        <p:nvSpPr>
          <p:cNvPr id="5" name="Footer Placeholder 4">
            <a:extLst>
              <a:ext uri="{FF2B5EF4-FFF2-40B4-BE49-F238E27FC236}">
                <a16:creationId xmlns:a16="http://schemas.microsoft.com/office/drawing/2014/main" id="{EE799E6D-BBA8-4A15-94DA-DBE8A4FDE6E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C803C82-8719-4FAC-94BF-2A91335FB58A}"/>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7459476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59CF16-986E-4D90-AA40-CDB46E23320D}"/>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A6F14DA-A783-43BC-8F15-95408B89DE01}"/>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558C48B6-C394-452A-94D9-D4802755D841}"/>
              </a:ext>
            </a:extLst>
          </p:cNvPr>
          <p:cNvSpPr>
            <a:spLocks noGrp="1"/>
          </p:cNvSpPr>
          <p:nvPr>
            <p:ph type="dt" sz="half" idx="10"/>
          </p:nvPr>
        </p:nvSpPr>
        <p:spPr/>
        <p:txBody>
          <a:bodyPr/>
          <a:lstStyle/>
          <a:p>
            <a:fld id="{8BB296A2-D8F0-4E17-BFD0-A6C902250D59}" type="datetime1">
              <a:rPr lang="en-US" smtClean="0"/>
              <a:t>5/8/2023</a:t>
            </a:fld>
            <a:endParaRPr lang="en-US"/>
          </a:p>
        </p:txBody>
      </p:sp>
      <p:sp>
        <p:nvSpPr>
          <p:cNvPr id="5" name="Footer Placeholder 4">
            <a:extLst>
              <a:ext uri="{FF2B5EF4-FFF2-40B4-BE49-F238E27FC236}">
                <a16:creationId xmlns:a16="http://schemas.microsoft.com/office/drawing/2014/main" id="{43858A8A-3DD0-41C8-9F48-F4309FA1957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3706C92-7C02-4D34-B3E5-D549A7A36BD3}"/>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116836545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3266F9FA-E6B8-4CFC-B3F1-0C075546EE33}"/>
              </a:ext>
            </a:extLst>
          </p:cNvPr>
          <p:cNvSpPr/>
          <p:nvPr/>
        </p:nvSpPr>
        <p:spPr>
          <a:xfrm>
            <a:off x="0" y="0"/>
            <a:ext cx="12192000" cy="3429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F16F270-B2AA-4935-885F-5924B1F63A3E}"/>
              </a:ext>
            </a:extLst>
          </p:cNvPr>
          <p:cNvSpPr>
            <a:spLocks noGrp="1"/>
          </p:cNvSpPr>
          <p:nvPr>
            <p:ph type="title"/>
          </p:nvPr>
        </p:nvSpPr>
        <p:spPr>
          <a:xfrm>
            <a:off x="484552" y="457200"/>
            <a:ext cx="10862898" cy="2724151"/>
          </a:xfrm>
        </p:spPr>
        <p:txBody>
          <a:bodyPr anchor="b">
            <a:normAutofit/>
          </a:bodyPr>
          <a:lstStyle>
            <a:lvl1pPr>
              <a:defRPr sz="5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A522658E-3D87-4D5A-A602-847153CC4845}"/>
              </a:ext>
            </a:extLst>
          </p:cNvPr>
          <p:cNvSpPr>
            <a:spLocks noGrp="1"/>
          </p:cNvSpPr>
          <p:nvPr>
            <p:ph type="body" idx="1"/>
          </p:nvPr>
        </p:nvSpPr>
        <p:spPr>
          <a:xfrm>
            <a:off x="484552" y="3695701"/>
            <a:ext cx="10862898" cy="2393950"/>
          </a:xfrm>
        </p:spPr>
        <p:txBody>
          <a:bodyPr>
            <a:normAutofit/>
          </a:bodyPr>
          <a:lstStyle>
            <a:lvl1pPr marL="0" indent="0">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CFAB1D84-A229-45B1-BD42-0DC0CE9F8DE9}"/>
              </a:ext>
            </a:extLst>
          </p:cNvPr>
          <p:cNvSpPr>
            <a:spLocks noGrp="1"/>
          </p:cNvSpPr>
          <p:nvPr>
            <p:ph type="dt" sz="half" idx="10"/>
          </p:nvPr>
        </p:nvSpPr>
        <p:spPr/>
        <p:txBody>
          <a:bodyPr/>
          <a:lstStyle/>
          <a:p>
            <a:fld id="{D9108C9C-1ACB-4C84-A002-C7E0E45B937A}" type="datetime1">
              <a:rPr lang="en-US" smtClean="0"/>
              <a:t>5/8/2023</a:t>
            </a:fld>
            <a:endParaRPr lang="en-US"/>
          </a:p>
        </p:txBody>
      </p:sp>
      <p:sp>
        <p:nvSpPr>
          <p:cNvPr id="5" name="Footer Placeholder 4">
            <a:extLst>
              <a:ext uri="{FF2B5EF4-FFF2-40B4-BE49-F238E27FC236}">
                <a16:creationId xmlns:a16="http://schemas.microsoft.com/office/drawing/2014/main" id="{2664EEF4-D461-49D7-8F24-8BFE2444B6D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644055A-7488-4646-9E88-692036EA22DE}"/>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193786524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0F1F74-ED26-4F8B-BF51-3533D8404E5A}"/>
              </a:ext>
            </a:extLst>
          </p:cNvPr>
          <p:cNvSpPr>
            <a:spLocks noGrp="1"/>
          </p:cNvSpPr>
          <p:nvPr>
            <p:ph type="title"/>
          </p:nvPr>
        </p:nvSpPr>
        <p:spPr>
          <a:xfrm>
            <a:off x="484552" y="365760"/>
            <a:ext cx="11264536" cy="1687513"/>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F201D2D7-7F18-43E0-9B2E-3FCD83CC83BC}"/>
              </a:ext>
            </a:extLst>
          </p:cNvPr>
          <p:cNvSpPr>
            <a:spLocks noGrp="1"/>
          </p:cNvSpPr>
          <p:nvPr>
            <p:ph sz="half" idx="1"/>
          </p:nvPr>
        </p:nvSpPr>
        <p:spPr>
          <a:xfrm>
            <a:off x="484552" y="2552699"/>
            <a:ext cx="5323703" cy="36242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8FCBBB66-EB7D-4F8C-9C78-1D1C88846469}"/>
              </a:ext>
            </a:extLst>
          </p:cNvPr>
          <p:cNvSpPr>
            <a:spLocks noGrp="1"/>
          </p:cNvSpPr>
          <p:nvPr>
            <p:ph sz="half" idx="2"/>
          </p:nvPr>
        </p:nvSpPr>
        <p:spPr>
          <a:xfrm>
            <a:off x="6270162" y="2552699"/>
            <a:ext cx="5323703" cy="36242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47A684E6-393D-4587-AA45-E6734FB47AEC}"/>
              </a:ext>
            </a:extLst>
          </p:cNvPr>
          <p:cNvSpPr>
            <a:spLocks noGrp="1"/>
          </p:cNvSpPr>
          <p:nvPr>
            <p:ph type="dt" sz="half" idx="10"/>
          </p:nvPr>
        </p:nvSpPr>
        <p:spPr/>
        <p:txBody>
          <a:bodyPr/>
          <a:lstStyle/>
          <a:p>
            <a:fld id="{F49AF2A5-B297-4977-9E5B-4D3050E23689}" type="datetime1">
              <a:rPr lang="en-US" smtClean="0"/>
              <a:t>5/8/2023</a:t>
            </a:fld>
            <a:endParaRPr lang="en-US"/>
          </a:p>
        </p:txBody>
      </p:sp>
      <p:sp>
        <p:nvSpPr>
          <p:cNvPr id="6" name="Footer Placeholder 5">
            <a:extLst>
              <a:ext uri="{FF2B5EF4-FFF2-40B4-BE49-F238E27FC236}">
                <a16:creationId xmlns:a16="http://schemas.microsoft.com/office/drawing/2014/main" id="{0A1D8EE0-0333-4ABC-AE18-10DD5071CF2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F452369-A8F0-4709-8372-B420A67DB7CC}"/>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358806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291592-4621-4D72-BC2D-F2C439F81B81}"/>
              </a:ext>
            </a:extLst>
          </p:cNvPr>
          <p:cNvSpPr>
            <a:spLocks noGrp="1"/>
          </p:cNvSpPr>
          <p:nvPr>
            <p:ph type="title"/>
          </p:nvPr>
        </p:nvSpPr>
        <p:spPr>
          <a:xfrm>
            <a:off x="484552" y="365759"/>
            <a:ext cx="10870836" cy="1691640"/>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F4B823F5-0A90-4666-BE88-2BE0D0A61603}"/>
              </a:ext>
            </a:extLst>
          </p:cNvPr>
          <p:cNvSpPr>
            <a:spLocks noGrp="1"/>
          </p:cNvSpPr>
          <p:nvPr>
            <p:ph type="body" idx="1"/>
          </p:nvPr>
        </p:nvSpPr>
        <p:spPr>
          <a:xfrm>
            <a:off x="484552" y="2436473"/>
            <a:ext cx="5332026" cy="823912"/>
          </a:xfrm>
        </p:spPr>
        <p:txBody>
          <a:bodyPr anchor="b"/>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2EC6A7C-6260-463D-B3FD-71A07ACD0669}"/>
              </a:ext>
            </a:extLst>
          </p:cNvPr>
          <p:cNvSpPr>
            <a:spLocks noGrp="1"/>
          </p:cNvSpPr>
          <p:nvPr>
            <p:ph sz="half" idx="2"/>
          </p:nvPr>
        </p:nvSpPr>
        <p:spPr>
          <a:xfrm>
            <a:off x="484552" y="3409051"/>
            <a:ext cx="5332026" cy="278061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7BF2AF8D-90ED-4512-9423-C91BF73A99B2}"/>
              </a:ext>
            </a:extLst>
          </p:cNvPr>
          <p:cNvSpPr>
            <a:spLocks noGrp="1"/>
          </p:cNvSpPr>
          <p:nvPr>
            <p:ph type="body" sz="quarter" idx="3"/>
          </p:nvPr>
        </p:nvSpPr>
        <p:spPr>
          <a:xfrm>
            <a:off x="6270162" y="2436473"/>
            <a:ext cx="5358285" cy="823912"/>
          </a:xfrm>
        </p:spPr>
        <p:txBody>
          <a:bodyPr anchor="b"/>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ED838EA-E20D-4CC3-83C2-AFE0DE9F7376}"/>
              </a:ext>
            </a:extLst>
          </p:cNvPr>
          <p:cNvSpPr>
            <a:spLocks noGrp="1"/>
          </p:cNvSpPr>
          <p:nvPr>
            <p:ph sz="quarter" idx="4"/>
          </p:nvPr>
        </p:nvSpPr>
        <p:spPr>
          <a:xfrm>
            <a:off x="6270162" y="3409051"/>
            <a:ext cx="5358285" cy="278061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33603F8A-08E1-4160-9B7E-E0CA4BF8EC3C}"/>
              </a:ext>
            </a:extLst>
          </p:cNvPr>
          <p:cNvSpPr>
            <a:spLocks noGrp="1"/>
          </p:cNvSpPr>
          <p:nvPr>
            <p:ph type="dt" sz="half" idx="10"/>
          </p:nvPr>
        </p:nvSpPr>
        <p:spPr/>
        <p:txBody>
          <a:bodyPr/>
          <a:lstStyle/>
          <a:p>
            <a:fld id="{70127434-4794-409A-9547-04789BA47588}" type="datetime1">
              <a:rPr lang="en-US" smtClean="0"/>
              <a:t>5/8/2023</a:t>
            </a:fld>
            <a:endParaRPr lang="en-US"/>
          </a:p>
        </p:txBody>
      </p:sp>
      <p:sp>
        <p:nvSpPr>
          <p:cNvPr id="8" name="Footer Placeholder 7">
            <a:extLst>
              <a:ext uri="{FF2B5EF4-FFF2-40B4-BE49-F238E27FC236}">
                <a16:creationId xmlns:a16="http://schemas.microsoft.com/office/drawing/2014/main" id="{118291AB-3C5C-4BE1-9E50-02F4893363E9}"/>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EA596E64-CD6C-4CF7-8624-FA4AE9760EEB}"/>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349700695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3562B3-06A0-4F2F-96EC-A062DAE2FE73}"/>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68FC0095-49F0-4A83-AE8C-9D13E15C2BD8}"/>
              </a:ext>
            </a:extLst>
          </p:cNvPr>
          <p:cNvSpPr>
            <a:spLocks noGrp="1"/>
          </p:cNvSpPr>
          <p:nvPr>
            <p:ph type="dt" sz="half" idx="10"/>
          </p:nvPr>
        </p:nvSpPr>
        <p:spPr/>
        <p:txBody>
          <a:bodyPr/>
          <a:lstStyle/>
          <a:p>
            <a:fld id="{85658635-357A-4E3D-B824-A5CEFDB8449C}" type="datetime1">
              <a:rPr lang="en-US" smtClean="0"/>
              <a:t>5/8/2023</a:t>
            </a:fld>
            <a:endParaRPr lang="en-US"/>
          </a:p>
        </p:txBody>
      </p:sp>
      <p:sp>
        <p:nvSpPr>
          <p:cNvPr id="4" name="Footer Placeholder 3">
            <a:extLst>
              <a:ext uri="{FF2B5EF4-FFF2-40B4-BE49-F238E27FC236}">
                <a16:creationId xmlns:a16="http://schemas.microsoft.com/office/drawing/2014/main" id="{61824898-D4EA-497A-8FC8-43E0D0213BEC}"/>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244821F6-2C08-450C-A18C-702D7384292F}"/>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333296131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3FFE119-5FCA-4D9C-9C07-1B81A0BF3BFF}"/>
              </a:ext>
            </a:extLst>
          </p:cNvPr>
          <p:cNvSpPr>
            <a:spLocks noGrp="1"/>
          </p:cNvSpPr>
          <p:nvPr>
            <p:ph type="dt" sz="half" idx="10"/>
          </p:nvPr>
        </p:nvSpPr>
        <p:spPr/>
        <p:txBody>
          <a:bodyPr/>
          <a:lstStyle/>
          <a:p>
            <a:fld id="{7E86FF77-2719-4AD0-8740-0B90FF5D1EFB}" type="datetime1">
              <a:rPr lang="en-US" smtClean="0"/>
              <a:t>5/8/2023</a:t>
            </a:fld>
            <a:endParaRPr lang="en-US"/>
          </a:p>
        </p:txBody>
      </p:sp>
      <p:sp>
        <p:nvSpPr>
          <p:cNvPr id="3" name="Footer Placeholder 2">
            <a:extLst>
              <a:ext uri="{FF2B5EF4-FFF2-40B4-BE49-F238E27FC236}">
                <a16:creationId xmlns:a16="http://schemas.microsoft.com/office/drawing/2014/main" id="{2A2C5995-6284-4D7F-AB1C-CA8FE63A7864}"/>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D11E4B0D-9C21-48D0-9438-C473706814B3}"/>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319696862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27" name="Group 26">
            <a:extLst>
              <a:ext uri="{FF2B5EF4-FFF2-40B4-BE49-F238E27FC236}">
                <a16:creationId xmlns:a16="http://schemas.microsoft.com/office/drawing/2014/main" id="{90AF76DA-8F95-47D9-9EB6-B1EC93437387}"/>
              </a:ext>
            </a:extLst>
          </p:cNvPr>
          <p:cNvGrpSpPr/>
          <p:nvPr/>
        </p:nvGrpSpPr>
        <p:grpSpPr>
          <a:xfrm>
            <a:off x="2" y="0"/>
            <a:ext cx="6095998" cy="6858002"/>
            <a:chOff x="1" y="4563942"/>
            <a:chExt cx="12192005" cy="2294060"/>
          </a:xfrm>
        </p:grpSpPr>
        <p:sp>
          <p:nvSpPr>
            <p:cNvPr id="28" name="Rectangle 27">
              <a:extLst>
                <a:ext uri="{FF2B5EF4-FFF2-40B4-BE49-F238E27FC236}">
                  <a16:creationId xmlns:a16="http://schemas.microsoft.com/office/drawing/2014/main" id="{31355B14-077B-4BA1-962D-6E97D93FFCCC}"/>
                </a:ext>
              </a:extLst>
            </p:cNvPr>
            <p:cNvSpPr/>
            <p:nvPr/>
          </p:nvSpPr>
          <p:spPr>
            <a:xfrm>
              <a:off x="10" y="4563942"/>
              <a:ext cx="12191996" cy="229406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7230B99F-AC6F-4973-A35E-16C87C38711D}"/>
                </a:ext>
              </a:extLst>
            </p:cNvPr>
            <p:cNvSpPr/>
            <p:nvPr/>
          </p:nvSpPr>
          <p:spPr>
            <a:xfrm>
              <a:off x="1" y="4563942"/>
              <a:ext cx="12192000" cy="2294060"/>
            </a:xfrm>
            <a:prstGeom prst="rect">
              <a:avLst/>
            </a:prstGeom>
            <a:solidFill>
              <a:srgbClr val="FFFFFF">
                <a:alpha val="2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5" name="Rectangle 24">
            <a:extLst>
              <a:ext uri="{FF2B5EF4-FFF2-40B4-BE49-F238E27FC236}">
                <a16:creationId xmlns:a16="http://schemas.microsoft.com/office/drawing/2014/main" id="{58E41614-9483-47F8-A429-FB0D1C5AA89A}"/>
              </a:ext>
            </a:extLst>
          </p:cNvPr>
          <p:cNvSpPr/>
          <p:nvPr/>
        </p:nvSpPr>
        <p:spPr>
          <a:xfrm>
            <a:off x="0" y="0"/>
            <a:ext cx="6095999" cy="229114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6B5E91C-3C4F-40A2-BCC6-918D3BEDD24B}"/>
              </a:ext>
            </a:extLst>
          </p:cNvPr>
          <p:cNvSpPr>
            <a:spLocks noGrp="1"/>
          </p:cNvSpPr>
          <p:nvPr>
            <p:ph type="title"/>
          </p:nvPr>
        </p:nvSpPr>
        <p:spPr>
          <a:xfrm>
            <a:off x="484552" y="457200"/>
            <a:ext cx="5287234" cy="1600200"/>
          </a:xfrm>
        </p:spPr>
        <p:txBody>
          <a:bodyPr anchor="b">
            <a:normAutofit/>
          </a:bodyPr>
          <a:lstStyle>
            <a:lvl1pPr>
              <a:defRPr sz="36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8330F113-1C61-4F74-BD5B-727668BBEAFC}"/>
              </a:ext>
            </a:extLst>
          </p:cNvPr>
          <p:cNvSpPr>
            <a:spLocks noGrp="1"/>
          </p:cNvSpPr>
          <p:nvPr>
            <p:ph idx="1"/>
          </p:nvPr>
        </p:nvSpPr>
        <p:spPr>
          <a:xfrm>
            <a:off x="6270162" y="457201"/>
            <a:ext cx="5085226" cy="540385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410EB228-A180-4DF6-9D5B-2CF86B6B9BB0}"/>
              </a:ext>
            </a:extLst>
          </p:cNvPr>
          <p:cNvSpPr>
            <a:spLocks noGrp="1"/>
          </p:cNvSpPr>
          <p:nvPr>
            <p:ph type="body" sz="half" idx="2"/>
          </p:nvPr>
        </p:nvSpPr>
        <p:spPr>
          <a:xfrm>
            <a:off x="484552" y="2514600"/>
            <a:ext cx="5287234" cy="3354388"/>
          </a:xfrm>
        </p:spPr>
        <p:txBody>
          <a:bodyPr>
            <a:normAutofit/>
          </a:bodyPr>
          <a:lstStyle>
            <a:lvl1pPr marL="0" indent="0">
              <a:buNone/>
              <a:defRPr sz="2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A913719-D65D-4BAE-97B7-FAE8F39982EF}"/>
              </a:ext>
            </a:extLst>
          </p:cNvPr>
          <p:cNvSpPr>
            <a:spLocks noGrp="1"/>
          </p:cNvSpPr>
          <p:nvPr>
            <p:ph type="dt" sz="half" idx="10"/>
          </p:nvPr>
        </p:nvSpPr>
        <p:spPr/>
        <p:txBody>
          <a:bodyPr/>
          <a:lstStyle/>
          <a:p>
            <a:fld id="{6E441C83-1089-48B9-8B65-293D4C236D35}" type="datetime1">
              <a:rPr lang="en-US" smtClean="0"/>
              <a:t>5/8/2023</a:t>
            </a:fld>
            <a:endParaRPr lang="en-US"/>
          </a:p>
        </p:txBody>
      </p:sp>
      <p:sp>
        <p:nvSpPr>
          <p:cNvPr id="6" name="Footer Placeholder 5">
            <a:extLst>
              <a:ext uri="{FF2B5EF4-FFF2-40B4-BE49-F238E27FC236}">
                <a16:creationId xmlns:a16="http://schemas.microsoft.com/office/drawing/2014/main" id="{F747F5BB-DC3C-45D1-A0D2-05168FECA25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C344BA3-19DB-4072-9A2C-08C92361AF9C}"/>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16412267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B0A6909D-DC0B-4221-8140-21E981D896AF}"/>
              </a:ext>
            </a:extLst>
          </p:cNvPr>
          <p:cNvGrpSpPr/>
          <p:nvPr/>
        </p:nvGrpSpPr>
        <p:grpSpPr>
          <a:xfrm>
            <a:off x="2" y="0"/>
            <a:ext cx="6095998" cy="6858002"/>
            <a:chOff x="1" y="4563942"/>
            <a:chExt cx="12192005" cy="2294060"/>
          </a:xfrm>
        </p:grpSpPr>
        <p:sp>
          <p:nvSpPr>
            <p:cNvPr id="9" name="Rectangle 8">
              <a:extLst>
                <a:ext uri="{FF2B5EF4-FFF2-40B4-BE49-F238E27FC236}">
                  <a16:creationId xmlns:a16="http://schemas.microsoft.com/office/drawing/2014/main" id="{53D581C2-F39E-4958-A3F3-BB65AB1C5E66}"/>
                </a:ext>
              </a:extLst>
            </p:cNvPr>
            <p:cNvSpPr/>
            <p:nvPr/>
          </p:nvSpPr>
          <p:spPr>
            <a:xfrm>
              <a:off x="10" y="4563942"/>
              <a:ext cx="12191996" cy="229406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7FD77040-27EF-4D2C-8D34-32337B0C8544}"/>
                </a:ext>
              </a:extLst>
            </p:cNvPr>
            <p:cNvSpPr/>
            <p:nvPr/>
          </p:nvSpPr>
          <p:spPr>
            <a:xfrm>
              <a:off x="1" y="4563942"/>
              <a:ext cx="12192000" cy="2294060"/>
            </a:xfrm>
            <a:prstGeom prst="rect">
              <a:avLst/>
            </a:prstGeom>
            <a:solidFill>
              <a:srgbClr val="FFFFFF">
                <a:alpha val="2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1" name="Rectangle 10">
            <a:extLst>
              <a:ext uri="{FF2B5EF4-FFF2-40B4-BE49-F238E27FC236}">
                <a16:creationId xmlns:a16="http://schemas.microsoft.com/office/drawing/2014/main" id="{E1A26D20-69F8-4BBC-98C0-BEB470AB8284}"/>
              </a:ext>
            </a:extLst>
          </p:cNvPr>
          <p:cNvSpPr/>
          <p:nvPr/>
        </p:nvSpPr>
        <p:spPr>
          <a:xfrm>
            <a:off x="0" y="0"/>
            <a:ext cx="6095999" cy="229114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547B6BC-4B2A-4001-9634-47473F82701E}"/>
              </a:ext>
            </a:extLst>
          </p:cNvPr>
          <p:cNvSpPr>
            <a:spLocks noGrp="1"/>
          </p:cNvSpPr>
          <p:nvPr>
            <p:ph type="title"/>
          </p:nvPr>
        </p:nvSpPr>
        <p:spPr>
          <a:xfrm>
            <a:off x="484552" y="457200"/>
            <a:ext cx="5211519" cy="1600200"/>
          </a:xfrm>
        </p:spPr>
        <p:txBody>
          <a:bodyPr anchor="b">
            <a:normAutofit/>
          </a:bodyPr>
          <a:lstStyle>
            <a:lvl1pPr>
              <a:defRPr sz="36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0497D074-2CCB-4AB8-A7A0-7847D3C1EF8A}"/>
              </a:ext>
            </a:extLst>
          </p:cNvPr>
          <p:cNvSpPr>
            <a:spLocks noGrp="1"/>
          </p:cNvSpPr>
          <p:nvPr>
            <p:ph type="pic" idx="1"/>
          </p:nvPr>
        </p:nvSpPr>
        <p:spPr>
          <a:xfrm>
            <a:off x="6270162" y="457201"/>
            <a:ext cx="5085226" cy="540385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51FB94BD-D906-4213-9F31-1BE17A86F926}"/>
              </a:ext>
            </a:extLst>
          </p:cNvPr>
          <p:cNvSpPr>
            <a:spLocks noGrp="1"/>
          </p:cNvSpPr>
          <p:nvPr>
            <p:ph type="body" sz="half" idx="2"/>
          </p:nvPr>
        </p:nvSpPr>
        <p:spPr>
          <a:xfrm>
            <a:off x="484552" y="2514600"/>
            <a:ext cx="5211519" cy="3354388"/>
          </a:xfrm>
        </p:spPr>
        <p:txBody>
          <a:bodyPr>
            <a:normAutofit/>
          </a:bodyPr>
          <a:lstStyle>
            <a:lvl1pPr marL="0" indent="0">
              <a:buNone/>
              <a:defRPr sz="2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C1B8431-70CB-4E9F-8A49-CDFF18554212}"/>
              </a:ext>
            </a:extLst>
          </p:cNvPr>
          <p:cNvSpPr>
            <a:spLocks noGrp="1"/>
          </p:cNvSpPr>
          <p:nvPr>
            <p:ph type="dt" sz="half" idx="10"/>
          </p:nvPr>
        </p:nvSpPr>
        <p:spPr/>
        <p:txBody>
          <a:bodyPr/>
          <a:lstStyle/>
          <a:p>
            <a:fld id="{D162FE45-CC1E-47DB-8B82-6CF0636FBDB8}" type="datetime1">
              <a:rPr lang="en-US" smtClean="0"/>
              <a:t>5/8/2023</a:t>
            </a:fld>
            <a:endParaRPr lang="en-US"/>
          </a:p>
        </p:txBody>
      </p:sp>
      <p:sp>
        <p:nvSpPr>
          <p:cNvPr id="6" name="Footer Placeholder 5">
            <a:extLst>
              <a:ext uri="{FF2B5EF4-FFF2-40B4-BE49-F238E27FC236}">
                <a16:creationId xmlns:a16="http://schemas.microsoft.com/office/drawing/2014/main" id="{ADD2F293-170E-410E-88BF-187A63C5E05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BED93A2-588D-43B5-B6FA-0B7892E6E138}"/>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19461892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C68A33-CB96-4CB1-9941-753BD0824C9B}"/>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C43EB269-70DF-4510-A313-336226558E5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01EA3CC-B2DC-4E87-826C-B885A7E62819}"/>
              </a:ext>
            </a:extLst>
          </p:cNvPr>
          <p:cNvSpPr>
            <a:spLocks noGrp="1"/>
          </p:cNvSpPr>
          <p:nvPr>
            <p:ph type="dt" sz="half" idx="10"/>
          </p:nvPr>
        </p:nvSpPr>
        <p:spPr/>
        <p:txBody>
          <a:bodyPr/>
          <a:lstStyle/>
          <a:p>
            <a:fld id="{836430B8-6059-41E5-A5DC-C07A76F5859A}" type="datetime1">
              <a:rPr lang="en-US" smtClean="0"/>
              <a:t>5/8/2023</a:t>
            </a:fld>
            <a:endParaRPr lang="en-US"/>
          </a:p>
        </p:txBody>
      </p:sp>
      <p:sp>
        <p:nvSpPr>
          <p:cNvPr id="5" name="Footer Placeholder 4">
            <a:extLst>
              <a:ext uri="{FF2B5EF4-FFF2-40B4-BE49-F238E27FC236}">
                <a16:creationId xmlns:a16="http://schemas.microsoft.com/office/drawing/2014/main" id="{7AF37F52-A7C4-4E21-A12A-02546D4775A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C66031F-5A79-48A7-8EDC-DDD9A9E4B9FC}"/>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367321642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E9188483-96C4-4E9C-AA6A-E70005461AEE}"/>
              </a:ext>
            </a:extLst>
          </p:cNvPr>
          <p:cNvSpPr/>
          <p:nvPr/>
        </p:nvSpPr>
        <p:spPr>
          <a:xfrm>
            <a:off x="9144000" y="0"/>
            <a:ext cx="3048000" cy="6854666"/>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Vertical Title 1">
            <a:extLst>
              <a:ext uri="{FF2B5EF4-FFF2-40B4-BE49-F238E27FC236}">
                <a16:creationId xmlns:a16="http://schemas.microsoft.com/office/drawing/2014/main" id="{0E4FCD54-7F0B-446E-9998-93E7BD7CE74D}"/>
              </a:ext>
            </a:extLst>
          </p:cNvPr>
          <p:cNvSpPr>
            <a:spLocks noGrp="1"/>
          </p:cNvSpPr>
          <p:nvPr>
            <p:ph type="title" orient="vert"/>
          </p:nvPr>
        </p:nvSpPr>
        <p:spPr>
          <a:xfrm>
            <a:off x="9534222" y="365125"/>
            <a:ext cx="2238678" cy="5811838"/>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D0766238-BBF1-4672-BC09-746C6967E5DF}"/>
              </a:ext>
            </a:extLst>
          </p:cNvPr>
          <p:cNvSpPr>
            <a:spLocks noGrp="1"/>
          </p:cNvSpPr>
          <p:nvPr>
            <p:ph type="body" orient="vert" idx="1"/>
          </p:nvPr>
        </p:nvSpPr>
        <p:spPr>
          <a:xfrm>
            <a:off x="484552" y="365125"/>
            <a:ext cx="8374062"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6F8F32A5-B67B-45C1-B454-12E9FBE0C869}"/>
              </a:ext>
            </a:extLst>
          </p:cNvPr>
          <p:cNvSpPr>
            <a:spLocks noGrp="1"/>
          </p:cNvSpPr>
          <p:nvPr>
            <p:ph type="dt" sz="half" idx="10"/>
          </p:nvPr>
        </p:nvSpPr>
        <p:spPr/>
        <p:txBody>
          <a:bodyPr/>
          <a:lstStyle/>
          <a:p>
            <a:fld id="{A09D0CB7-D16E-4358-B7F4-EA4A24554592}" type="datetime1">
              <a:rPr lang="en-US" smtClean="0"/>
              <a:t>5/8/2023</a:t>
            </a:fld>
            <a:endParaRPr lang="en-US"/>
          </a:p>
        </p:txBody>
      </p:sp>
      <p:sp>
        <p:nvSpPr>
          <p:cNvPr id="5" name="Footer Placeholder 4">
            <a:extLst>
              <a:ext uri="{FF2B5EF4-FFF2-40B4-BE49-F238E27FC236}">
                <a16:creationId xmlns:a16="http://schemas.microsoft.com/office/drawing/2014/main" id="{48E91896-9441-4636-89D5-84E5932A1EDB}"/>
              </a:ext>
            </a:extLst>
          </p:cNvPr>
          <p:cNvSpPr>
            <a:spLocks noGrp="1"/>
          </p:cNvSpPr>
          <p:nvPr>
            <p:ph type="ftr" sz="quarter" idx="11"/>
          </p:nvPr>
        </p:nvSpPr>
        <p:spPr>
          <a:xfrm>
            <a:off x="3228110" y="6356350"/>
            <a:ext cx="4114800" cy="365125"/>
          </a:xfrm>
        </p:spPr>
        <p:txBody>
          <a:bodyPr/>
          <a:lstStyle/>
          <a:p>
            <a:endParaRPr lang="en-US" dirty="0"/>
          </a:p>
        </p:txBody>
      </p:sp>
      <p:sp>
        <p:nvSpPr>
          <p:cNvPr id="6" name="Slide Number Placeholder 5">
            <a:extLst>
              <a:ext uri="{FF2B5EF4-FFF2-40B4-BE49-F238E27FC236}">
                <a16:creationId xmlns:a16="http://schemas.microsoft.com/office/drawing/2014/main" id="{88937DFE-7F48-4EB0-83BC-A93F342D2618}"/>
              </a:ext>
            </a:extLst>
          </p:cNvPr>
          <p:cNvSpPr>
            <a:spLocks noGrp="1"/>
          </p:cNvSpPr>
          <p:nvPr>
            <p:ph type="sldNum" sz="quarter" idx="12"/>
          </p:nvPr>
        </p:nvSpPr>
        <p:spPr/>
        <p:txBody>
          <a:bodyPr/>
          <a:lstStyle>
            <a:lvl1pPr>
              <a:defRPr>
                <a:solidFill>
                  <a:schemeClr val="bg1">
                    <a:alpha val="80000"/>
                  </a:schemeClr>
                </a:solidFill>
              </a:defRPr>
            </a:lvl1pPr>
          </a:lstStyle>
          <a:p>
            <a:fld id="{1F646F3F-274D-499B-ABBE-824EB4ABDC3D}" type="slidenum">
              <a:rPr lang="en-US" smtClean="0"/>
              <a:pPr/>
              <a:t>‹#›</a:t>
            </a:fld>
            <a:endParaRPr lang="en-US" dirty="0"/>
          </a:p>
        </p:txBody>
      </p:sp>
    </p:spTree>
    <p:extLst>
      <p:ext uri="{BB962C8B-B14F-4D97-AF65-F5344CB8AC3E}">
        <p14:creationId xmlns:p14="http://schemas.microsoft.com/office/powerpoint/2010/main" val="249626380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EA26A151-13BF-4305-A6DC-9DC7C9877195}"/>
              </a:ext>
            </a:extLst>
          </p:cNvPr>
          <p:cNvSpPr/>
          <p:nvPr/>
        </p:nvSpPr>
        <p:spPr>
          <a:xfrm>
            <a:off x="0" y="0"/>
            <a:ext cx="12192000" cy="229114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a:extLst>
              <a:ext uri="{FF2B5EF4-FFF2-40B4-BE49-F238E27FC236}">
                <a16:creationId xmlns:a16="http://schemas.microsoft.com/office/drawing/2014/main" id="{3DEE6AE3-3BCC-4B3B-AC4E-60F91014449A}"/>
              </a:ext>
            </a:extLst>
          </p:cNvPr>
          <p:cNvSpPr>
            <a:spLocks noGrp="1"/>
          </p:cNvSpPr>
          <p:nvPr>
            <p:ph type="title"/>
          </p:nvPr>
        </p:nvSpPr>
        <p:spPr>
          <a:xfrm>
            <a:off x="484552" y="365125"/>
            <a:ext cx="10869248" cy="1687513"/>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84CB514A-E7EA-41A8-ADBA-85CA1DF6D349}"/>
              </a:ext>
            </a:extLst>
          </p:cNvPr>
          <p:cNvSpPr>
            <a:spLocks noGrp="1"/>
          </p:cNvSpPr>
          <p:nvPr>
            <p:ph type="body" idx="1"/>
          </p:nvPr>
        </p:nvSpPr>
        <p:spPr>
          <a:xfrm>
            <a:off x="484552" y="2576513"/>
            <a:ext cx="10869248" cy="36004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319CB0BD-D6E3-4B3D-BCBB-6FECA5D6323C}"/>
              </a:ext>
            </a:extLst>
          </p:cNvPr>
          <p:cNvSpPr>
            <a:spLocks noGrp="1"/>
          </p:cNvSpPr>
          <p:nvPr>
            <p:ph type="dt" sz="half" idx="2"/>
          </p:nvPr>
        </p:nvSpPr>
        <p:spPr>
          <a:xfrm>
            <a:off x="146221" y="6357208"/>
            <a:ext cx="2743200" cy="365125"/>
          </a:xfrm>
          <a:prstGeom prst="rect">
            <a:avLst/>
          </a:prstGeom>
        </p:spPr>
        <p:txBody>
          <a:bodyPr vert="horz" lIns="91440" tIns="45720" rIns="91440" bIns="45720" rtlCol="0" anchor="ctr"/>
          <a:lstStyle>
            <a:lvl1pPr algn="l">
              <a:defRPr sz="900">
                <a:solidFill>
                  <a:schemeClr val="tx1">
                    <a:tint val="75000"/>
                  </a:schemeClr>
                </a:solidFill>
              </a:defRPr>
            </a:lvl1pPr>
          </a:lstStyle>
          <a:p>
            <a:fld id="{51FC8E16-3C03-4238-9C6F-B34F3D10F77E}" type="datetime1">
              <a:rPr lang="en-US" smtClean="0"/>
              <a:t>5/8/2023</a:t>
            </a:fld>
            <a:endParaRPr lang="en-US" dirty="0"/>
          </a:p>
        </p:txBody>
      </p:sp>
      <p:sp>
        <p:nvSpPr>
          <p:cNvPr id="5" name="Footer Placeholder 4">
            <a:extLst>
              <a:ext uri="{FF2B5EF4-FFF2-40B4-BE49-F238E27FC236}">
                <a16:creationId xmlns:a16="http://schemas.microsoft.com/office/drawing/2014/main" id="{A84147F7-B466-4892-BE27-876F947515C8}"/>
              </a:ext>
            </a:extLst>
          </p:cNvPr>
          <p:cNvSpPr>
            <a:spLocks noGrp="1"/>
          </p:cNvSpPr>
          <p:nvPr>
            <p:ph type="ftr" sz="quarter" idx="3"/>
          </p:nvPr>
        </p:nvSpPr>
        <p:spPr>
          <a:xfrm>
            <a:off x="6270162" y="6356350"/>
            <a:ext cx="4114800"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a:extLst>
              <a:ext uri="{FF2B5EF4-FFF2-40B4-BE49-F238E27FC236}">
                <a16:creationId xmlns:a16="http://schemas.microsoft.com/office/drawing/2014/main" id="{264B4FE0-65CC-4435-A6AF-150E52F35BB8}"/>
              </a:ext>
            </a:extLst>
          </p:cNvPr>
          <p:cNvSpPr>
            <a:spLocks noGrp="1"/>
          </p:cNvSpPr>
          <p:nvPr>
            <p:ph type="sldNum" sz="quarter" idx="4"/>
          </p:nvPr>
        </p:nvSpPr>
        <p:spPr>
          <a:xfrm>
            <a:off x="10764983" y="6356350"/>
            <a:ext cx="1280796"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1F646F3F-274D-499B-ABBE-824EB4ABDC3D}" type="slidenum">
              <a:rPr lang="en-US" smtClean="0"/>
              <a:pPr/>
              <a:t>‹#›</a:t>
            </a:fld>
            <a:endParaRPr lang="en-US" dirty="0"/>
          </a:p>
        </p:txBody>
      </p:sp>
    </p:spTree>
    <p:extLst>
      <p:ext uri="{BB962C8B-B14F-4D97-AF65-F5344CB8AC3E}">
        <p14:creationId xmlns:p14="http://schemas.microsoft.com/office/powerpoint/2010/main" val="702696055"/>
      </p:ext>
    </p:extLst>
  </p:cSld>
  <p:clrMap bg1="lt1" tx1="dk1" bg2="lt2" tx2="dk2" accent1="accent1" accent2="accent2" accent3="accent3" accent4="accent4" accent5="accent5" accent6="accent6" hlink="hlink" folHlink="folHlink"/>
  <p:sldLayoutIdLst>
    <p:sldLayoutId id="2147483707" r:id="rId1"/>
    <p:sldLayoutId id="2147483708" r:id="rId2"/>
    <p:sldLayoutId id="2147483709" r:id="rId3"/>
    <p:sldLayoutId id="2147483710" r:id="rId4"/>
    <p:sldLayoutId id="2147483711" r:id="rId5"/>
    <p:sldLayoutId id="2147483705" r:id="rId6"/>
    <p:sldLayoutId id="2147483701" r:id="rId7"/>
    <p:sldLayoutId id="2147483702" r:id="rId8"/>
    <p:sldLayoutId id="2147483703" r:id="rId9"/>
    <p:sldLayoutId id="2147483704" r:id="rId10"/>
    <p:sldLayoutId id="2147483706" r:id="rId11"/>
  </p:sldLayoutIdLst>
  <p:hf sldNum="0" hdr="0" ftr="0" dt="0"/>
  <p:txStyles>
    <p:titleStyle>
      <a:lvl1pPr algn="l" defTabSz="914400" rtl="0" eaLnBrk="1" latinLnBrk="0" hangingPunct="1">
        <a:lnSpc>
          <a:spcPct val="100000"/>
        </a:lnSpc>
        <a:spcBef>
          <a:spcPct val="0"/>
        </a:spcBef>
        <a:buNone/>
        <a:defRPr sz="5400" kern="1200">
          <a:solidFill>
            <a:schemeClr val="bg1"/>
          </a:solidFill>
          <a:latin typeface="+mj-lt"/>
          <a:ea typeface="+mj-ea"/>
          <a:cs typeface="+mj-cs"/>
        </a:defRPr>
      </a:lvl1pPr>
    </p:titleStyle>
    <p:bodyStyle>
      <a:lvl1pPr marL="0" indent="0" algn="l" defTabSz="914400" rtl="0" eaLnBrk="1" latinLnBrk="0" hangingPunct="1">
        <a:lnSpc>
          <a:spcPct val="120000"/>
        </a:lnSpc>
        <a:spcBef>
          <a:spcPts val="1000"/>
        </a:spcBef>
        <a:buFont typeface="Arial" panose="020B0604020202020204" pitchFamily="34" charset="0"/>
        <a:buNone/>
        <a:defRPr sz="2000" kern="1200">
          <a:solidFill>
            <a:schemeClr val="tx1"/>
          </a:solidFill>
          <a:latin typeface="+mn-lt"/>
          <a:ea typeface="+mn-ea"/>
          <a:cs typeface="+mn-cs"/>
        </a:defRPr>
      </a:lvl1pPr>
      <a:lvl2pPr marL="228600" indent="0" algn="l" defTabSz="914400" rtl="0" eaLnBrk="1" latinLnBrk="0" hangingPunct="1">
        <a:lnSpc>
          <a:spcPct val="120000"/>
        </a:lnSpc>
        <a:spcBef>
          <a:spcPts val="500"/>
        </a:spcBef>
        <a:buFont typeface="Arial" panose="020B0604020202020204" pitchFamily="34" charset="0"/>
        <a:buNone/>
        <a:defRPr sz="1800" kern="1200">
          <a:solidFill>
            <a:schemeClr val="tx1"/>
          </a:solidFill>
          <a:latin typeface="+mn-lt"/>
          <a:ea typeface="+mn-ea"/>
          <a:cs typeface="+mn-cs"/>
        </a:defRPr>
      </a:lvl2pPr>
      <a:lvl3pPr marL="457200" indent="0" algn="l" defTabSz="914400" rtl="0" eaLnBrk="1" latinLnBrk="0" hangingPunct="1">
        <a:lnSpc>
          <a:spcPct val="120000"/>
        </a:lnSpc>
        <a:spcBef>
          <a:spcPts val="500"/>
        </a:spcBef>
        <a:buFont typeface="Arial" panose="020B0604020202020204" pitchFamily="34" charset="0"/>
        <a:buNone/>
        <a:defRPr sz="1600" kern="1200">
          <a:solidFill>
            <a:schemeClr val="tx1"/>
          </a:solidFill>
          <a:latin typeface="+mn-lt"/>
          <a:ea typeface="+mn-ea"/>
          <a:cs typeface="+mn-cs"/>
        </a:defRPr>
      </a:lvl3pPr>
      <a:lvl4pPr marL="685800" indent="0" algn="l" defTabSz="914400" rtl="0" eaLnBrk="1" latinLnBrk="0" hangingPunct="1">
        <a:lnSpc>
          <a:spcPct val="120000"/>
        </a:lnSpc>
        <a:spcBef>
          <a:spcPts val="500"/>
        </a:spcBef>
        <a:buFont typeface="Arial" panose="020B0604020202020204" pitchFamily="34" charset="0"/>
        <a:buNone/>
        <a:defRPr sz="1400" kern="1200">
          <a:solidFill>
            <a:schemeClr val="tx1"/>
          </a:solidFill>
          <a:latin typeface="+mn-lt"/>
          <a:ea typeface="+mn-ea"/>
          <a:cs typeface="+mn-cs"/>
        </a:defRPr>
      </a:lvl4pPr>
      <a:lvl5pPr marL="914400" indent="0" algn="l" defTabSz="914400" rtl="0" eaLnBrk="1" latinLnBrk="0" hangingPunct="1">
        <a:lnSpc>
          <a:spcPct val="120000"/>
        </a:lnSpc>
        <a:spcBef>
          <a:spcPts val="500"/>
        </a:spcBef>
        <a:buFont typeface="Arial" panose="020B0604020202020204" pitchFamily="34" charset="0"/>
        <a:buNone/>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s://classnotes.ng/lesson/non-communicable-diseases-2-physical-health-education-jss2/" TargetMode="External"/><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8.xml.rels><?xml version="1.0" encoding="UTF-8" standalone="yes"?>
<Relationships xmlns="http://schemas.openxmlformats.org/package/2006/relationships"><Relationship Id="rId3" Type="http://schemas.openxmlformats.org/officeDocument/2006/relationships/hyperlink" Target="https://www.livescience.com/65417-top-concerning-zoonotic-diseases.html" TargetMode="External"/><Relationship Id="rId2" Type="http://schemas.openxmlformats.org/officeDocument/2006/relationships/image" Target="../media/image12.jp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s://medicaldialogues.in/gastroenterology/news/researchers-find-strong-association-between-smoking-and-sibo-study-74451" TargetMode="External"/><Relationship Id="rId2" Type="http://schemas.openxmlformats.org/officeDocument/2006/relationships/image" Target="../media/image13.jp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www.pridemagazineng.com/age/" TargetMode="External"/><Relationship Id="rId2" Type="http://schemas.openxmlformats.org/officeDocument/2006/relationships/image" Target="../media/image14.jp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s://openclipart.org/detail/216852/heartbeat-logo-for-healthse-v2" TargetMode="External"/><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5.xml.rels><?xml version="1.0" encoding="UTF-8" standalone="yes"?>
<Relationships xmlns="http://schemas.openxmlformats.org/package/2006/relationships"><Relationship Id="rId3" Type="http://schemas.openxmlformats.org/officeDocument/2006/relationships/hyperlink" Target="http://en.wikipedia.org/wiki/Pregnant" TargetMode="External"/><Relationship Id="rId2" Type="http://schemas.openxmlformats.org/officeDocument/2006/relationships/hyperlink" Target="http://en.wikipedia.org/wiki/Bodybuilding" TargetMode="External"/><Relationship Id="rId1" Type="http://schemas.openxmlformats.org/officeDocument/2006/relationships/slideLayout" Target="../slideLayouts/slideLayout2.xml"/><Relationship Id="rId4" Type="http://schemas.openxmlformats.org/officeDocument/2006/relationships/image" Target="../media/image18.jpeg"/></Relationships>
</file>

<file path=ppt/slides/_rels/slide16.xml.rels><?xml version="1.0" encoding="UTF-8" standalone="yes"?>
<Relationships xmlns="http://schemas.openxmlformats.org/package/2006/relationships"><Relationship Id="rId3" Type="http://schemas.openxmlformats.org/officeDocument/2006/relationships/hyperlink" Target="https://www.piqsels.com/en/public-domain-photo-jzrmx" TargetMode="External"/><Relationship Id="rId2" Type="http://schemas.openxmlformats.org/officeDocument/2006/relationships/image" Target="../media/image19.jp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hyperlink" Target="https://www.publicdomainpictures.net/view-image.php?image=339943&amp;picture=" TargetMode="External"/><Relationship Id="rId2" Type="http://schemas.openxmlformats.org/officeDocument/2006/relationships/image" Target="../media/image20.jp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hyperlink" Target="https://pharmatip.blogspot.com/2013/09/non-pharmacological-therapy-of.html" TargetMode="External"/><Relationship Id="rId2" Type="http://schemas.openxmlformats.org/officeDocument/2006/relationships/image" Target="../media/image22.jpg"/><Relationship Id="rId1" Type="http://schemas.openxmlformats.org/officeDocument/2006/relationships/slideLayout" Target="../slideLayouts/slideLayout2.xml"/><Relationship Id="rId4" Type="http://schemas.openxmlformats.org/officeDocument/2006/relationships/hyperlink" Target="https://creativecommons.org/licenses/by-nc-nd/3.0/" TargetMode="Externa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hyperlink" Target="http://theconversation.com/a-quick-explanation-of-non-communicable-diseases-or-ncds-10923" TargetMode="External"/><Relationship Id="rId2" Type="http://schemas.openxmlformats.org/officeDocument/2006/relationships/image" Target="../media/image23.jpg"/><Relationship Id="rId1" Type="http://schemas.openxmlformats.org/officeDocument/2006/relationships/slideLayout" Target="../slideLayouts/slideLayout2.xml"/><Relationship Id="rId4" Type="http://schemas.openxmlformats.org/officeDocument/2006/relationships/hyperlink" Target="https://creativecommons.org/licenses/by-nd/3.0/" TargetMode="External"/></Relationships>
</file>

<file path=ppt/slides/_rels/slide24.xml.rels><?xml version="1.0" encoding="UTF-8" standalone="yes"?>
<Relationships xmlns="http://schemas.openxmlformats.org/package/2006/relationships"><Relationship Id="rId3" Type="http://schemas.openxmlformats.org/officeDocument/2006/relationships/image" Target="../media/image24.svg"/><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C8041AD-0A28-47FA-8BFF-56BAAA2464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72EF3F9A-9717-4ACB-A30D-96694842C4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6095998" cy="4573947"/>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B649B07-BEBE-C032-6B1B-F4826D9F6E68}"/>
              </a:ext>
            </a:extLst>
          </p:cNvPr>
          <p:cNvSpPr>
            <a:spLocks noGrp="1"/>
          </p:cNvSpPr>
          <p:nvPr>
            <p:ph type="ctrTitle"/>
          </p:nvPr>
        </p:nvSpPr>
        <p:spPr>
          <a:xfrm>
            <a:off x="484553" y="397275"/>
            <a:ext cx="5216531" cy="3761257"/>
          </a:xfrm>
        </p:spPr>
        <p:txBody>
          <a:bodyPr anchor="ctr">
            <a:normAutofit/>
          </a:bodyPr>
          <a:lstStyle/>
          <a:p>
            <a:r>
              <a:rPr lang="en-GB" dirty="0"/>
              <a:t>Non Communicable Diseases</a:t>
            </a:r>
          </a:p>
        </p:txBody>
      </p:sp>
      <p:sp>
        <p:nvSpPr>
          <p:cNvPr id="3" name="Subtitle 2">
            <a:extLst>
              <a:ext uri="{FF2B5EF4-FFF2-40B4-BE49-F238E27FC236}">
                <a16:creationId xmlns:a16="http://schemas.microsoft.com/office/drawing/2014/main" id="{DFB123B8-2B11-D6AD-31FC-D1BF4EF37D36}"/>
              </a:ext>
            </a:extLst>
          </p:cNvPr>
          <p:cNvSpPr>
            <a:spLocks noGrp="1"/>
          </p:cNvSpPr>
          <p:nvPr>
            <p:ph type="subTitle" idx="1"/>
          </p:nvPr>
        </p:nvSpPr>
        <p:spPr>
          <a:xfrm>
            <a:off x="351183" y="4846029"/>
            <a:ext cx="5238584" cy="1370463"/>
          </a:xfrm>
        </p:spPr>
        <p:txBody>
          <a:bodyPr anchor="ctr">
            <a:normAutofit/>
          </a:bodyPr>
          <a:lstStyle/>
          <a:p>
            <a:endParaRPr lang="en-GB"/>
          </a:p>
        </p:txBody>
      </p:sp>
      <p:pic>
        <p:nvPicPr>
          <p:cNvPr id="4" name="Picture 3">
            <a:extLst>
              <a:ext uri="{FF2B5EF4-FFF2-40B4-BE49-F238E27FC236}">
                <a16:creationId xmlns:a16="http://schemas.microsoft.com/office/drawing/2014/main" id="{2DB13D8D-93FF-F5E5-187D-E7EBD38D8947}"/>
              </a:ext>
            </a:extLst>
          </p:cNvPr>
          <p:cNvPicPr>
            <a:picLocks noChangeAspect="1"/>
          </p:cNvPicPr>
          <p:nvPr/>
        </p:nvPicPr>
        <p:blipFill rotWithShape="1">
          <a:blip r:embed="rId2"/>
          <a:srcRect l="25307" r="8915"/>
          <a:stretch/>
        </p:blipFill>
        <p:spPr>
          <a:xfrm>
            <a:off x="6095998" y="-1"/>
            <a:ext cx="6096002" cy="6858001"/>
          </a:xfrm>
          <a:prstGeom prst="rect">
            <a:avLst/>
          </a:prstGeom>
        </p:spPr>
      </p:pic>
    </p:spTree>
    <p:extLst>
      <p:ext uri="{BB962C8B-B14F-4D97-AF65-F5344CB8AC3E}">
        <p14:creationId xmlns:p14="http://schemas.microsoft.com/office/powerpoint/2010/main" val="412204703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F06B261F-632C-43DC-8DC7-7723B36827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4E524C7F-EE50-42C5-9434-7C78CE0444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5998" cy="6861333"/>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FBFB8DA-65AF-BBAC-3568-27C51CC88273}"/>
              </a:ext>
            </a:extLst>
          </p:cNvPr>
          <p:cNvSpPr>
            <a:spLocks noGrp="1"/>
          </p:cNvSpPr>
          <p:nvPr>
            <p:ph type="title"/>
          </p:nvPr>
        </p:nvSpPr>
        <p:spPr>
          <a:xfrm>
            <a:off x="484552" y="365125"/>
            <a:ext cx="5022630" cy="2430030"/>
          </a:xfrm>
        </p:spPr>
        <p:txBody>
          <a:bodyPr>
            <a:normAutofit/>
          </a:bodyPr>
          <a:lstStyle/>
          <a:p>
            <a:endParaRPr lang="en-GB"/>
          </a:p>
        </p:txBody>
      </p:sp>
      <p:sp>
        <p:nvSpPr>
          <p:cNvPr id="3" name="Content Placeholder 2">
            <a:extLst>
              <a:ext uri="{FF2B5EF4-FFF2-40B4-BE49-F238E27FC236}">
                <a16:creationId xmlns:a16="http://schemas.microsoft.com/office/drawing/2014/main" id="{B7ED64E3-DBC5-4B6E-22A3-4020866DEC33}"/>
              </a:ext>
            </a:extLst>
          </p:cNvPr>
          <p:cNvSpPr>
            <a:spLocks noGrp="1"/>
          </p:cNvSpPr>
          <p:nvPr>
            <p:ph idx="1"/>
          </p:nvPr>
        </p:nvSpPr>
        <p:spPr>
          <a:xfrm>
            <a:off x="484552" y="3054927"/>
            <a:ext cx="5022630" cy="3122036"/>
          </a:xfrm>
        </p:spPr>
        <p:txBody>
          <a:bodyPr>
            <a:normAutofit/>
          </a:bodyPr>
          <a:lstStyle/>
          <a:p>
            <a:pPr marL="342900" indent="-342900">
              <a:buFont typeface="Arial" panose="020B0604020202020204" pitchFamily="34" charset="0"/>
              <a:buChar char="•"/>
            </a:pPr>
            <a:r>
              <a:rPr lang="en-GB" sz="1800">
                <a:solidFill>
                  <a:schemeClr val="bg1"/>
                </a:solidFill>
              </a:rPr>
              <a:t>What is the difference between communicable and non communicable diseases?</a:t>
            </a:r>
          </a:p>
          <a:p>
            <a:pPr marL="342900" indent="-342900">
              <a:buFont typeface="Arial" panose="020B0604020202020204" pitchFamily="34" charset="0"/>
              <a:buChar char="•"/>
            </a:pPr>
            <a:r>
              <a:rPr lang="en-GB" sz="1800">
                <a:solidFill>
                  <a:schemeClr val="bg1"/>
                </a:solidFill>
              </a:rPr>
              <a:t>Discuss</a:t>
            </a:r>
          </a:p>
        </p:txBody>
      </p:sp>
      <p:pic>
        <p:nvPicPr>
          <p:cNvPr id="5" name="Picture 4" descr="A picture containing text, font, design, graphics&#10;&#10;Description automatically generated">
            <a:extLst>
              <a:ext uri="{FF2B5EF4-FFF2-40B4-BE49-F238E27FC236}">
                <a16:creationId xmlns:a16="http://schemas.microsoft.com/office/drawing/2014/main" id="{C1FB32DF-D347-669C-B3CC-CA78509B073E}"/>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580550" y="1677580"/>
            <a:ext cx="5126898" cy="3396569"/>
          </a:xfrm>
          <a:prstGeom prst="rect">
            <a:avLst/>
          </a:prstGeom>
        </p:spPr>
      </p:pic>
    </p:spTree>
    <p:extLst>
      <p:ext uri="{BB962C8B-B14F-4D97-AF65-F5344CB8AC3E}">
        <p14:creationId xmlns:p14="http://schemas.microsoft.com/office/powerpoint/2010/main" val="349183892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8">
            <a:extLst>
              <a:ext uri="{FF2B5EF4-FFF2-40B4-BE49-F238E27FC236}">
                <a16:creationId xmlns:a16="http://schemas.microsoft.com/office/drawing/2014/main" id="{8DDAA74B-8E81-4F15-BC0F-4050965FF5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0">
            <a:extLst>
              <a:ext uri="{FF2B5EF4-FFF2-40B4-BE49-F238E27FC236}">
                <a16:creationId xmlns:a16="http://schemas.microsoft.com/office/drawing/2014/main" id="{374CD4C6-F07B-411C-876A-727559731F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6083644" cy="3429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E9EA7DC-2F24-7BC7-A700-0EF7EF5CFEB2}"/>
              </a:ext>
            </a:extLst>
          </p:cNvPr>
          <p:cNvSpPr>
            <a:spLocks noGrp="1"/>
          </p:cNvSpPr>
          <p:nvPr>
            <p:ph type="title"/>
          </p:nvPr>
        </p:nvSpPr>
        <p:spPr>
          <a:xfrm>
            <a:off x="484552" y="365125"/>
            <a:ext cx="5022630" cy="2430030"/>
          </a:xfrm>
        </p:spPr>
        <p:txBody>
          <a:bodyPr>
            <a:normAutofit/>
          </a:bodyPr>
          <a:lstStyle/>
          <a:p>
            <a:pPr>
              <a:lnSpc>
                <a:spcPct val="90000"/>
              </a:lnSpc>
            </a:pPr>
            <a:br>
              <a:rPr lang="en-GB" sz="4200"/>
            </a:br>
            <a:r>
              <a:rPr lang="en-GB" sz="4200"/>
              <a:t>World Health Organisation (2023)</a:t>
            </a:r>
          </a:p>
        </p:txBody>
      </p:sp>
      <p:sp>
        <p:nvSpPr>
          <p:cNvPr id="3" name="Content Placeholder 2">
            <a:extLst>
              <a:ext uri="{FF2B5EF4-FFF2-40B4-BE49-F238E27FC236}">
                <a16:creationId xmlns:a16="http://schemas.microsoft.com/office/drawing/2014/main" id="{804C9C34-4066-64E8-1C14-A92D9DA57ECA}"/>
              </a:ext>
            </a:extLst>
          </p:cNvPr>
          <p:cNvSpPr>
            <a:spLocks noGrp="1"/>
          </p:cNvSpPr>
          <p:nvPr>
            <p:ph idx="1"/>
          </p:nvPr>
        </p:nvSpPr>
        <p:spPr>
          <a:xfrm>
            <a:off x="484552" y="3870613"/>
            <a:ext cx="5022630" cy="2306349"/>
          </a:xfrm>
        </p:spPr>
        <p:txBody>
          <a:bodyPr>
            <a:normAutofit/>
          </a:bodyPr>
          <a:lstStyle/>
          <a:p>
            <a:r>
              <a:rPr lang="en-GB" dirty="0"/>
              <a:t>The major causes of non communicable  diseases are lifestyle related. </a:t>
            </a:r>
          </a:p>
          <a:p>
            <a:r>
              <a:rPr lang="en-GB" dirty="0"/>
              <a:t>This could be due to lack of =</a:t>
            </a:r>
          </a:p>
          <a:p>
            <a:r>
              <a:rPr lang="en-GB" dirty="0"/>
              <a:t>Exercise, smoking, unhealthy diet, and abuse of alcohol are all important causes. </a:t>
            </a:r>
          </a:p>
          <a:p>
            <a:endParaRPr lang="en-GB" dirty="0"/>
          </a:p>
        </p:txBody>
      </p:sp>
      <p:pic>
        <p:nvPicPr>
          <p:cNvPr id="15" name="Picture 4" descr="Desk with stethoscope and computer keyboard">
            <a:extLst>
              <a:ext uri="{FF2B5EF4-FFF2-40B4-BE49-F238E27FC236}">
                <a16:creationId xmlns:a16="http://schemas.microsoft.com/office/drawing/2014/main" id="{DB1E9783-6D35-27D7-14D0-48DB4948D24D}"/>
              </a:ext>
            </a:extLst>
          </p:cNvPr>
          <p:cNvPicPr>
            <a:picLocks noChangeAspect="1"/>
          </p:cNvPicPr>
          <p:nvPr/>
        </p:nvPicPr>
        <p:blipFill rotWithShape="1">
          <a:blip r:embed="rId2"/>
          <a:srcRect l="40547" r="-1" b="-1"/>
          <a:stretch/>
        </p:blipFill>
        <p:spPr>
          <a:xfrm>
            <a:off x="6083644" y="10"/>
            <a:ext cx="6108356" cy="6857990"/>
          </a:xfrm>
          <a:prstGeom prst="rect">
            <a:avLst/>
          </a:prstGeom>
        </p:spPr>
      </p:pic>
    </p:spTree>
    <p:extLst>
      <p:ext uri="{BB962C8B-B14F-4D97-AF65-F5344CB8AC3E}">
        <p14:creationId xmlns:p14="http://schemas.microsoft.com/office/powerpoint/2010/main" val="318018278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7772F6-10AB-54D2-7812-2E0E058D8C23}"/>
              </a:ext>
            </a:extLst>
          </p:cNvPr>
          <p:cNvSpPr>
            <a:spLocks noGrp="1"/>
          </p:cNvSpPr>
          <p:nvPr>
            <p:ph type="title"/>
          </p:nvPr>
        </p:nvSpPr>
        <p:spPr>
          <a:xfrm>
            <a:off x="484552" y="365125"/>
            <a:ext cx="10869248" cy="1870075"/>
          </a:xfrm>
        </p:spPr>
        <p:txBody>
          <a:bodyPr>
            <a:normAutofit fontScale="90000"/>
          </a:bodyPr>
          <a:lstStyle/>
          <a:p>
            <a:r>
              <a:rPr lang="en-GB" dirty="0"/>
              <a:t>The differences between communicable and non communicable diseases?</a:t>
            </a:r>
          </a:p>
        </p:txBody>
      </p:sp>
      <p:graphicFrame>
        <p:nvGraphicFramePr>
          <p:cNvPr id="5" name="Content Placeholder 2">
            <a:extLst>
              <a:ext uri="{FF2B5EF4-FFF2-40B4-BE49-F238E27FC236}">
                <a16:creationId xmlns:a16="http://schemas.microsoft.com/office/drawing/2014/main" id="{8D11B0B3-CFCB-BA09-5D4C-CB791870B8FD}"/>
              </a:ext>
            </a:extLst>
          </p:cNvPr>
          <p:cNvGraphicFramePr>
            <a:graphicFrameLocks noGrp="1"/>
          </p:cNvGraphicFramePr>
          <p:nvPr>
            <p:ph idx="1"/>
          </p:nvPr>
        </p:nvGraphicFramePr>
        <p:xfrm>
          <a:off x="484552" y="2576513"/>
          <a:ext cx="10869248" cy="36004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20609798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4" name="Rectangle 29">
            <a:extLst>
              <a:ext uri="{FF2B5EF4-FFF2-40B4-BE49-F238E27FC236}">
                <a16:creationId xmlns:a16="http://schemas.microsoft.com/office/drawing/2014/main" id="{F06B261F-632C-43DC-8DC7-7723B36827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Rectangle 31">
            <a:extLst>
              <a:ext uri="{FF2B5EF4-FFF2-40B4-BE49-F238E27FC236}">
                <a16:creationId xmlns:a16="http://schemas.microsoft.com/office/drawing/2014/main" id="{4E524C7F-EE50-42C5-9434-7C78CE0444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83644" cy="6861333"/>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2D58E21-CC72-65F5-055A-72BD879C2DF1}"/>
              </a:ext>
            </a:extLst>
          </p:cNvPr>
          <p:cNvSpPr>
            <a:spLocks noGrp="1"/>
          </p:cNvSpPr>
          <p:nvPr>
            <p:ph type="title"/>
          </p:nvPr>
        </p:nvSpPr>
        <p:spPr>
          <a:xfrm>
            <a:off x="484552" y="365125"/>
            <a:ext cx="5022630" cy="894715"/>
          </a:xfrm>
        </p:spPr>
        <p:txBody>
          <a:bodyPr>
            <a:normAutofit fontScale="90000"/>
          </a:bodyPr>
          <a:lstStyle/>
          <a:p>
            <a:r>
              <a:rPr lang="en-GB" dirty="0"/>
              <a:t>Facts</a:t>
            </a:r>
          </a:p>
        </p:txBody>
      </p:sp>
      <p:sp>
        <p:nvSpPr>
          <p:cNvPr id="3" name="Content Placeholder 2">
            <a:extLst>
              <a:ext uri="{FF2B5EF4-FFF2-40B4-BE49-F238E27FC236}">
                <a16:creationId xmlns:a16="http://schemas.microsoft.com/office/drawing/2014/main" id="{31247702-AC8D-4FA8-EC1D-33E3B7D4BD30}"/>
              </a:ext>
            </a:extLst>
          </p:cNvPr>
          <p:cNvSpPr>
            <a:spLocks noGrp="1"/>
          </p:cNvSpPr>
          <p:nvPr>
            <p:ph idx="1"/>
          </p:nvPr>
        </p:nvSpPr>
        <p:spPr>
          <a:xfrm>
            <a:off x="0" y="1259840"/>
            <a:ext cx="5923280" cy="4917123"/>
          </a:xfrm>
        </p:spPr>
        <p:txBody>
          <a:bodyPr>
            <a:normAutofit fontScale="92500" lnSpcReduction="20000"/>
          </a:bodyPr>
          <a:lstStyle/>
          <a:p>
            <a:pPr>
              <a:lnSpc>
                <a:spcPct val="110000"/>
              </a:lnSpc>
            </a:pPr>
            <a:r>
              <a:rPr lang="en-GB" sz="1900" dirty="0">
                <a:solidFill>
                  <a:schemeClr val="bg1"/>
                </a:solidFill>
              </a:rPr>
              <a:t>Non communicable diseases (NCDs) kill 41 million people each year, equivalent to 74% of all deaths globally (WHO, 2023).</a:t>
            </a:r>
          </a:p>
          <a:p>
            <a:pPr>
              <a:lnSpc>
                <a:spcPct val="110000"/>
              </a:lnSpc>
            </a:pPr>
            <a:r>
              <a:rPr lang="en-GB" sz="1900" dirty="0">
                <a:solidFill>
                  <a:schemeClr val="bg1"/>
                </a:solidFill>
              </a:rPr>
              <a:t>15 million people die from a NCD between the ages of 30 and 69 years every single year; over 85% of these "premature" deaths occur in low- and middle-income countries.</a:t>
            </a:r>
          </a:p>
          <a:p>
            <a:pPr>
              <a:lnSpc>
                <a:spcPct val="110000"/>
              </a:lnSpc>
            </a:pPr>
            <a:r>
              <a:rPr lang="en-GB" sz="1900" dirty="0">
                <a:solidFill>
                  <a:schemeClr val="bg1"/>
                </a:solidFill>
              </a:rPr>
              <a:t>Cardiovascular diseases account for most NCD deaths, or 17.7 million people annually, followed by cancers (8.8 million), respiratory diseases (3.9million), and diabetes (1.6 million).</a:t>
            </a:r>
          </a:p>
          <a:p>
            <a:pPr>
              <a:lnSpc>
                <a:spcPct val="110000"/>
              </a:lnSpc>
            </a:pPr>
            <a:r>
              <a:rPr lang="en-GB" sz="1900" dirty="0">
                <a:solidFill>
                  <a:schemeClr val="bg1"/>
                </a:solidFill>
              </a:rPr>
              <a:t>Tobacco use, physical inactivity, the harmful use of alcohol and unhealthy diets all increase the risk of dying from a NCD.</a:t>
            </a:r>
          </a:p>
          <a:p>
            <a:pPr>
              <a:lnSpc>
                <a:spcPct val="110000"/>
              </a:lnSpc>
            </a:pPr>
            <a:r>
              <a:rPr lang="en-GB" sz="1900" dirty="0">
                <a:solidFill>
                  <a:schemeClr val="bg1"/>
                </a:solidFill>
              </a:rPr>
              <a:t>Detection, screening and treatment of NCDs, as well as palliative care, are key components of the response to NCDs.</a:t>
            </a:r>
          </a:p>
          <a:p>
            <a:pPr>
              <a:lnSpc>
                <a:spcPct val="110000"/>
              </a:lnSpc>
            </a:pPr>
            <a:endParaRPr lang="en-GB" sz="1100" dirty="0">
              <a:solidFill>
                <a:schemeClr val="bg1"/>
              </a:solidFill>
            </a:endParaRPr>
          </a:p>
          <a:p>
            <a:pPr>
              <a:lnSpc>
                <a:spcPct val="110000"/>
              </a:lnSpc>
            </a:pPr>
            <a:endParaRPr lang="en-GB" sz="1100" dirty="0">
              <a:solidFill>
                <a:schemeClr val="bg1"/>
              </a:solidFill>
            </a:endParaRPr>
          </a:p>
        </p:txBody>
      </p:sp>
      <p:pic>
        <p:nvPicPr>
          <p:cNvPr id="5" name="Picture 4" descr="A row of samples for medical testing">
            <a:extLst>
              <a:ext uri="{FF2B5EF4-FFF2-40B4-BE49-F238E27FC236}">
                <a16:creationId xmlns:a16="http://schemas.microsoft.com/office/drawing/2014/main" id="{18531D4D-AC63-EC9D-4AA5-B8961C43B43A}"/>
              </a:ext>
            </a:extLst>
          </p:cNvPr>
          <p:cNvPicPr>
            <a:picLocks noChangeAspect="1"/>
          </p:cNvPicPr>
          <p:nvPr/>
        </p:nvPicPr>
        <p:blipFill rotWithShape="1">
          <a:blip r:embed="rId2"/>
          <a:srcRect l="16666" r="16532"/>
          <a:stretch/>
        </p:blipFill>
        <p:spPr>
          <a:xfrm>
            <a:off x="6083644" y="10"/>
            <a:ext cx="6108356" cy="6857990"/>
          </a:xfrm>
          <a:prstGeom prst="rect">
            <a:avLst/>
          </a:prstGeom>
        </p:spPr>
      </p:pic>
    </p:spTree>
    <p:extLst>
      <p:ext uri="{BB962C8B-B14F-4D97-AF65-F5344CB8AC3E}">
        <p14:creationId xmlns:p14="http://schemas.microsoft.com/office/powerpoint/2010/main" val="371253747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06B261F-632C-43DC-8DC7-7723B36827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4E524C7F-EE50-42C5-9434-7C78CE0444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83644" cy="6861333"/>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5BA8CFD-6DCA-3E2A-32A5-F315C01F4936}"/>
              </a:ext>
            </a:extLst>
          </p:cNvPr>
          <p:cNvSpPr>
            <a:spLocks noGrp="1"/>
          </p:cNvSpPr>
          <p:nvPr>
            <p:ph type="title"/>
          </p:nvPr>
        </p:nvSpPr>
        <p:spPr>
          <a:xfrm>
            <a:off x="484552" y="365125"/>
            <a:ext cx="5022630" cy="1240155"/>
          </a:xfrm>
        </p:spPr>
        <p:txBody>
          <a:bodyPr>
            <a:normAutofit/>
          </a:bodyPr>
          <a:lstStyle/>
          <a:p>
            <a:r>
              <a:rPr lang="en-GB" dirty="0"/>
              <a:t>Overview</a:t>
            </a:r>
          </a:p>
        </p:txBody>
      </p:sp>
      <p:sp>
        <p:nvSpPr>
          <p:cNvPr id="3" name="Content Placeholder 2">
            <a:extLst>
              <a:ext uri="{FF2B5EF4-FFF2-40B4-BE49-F238E27FC236}">
                <a16:creationId xmlns:a16="http://schemas.microsoft.com/office/drawing/2014/main" id="{56DF008B-0221-6DCC-8336-A76EB971944A}"/>
              </a:ext>
            </a:extLst>
          </p:cNvPr>
          <p:cNvSpPr>
            <a:spLocks noGrp="1"/>
          </p:cNvSpPr>
          <p:nvPr>
            <p:ph idx="1"/>
          </p:nvPr>
        </p:nvSpPr>
        <p:spPr>
          <a:xfrm>
            <a:off x="484552" y="1757680"/>
            <a:ext cx="5022630" cy="4419283"/>
          </a:xfrm>
        </p:spPr>
        <p:txBody>
          <a:bodyPr>
            <a:normAutofit lnSpcReduction="10000"/>
          </a:bodyPr>
          <a:lstStyle/>
          <a:p>
            <a:pPr>
              <a:lnSpc>
                <a:spcPct val="110000"/>
              </a:lnSpc>
            </a:pPr>
            <a:r>
              <a:rPr lang="en-GB" sz="1800" dirty="0">
                <a:solidFill>
                  <a:schemeClr val="bg1"/>
                </a:solidFill>
              </a:rPr>
              <a:t>Non communicable diseases (NCDs), also known as chronic diseases, normally are of long duration and are the result of a combination of genetic, physiological, environmental and behaviours factors.</a:t>
            </a:r>
          </a:p>
          <a:p>
            <a:pPr>
              <a:lnSpc>
                <a:spcPct val="110000"/>
              </a:lnSpc>
            </a:pPr>
            <a:r>
              <a:rPr lang="en-GB" sz="1800" dirty="0">
                <a:solidFill>
                  <a:schemeClr val="bg1"/>
                </a:solidFill>
              </a:rPr>
              <a:t>The main types of NCDs are cardiovascular diseases (like heart attacks and stroke), cancers, chronic respiratory diseases (such as chronic obstructive pulmonary disease and asthma) and diabetes.</a:t>
            </a:r>
          </a:p>
          <a:p>
            <a:pPr>
              <a:lnSpc>
                <a:spcPct val="110000"/>
              </a:lnSpc>
            </a:pPr>
            <a:r>
              <a:rPr lang="en-GB" sz="1800" dirty="0">
                <a:solidFill>
                  <a:schemeClr val="bg1"/>
                </a:solidFill>
              </a:rPr>
              <a:t>NCDs disproportionately affect people in low- and middle-income countries where more than three quarters of global NCD deaths – 31 million – occur.</a:t>
            </a:r>
          </a:p>
          <a:p>
            <a:pPr>
              <a:lnSpc>
                <a:spcPct val="110000"/>
              </a:lnSpc>
            </a:pPr>
            <a:endParaRPr lang="en-GB" sz="1400" dirty="0">
              <a:solidFill>
                <a:schemeClr val="bg1"/>
              </a:solidFill>
            </a:endParaRPr>
          </a:p>
        </p:txBody>
      </p:sp>
      <p:pic>
        <p:nvPicPr>
          <p:cNvPr id="5" name="Picture 4" descr="A stethoscope formed in a heart">
            <a:extLst>
              <a:ext uri="{FF2B5EF4-FFF2-40B4-BE49-F238E27FC236}">
                <a16:creationId xmlns:a16="http://schemas.microsoft.com/office/drawing/2014/main" id="{18E699EA-15B5-66CD-9E39-12E75BFD1C70}"/>
              </a:ext>
            </a:extLst>
          </p:cNvPr>
          <p:cNvPicPr>
            <a:picLocks noChangeAspect="1"/>
          </p:cNvPicPr>
          <p:nvPr/>
        </p:nvPicPr>
        <p:blipFill rotWithShape="1">
          <a:blip r:embed="rId2"/>
          <a:srcRect l="14877" r="27673" b="-1"/>
          <a:stretch/>
        </p:blipFill>
        <p:spPr>
          <a:xfrm>
            <a:off x="6083644" y="10"/>
            <a:ext cx="6108356" cy="6857990"/>
          </a:xfrm>
          <a:prstGeom prst="rect">
            <a:avLst/>
          </a:prstGeom>
        </p:spPr>
      </p:pic>
    </p:spTree>
    <p:extLst>
      <p:ext uri="{BB962C8B-B14F-4D97-AF65-F5344CB8AC3E}">
        <p14:creationId xmlns:p14="http://schemas.microsoft.com/office/powerpoint/2010/main" val="297568441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AF15C8E-093E-4823-A12A-001BAA62B9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8DC60494-71A0-4561-A012-BA2338D0DC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0"/>
            <a:ext cx="12192000" cy="2295715"/>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9B642D00-5685-9944-6CFD-174DFB406C08}"/>
              </a:ext>
            </a:extLst>
          </p:cNvPr>
          <p:cNvSpPr>
            <a:spLocks noGrp="1"/>
          </p:cNvSpPr>
          <p:nvPr>
            <p:ph type="title"/>
          </p:nvPr>
        </p:nvSpPr>
        <p:spPr>
          <a:xfrm>
            <a:off x="484552" y="365125"/>
            <a:ext cx="10869248" cy="1570831"/>
          </a:xfrm>
        </p:spPr>
        <p:txBody>
          <a:bodyPr>
            <a:normAutofit/>
          </a:bodyPr>
          <a:lstStyle/>
          <a:p>
            <a:r>
              <a:rPr lang="en-GB" dirty="0"/>
              <a:t>Who is at risk?</a:t>
            </a:r>
          </a:p>
        </p:txBody>
      </p:sp>
      <p:graphicFrame>
        <p:nvGraphicFramePr>
          <p:cNvPr id="5" name="Content Placeholder 2">
            <a:extLst>
              <a:ext uri="{FF2B5EF4-FFF2-40B4-BE49-F238E27FC236}">
                <a16:creationId xmlns:a16="http://schemas.microsoft.com/office/drawing/2014/main" id="{96AAB8FA-211D-CB9F-3121-D5DD1DC1BD5D}"/>
              </a:ext>
            </a:extLst>
          </p:cNvPr>
          <p:cNvGraphicFramePr>
            <a:graphicFrameLocks noGrp="1"/>
          </p:cNvGraphicFramePr>
          <p:nvPr>
            <p:ph idx="1"/>
            <p:extLst>
              <p:ext uri="{D42A27DB-BD31-4B8C-83A1-F6EECF244321}">
                <p14:modId xmlns:p14="http://schemas.microsoft.com/office/powerpoint/2010/main" val="1380713291"/>
              </p:ext>
            </p:extLst>
          </p:nvPr>
        </p:nvGraphicFramePr>
        <p:xfrm>
          <a:off x="427383" y="2713383"/>
          <a:ext cx="11380304" cy="341409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18092018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77D73E63-A884-4994-BA80-B7AC098B8E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FFC33220-06A6-4A1F-B678-AE0080B083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426082"/>
            <a:ext cx="6096000" cy="3431917"/>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36FDE04-F16D-DC68-9E03-CFBCA55DE1D0}"/>
              </a:ext>
            </a:extLst>
          </p:cNvPr>
          <p:cNvSpPr>
            <a:spLocks noGrp="1"/>
          </p:cNvSpPr>
          <p:nvPr>
            <p:ph type="title"/>
          </p:nvPr>
        </p:nvSpPr>
        <p:spPr>
          <a:xfrm>
            <a:off x="484553" y="3870614"/>
            <a:ext cx="5113608" cy="2306349"/>
          </a:xfrm>
        </p:spPr>
        <p:txBody>
          <a:bodyPr>
            <a:normAutofit/>
          </a:bodyPr>
          <a:lstStyle/>
          <a:p>
            <a:pPr>
              <a:lnSpc>
                <a:spcPct val="90000"/>
              </a:lnSpc>
            </a:pPr>
            <a:r>
              <a:rPr lang="en-GB" sz="5000"/>
              <a:t>What are theses diseases driven by?</a:t>
            </a:r>
          </a:p>
        </p:txBody>
      </p:sp>
      <p:pic>
        <p:nvPicPr>
          <p:cNvPr id="5" name="Picture 4" descr="A close-up of a virus&#10;&#10;Description automatically generated with medium confidence">
            <a:extLst>
              <a:ext uri="{FF2B5EF4-FFF2-40B4-BE49-F238E27FC236}">
                <a16:creationId xmlns:a16="http://schemas.microsoft.com/office/drawing/2014/main" id="{46ED2A8B-8E3E-4138-D8D2-A536BD602C0B}"/>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t="2399" b="13403"/>
          <a:stretch/>
        </p:blipFill>
        <p:spPr>
          <a:xfrm>
            <a:off x="-1" y="10"/>
            <a:ext cx="6095999" cy="3426071"/>
          </a:xfrm>
          <a:prstGeom prst="rect">
            <a:avLst/>
          </a:prstGeom>
        </p:spPr>
      </p:pic>
      <p:sp>
        <p:nvSpPr>
          <p:cNvPr id="3" name="Content Placeholder 2">
            <a:extLst>
              <a:ext uri="{FF2B5EF4-FFF2-40B4-BE49-F238E27FC236}">
                <a16:creationId xmlns:a16="http://schemas.microsoft.com/office/drawing/2014/main" id="{A3374CB6-6330-4961-4F28-AFEFEDBC79CC}"/>
              </a:ext>
            </a:extLst>
          </p:cNvPr>
          <p:cNvSpPr>
            <a:spLocks noGrp="1"/>
          </p:cNvSpPr>
          <p:nvPr>
            <p:ph idx="1"/>
          </p:nvPr>
        </p:nvSpPr>
        <p:spPr>
          <a:xfrm>
            <a:off x="6466840" y="498764"/>
            <a:ext cx="5578939" cy="5678199"/>
          </a:xfrm>
        </p:spPr>
        <p:txBody>
          <a:bodyPr anchor="ctr">
            <a:normAutofit/>
          </a:bodyPr>
          <a:lstStyle/>
          <a:p>
            <a:pPr marL="342900" indent="-342900">
              <a:buFont typeface="Arial" panose="020B0604020202020204" pitchFamily="34" charset="0"/>
              <a:buChar char="•"/>
            </a:pPr>
            <a:r>
              <a:rPr lang="en-GB" dirty="0"/>
              <a:t>By forces that include rapid unplanned urbanisation, globalisation of unhealthy lifestyles and population ageing. </a:t>
            </a:r>
          </a:p>
          <a:p>
            <a:pPr marL="342900" indent="-342900">
              <a:buFont typeface="Arial" panose="020B0604020202020204" pitchFamily="34" charset="0"/>
              <a:buChar char="•"/>
            </a:pPr>
            <a:r>
              <a:rPr lang="en-GB" dirty="0"/>
              <a:t>Blood pressure, increased blood glucose, elevated blood lipids and obesity are due to unhealthy diets and a lack of physical activity.</a:t>
            </a:r>
          </a:p>
          <a:p>
            <a:pPr marL="342900" indent="-342900">
              <a:buFont typeface="Arial" panose="020B0604020202020204" pitchFamily="34" charset="0"/>
              <a:buChar char="•"/>
            </a:pPr>
            <a:r>
              <a:rPr lang="en-GB" dirty="0"/>
              <a:t>These are called metabolic risk factors that can lead to cardiovascular disease, the leading NCD in terms of premature deaths</a:t>
            </a:r>
          </a:p>
          <a:p>
            <a:endParaRPr lang="en-GB" dirty="0"/>
          </a:p>
          <a:p>
            <a:endParaRPr lang="en-GB" dirty="0"/>
          </a:p>
        </p:txBody>
      </p:sp>
    </p:spTree>
    <p:extLst>
      <p:ext uri="{BB962C8B-B14F-4D97-AF65-F5344CB8AC3E}">
        <p14:creationId xmlns:p14="http://schemas.microsoft.com/office/powerpoint/2010/main" val="76364810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317ADF9C-7729-43E0-B44E-3392C2BD0A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264CE6C-E4DD-47B0-947A-FE4B1135B4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5998" cy="3429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B571953-E4E9-E304-8301-B28F455C9A96}"/>
              </a:ext>
            </a:extLst>
          </p:cNvPr>
          <p:cNvSpPr>
            <a:spLocks noGrp="1"/>
          </p:cNvSpPr>
          <p:nvPr>
            <p:ph type="title"/>
          </p:nvPr>
        </p:nvSpPr>
        <p:spPr>
          <a:xfrm>
            <a:off x="484552" y="365125"/>
            <a:ext cx="5252571" cy="2766449"/>
          </a:xfrm>
        </p:spPr>
        <p:txBody>
          <a:bodyPr>
            <a:normAutofit/>
          </a:bodyPr>
          <a:lstStyle/>
          <a:p>
            <a:r>
              <a:rPr lang="en-GB" dirty="0"/>
              <a:t>Adaptable behavioural factors</a:t>
            </a:r>
          </a:p>
        </p:txBody>
      </p:sp>
      <p:pic>
        <p:nvPicPr>
          <p:cNvPr id="5" name="Picture 4" descr="A hand holding a cigarette&#10;&#10;Description automatically generated">
            <a:extLst>
              <a:ext uri="{FF2B5EF4-FFF2-40B4-BE49-F238E27FC236}">
                <a16:creationId xmlns:a16="http://schemas.microsoft.com/office/drawing/2014/main" id="{6E09DA69-EB9E-8570-B506-DF24635E1A1A}"/>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t="6250"/>
          <a:stretch/>
        </p:blipFill>
        <p:spPr>
          <a:xfrm>
            <a:off x="20" y="3429000"/>
            <a:ext cx="6095978" cy="3429000"/>
          </a:xfrm>
          <a:prstGeom prst="rect">
            <a:avLst/>
          </a:prstGeom>
        </p:spPr>
      </p:pic>
      <p:sp>
        <p:nvSpPr>
          <p:cNvPr id="3" name="Content Placeholder 2">
            <a:extLst>
              <a:ext uri="{FF2B5EF4-FFF2-40B4-BE49-F238E27FC236}">
                <a16:creationId xmlns:a16="http://schemas.microsoft.com/office/drawing/2014/main" id="{C3647600-5200-FFE8-8C5F-8304FB8256F8}"/>
              </a:ext>
            </a:extLst>
          </p:cNvPr>
          <p:cNvSpPr>
            <a:spLocks noGrp="1"/>
          </p:cNvSpPr>
          <p:nvPr>
            <p:ph idx="1"/>
          </p:nvPr>
        </p:nvSpPr>
        <p:spPr>
          <a:xfrm>
            <a:off x="6523702" y="365125"/>
            <a:ext cx="4830097" cy="5811838"/>
          </a:xfrm>
        </p:spPr>
        <p:txBody>
          <a:bodyPr>
            <a:normAutofit/>
          </a:bodyPr>
          <a:lstStyle/>
          <a:p>
            <a:pPr marL="342900" indent="-342900">
              <a:lnSpc>
                <a:spcPct val="110000"/>
              </a:lnSpc>
              <a:buFont typeface="Arial" panose="020B0604020202020204" pitchFamily="34" charset="0"/>
              <a:buChar char="•"/>
            </a:pPr>
            <a:r>
              <a:rPr lang="en-GB" sz="1900"/>
              <a:t>Smoking, </a:t>
            </a:r>
          </a:p>
          <a:p>
            <a:pPr marL="342900" indent="-342900">
              <a:lnSpc>
                <a:spcPct val="110000"/>
              </a:lnSpc>
              <a:buFont typeface="Arial" panose="020B0604020202020204" pitchFamily="34" charset="0"/>
              <a:buChar char="•"/>
            </a:pPr>
            <a:r>
              <a:rPr lang="en-GB" sz="1900"/>
              <a:t>Physical inactivity</a:t>
            </a:r>
          </a:p>
          <a:p>
            <a:pPr marL="342900" indent="-342900">
              <a:lnSpc>
                <a:spcPct val="110000"/>
              </a:lnSpc>
              <a:buFont typeface="Arial" panose="020B0604020202020204" pitchFamily="34" charset="0"/>
              <a:buChar char="•"/>
            </a:pPr>
            <a:r>
              <a:rPr lang="en-GB" sz="1900"/>
              <a:t>Diet</a:t>
            </a:r>
          </a:p>
          <a:p>
            <a:pPr marL="342900" indent="-342900">
              <a:lnSpc>
                <a:spcPct val="110000"/>
              </a:lnSpc>
              <a:buFont typeface="Arial" panose="020B0604020202020204" pitchFamily="34" charset="0"/>
              <a:buChar char="•"/>
            </a:pPr>
            <a:r>
              <a:rPr lang="en-GB" sz="1900"/>
              <a:t>Medication</a:t>
            </a:r>
          </a:p>
          <a:p>
            <a:pPr marL="342900" indent="-342900">
              <a:lnSpc>
                <a:spcPct val="110000"/>
              </a:lnSpc>
              <a:buFont typeface="Arial" panose="020B0604020202020204" pitchFamily="34" charset="0"/>
              <a:buChar char="•"/>
            </a:pPr>
            <a:r>
              <a:rPr lang="en-GB" sz="1900"/>
              <a:t>Alcohol</a:t>
            </a:r>
          </a:p>
          <a:p>
            <a:pPr marL="342900" indent="-342900">
              <a:lnSpc>
                <a:spcPct val="110000"/>
              </a:lnSpc>
              <a:buFont typeface="Arial" panose="020B0604020202020204" pitchFamily="34" charset="0"/>
              <a:buChar char="•"/>
            </a:pPr>
            <a:r>
              <a:rPr lang="en-GB" sz="1900"/>
              <a:t>Tobacco accounts for 7.2 million deaths every year</a:t>
            </a:r>
          </a:p>
          <a:p>
            <a:pPr marL="342900" indent="-342900">
              <a:lnSpc>
                <a:spcPct val="110000"/>
              </a:lnSpc>
              <a:buFont typeface="Arial" panose="020B0604020202020204" pitchFamily="34" charset="0"/>
              <a:buChar char="•"/>
            </a:pPr>
            <a:r>
              <a:rPr lang="en-GB" sz="1900"/>
              <a:t>4.1 million annual deaths have been attributed to excess salt/sodium intake. </a:t>
            </a:r>
          </a:p>
          <a:p>
            <a:pPr marL="342900" indent="-342900">
              <a:lnSpc>
                <a:spcPct val="110000"/>
              </a:lnSpc>
              <a:buFont typeface="Arial" panose="020B0604020202020204" pitchFamily="34" charset="0"/>
              <a:buChar char="•"/>
            </a:pPr>
            <a:r>
              <a:rPr lang="en-GB" sz="1900"/>
              <a:t>More than half of the 3.3 million annual deaths attributable to alcohol use are from NCDs, including cancer. </a:t>
            </a:r>
          </a:p>
          <a:p>
            <a:pPr>
              <a:lnSpc>
                <a:spcPct val="110000"/>
              </a:lnSpc>
            </a:pPr>
            <a:r>
              <a:rPr lang="en-GB" sz="1900"/>
              <a:t>1.6 million deaths annually can be attributed to insufficient physical activity. </a:t>
            </a:r>
          </a:p>
          <a:p>
            <a:pPr>
              <a:lnSpc>
                <a:spcPct val="110000"/>
              </a:lnSpc>
            </a:pPr>
            <a:endParaRPr lang="en-GB" sz="1900"/>
          </a:p>
        </p:txBody>
      </p:sp>
    </p:spTree>
    <p:extLst>
      <p:ext uri="{BB962C8B-B14F-4D97-AF65-F5344CB8AC3E}">
        <p14:creationId xmlns:p14="http://schemas.microsoft.com/office/powerpoint/2010/main" val="151633090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55D03E60-6F40-4141-A981-B061EA33A3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1E2EB7E5-B231-4A9C-A185-467EC1182F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3429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260A2E5-B68D-179B-CE75-581F35CDB79C}"/>
              </a:ext>
            </a:extLst>
          </p:cNvPr>
          <p:cNvSpPr>
            <a:spLocks noGrp="1"/>
          </p:cNvSpPr>
          <p:nvPr>
            <p:ph type="title"/>
          </p:nvPr>
        </p:nvSpPr>
        <p:spPr>
          <a:xfrm>
            <a:off x="484552" y="365125"/>
            <a:ext cx="10869248" cy="2566497"/>
          </a:xfrm>
        </p:spPr>
        <p:txBody>
          <a:bodyPr>
            <a:normAutofit/>
          </a:bodyPr>
          <a:lstStyle/>
          <a:p>
            <a:r>
              <a:rPr lang="en-GB" dirty="0"/>
              <a:t>Non adaptable risk factors</a:t>
            </a:r>
          </a:p>
        </p:txBody>
      </p:sp>
      <p:grpSp>
        <p:nvGrpSpPr>
          <p:cNvPr id="14" name="Group 13">
            <a:extLst>
              <a:ext uri="{FF2B5EF4-FFF2-40B4-BE49-F238E27FC236}">
                <a16:creationId xmlns:a16="http://schemas.microsoft.com/office/drawing/2014/main" id="{EE118C08-8B55-40E3-9CEC-FBF3E7856DA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428998"/>
            <a:ext cx="6095998" cy="3429001"/>
            <a:chOff x="6096002" y="-9073"/>
            <a:chExt cx="6095998" cy="6867073"/>
          </a:xfrm>
        </p:grpSpPr>
        <p:sp>
          <p:nvSpPr>
            <p:cNvPr id="15" name="Rectangle 14">
              <a:extLst>
                <a:ext uri="{FF2B5EF4-FFF2-40B4-BE49-F238E27FC236}">
                  <a16:creationId xmlns:a16="http://schemas.microsoft.com/office/drawing/2014/main" id="{5491841E-34C3-4260-9589-F78AE5FE26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2" y="-9073"/>
              <a:ext cx="6095998" cy="6867073"/>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7C1B3BAE-A5DE-4215-8FBA-A815A04298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2" y="-6987"/>
              <a:ext cx="6095998" cy="6864987"/>
            </a:xfrm>
            <a:prstGeom prst="rect">
              <a:avLst/>
            </a:prstGeom>
            <a:solidFill>
              <a:srgbClr val="FFFFFF">
                <a:alpha val="2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3" name="Content Placeholder 2">
            <a:extLst>
              <a:ext uri="{FF2B5EF4-FFF2-40B4-BE49-F238E27FC236}">
                <a16:creationId xmlns:a16="http://schemas.microsoft.com/office/drawing/2014/main" id="{E317015A-FADE-90F2-555C-3A75DF69F310}"/>
              </a:ext>
            </a:extLst>
          </p:cNvPr>
          <p:cNvSpPr>
            <a:spLocks noGrp="1"/>
          </p:cNvSpPr>
          <p:nvPr>
            <p:ph idx="1"/>
          </p:nvPr>
        </p:nvSpPr>
        <p:spPr>
          <a:xfrm>
            <a:off x="484552" y="3664167"/>
            <a:ext cx="5306648" cy="2512795"/>
          </a:xfrm>
        </p:spPr>
        <p:txBody>
          <a:bodyPr>
            <a:normAutofit/>
          </a:bodyPr>
          <a:lstStyle/>
          <a:p>
            <a:pPr marL="342900" indent="-342900">
              <a:buFont typeface="Arial" panose="020B0604020202020204" pitchFamily="34" charset="0"/>
              <a:buChar char="•"/>
            </a:pPr>
            <a:r>
              <a:rPr lang="en-GB"/>
              <a:t>Age</a:t>
            </a:r>
          </a:p>
          <a:p>
            <a:pPr marL="342900" indent="-342900">
              <a:buFont typeface="Arial" panose="020B0604020202020204" pitchFamily="34" charset="0"/>
              <a:buChar char="•"/>
            </a:pPr>
            <a:r>
              <a:rPr lang="en-GB"/>
              <a:t>Gender</a:t>
            </a:r>
          </a:p>
          <a:p>
            <a:pPr marL="342900" indent="-342900">
              <a:buFont typeface="Arial" panose="020B0604020202020204" pitchFamily="34" charset="0"/>
              <a:buChar char="•"/>
            </a:pPr>
            <a:r>
              <a:rPr lang="en-GB"/>
              <a:t>Ethnicity (some groups at higher risk of certain diseases including heart disease)</a:t>
            </a:r>
          </a:p>
          <a:p>
            <a:pPr marL="342900" indent="-342900">
              <a:buFont typeface="Arial" panose="020B0604020202020204" pitchFamily="34" charset="0"/>
              <a:buChar char="•"/>
            </a:pPr>
            <a:r>
              <a:rPr lang="en-GB"/>
              <a:t>Family history</a:t>
            </a:r>
          </a:p>
          <a:p>
            <a:endParaRPr lang="en-GB" dirty="0"/>
          </a:p>
        </p:txBody>
      </p:sp>
      <p:pic>
        <p:nvPicPr>
          <p:cNvPr id="5" name="Picture 4" descr="A picture containing silhouette, illustration, art&#10;&#10;Description automatically generated">
            <a:extLst>
              <a:ext uri="{FF2B5EF4-FFF2-40B4-BE49-F238E27FC236}">
                <a16:creationId xmlns:a16="http://schemas.microsoft.com/office/drawing/2014/main" id="{0DA80AEF-AE86-1732-4374-3EFC3AB6A06E}"/>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400800" y="3740991"/>
            <a:ext cx="5536276" cy="2366757"/>
          </a:xfrm>
          <a:prstGeom prst="rect">
            <a:avLst/>
          </a:prstGeom>
        </p:spPr>
      </p:pic>
    </p:spTree>
    <p:extLst>
      <p:ext uri="{BB962C8B-B14F-4D97-AF65-F5344CB8AC3E}">
        <p14:creationId xmlns:p14="http://schemas.microsoft.com/office/powerpoint/2010/main" val="109239975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9">
            <a:extLst>
              <a:ext uri="{FF2B5EF4-FFF2-40B4-BE49-F238E27FC236}">
                <a16:creationId xmlns:a16="http://schemas.microsoft.com/office/drawing/2014/main" id="{F06B261F-632C-43DC-8DC7-7723B36827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1">
            <a:extLst>
              <a:ext uri="{FF2B5EF4-FFF2-40B4-BE49-F238E27FC236}">
                <a16:creationId xmlns:a16="http://schemas.microsoft.com/office/drawing/2014/main" id="{4E524C7F-EE50-42C5-9434-7C78CE0444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83644" cy="6861333"/>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807C8B8-A9F8-2C5F-4BE2-31D9FF4093CE}"/>
              </a:ext>
            </a:extLst>
          </p:cNvPr>
          <p:cNvSpPr>
            <a:spLocks noGrp="1"/>
          </p:cNvSpPr>
          <p:nvPr>
            <p:ph type="title"/>
          </p:nvPr>
        </p:nvSpPr>
        <p:spPr>
          <a:xfrm>
            <a:off x="484552" y="365125"/>
            <a:ext cx="5022630" cy="1768475"/>
          </a:xfrm>
        </p:spPr>
        <p:txBody>
          <a:bodyPr>
            <a:normAutofit/>
          </a:bodyPr>
          <a:lstStyle/>
          <a:p>
            <a:r>
              <a:rPr lang="en-GB" dirty="0"/>
              <a:t>Metabolic risk factors</a:t>
            </a:r>
          </a:p>
        </p:txBody>
      </p:sp>
      <p:sp>
        <p:nvSpPr>
          <p:cNvPr id="3" name="Content Placeholder 2">
            <a:extLst>
              <a:ext uri="{FF2B5EF4-FFF2-40B4-BE49-F238E27FC236}">
                <a16:creationId xmlns:a16="http://schemas.microsoft.com/office/drawing/2014/main" id="{7D6A58CE-69AB-9758-D6F6-58F833996ACE}"/>
              </a:ext>
            </a:extLst>
          </p:cNvPr>
          <p:cNvSpPr>
            <a:spLocks noGrp="1"/>
          </p:cNvSpPr>
          <p:nvPr>
            <p:ph idx="1"/>
          </p:nvPr>
        </p:nvSpPr>
        <p:spPr>
          <a:xfrm>
            <a:off x="484552" y="2225040"/>
            <a:ext cx="5022630" cy="3951923"/>
          </a:xfrm>
        </p:spPr>
        <p:txBody>
          <a:bodyPr>
            <a:normAutofit fontScale="92500" lnSpcReduction="20000"/>
          </a:bodyPr>
          <a:lstStyle/>
          <a:p>
            <a:pPr>
              <a:lnSpc>
                <a:spcPct val="110000"/>
              </a:lnSpc>
            </a:pPr>
            <a:r>
              <a:rPr lang="en-GB" sz="1800" dirty="0">
                <a:solidFill>
                  <a:schemeClr val="bg1"/>
                </a:solidFill>
              </a:rPr>
              <a:t>Four key metabolic changes that increase the risk of NCDs:</a:t>
            </a:r>
          </a:p>
          <a:p>
            <a:pPr marL="342900" indent="-342900">
              <a:lnSpc>
                <a:spcPct val="110000"/>
              </a:lnSpc>
              <a:buFont typeface="Arial" panose="020B0604020202020204" pitchFamily="34" charset="0"/>
              <a:buChar char="•"/>
            </a:pPr>
            <a:r>
              <a:rPr lang="en-GB" sz="1800" dirty="0">
                <a:solidFill>
                  <a:schemeClr val="bg1"/>
                </a:solidFill>
              </a:rPr>
              <a:t>Raised blood pressure</a:t>
            </a:r>
          </a:p>
          <a:p>
            <a:pPr marL="342900" indent="-342900">
              <a:lnSpc>
                <a:spcPct val="110000"/>
              </a:lnSpc>
              <a:buFont typeface="Arial" panose="020B0604020202020204" pitchFamily="34" charset="0"/>
              <a:buChar char="•"/>
            </a:pPr>
            <a:r>
              <a:rPr lang="en-GB" sz="1800" dirty="0">
                <a:solidFill>
                  <a:schemeClr val="bg1"/>
                </a:solidFill>
              </a:rPr>
              <a:t>overweight/obesity</a:t>
            </a:r>
          </a:p>
          <a:p>
            <a:pPr marL="342900" indent="-342900">
              <a:lnSpc>
                <a:spcPct val="110000"/>
              </a:lnSpc>
              <a:buFont typeface="Arial" panose="020B0604020202020204" pitchFamily="34" charset="0"/>
              <a:buChar char="•"/>
            </a:pPr>
            <a:r>
              <a:rPr lang="en-GB" sz="1800" dirty="0" err="1">
                <a:solidFill>
                  <a:schemeClr val="bg1"/>
                </a:solidFill>
              </a:rPr>
              <a:t>hyperglycemia</a:t>
            </a:r>
            <a:r>
              <a:rPr lang="en-GB" sz="1800" dirty="0">
                <a:solidFill>
                  <a:schemeClr val="bg1"/>
                </a:solidFill>
              </a:rPr>
              <a:t> (high blood glucose levels) and</a:t>
            </a:r>
          </a:p>
          <a:p>
            <a:pPr marL="342900" indent="-342900">
              <a:lnSpc>
                <a:spcPct val="110000"/>
              </a:lnSpc>
              <a:buFont typeface="Arial" panose="020B0604020202020204" pitchFamily="34" charset="0"/>
              <a:buChar char="•"/>
            </a:pPr>
            <a:r>
              <a:rPr lang="en-GB" sz="1800" dirty="0" err="1">
                <a:solidFill>
                  <a:schemeClr val="bg1"/>
                </a:solidFill>
              </a:rPr>
              <a:t>hyperlipidemia</a:t>
            </a:r>
            <a:r>
              <a:rPr lang="en-GB" sz="1800" dirty="0">
                <a:solidFill>
                  <a:schemeClr val="bg1"/>
                </a:solidFill>
              </a:rPr>
              <a:t> (high levels of fat in the blood).</a:t>
            </a:r>
          </a:p>
          <a:p>
            <a:pPr>
              <a:lnSpc>
                <a:spcPct val="110000"/>
              </a:lnSpc>
            </a:pPr>
            <a:r>
              <a:rPr lang="en-GB" sz="1800" dirty="0">
                <a:solidFill>
                  <a:schemeClr val="bg1"/>
                </a:solidFill>
              </a:rPr>
              <a:t>In terms of attributable deaths, the leading metabolic risk factor globally is elevated blood pressure (to which 19% of global deaths are attributed), </a:t>
            </a:r>
            <a:r>
              <a:rPr lang="en-GB" sz="1800" i="1" dirty="0">
                <a:solidFill>
                  <a:schemeClr val="bg1"/>
                </a:solidFill>
              </a:rPr>
              <a:t>(1)</a:t>
            </a:r>
            <a:r>
              <a:rPr lang="en-GB" sz="1800" dirty="0">
                <a:solidFill>
                  <a:schemeClr val="bg1"/>
                </a:solidFill>
              </a:rPr>
              <a:t> followed by overweight and obesity and raised blood glucose.</a:t>
            </a:r>
          </a:p>
          <a:p>
            <a:pPr>
              <a:lnSpc>
                <a:spcPct val="110000"/>
              </a:lnSpc>
            </a:pPr>
            <a:endParaRPr lang="en-GB" sz="1400" dirty="0">
              <a:solidFill>
                <a:schemeClr val="bg1"/>
              </a:solidFill>
            </a:endParaRPr>
          </a:p>
        </p:txBody>
      </p:sp>
      <p:pic>
        <p:nvPicPr>
          <p:cNvPr id="5" name="Picture 4" descr="A picture containing graphics, symbol, heart, clipart&#10;&#10;Description automatically generated">
            <a:extLst>
              <a:ext uri="{FF2B5EF4-FFF2-40B4-BE49-F238E27FC236}">
                <a16:creationId xmlns:a16="http://schemas.microsoft.com/office/drawing/2014/main" id="{A97DDD72-827C-43A6-B687-AC4811B17215}"/>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r="1" b="4570"/>
          <a:stretch/>
        </p:blipFill>
        <p:spPr>
          <a:xfrm>
            <a:off x="6083644" y="10"/>
            <a:ext cx="6108356" cy="6857990"/>
          </a:xfrm>
          <a:prstGeom prst="rect">
            <a:avLst/>
          </a:prstGeom>
        </p:spPr>
      </p:pic>
    </p:spTree>
    <p:extLst>
      <p:ext uri="{BB962C8B-B14F-4D97-AF65-F5344CB8AC3E}">
        <p14:creationId xmlns:p14="http://schemas.microsoft.com/office/powerpoint/2010/main" val="359855907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06B261F-632C-43DC-8DC7-7723B36827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4E524C7F-EE50-42C5-9434-7C78CE0444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83644" cy="6861333"/>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EDB73AB-99D8-F617-24AA-328752C0EBE1}"/>
              </a:ext>
            </a:extLst>
          </p:cNvPr>
          <p:cNvSpPr>
            <a:spLocks noGrp="1"/>
          </p:cNvSpPr>
          <p:nvPr>
            <p:ph type="title"/>
          </p:nvPr>
        </p:nvSpPr>
        <p:spPr>
          <a:xfrm>
            <a:off x="484552" y="365125"/>
            <a:ext cx="5022630" cy="2430030"/>
          </a:xfrm>
        </p:spPr>
        <p:txBody>
          <a:bodyPr>
            <a:normAutofit/>
          </a:bodyPr>
          <a:lstStyle/>
          <a:p>
            <a:r>
              <a:rPr lang="en-GB" dirty="0"/>
              <a:t>Questions</a:t>
            </a:r>
          </a:p>
        </p:txBody>
      </p:sp>
      <p:sp>
        <p:nvSpPr>
          <p:cNvPr id="3" name="Content Placeholder 2">
            <a:extLst>
              <a:ext uri="{FF2B5EF4-FFF2-40B4-BE49-F238E27FC236}">
                <a16:creationId xmlns:a16="http://schemas.microsoft.com/office/drawing/2014/main" id="{5B2FA581-96B6-632A-E53E-B01489CD6595}"/>
              </a:ext>
            </a:extLst>
          </p:cNvPr>
          <p:cNvSpPr>
            <a:spLocks noGrp="1"/>
          </p:cNvSpPr>
          <p:nvPr>
            <p:ph idx="1"/>
          </p:nvPr>
        </p:nvSpPr>
        <p:spPr>
          <a:xfrm>
            <a:off x="484552" y="3054927"/>
            <a:ext cx="5022630" cy="3122036"/>
          </a:xfrm>
        </p:spPr>
        <p:txBody>
          <a:bodyPr>
            <a:normAutofit/>
          </a:bodyPr>
          <a:lstStyle/>
          <a:p>
            <a:r>
              <a:rPr lang="en-GB" sz="2800" dirty="0">
                <a:solidFill>
                  <a:schemeClr val="bg1"/>
                </a:solidFill>
              </a:rPr>
              <a:t>How can we control non communicable diseases?</a:t>
            </a:r>
          </a:p>
          <a:p>
            <a:endParaRPr lang="en-GB" sz="2800" dirty="0">
              <a:solidFill>
                <a:schemeClr val="bg1"/>
              </a:solidFill>
            </a:endParaRPr>
          </a:p>
          <a:p>
            <a:r>
              <a:rPr lang="en-GB" sz="2800" dirty="0">
                <a:solidFill>
                  <a:schemeClr val="bg1"/>
                </a:solidFill>
              </a:rPr>
              <a:t>Who needs to be involved?</a:t>
            </a:r>
          </a:p>
          <a:p>
            <a:endParaRPr lang="en-GB" dirty="0">
              <a:solidFill>
                <a:schemeClr val="bg1"/>
              </a:solidFill>
            </a:endParaRPr>
          </a:p>
        </p:txBody>
      </p:sp>
      <p:pic>
        <p:nvPicPr>
          <p:cNvPr id="5" name="Picture 4" descr="Wood human figure">
            <a:extLst>
              <a:ext uri="{FF2B5EF4-FFF2-40B4-BE49-F238E27FC236}">
                <a16:creationId xmlns:a16="http://schemas.microsoft.com/office/drawing/2014/main" id="{5A3D2846-9743-4506-EBBD-D34B777977E1}"/>
              </a:ext>
            </a:extLst>
          </p:cNvPr>
          <p:cNvPicPr>
            <a:picLocks noChangeAspect="1"/>
          </p:cNvPicPr>
          <p:nvPr/>
        </p:nvPicPr>
        <p:blipFill rotWithShape="1">
          <a:blip r:embed="rId2"/>
          <a:srcRect r="40545" b="-1"/>
          <a:stretch/>
        </p:blipFill>
        <p:spPr>
          <a:xfrm>
            <a:off x="6083644" y="10"/>
            <a:ext cx="6108356" cy="6857990"/>
          </a:xfrm>
          <a:prstGeom prst="rect">
            <a:avLst/>
          </a:prstGeom>
        </p:spPr>
      </p:pic>
    </p:spTree>
    <p:extLst>
      <p:ext uri="{BB962C8B-B14F-4D97-AF65-F5344CB8AC3E}">
        <p14:creationId xmlns:p14="http://schemas.microsoft.com/office/powerpoint/2010/main" val="340158902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06B261F-632C-43DC-8DC7-7723B36827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4E524C7F-EE50-42C5-9434-7C78CE0444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83644" cy="6861333"/>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F18DFED-5DDC-D3D8-D24E-1BCC11548023}"/>
              </a:ext>
            </a:extLst>
          </p:cNvPr>
          <p:cNvSpPr>
            <a:spLocks noGrp="1"/>
          </p:cNvSpPr>
          <p:nvPr>
            <p:ph type="title"/>
          </p:nvPr>
        </p:nvSpPr>
        <p:spPr>
          <a:xfrm>
            <a:off x="484552" y="365125"/>
            <a:ext cx="5022630" cy="1158875"/>
          </a:xfrm>
        </p:spPr>
        <p:txBody>
          <a:bodyPr>
            <a:normAutofit/>
          </a:bodyPr>
          <a:lstStyle/>
          <a:p>
            <a:r>
              <a:rPr lang="en-GB" dirty="0"/>
              <a:t>Obesity </a:t>
            </a:r>
          </a:p>
        </p:txBody>
      </p:sp>
      <p:sp>
        <p:nvSpPr>
          <p:cNvPr id="3" name="Content Placeholder 2">
            <a:extLst>
              <a:ext uri="{FF2B5EF4-FFF2-40B4-BE49-F238E27FC236}">
                <a16:creationId xmlns:a16="http://schemas.microsoft.com/office/drawing/2014/main" id="{FDE11F38-0D69-2475-C720-F50D5B7B0ADE}"/>
              </a:ext>
            </a:extLst>
          </p:cNvPr>
          <p:cNvSpPr>
            <a:spLocks noGrp="1"/>
          </p:cNvSpPr>
          <p:nvPr>
            <p:ph idx="1"/>
          </p:nvPr>
        </p:nvSpPr>
        <p:spPr>
          <a:xfrm>
            <a:off x="484552" y="1778000"/>
            <a:ext cx="5022630" cy="4398963"/>
          </a:xfrm>
        </p:spPr>
        <p:txBody>
          <a:bodyPr>
            <a:normAutofit lnSpcReduction="10000"/>
          </a:bodyPr>
          <a:lstStyle/>
          <a:p>
            <a:pPr>
              <a:lnSpc>
                <a:spcPct val="110000"/>
              </a:lnSpc>
            </a:pPr>
            <a:r>
              <a:rPr lang="en-US" altLang="en-US" dirty="0">
                <a:solidFill>
                  <a:schemeClr val="bg1"/>
                </a:solidFill>
                <a:cs typeface="Majalla UI"/>
              </a:rPr>
              <a:t>Obesity is a disorder in which people have an excess of body fat.</a:t>
            </a:r>
          </a:p>
          <a:p>
            <a:pPr>
              <a:lnSpc>
                <a:spcPct val="110000"/>
              </a:lnSpc>
            </a:pPr>
            <a:r>
              <a:rPr lang="en-US" altLang="en-US" dirty="0">
                <a:solidFill>
                  <a:schemeClr val="bg1"/>
                </a:solidFill>
                <a:cs typeface="Majalla UI"/>
              </a:rPr>
              <a:t> According to (CDC), the prevalence of obesity more than doubled between the years 1960 and 2000, with the greatest increase from 1980 forward.</a:t>
            </a:r>
          </a:p>
          <a:p>
            <a:pPr>
              <a:lnSpc>
                <a:spcPct val="110000"/>
              </a:lnSpc>
              <a:buNone/>
            </a:pPr>
            <a:r>
              <a:rPr lang="en-US" altLang="en-US" dirty="0">
                <a:solidFill>
                  <a:schemeClr val="bg1"/>
                </a:solidFill>
                <a:cs typeface="Majalla UI"/>
              </a:rPr>
              <a:t> </a:t>
            </a:r>
          </a:p>
          <a:p>
            <a:pPr>
              <a:lnSpc>
                <a:spcPct val="110000"/>
              </a:lnSpc>
            </a:pPr>
            <a:r>
              <a:rPr lang="en-US" altLang="en-US" dirty="0">
                <a:solidFill>
                  <a:schemeClr val="bg1"/>
                </a:solidFill>
                <a:cs typeface="Majalla UI"/>
              </a:rPr>
              <a:t>According to the National Institutes of Health, almost one-third of the population are obese.</a:t>
            </a:r>
          </a:p>
          <a:p>
            <a:pPr>
              <a:lnSpc>
                <a:spcPct val="110000"/>
              </a:lnSpc>
            </a:pPr>
            <a:r>
              <a:rPr lang="en-US" altLang="en-US" dirty="0">
                <a:solidFill>
                  <a:schemeClr val="bg1"/>
                </a:solidFill>
                <a:cs typeface="Majalla UI"/>
              </a:rPr>
              <a:t>Worldwide, more than 300 million adults are obese, according to (WHO).</a:t>
            </a:r>
          </a:p>
          <a:p>
            <a:pPr>
              <a:lnSpc>
                <a:spcPct val="110000"/>
              </a:lnSpc>
            </a:pPr>
            <a:endParaRPr lang="en-GB" sz="1100" dirty="0">
              <a:solidFill>
                <a:schemeClr val="bg1"/>
              </a:solidFill>
            </a:endParaRPr>
          </a:p>
        </p:txBody>
      </p:sp>
      <p:pic>
        <p:nvPicPr>
          <p:cNvPr id="5" name="Picture 4" descr="Apple with measuring tape">
            <a:extLst>
              <a:ext uri="{FF2B5EF4-FFF2-40B4-BE49-F238E27FC236}">
                <a16:creationId xmlns:a16="http://schemas.microsoft.com/office/drawing/2014/main" id="{60E8AF32-4F8C-4CD8-73A4-2F1B879E8A70}"/>
              </a:ext>
            </a:extLst>
          </p:cNvPr>
          <p:cNvPicPr>
            <a:picLocks noChangeAspect="1"/>
          </p:cNvPicPr>
          <p:nvPr/>
        </p:nvPicPr>
        <p:blipFill rotWithShape="1">
          <a:blip r:embed="rId2"/>
          <a:srcRect r="41214" b="-1"/>
          <a:stretch/>
        </p:blipFill>
        <p:spPr>
          <a:xfrm>
            <a:off x="6083644" y="10"/>
            <a:ext cx="6108356" cy="6857990"/>
          </a:xfrm>
          <a:prstGeom prst="rect">
            <a:avLst/>
          </a:prstGeom>
        </p:spPr>
      </p:pic>
    </p:spTree>
    <p:extLst>
      <p:ext uri="{BB962C8B-B14F-4D97-AF65-F5344CB8AC3E}">
        <p14:creationId xmlns:p14="http://schemas.microsoft.com/office/powerpoint/2010/main" val="33648870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AF15C8E-093E-4823-A12A-001BAA62B9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8DC60494-71A0-4561-A012-BA2338D0DC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0"/>
            <a:ext cx="12192000" cy="2295715"/>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88D5244-712D-2E39-56EA-9F43663AD5F2}"/>
              </a:ext>
            </a:extLst>
          </p:cNvPr>
          <p:cNvSpPr>
            <a:spLocks noGrp="1"/>
          </p:cNvSpPr>
          <p:nvPr>
            <p:ph type="title"/>
          </p:nvPr>
        </p:nvSpPr>
        <p:spPr>
          <a:xfrm>
            <a:off x="484552" y="365125"/>
            <a:ext cx="10869248" cy="1570831"/>
          </a:xfrm>
        </p:spPr>
        <p:txBody>
          <a:bodyPr>
            <a:normAutofit/>
          </a:bodyPr>
          <a:lstStyle/>
          <a:p>
            <a:r>
              <a:rPr lang="en-GB" dirty="0"/>
              <a:t>Obesity plays a significant role</a:t>
            </a:r>
          </a:p>
        </p:txBody>
      </p:sp>
      <p:graphicFrame>
        <p:nvGraphicFramePr>
          <p:cNvPr id="5" name="Content Placeholder 2">
            <a:extLst>
              <a:ext uri="{FF2B5EF4-FFF2-40B4-BE49-F238E27FC236}">
                <a16:creationId xmlns:a16="http://schemas.microsoft.com/office/drawing/2014/main" id="{F11909A0-D966-6F94-A8F8-473F9F3C827D}"/>
              </a:ext>
            </a:extLst>
          </p:cNvPr>
          <p:cNvGraphicFramePr>
            <a:graphicFrameLocks noGrp="1"/>
          </p:cNvGraphicFramePr>
          <p:nvPr>
            <p:ph idx="1"/>
            <p:extLst>
              <p:ext uri="{D42A27DB-BD31-4B8C-83A1-F6EECF244321}">
                <p14:modId xmlns:p14="http://schemas.microsoft.com/office/powerpoint/2010/main" val="2563316247"/>
              </p:ext>
            </p:extLst>
          </p:nvPr>
        </p:nvGraphicFramePr>
        <p:xfrm>
          <a:off x="427383" y="2713383"/>
          <a:ext cx="11380304" cy="341409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10233273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8">
            <a:extLst>
              <a:ext uri="{FF2B5EF4-FFF2-40B4-BE49-F238E27FC236}">
                <a16:creationId xmlns:a16="http://schemas.microsoft.com/office/drawing/2014/main" id="{8DDAA74B-8E81-4F15-BC0F-4050965FF5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0">
            <a:extLst>
              <a:ext uri="{FF2B5EF4-FFF2-40B4-BE49-F238E27FC236}">
                <a16:creationId xmlns:a16="http://schemas.microsoft.com/office/drawing/2014/main" id="{374CD4C6-F07B-411C-876A-727559731F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6083644" cy="3429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F8B89A9-CB0C-CF63-42D5-2547B66C5185}"/>
              </a:ext>
            </a:extLst>
          </p:cNvPr>
          <p:cNvSpPr>
            <a:spLocks noGrp="1"/>
          </p:cNvSpPr>
          <p:nvPr>
            <p:ph type="title"/>
          </p:nvPr>
        </p:nvSpPr>
        <p:spPr>
          <a:xfrm>
            <a:off x="484552" y="365125"/>
            <a:ext cx="5022630" cy="996315"/>
          </a:xfrm>
        </p:spPr>
        <p:txBody>
          <a:bodyPr>
            <a:normAutofit/>
          </a:bodyPr>
          <a:lstStyle/>
          <a:p>
            <a:r>
              <a:rPr lang="en-GB" dirty="0"/>
              <a:t>Classification</a:t>
            </a:r>
          </a:p>
        </p:txBody>
      </p:sp>
      <p:sp>
        <p:nvSpPr>
          <p:cNvPr id="3" name="Content Placeholder 2">
            <a:extLst>
              <a:ext uri="{FF2B5EF4-FFF2-40B4-BE49-F238E27FC236}">
                <a16:creationId xmlns:a16="http://schemas.microsoft.com/office/drawing/2014/main" id="{3733F8FC-EB22-F491-6331-36C7EB76C31B}"/>
              </a:ext>
            </a:extLst>
          </p:cNvPr>
          <p:cNvSpPr>
            <a:spLocks noGrp="1"/>
          </p:cNvSpPr>
          <p:nvPr>
            <p:ph idx="1"/>
          </p:nvPr>
        </p:nvSpPr>
        <p:spPr>
          <a:xfrm>
            <a:off x="243840" y="3429000"/>
            <a:ext cx="5263342" cy="3337559"/>
          </a:xfrm>
        </p:spPr>
        <p:txBody>
          <a:bodyPr>
            <a:normAutofit lnSpcReduction="10000"/>
          </a:bodyPr>
          <a:lstStyle/>
          <a:p>
            <a:pPr>
              <a:lnSpc>
                <a:spcPct val="110000"/>
              </a:lnSpc>
              <a:buNone/>
            </a:pPr>
            <a:r>
              <a:rPr lang="en-US" altLang="en-US" sz="1600" dirty="0">
                <a:cs typeface="Majalla UI"/>
              </a:rPr>
              <a:t>Obesity, in absolute terms, is an increase of body adipose tissue (fat tissue) mass. </a:t>
            </a:r>
          </a:p>
          <a:p>
            <a:pPr>
              <a:lnSpc>
                <a:spcPct val="110000"/>
              </a:lnSpc>
              <a:buNone/>
            </a:pPr>
            <a:r>
              <a:rPr lang="en-US" altLang="en-US" sz="1600" b="1" dirty="0">
                <a:cs typeface="Majalla UI"/>
              </a:rPr>
              <a:t>BMI</a:t>
            </a:r>
          </a:p>
          <a:p>
            <a:pPr>
              <a:lnSpc>
                <a:spcPct val="110000"/>
              </a:lnSpc>
              <a:buNone/>
            </a:pPr>
            <a:r>
              <a:rPr lang="en-US" altLang="en-US" sz="1600" dirty="0">
                <a:cs typeface="Majalla UI"/>
              </a:rPr>
              <a:t>Body mass index or BMI is a simple and widely used method for estimating body fat mass. BMI was developed in the 19th century by the Belgian statistician</a:t>
            </a:r>
          </a:p>
          <a:p>
            <a:pPr>
              <a:lnSpc>
                <a:spcPct val="110000"/>
              </a:lnSpc>
            </a:pPr>
            <a:r>
              <a:rPr lang="en-US" altLang="zh-CN" sz="1600" dirty="0">
                <a:ea typeface="SimSun" panose="02010600030101010101" pitchFamily="2" charset="-122"/>
                <a:cs typeface="Majalla UI"/>
              </a:rPr>
              <a:t>BMI is an accurate reflection of body fat percentage in the majority of the adult population. It is less accurate in people such as</a:t>
            </a:r>
            <a:r>
              <a:rPr lang="ar-SA" altLang="zh-CN" sz="1600" dirty="0"/>
              <a:t> </a:t>
            </a:r>
            <a:r>
              <a:rPr lang="en-US" altLang="zh-CN" sz="1600" dirty="0">
                <a:ea typeface="SimSun" panose="02010600030101010101" pitchFamily="2" charset="-122"/>
                <a:cs typeface="Majalla UI"/>
                <a:hlinkClick r:id="rId2" tooltip="Bodybuilding"/>
              </a:rPr>
              <a:t>body builders</a:t>
            </a:r>
            <a:r>
              <a:rPr lang="en-US" altLang="zh-CN" sz="1600" dirty="0">
                <a:ea typeface="SimSun" panose="02010600030101010101" pitchFamily="2" charset="-122"/>
                <a:cs typeface="Majalla UI"/>
              </a:rPr>
              <a:t> and</a:t>
            </a:r>
            <a:r>
              <a:rPr lang="ar-SA" altLang="zh-CN" sz="1600" dirty="0"/>
              <a:t> </a:t>
            </a:r>
            <a:r>
              <a:rPr lang="en-US" altLang="zh-CN" sz="1600" dirty="0">
                <a:ea typeface="SimSun" panose="02010600030101010101" pitchFamily="2" charset="-122"/>
                <a:cs typeface="Majalla UI"/>
                <a:hlinkClick r:id="rId3" tooltip="Pregnant"/>
              </a:rPr>
              <a:t>pregnant</a:t>
            </a:r>
            <a:r>
              <a:rPr lang="en-US" altLang="zh-CN" sz="1600" dirty="0">
                <a:ea typeface="SimSun" panose="02010600030101010101" pitchFamily="2" charset="-122"/>
                <a:cs typeface="Majalla UI"/>
              </a:rPr>
              <a:t> women in whom body composition is affected.</a:t>
            </a:r>
          </a:p>
          <a:p>
            <a:pPr>
              <a:lnSpc>
                <a:spcPct val="110000"/>
              </a:lnSpc>
            </a:pPr>
            <a:endParaRPr lang="en-GB" sz="1600" dirty="0"/>
          </a:p>
        </p:txBody>
      </p:sp>
      <p:pic>
        <p:nvPicPr>
          <p:cNvPr id="15" name="Picture 4" descr="Dumbbells on a gym floor">
            <a:extLst>
              <a:ext uri="{FF2B5EF4-FFF2-40B4-BE49-F238E27FC236}">
                <a16:creationId xmlns:a16="http://schemas.microsoft.com/office/drawing/2014/main" id="{E65096F1-E5C4-3B41-D36B-C00D67D8A0F2}"/>
              </a:ext>
            </a:extLst>
          </p:cNvPr>
          <p:cNvPicPr>
            <a:picLocks noChangeAspect="1"/>
          </p:cNvPicPr>
          <p:nvPr/>
        </p:nvPicPr>
        <p:blipFill rotWithShape="1">
          <a:blip r:embed="rId4"/>
          <a:srcRect l="40992" r="-1" b="-1"/>
          <a:stretch/>
        </p:blipFill>
        <p:spPr>
          <a:xfrm>
            <a:off x="6083644" y="10"/>
            <a:ext cx="6108356" cy="6857990"/>
          </a:xfrm>
          <a:prstGeom prst="rect">
            <a:avLst/>
          </a:prstGeom>
        </p:spPr>
      </p:pic>
    </p:spTree>
    <p:extLst>
      <p:ext uri="{BB962C8B-B14F-4D97-AF65-F5344CB8AC3E}">
        <p14:creationId xmlns:p14="http://schemas.microsoft.com/office/powerpoint/2010/main" val="36492352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6FF8DE50-7A65-4407-ADF1-2CD17A919C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4F5B6F84-73EF-47ED-850E-4308B2C0D1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279889"/>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5FD292F-1991-499E-BCA9-225591779292}"/>
              </a:ext>
            </a:extLst>
          </p:cNvPr>
          <p:cNvSpPr>
            <a:spLocks noGrp="1"/>
          </p:cNvSpPr>
          <p:nvPr>
            <p:ph type="title"/>
          </p:nvPr>
        </p:nvSpPr>
        <p:spPr>
          <a:xfrm>
            <a:off x="484552" y="365125"/>
            <a:ext cx="10869248" cy="1530910"/>
          </a:xfrm>
        </p:spPr>
        <p:txBody>
          <a:bodyPr>
            <a:normAutofit/>
          </a:bodyPr>
          <a:lstStyle/>
          <a:p>
            <a:r>
              <a:rPr lang="en-GB" dirty="0"/>
              <a:t>Cancer</a:t>
            </a:r>
          </a:p>
        </p:txBody>
      </p:sp>
      <p:sp>
        <p:nvSpPr>
          <p:cNvPr id="3" name="Content Placeholder 2">
            <a:extLst>
              <a:ext uri="{FF2B5EF4-FFF2-40B4-BE49-F238E27FC236}">
                <a16:creationId xmlns:a16="http://schemas.microsoft.com/office/drawing/2014/main" id="{7B183810-A8C9-9F2A-1D46-A10EF0FD26EE}"/>
              </a:ext>
            </a:extLst>
          </p:cNvPr>
          <p:cNvSpPr>
            <a:spLocks noGrp="1"/>
          </p:cNvSpPr>
          <p:nvPr>
            <p:ph idx="1"/>
          </p:nvPr>
        </p:nvSpPr>
        <p:spPr>
          <a:xfrm>
            <a:off x="484552" y="2837329"/>
            <a:ext cx="5331229" cy="3339634"/>
          </a:xfrm>
        </p:spPr>
        <p:txBody>
          <a:bodyPr>
            <a:normAutofit/>
          </a:bodyPr>
          <a:lstStyle/>
          <a:p>
            <a:r>
              <a:rPr lang="en-US" altLang="en-US">
                <a:cs typeface="Majalla UI"/>
              </a:rPr>
              <a:t>Medical term: (malignant neoplasm)</a:t>
            </a:r>
          </a:p>
          <a:p>
            <a:r>
              <a:rPr lang="en-US" altLang="en-US">
                <a:cs typeface="Majalla UI"/>
              </a:rPr>
              <a:t>Class of diseases in which a group of cells display uncontrolled growth, invasion  and sometimes metastasis (spread to other locations in the body via lymph or blood)</a:t>
            </a:r>
            <a:r>
              <a:rPr lang="ar-SA" altLang="en-US"/>
              <a:t>. </a:t>
            </a:r>
          </a:p>
          <a:p>
            <a:endParaRPr lang="en-GB" dirty="0"/>
          </a:p>
        </p:txBody>
      </p:sp>
      <p:pic>
        <p:nvPicPr>
          <p:cNvPr id="5" name="Picture 4" descr="A blue ribbon on a white background&#10;&#10;Description automatically generated with medium confidence">
            <a:extLst>
              <a:ext uri="{FF2B5EF4-FFF2-40B4-BE49-F238E27FC236}">
                <a16:creationId xmlns:a16="http://schemas.microsoft.com/office/drawing/2014/main" id="{D4581AAD-A0ED-A647-55BA-3EB01EEEDC44}"/>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r="11116" b="-3"/>
          <a:stretch/>
        </p:blipFill>
        <p:spPr>
          <a:xfrm>
            <a:off x="6095998" y="2279889"/>
            <a:ext cx="6095998" cy="4578111"/>
          </a:xfrm>
          <a:prstGeom prst="rect">
            <a:avLst/>
          </a:prstGeom>
        </p:spPr>
      </p:pic>
    </p:spTree>
    <p:extLst>
      <p:ext uri="{BB962C8B-B14F-4D97-AF65-F5344CB8AC3E}">
        <p14:creationId xmlns:p14="http://schemas.microsoft.com/office/powerpoint/2010/main" val="217968898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6FF8DE50-7A65-4407-ADF1-2CD17A919C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4F5B6F84-73EF-47ED-850E-4308B2C0D1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279889"/>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BB4D111-E7D3-7C62-DD9E-AB4977361FAD}"/>
              </a:ext>
            </a:extLst>
          </p:cNvPr>
          <p:cNvSpPr>
            <a:spLocks noGrp="1"/>
          </p:cNvSpPr>
          <p:nvPr>
            <p:ph type="title"/>
          </p:nvPr>
        </p:nvSpPr>
        <p:spPr>
          <a:xfrm>
            <a:off x="484552" y="365125"/>
            <a:ext cx="10869248" cy="1530910"/>
          </a:xfrm>
        </p:spPr>
        <p:txBody>
          <a:bodyPr>
            <a:normAutofit/>
          </a:bodyPr>
          <a:lstStyle/>
          <a:p>
            <a:r>
              <a:rPr lang="en-GB" dirty="0"/>
              <a:t>Cancer</a:t>
            </a:r>
          </a:p>
        </p:txBody>
      </p:sp>
      <p:sp>
        <p:nvSpPr>
          <p:cNvPr id="3" name="Content Placeholder 2">
            <a:extLst>
              <a:ext uri="{FF2B5EF4-FFF2-40B4-BE49-F238E27FC236}">
                <a16:creationId xmlns:a16="http://schemas.microsoft.com/office/drawing/2014/main" id="{720D0DC3-2BD0-E3C3-B42D-86F1EC8C2BAD}"/>
              </a:ext>
            </a:extLst>
          </p:cNvPr>
          <p:cNvSpPr>
            <a:spLocks noGrp="1"/>
          </p:cNvSpPr>
          <p:nvPr>
            <p:ph idx="1"/>
          </p:nvPr>
        </p:nvSpPr>
        <p:spPr>
          <a:xfrm>
            <a:off x="484552" y="2837329"/>
            <a:ext cx="5331229" cy="3339634"/>
          </a:xfrm>
        </p:spPr>
        <p:txBody>
          <a:bodyPr>
            <a:normAutofit/>
          </a:bodyPr>
          <a:lstStyle/>
          <a:p>
            <a:pPr marL="342900" indent="-342900">
              <a:buFont typeface="Arial" panose="020B0604020202020204" pitchFamily="34" charset="0"/>
              <a:buChar char="•"/>
            </a:pPr>
            <a:r>
              <a:rPr lang="en-GB" dirty="0"/>
              <a:t>All ages can be infected, even foetuses, but the risk for most varieties increases with age.</a:t>
            </a:r>
          </a:p>
          <a:p>
            <a:pPr marL="342900" indent="-342900">
              <a:buFont typeface="Arial" panose="020B0604020202020204" pitchFamily="34" charset="0"/>
              <a:buChar char="•"/>
            </a:pPr>
            <a:r>
              <a:rPr lang="en-GB" dirty="0"/>
              <a:t> Cancer is the leading causes od deaths worldwide</a:t>
            </a:r>
          </a:p>
          <a:p>
            <a:pPr marL="342900" indent="-342900">
              <a:buFont typeface="Arial" panose="020B0604020202020204" pitchFamily="34" charset="0"/>
              <a:buChar char="•"/>
            </a:pPr>
            <a:r>
              <a:rPr lang="en-GB" dirty="0"/>
              <a:t>10 million people died from cancer in the world during 2020.</a:t>
            </a:r>
          </a:p>
          <a:p>
            <a:endParaRPr lang="en-GB" dirty="0"/>
          </a:p>
        </p:txBody>
      </p:sp>
      <p:pic>
        <p:nvPicPr>
          <p:cNvPr id="5" name="Picture 4" descr="A pink ribbon with flowers&#10;&#10;Description automatically generated with medium confidence">
            <a:extLst>
              <a:ext uri="{FF2B5EF4-FFF2-40B4-BE49-F238E27FC236}">
                <a16:creationId xmlns:a16="http://schemas.microsoft.com/office/drawing/2014/main" id="{F7405385-CC5C-FC66-D3FE-B44F0582D381}"/>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t="7742" r="-2" b="29736"/>
          <a:stretch/>
        </p:blipFill>
        <p:spPr>
          <a:xfrm>
            <a:off x="6095998" y="2279889"/>
            <a:ext cx="6095998" cy="4578111"/>
          </a:xfrm>
          <a:prstGeom prst="rect">
            <a:avLst/>
          </a:prstGeom>
        </p:spPr>
      </p:pic>
    </p:spTree>
    <p:extLst>
      <p:ext uri="{BB962C8B-B14F-4D97-AF65-F5344CB8AC3E}">
        <p14:creationId xmlns:p14="http://schemas.microsoft.com/office/powerpoint/2010/main" val="419598993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A2FCF07-6918-45A6-B28F-1025FEBA7A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a:extLst>
              <a:ext uri="{FF2B5EF4-FFF2-40B4-BE49-F238E27FC236}">
                <a16:creationId xmlns:a16="http://schemas.microsoft.com/office/drawing/2014/main" id="{73F98D43-6C71-5E3C-D94C-7E77BA6D1EBC}"/>
              </a:ext>
            </a:extLst>
          </p:cNvPr>
          <p:cNvPicPr>
            <a:picLocks noGrp="1" noChangeAspect="1"/>
          </p:cNvPicPr>
          <p:nvPr>
            <p:ph idx="1"/>
          </p:nvPr>
        </p:nvPicPr>
        <p:blipFill rotWithShape="1">
          <a:blip r:embed="rId2"/>
          <a:srcRect t="2943" b="8081"/>
          <a:stretch/>
        </p:blipFill>
        <p:spPr>
          <a:xfrm>
            <a:off x="20" y="10"/>
            <a:ext cx="12191980" cy="6861323"/>
          </a:xfrm>
          <a:prstGeom prst="rect">
            <a:avLst/>
          </a:prstGeom>
        </p:spPr>
      </p:pic>
    </p:spTree>
    <p:extLst>
      <p:ext uri="{BB962C8B-B14F-4D97-AF65-F5344CB8AC3E}">
        <p14:creationId xmlns:p14="http://schemas.microsoft.com/office/powerpoint/2010/main" val="93322912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F06B261F-632C-43DC-8DC7-7723B36827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4E524C7F-EE50-42C5-9434-7C78CE0444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83644" cy="6861333"/>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292D648-167D-D450-A0CA-EA01131E03E7}"/>
              </a:ext>
            </a:extLst>
          </p:cNvPr>
          <p:cNvSpPr>
            <a:spLocks noGrp="1"/>
          </p:cNvSpPr>
          <p:nvPr>
            <p:ph type="title"/>
          </p:nvPr>
        </p:nvSpPr>
        <p:spPr>
          <a:xfrm>
            <a:off x="484552" y="365125"/>
            <a:ext cx="5022630" cy="2430030"/>
          </a:xfrm>
        </p:spPr>
        <p:txBody>
          <a:bodyPr>
            <a:normAutofit/>
          </a:bodyPr>
          <a:lstStyle/>
          <a:p>
            <a:r>
              <a:rPr lang="en-GB" dirty="0"/>
              <a:t>Hypertension – silent killer</a:t>
            </a:r>
          </a:p>
        </p:txBody>
      </p:sp>
      <p:sp>
        <p:nvSpPr>
          <p:cNvPr id="3" name="Content Placeholder 2">
            <a:extLst>
              <a:ext uri="{FF2B5EF4-FFF2-40B4-BE49-F238E27FC236}">
                <a16:creationId xmlns:a16="http://schemas.microsoft.com/office/drawing/2014/main" id="{C82099BD-C4DF-ECB5-618B-CF7CB8E1A208}"/>
              </a:ext>
            </a:extLst>
          </p:cNvPr>
          <p:cNvSpPr>
            <a:spLocks noGrp="1"/>
          </p:cNvSpPr>
          <p:nvPr>
            <p:ph idx="1"/>
          </p:nvPr>
        </p:nvSpPr>
        <p:spPr>
          <a:xfrm>
            <a:off x="484552" y="3054927"/>
            <a:ext cx="5022630" cy="3122036"/>
          </a:xfrm>
        </p:spPr>
        <p:txBody>
          <a:bodyPr>
            <a:normAutofit/>
          </a:bodyPr>
          <a:lstStyle/>
          <a:p>
            <a:r>
              <a:rPr lang="en-US" altLang="en-US" sz="2400" b="1" dirty="0">
                <a:solidFill>
                  <a:schemeClr val="bg1"/>
                </a:solidFill>
                <a:cs typeface="Traditional Arabic" panose="02020603050405020304" pitchFamily="18" charset="-78"/>
              </a:rPr>
              <a:t>Definition</a:t>
            </a:r>
            <a:br>
              <a:rPr lang="en-US" altLang="en-US" sz="2400" dirty="0">
                <a:solidFill>
                  <a:schemeClr val="bg1"/>
                </a:solidFill>
                <a:cs typeface="Traditional Arabic" panose="02020603050405020304" pitchFamily="18" charset="-78"/>
              </a:rPr>
            </a:br>
            <a:r>
              <a:rPr lang="en-US" altLang="en-US" sz="2400" dirty="0">
                <a:solidFill>
                  <a:schemeClr val="bg1"/>
                </a:solidFill>
                <a:cs typeface="Traditional Arabic" panose="02020603050405020304" pitchFamily="18" charset="-78"/>
              </a:rPr>
              <a:t>Hypertension is high blood pressure. Blood pressure is the force of blood pushing against the walls of arteries as it flows through them.</a:t>
            </a:r>
            <a:endParaRPr lang="en-GB" sz="2400" dirty="0">
              <a:solidFill>
                <a:schemeClr val="bg1"/>
              </a:solidFill>
            </a:endParaRPr>
          </a:p>
        </p:txBody>
      </p:sp>
      <p:pic>
        <p:nvPicPr>
          <p:cNvPr id="5" name="Picture 4" descr="A picture containing text, font, screenshot, printing&#10;&#10;Description automatically generated">
            <a:extLst>
              <a:ext uri="{FF2B5EF4-FFF2-40B4-BE49-F238E27FC236}">
                <a16:creationId xmlns:a16="http://schemas.microsoft.com/office/drawing/2014/main" id="{D3FC89FD-1AA6-DA82-2E6D-B57A77F65DC8}"/>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5625" r="5305"/>
          <a:stretch/>
        </p:blipFill>
        <p:spPr>
          <a:xfrm>
            <a:off x="6083644" y="10"/>
            <a:ext cx="6108356" cy="6857990"/>
          </a:xfrm>
          <a:prstGeom prst="rect">
            <a:avLst/>
          </a:prstGeom>
        </p:spPr>
      </p:pic>
      <p:sp>
        <p:nvSpPr>
          <p:cNvPr id="6" name="TextBox 5">
            <a:extLst>
              <a:ext uri="{FF2B5EF4-FFF2-40B4-BE49-F238E27FC236}">
                <a16:creationId xmlns:a16="http://schemas.microsoft.com/office/drawing/2014/main" id="{717C5C26-500F-E487-76F4-EC94F1A9A158}"/>
              </a:ext>
            </a:extLst>
          </p:cNvPr>
          <p:cNvSpPr txBox="1"/>
          <p:nvPr/>
        </p:nvSpPr>
        <p:spPr>
          <a:xfrm>
            <a:off x="9400851" y="6657945"/>
            <a:ext cx="2791149"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s://pharmatip.blogspot.com/2013/09/non-pharmacological-therapy-of.html">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4" tooltip="https://creativecommons.org/licenses/by-nc-nd/3.0/">
                  <a:extLst>
                    <a:ext uri="{A12FA001-AC4F-418D-AE19-62706E023703}">
                      <ahyp:hlinkClr xmlns:ahyp="http://schemas.microsoft.com/office/drawing/2018/hyperlinkcolor" val="tx"/>
                    </a:ext>
                  </a:extLst>
                </a:hlinkClick>
              </a:rPr>
              <a:t>CC BY-NC-ND</a:t>
            </a:r>
            <a:endParaRPr lang="en-GB" sz="700">
              <a:solidFill>
                <a:srgbClr val="FFFFFF"/>
              </a:solidFill>
            </a:endParaRPr>
          </a:p>
        </p:txBody>
      </p:sp>
    </p:spTree>
    <p:extLst>
      <p:ext uri="{BB962C8B-B14F-4D97-AF65-F5344CB8AC3E}">
        <p14:creationId xmlns:p14="http://schemas.microsoft.com/office/powerpoint/2010/main" val="392272596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C1B31E-D29E-73A7-1563-50F923EA2B5F}"/>
              </a:ext>
            </a:extLst>
          </p:cNvPr>
          <p:cNvSpPr>
            <a:spLocks noGrp="1"/>
          </p:cNvSpPr>
          <p:nvPr>
            <p:ph type="title"/>
          </p:nvPr>
        </p:nvSpPr>
        <p:spPr/>
        <p:txBody>
          <a:bodyPr/>
          <a:lstStyle/>
          <a:p>
            <a:r>
              <a:rPr lang="en-GB" dirty="0"/>
              <a:t>Hypertension</a:t>
            </a:r>
          </a:p>
        </p:txBody>
      </p:sp>
      <p:sp>
        <p:nvSpPr>
          <p:cNvPr id="3" name="Content Placeholder 2">
            <a:extLst>
              <a:ext uri="{FF2B5EF4-FFF2-40B4-BE49-F238E27FC236}">
                <a16:creationId xmlns:a16="http://schemas.microsoft.com/office/drawing/2014/main" id="{400E9AC9-7694-C844-A0A6-9B96CA228A23}"/>
              </a:ext>
            </a:extLst>
          </p:cNvPr>
          <p:cNvSpPr>
            <a:spLocks noGrp="1"/>
          </p:cNvSpPr>
          <p:nvPr>
            <p:ph idx="1"/>
          </p:nvPr>
        </p:nvSpPr>
        <p:spPr/>
        <p:txBody>
          <a:bodyPr/>
          <a:lstStyle/>
          <a:p>
            <a:r>
              <a:rPr lang="en-GB" dirty="0"/>
              <a:t>Classification of hypertension :</a:t>
            </a:r>
            <a:br>
              <a:rPr lang="en-GB" dirty="0"/>
            </a:br>
            <a:r>
              <a:rPr lang="en-GB" dirty="0"/>
              <a:t>Essential ( primary ) Hypertension :</a:t>
            </a:r>
            <a:br>
              <a:rPr lang="en-GB" dirty="0"/>
            </a:br>
            <a:r>
              <a:rPr lang="en-GB" dirty="0"/>
              <a:t>  It  indicates that no specific medical cause can be found to explain a patient's condition, from the patients diagnosed with hypertension, 95% fall in the category of essential (or idiopathic) hypertension.</a:t>
            </a:r>
            <a:br>
              <a:rPr lang="en-GB" dirty="0"/>
            </a:br>
            <a:r>
              <a:rPr lang="en-GB" dirty="0"/>
              <a:t>    </a:t>
            </a:r>
            <a:br>
              <a:rPr lang="en-GB" dirty="0"/>
            </a:br>
            <a:r>
              <a:rPr lang="en-GB" dirty="0"/>
              <a:t>Secondary Hypertension :</a:t>
            </a:r>
            <a:br>
              <a:rPr lang="en-GB" dirty="0"/>
            </a:br>
            <a:r>
              <a:rPr lang="en-GB" dirty="0"/>
              <a:t> Indicates that the high blood pressure is a result of (i.e. secondary to) another condition, such as kidney disease or </a:t>
            </a:r>
            <a:r>
              <a:rPr lang="en-GB" dirty="0" err="1"/>
              <a:t>tumors</a:t>
            </a:r>
            <a:r>
              <a:rPr lang="en-GB" dirty="0"/>
              <a:t>, 5% will fall in the category of secondary hypertension.</a:t>
            </a:r>
          </a:p>
        </p:txBody>
      </p:sp>
    </p:spTree>
    <p:extLst>
      <p:ext uri="{BB962C8B-B14F-4D97-AF65-F5344CB8AC3E}">
        <p14:creationId xmlns:p14="http://schemas.microsoft.com/office/powerpoint/2010/main" val="35819407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CBF152-71CA-7052-1F0E-212B3CA76885}"/>
              </a:ext>
            </a:extLst>
          </p:cNvPr>
          <p:cNvSpPr>
            <a:spLocks noGrp="1"/>
          </p:cNvSpPr>
          <p:nvPr>
            <p:ph type="title"/>
          </p:nvPr>
        </p:nvSpPr>
        <p:spPr/>
        <p:txBody>
          <a:bodyPr/>
          <a:lstStyle/>
          <a:p>
            <a:r>
              <a:rPr lang="en-GB" dirty="0"/>
              <a:t>Risk factors</a:t>
            </a:r>
          </a:p>
        </p:txBody>
      </p:sp>
      <p:sp>
        <p:nvSpPr>
          <p:cNvPr id="3" name="Content Placeholder 2">
            <a:extLst>
              <a:ext uri="{FF2B5EF4-FFF2-40B4-BE49-F238E27FC236}">
                <a16:creationId xmlns:a16="http://schemas.microsoft.com/office/drawing/2014/main" id="{7F378B44-0703-4BB8-0521-04B93B878148}"/>
              </a:ext>
            </a:extLst>
          </p:cNvPr>
          <p:cNvSpPr>
            <a:spLocks noGrp="1"/>
          </p:cNvSpPr>
          <p:nvPr>
            <p:ph idx="1"/>
          </p:nvPr>
        </p:nvSpPr>
        <p:spPr/>
        <p:txBody>
          <a:bodyPr>
            <a:normAutofit fontScale="85000" lnSpcReduction="20000"/>
          </a:bodyPr>
          <a:lstStyle/>
          <a:p>
            <a:pPr algn="l" rtl="0"/>
            <a:r>
              <a:rPr lang="en-US" altLang="en-US" sz="2800" dirty="0">
                <a:cs typeface="Majalla UI"/>
              </a:rPr>
              <a:t>Modifiable</a:t>
            </a:r>
          </a:p>
          <a:p>
            <a:pPr algn="l" rtl="0"/>
            <a:r>
              <a:rPr lang="en-US" altLang="en-US" sz="2000" dirty="0">
                <a:cs typeface="Majalla UI"/>
              </a:rPr>
              <a:t>Body weight</a:t>
            </a:r>
          </a:p>
          <a:p>
            <a:pPr algn="l" rtl="0"/>
            <a:r>
              <a:rPr lang="en-US" altLang="en-US" sz="2000" dirty="0">
                <a:cs typeface="Majalla UI"/>
              </a:rPr>
              <a:t>Sodium chloride intake</a:t>
            </a:r>
          </a:p>
          <a:p>
            <a:pPr algn="l" rtl="0"/>
            <a:r>
              <a:rPr lang="en-US" altLang="en-US" sz="2000" dirty="0">
                <a:cs typeface="Majalla UI"/>
              </a:rPr>
              <a:t>Alcohol intake</a:t>
            </a:r>
          </a:p>
          <a:p>
            <a:pPr algn="l" rtl="0"/>
            <a:r>
              <a:rPr lang="en-US" altLang="en-US" sz="2000" dirty="0">
                <a:cs typeface="Majalla UI"/>
              </a:rPr>
              <a:t>Physical activity</a:t>
            </a:r>
          </a:p>
          <a:p>
            <a:pPr algn="l" rtl="0"/>
            <a:r>
              <a:rPr lang="en-US" altLang="en-US" sz="2000" dirty="0">
                <a:cs typeface="Majalla UI"/>
              </a:rPr>
              <a:t>Psychosocial factors</a:t>
            </a:r>
          </a:p>
          <a:p>
            <a:pPr algn="l" rtl="0"/>
            <a:r>
              <a:rPr lang="en-US" altLang="en-US" sz="2000" dirty="0">
                <a:cs typeface="Majalla UI"/>
              </a:rPr>
              <a:t>Socio-economic status</a:t>
            </a:r>
          </a:p>
          <a:p>
            <a:pPr algn="l" rtl="0"/>
            <a:r>
              <a:rPr lang="en-US" altLang="en-US" sz="2000" dirty="0">
                <a:cs typeface="Majalla UI"/>
              </a:rPr>
              <a:t>Hormonal contraceptives</a:t>
            </a:r>
          </a:p>
          <a:p>
            <a:pPr algn="l" rtl="0"/>
            <a:r>
              <a:rPr lang="en-US" altLang="en-US" sz="2000" dirty="0">
                <a:cs typeface="Majalla UI"/>
              </a:rPr>
              <a:t>Type 2 diabetes </a:t>
            </a:r>
          </a:p>
          <a:p>
            <a:endParaRPr lang="en-GB" dirty="0"/>
          </a:p>
        </p:txBody>
      </p:sp>
      <p:sp>
        <p:nvSpPr>
          <p:cNvPr id="5" name="TextBox 4">
            <a:extLst>
              <a:ext uri="{FF2B5EF4-FFF2-40B4-BE49-F238E27FC236}">
                <a16:creationId xmlns:a16="http://schemas.microsoft.com/office/drawing/2014/main" id="{6DCE400F-8B5F-09D4-E566-C5C6B57EB586}"/>
              </a:ext>
            </a:extLst>
          </p:cNvPr>
          <p:cNvSpPr txBox="1"/>
          <p:nvPr/>
        </p:nvSpPr>
        <p:spPr>
          <a:xfrm>
            <a:off x="6553200" y="3058160"/>
            <a:ext cx="2550160" cy="2769412"/>
          </a:xfrm>
          <a:prstGeom prst="rect">
            <a:avLst/>
          </a:prstGeom>
          <a:noFill/>
        </p:spPr>
        <p:txBody>
          <a:bodyPr wrap="square" rtlCol="0">
            <a:spAutoFit/>
          </a:bodyPr>
          <a:lstStyle/>
          <a:p>
            <a:r>
              <a:rPr lang="en-GB" sz="2400" dirty="0"/>
              <a:t>Non-modifiable</a:t>
            </a:r>
          </a:p>
          <a:p>
            <a:endParaRPr lang="en-GB" dirty="0"/>
          </a:p>
          <a:p>
            <a:pPr>
              <a:lnSpc>
                <a:spcPct val="150000"/>
              </a:lnSpc>
            </a:pPr>
            <a:r>
              <a:rPr lang="en-GB" dirty="0"/>
              <a:t>Age</a:t>
            </a:r>
          </a:p>
          <a:p>
            <a:pPr>
              <a:lnSpc>
                <a:spcPct val="150000"/>
              </a:lnSpc>
            </a:pPr>
            <a:r>
              <a:rPr lang="en-GB" dirty="0"/>
              <a:t>Sex/gender</a:t>
            </a:r>
          </a:p>
          <a:p>
            <a:pPr>
              <a:lnSpc>
                <a:spcPct val="150000"/>
              </a:lnSpc>
            </a:pPr>
            <a:r>
              <a:rPr lang="en-GB" dirty="0"/>
              <a:t>Heredity</a:t>
            </a:r>
          </a:p>
          <a:p>
            <a:pPr>
              <a:lnSpc>
                <a:spcPct val="150000"/>
              </a:lnSpc>
            </a:pPr>
            <a:r>
              <a:rPr lang="en-GB" dirty="0"/>
              <a:t>Ethnicity/race</a:t>
            </a:r>
          </a:p>
          <a:p>
            <a:pPr>
              <a:lnSpc>
                <a:spcPct val="150000"/>
              </a:lnSpc>
            </a:pPr>
            <a:r>
              <a:rPr lang="en-GB" dirty="0"/>
              <a:t>Type one diabetes </a:t>
            </a:r>
          </a:p>
        </p:txBody>
      </p:sp>
    </p:spTree>
    <p:extLst>
      <p:ext uri="{BB962C8B-B14F-4D97-AF65-F5344CB8AC3E}">
        <p14:creationId xmlns:p14="http://schemas.microsoft.com/office/powerpoint/2010/main" val="348104444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81BA67-CA6C-AF88-81D1-D6FED793DE43}"/>
              </a:ext>
            </a:extLst>
          </p:cNvPr>
          <p:cNvSpPr>
            <a:spLocks noGrp="1"/>
          </p:cNvSpPr>
          <p:nvPr>
            <p:ph type="title"/>
          </p:nvPr>
        </p:nvSpPr>
        <p:spPr/>
        <p:txBody>
          <a:bodyPr/>
          <a:lstStyle/>
          <a:p>
            <a:r>
              <a:rPr lang="en-GB" dirty="0"/>
              <a:t>Hypertension global</a:t>
            </a:r>
          </a:p>
        </p:txBody>
      </p:sp>
      <p:sp>
        <p:nvSpPr>
          <p:cNvPr id="3" name="Content Placeholder 2">
            <a:extLst>
              <a:ext uri="{FF2B5EF4-FFF2-40B4-BE49-F238E27FC236}">
                <a16:creationId xmlns:a16="http://schemas.microsoft.com/office/drawing/2014/main" id="{C4CB8807-AA4C-58B3-1266-FB51D037AA76}"/>
              </a:ext>
            </a:extLst>
          </p:cNvPr>
          <p:cNvSpPr>
            <a:spLocks noGrp="1"/>
          </p:cNvSpPr>
          <p:nvPr>
            <p:ph idx="1"/>
          </p:nvPr>
        </p:nvSpPr>
        <p:spPr/>
        <p:txBody>
          <a:bodyPr/>
          <a:lstStyle/>
          <a:p>
            <a:r>
              <a:rPr lang="en-GB" dirty="0"/>
              <a:t>The biggest increase in prevalence was expected to be in developing (increase of 24%) and third world countries (increase of 80%) as the rapidly take on the more western lifestyle.</a:t>
            </a:r>
            <a:br>
              <a:rPr lang="en-GB" dirty="0"/>
            </a:br>
            <a:endParaRPr lang="en-GB" dirty="0"/>
          </a:p>
          <a:p>
            <a:r>
              <a:rPr lang="en-GB" dirty="0"/>
              <a:t>1 in 3 adults in the world will have high blood pressure in 2025.</a:t>
            </a:r>
          </a:p>
          <a:p>
            <a:r>
              <a:rPr lang="en-GB" dirty="0"/>
              <a:t> By 2025, the number will increase by about 60% to a total of 1.56 billion as the proportion of elderly people will increase significantly. </a:t>
            </a:r>
          </a:p>
        </p:txBody>
      </p:sp>
    </p:spTree>
    <p:extLst>
      <p:ext uri="{BB962C8B-B14F-4D97-AF65-F5344CB8AC3E}">
        <p14:creationId xmlns:p14="http://schemas.microsoft.com/office/powerpoint/2010/main" val="421957075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C730EF98-A377-4235-9CED-EE434877EB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6A1DB9F3-69F4-40E5-A044-3F65CA0334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5998" cy="3429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158CD32-88B1-4D54-A3A7-B6AFEDDE4497}"/>
              </a:ext>
            </a:extLst>
          </p:cNvPr>
          <p:cNvSpPr>
            <a:spLocks noGrp="1"/>
          </p:cNvSpPr>
          <p:nvPr>
            <p:ph type="title"/>
          </p:nvPr>
        </p:nvSpPr>
        <p:spPr>
          <a:xfrm>
            <a:off x="484552" y="365125"/>
            <a:ext cx="5139037" cy="2699500"/>
          </a:xfrm>
        </p:spPr>
        <p:txBody>
          <a:bodyPr anchor="ctr">
            <a:normAutofit/>
          </a:bodyPr>
          <a:lstStyle/>
          <a:p>
            <a:pPr>
              <a:lnSpc>
                <a:spcPct val="90000"/>
              </a:lnSpc>
            </a:pPr>
            <a:r>
              <a:rPr lang="en-GB" sz="4600"/>
              <a:t>How do we control non communicable diseases?</a:t>
            </a:r>
          </a:p>
        </p:txBody>
      </p:sp>
      <p:pic>
        <p:nvPicPr>
          <p:cNvPr id="5" name="Picture 4" descr="Close-up of several pills&#10;&#10;Description automatically generated with low confidence">
            <a:extLst>
              <a:ext uri="{FF2B5EF4-FFF2-40B4-BE49-F238E27FC236}">
                <a16:creationId xmlns:a16="http://schemas.microsoft.com/office/drawing/2014/main" id="{349FC697-AFE9-77BB-C894-60F510E5055D}"/>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463009" y="3793708"/>
            <a:ext cx="5138523" cy="2530723"/>
          </a:xfrm>
          <a:prstGeom prst="rect">
            <a:avLst/>
          </a:prstGeom>
        </p:spPr>
      </p:pic>
      <p:grpSp>
        <p:nvGrpSpPr>
          <p:cNvPr id="15" name="Group 14">
            <a:extLst>
              <a:ext uri="{FF2B5EF4-FFF2-40B4-BE49-F238E27FC236}">
                <a16:creationId xmlns:a16="http://schemas.microsoft.com/office/drawing/2014/main" id="{ACEC0EA9-C59B-41DA-BC24-816C2B13C5A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096002" y="0"/>
            <a:ext cx="6095998" cy="6858000"/>
            <a:chOff x="6096002" y="-9073"/>
            <a:chExt cx="6095998" cy="6867073"/>
          </a:xfrm>
        </p:grpSpPr>
        <p:sp>
          <p:nvSpPr>
            <p:cNvPr id="16" name="Rectangle 15">
              <a:extLst>
                <a:ext uri="{FF2B5EF4-FFF2-40B4-BE49-F238E27FC236}">
                  <a16:creationId xmlns:a16="http://schemas.microsoft.com/office/drawing/2014/main" id="{7656C42F-62A1-4EF0-A939-AD5B33CD52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2" y="-9073"/>
              <a:ext cx="6095998" cy="6867073"/>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2206EBE5-B060-4699-84D2-8DE482E3A6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2" y="-6987"/>
              <a:ext cx="6095998" cy="6864987"/>
            </a:xfrm>
            <a:prstGeom prst="rect">
              <a:avLst/>
            </a:prstGeom>
            <a:solidFill>
              <a:srgbClr val="FFFFFF">
                <a:alpha val="2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3" name="Content Placeholder 2">
            <a:extLst>
              <a:ext uri="{FF2B5EF4-FFF2-40B4-BE49-F238E27FC236}">
                <a16:creationId xmlns:a16="http://schemas.microsoft.com/office/drawing/2014/main" id="{A5B4CA65-83FC-99B0-4F3C-DF819B8E6A2D}"/>
              </a:ext>
            </a:extLst>
          </p:cNvPr>
          <p:cNvSpPr>
            <a:spLocks noGrp="1"/>
          </p:cNvSpPr>
          <p:nvPr>
            <p:ph idx="1"/>
          </p:nvPr>
        </p:nvSpPr>
        <p:spPr>
          <a:xfrm>
            <a:off x="6461790" y="365125"/>
            <a:ext cx="4892009" cy="5811838"/>
          </a:xfrm>
        </p:spPr>
        <p:txBody>
          <a:bodyPr>
            <a:normAutofit/>
          </a:bodyPr>
          <a:lstStyle/>
          <a:p>
            <a:pPr lvl="0"/>
            <a:r>
              <a:rPr lang="en-GB" dirty="0"/>
              <a:t>Investing in better management of NCDs is critical. Management of NCDs includes:</a:t>
            </a:r>
            <a:endParaRPr lang="en-US" dirty="0"/>
          </a:p>
          <a:p>
            <a:pPr lvl="0"/>
            <a:r>
              <a:rPr lang="en-GB" dirty="0"/>
              <a:t>Detecting,</a:t>
            </a:r>
            <a:endParaRPr lang="en-US" dirty="0"/>
          </a:p>
          <a:p>
            <a:pPr lvl="0"/>
            <a:r>
              <a:rPr lang="en-GB" dirty="0"/>
              <a:t>Screening and treating these diseases</a:t>
            </a:r>
            <a:endParaRPr lang="en-US" dirty="0"/>
          </a:p>
          <a:p>
            <a:pPr lvl="0"/>
            <a:r>
              <a:rPr lang="en-GB" dirty="0"/>
              <a:t>Providing access to palliative care for people in need. </a:t>
            </a:r>
            <a:endParaRPr lang="en-US" dirty="0"/>
          </a:p>
          <a:p>
            <a:pPr lvl="0"/>
            <a:r>
              <a:rPr lang="en-GB" dirty="0"/>
              <a:t>Health surveillance and health promotion. </a:t>
            </a:r>
            <a:endParaRPr lang="en-US" dirty="0"/>
          </a:p>
          <a:p>
            <a:endParaRPr lang="en-GB" dirty="0"/>
          </a:p>
        </p:txBody>
      </p:sp>
      <p:sp>
        <p:nvSpPr>
          <p:cNvPr id="6" name="TextBox 5">
            <a:extLst>
              <a:ext uri="{FF2B5EF4-FFF2-40B4-BE49-F238E27FC236}">
                <a16:creationId xmlns:a16="http://schemas.microsoft.com/office/drawing/2014/main" id="{62670828-02E9-BD86-40FD-68C77D4DA74E}"/>
              </a:ext>
            </a:extLst>
          </p:cNvPr>
          <p:cNvSpPr txBox="1"/>
          <p:nvPr/>
        </p:nvSpPr>
        <p:spPr>
          <a:xfrm>
            <a:off x="2972287" y="6124376"/>
            <a:ext cx="2629245"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theconversation.com/a-quick-explanation-of-non-communicable-diseases-or-ncds-10923">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4" tooltip="https://creativecommons.org/licenses/by-nd/3.0/">
                  <a:extLst>
                    <a:ext uri="{A12FA001-AC4F-418D-AE19-62706E023703}">
                      <ahyp:hlinkClr xmlns:ahyp="http://schemas.microsoft.com/office/drawing/2018/hyperlinkcolor" val="tx"/>
                    </a:ext>
                  </a:extLst>
                </a:hlinkClick>
              </a:rPr>
              <a:t>CC BY-ND</a:t>
            </a:r>
            <a:endParaRPr lang="en-GB" sz="700">
              <a:solidFill>
                <a:srgbClr val="FFFFFF"/>
              </a:solidFill>
            </a:endParaRPr>
          </a:p>
        </p:txBody>
      </p:sp>
    </p:spTree>
    <p:extLst>
      <p:ext uri="{BB962C8B-B14F-4D97-AF65-F5344CB8AC3E}">
        <p14:creationId xmlns:p14="http://schemas.microsoft.com/office/powerpoint/2010/main" val="274158756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C730EF98-A377-4235-9CED-EE434877EB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6A1DB9F3-69F4-40E5-A044-3F65CA0334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5998" cy="3429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AEBA331-7435-7FCE-5F4B-8662A76C4F98}"/>
              </a:ext>
            </a:extLst>
          </p:cNvPr>
          <p:cNvSpPr>
            <a:spLocks noGrp="1"/>
          </p:cNvSpPr>
          <p:nvPr>
            <p:ph type="title"/>
          </p:nvPr>
        </p:nvSpPr>
        <p:spPr>
          <a:xfrm>
            <a:off x="484552" y="365125"/>
            <a:ext cx="5139037" cy="2699500"/>
          </a:xfrm>
        </p:spPr>
        <p:txBody>
          <a:bodyPr anchor="ctr">
            <a:normAutofit/>
          </a:bodyPr>
          <a:lstStyle/>
          <a:p>
            <a:r>
              <a:rPr lang="en-GB" dirty="0"/>
              <a:t>Primary Healthcare approach</a:t>
            </a:r>
          </a:p>
        </p:txBody>
      </p:sp>
      <p:pic>
        <p:nvPicPr>
          <p:cNvPr id="7" name="Graphic 6" descr="Stethoscope">
            <a:extLst>
              <a:ext uri="{FF2B5EF4-FFF2-40B4-BE49-F238E27FC236}">
                <a16:creationId xmlns:a16="http://schemas.microsoft.com/office/drawing/2014/main" id="{AB3E88BA-B240-467E-8EC5-EFA0B4CA7356}"/>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1766909" y="3793708"/>
            <a:ext cx="2530723" cy="2530723"/>
          </a:xfrm>
          <a:prstGeom prst="rect">
            <a:avLst/>
          </a:prstGeom>
        </p:spPr>
      </p:pic>
      <p:grpSp>
        <p:nvGrpSpPr>
          <p:cNvPr id="14" name="Group 13">
            <a:extLst>
              <a:ext uri="{FF2B5EF4-FFF2-40B4-BE49-F238E27FC236}">
                <a16:creationId xmlns:a16="http://schemas.microsoft.com/office/drawing/2014/main" id="{ACEC0EA9-C59B-41DA-BC24-816C2B13C5A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096002" y="0"/>
            <a:ext cx="6095998" cy="6858000"/>
            <a:chOff x="6096002" y="-9073"/>
            <a:chExt cx="6095998" cy="6867073"/>
          </a:xfrm>
        </p:grpSpPr>
        <p:sp>
          <p:nvSpPr>
            <p:cNvPr id="15" name="Rectangle 14">
              <a:extLst>
                <a:ext uri="{FF2B5EF4-FFF2-40B4-BE49-F238E27FC236}">
                  <a16:creationId xmlns:a16="http://schemas.microsoft.com/office/drawing/2014/main" id="{7656C42F-62A1-4EF0-A939-AD5B33CD52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2" y="-9073"/>
              <a:ext cx="6095998" cy="6867073"/>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2206EBE5-B060-4699-84D2-8DE482E3A6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2" y="-6987"/>
              <a:ext cx="6095998" cy="6864987"/>
            </a:xfrm>
            <a:prstGeom prst="rect">
              <a:avLst/>
            </a:prstGeom>
            <a:solidFill>
              <a:srgbClr val="FFFFFF">
                <a:alpha val="2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3" name="Content Placeholder 2">
            <a:extLst>
              <a:ext uri="{FF2B5EF4-FFF2-40B4-BE49-F238E27FC236}">
                <a16:creationId xmlns:a16="http://schemas.microsoft.com/office/drawing/2014/main" id="{22C177FC-3C69-B839-C2EE-7275D16A5075}"/>
              </a:ext>
            </a:extLst>
          </p:cNvPr>
          <p:cNvSpPr>
            <a:spLocks noGrp="1"/>
          </p:cNvSpPr>
          <p:nvPr>
            <p:ph idx="1"/>
          </p:nvPr>
        </p:nvSpPr>
        <p:spPr>
          <a:xfrm>
            <a:off x="6461790" y="365125"/>
            <a:ext cx="4892009" cy="5811838"/>
          </a:xfrm>
        </p:spPr>
        <p:txBody>
          <a:bodyPr>
            <a:normAutofit/>
          </a:bodyPr>
          <a:lstStyle/>
          <a:p>
            <a:r>
              <a:rPr lang="en-GB" dirty="0"/>
              <a:t>High impact essential NCD interventions can be delivered through a primary health care approach to strengthen early detection and timely treatment. Evidence shows such interventions are excellent economic investments because, if provided early to patients, they can reduce the need for more expensive treatment.</a:t>
            </a:r>
          </a:p>
          <a:p>
            <a:endParaRPr lang="en-GB" dirty="0"/>
          </a:p>
        </p:txBody>
      </p:sp>
    </p:spTree>
    <p:extLst>
      <p:ext uri="{BB962C8B-B14F-4D97-AF65-F5344CB8AC3E}">
        <p14:creationId xmlns:p14="http://schemas.microsoft.com/office/powerpoint/2010/main" val="154678444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F7472F-CEA7-B5A5-F340-282F7FE0F311}"/>
              </a:ext>
            </a:extLst>
          </p:cNvPr>
          <p:cNvSpPr>
            <a:spLocks noGrp="1"/>
          </p:cNvSpPr>
          <p:nvPr>
            <p:ph type="title"/>
          </p:nvPr>
        </p:nvSpPr>
        <p:spPr/>
        <p:txBody>
          <a:bodyPr/>
          <a:lstStyle/>
          <a:p>
            <a:r>
              <a:rPr lang="en-GB" dirty="0"/>
              <a:t>Recap</a:t>
            </a:r>
          </a:p>
        </p:txBody>
      </p:sp>
      <p:graphicFrame>
        <p:nvGraphicFramePr>
          <p:cNvPr id="5" name="Content Placeholder 2">
            <a:extLst>
              <a:ext uri="{FF2B5EF4-FFF2-40B4-BE49-F238E27FC236}">
                <a16:creationId xmlns:a16="http://schemas.microsoft.com/office/drawing/2014/main" id="{1E6008DB-46AD-0FAC-58FF-CC68E97E9519}"/>
              </a:ext>
            </a:extLst>
          </p:cNvPr>
          <p:cNvGraphicFramePr>
            <a:graphicFrameLocks noGrp="1"/>
          </p:cNvGraphicFramePr>
          <p:nvPr>
            <p:ph idx="1"/>
          </p:nvPr>
        </p:nvGraphicFramePr>
        <p:xfrm>
          <a:off x="484552" y="2576513"/>
          <a:ext cx="10869248" cy="36004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823290760"/>
      </p:ext>
    </p:extLst>
  </p:cSld>
  <p:clrMapOvr>
    <a:masterClrMapping/>
  </p:clrMapOvr>
</p:sld>
</file>

<file path=ppt/theme/theme1.xml><?xml version="1.0" encoding="utf-8"?>
<a:theme xmlns:a="http://schemas.openxmlformats.org/drawingml/2006/main" name="MatrixVTI">
  <a:themeElements>
    <a:clrScheme name="AnalogousFromDarkSeedLeftStep">
      <a:dk1>
        <a:srgbClr val="000000"/>
      </a:dk1>
      <a:lt1>
        <a:srgbClr val="FFFFFF"/>
      </a:lt1>
      <a:dk2>
        <a:srgbClr val="223C2C"/>
      </a:dk2>
      <a:lt2>
        <a:srgbClr val="E8E2E2"/>
      </a:lt2>
      <a:accent1>
        <a:srgbClr val="21B2B9"/>
      </a:accent1>
      <a:accent2>
        <a:srgbClr val="14B87C"/>
      </a:accent2>
      <a:accent3>
        <a:srgbClr val="21BA42"/>
      </a:accent3>
      <a:accent4>
        <a:srgbClr val="35B914"/>
      </a:accent4>
      <a:accent5>
        <a:srgbClr val="7AB11F"/>
      </a:accent5>
      <a:accent6>
        <a:srgbClr val="AAA512"/>
      </a:accent6>
      <a:hlink>
        <a:srgbClr val="5A8E2F"/>
      </a:hlink>
      <a:folHlink>
        <a:srgbClr val="7F7F7F"/>
      </a:folHlink>
    </a:clrScheme>
    <a:fontScheme name="Custom 4">
      <a:majorFont>
        <a:latin typeface="Bahnschrift"/>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MatrixVTI" id="{A2576CCC-A559-4FD4-A542-772649F65A84}" vid="{5CBC41A9-80A0-44C6-90CD-6D8630343525}"/>
    </a:ext>
  </a:extLst>
</a:theme>
</file>

<file path=docProps/app.xml><?xml version="1.0" encoding="utf-8"?>
<Properties xmlns="http://schemas.openxmlformats.org/officeDocument/2006/extended-properties" xmlns:vt="http://schemas.openxmlformats.org/officeDocument/2006/docPropsVTypes">
  <TotalTime>63</TotalTime>
  <Words>1376</Words>
  <Application>Microsoft Office PowerPoint</Application>
  <PresentationFormat>Widescreen</PresentationFormat>
  <Paragraphs>126</Paragraphs>
  <Slides>25</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25</vt:i4>
      </vt:variant>
    </vt:vector>
  </HeadingPairs>
  <TitlesOfParts>
    <vt:vector size="29" baseType="lpstr">
      <vt:lpstr>Arial</vt:lpstr>
      <vt:lpstr>Avenir Next LT Pro</vt:lpstr>
      <vt:lpstr>Bahnschrift</vt:lpstr>
      <vt:lpstr>MatrixVTI</vt:lpstr>
      <vt:lpstr>Non Communicable Diseases</vt:lpstr>
      <vt:lpstr>PowerPoint Presentation</vt:lpstr>
      <vt:lpstr> World Health Organisation (2023)</vt:lpstr>
      <vt:lpstr>The differences between communicable and non communicable diseases?</vt:lpstr>
      <vt:lpstr>Facts</vt:lpstr>
      <vt:lpstr>Overview</vt:lpstr>
      <vt:lpstr>Who is at risk?</vt:lpstr>
      <vt:lpstr>What are theses diseases driven by?</vt:lpstr>
      <vt:lpstr>Adaptable behavioural factors</vt:lpstr>
      <vt:lpstr>Non adaptable risk factors</vt:lpstr>
      <vt:lpstr>Metabolic risk factors</vt:lpstr>
      <vt:lpstr>Questions</vt:lpstr>
      <vt:lpstr>Obesity </vt:lpstr>
      <vt:lpstr>Obesity plays a significant role</vt:lpstr>
      <vt:lpstr>Classification</vt:lpstr>
      <vt:lpstr>Cancer</vt:lpstr>
      <vt:lpstr>Cancer</vt:lpstr>
      <vt:lpstr>PowerPoint Presentation</vt:lpstr>
      <vt:lpstr>Hypertension – silent killer</vt:lpstr>
      <vt:lpstr>Hypertension</vt:lpstr>
      <vt:lpstr>Risk factors</vt:lpstr>
      <vt:lpstr>Hypertension global</vt:lpstr>
      <vt:lpstr>How do we control non communicable diseases?</vt:lpstr>
      <vt:lpstr>Primary Healthcare approach</vt:lpstr>
      <vt:lpstr>Recap</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Non Communicable Diseases</dc:title>
  <dc:creator>Catrin Boulton</dc:creator>
  <cp:lastModifiedBy>Catrin Boulton</cp:lastModifiedBy>
  <cp:revision>6</cp:revision>
  <dcterms:created xsi:type="dcterms:W3CDTF">2023-05-07T09:32:54Z</dcterms:created>
  <dcterms:modified xsi:type="dcterms:W3CDTF">2023-05-08T13:35:33Z</dcterms:modified>
</cp:coreProperties>
</file>