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48" r:id="rId1"/>
  </p:sldMasterIdLst>
  <p:notesMasterIdLst>
    <p:notesMasterId r:id="rId41"/>
  </p:notesMasterIdLst>
  <p:handoutMasterIdLst>
    <p:handoutMasterId r:id="rId42"/>
  </p:handoutMasterIdLst>
  <p:sldIdLst>
    <p:sldId id="256" r:id="rId2"/>
    <p:sldId id="288" r:id="rId3"/>
    <p:sldId id="289" r:id="rId4"/>
    <p:sldId id="290" r:id="rId5"/>
    <p:sldId id="291" r:id="rId6"/>
    <p:sldId id="292" r:id="rId7"/>
    <p:sldId id="293" r:id="rId8"/>
    <p:sldId id="294" r:id="rId9"/>
    <p:sldId id="295" r:id="rId10"/>
    <p:sldId id="296" r:id="rId11"/>
    <p:sldId id="297" r:id="rId12"/>
    <p:sldId id="298" r:id="rId13"/>
    <p:sldId id="260" r:id="rId14"/>
    <p:sldId id="261" r:id="rId15"/>
    <p:sldId id="262" r:id="rId16"/>
    <p:sldId id="263" r:id="rId17"/>
    <p:sldId id="264" r:id="rId18"/>
    <p:sldId id="265" r:id="rId19"/>
    <p:sldId id="266" r:id="rId20"/>
    <p:sldId id="267" r:id="rId21"/>
    <p:sldId id="276" r:id="rId22"/>
    <p:sldId id="268" r:id="rId23"/>
    <p:sldId id="270" r:id="rId24"/>
    <p:sldId id="271" r:id="rId25"/>
    <p:sldId id="272" r:id="rId26"/>
    <p:sldId id="286" r:id="rId27"/>
    <p:sldId id="273" r:id="rId28"/>
    <p:sldId id="274" r:id="rId29"/>
    <p:sldId id="275" r:id="rId30"/>
    <p:sldId id="277" r:id="rId31"/>
    <p:sldId id="278" r:id="rId32"/>
    <p:sldId id="279" r:id="rId33"/>
    <p:sldId id="280" r:id="rId34"/>
    <p:sldId id="281" r:id="rId35"/>
    <p:sldId id="282" r:id="rId36"/>
    <p:sldId id="283" r:id="rId37"/>
    <p:sldId id="284" r:id="rId38"/>
    <p:sldId id="285" r:id="rId39"/>
    <p:sldId id="287" r:id="rId40"/>
  </p:sldIdLst>
  <p:sldSz cx="10688638" cy="7562850"/>
  <p:notesSz cx="7086600" cy="10223500"/>
  <p:defaultTextStyle>
    <a:defPPr>
      <a:defRPr lang="fr-FR"/>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extLst>
    <p:ext uri="{EFAFB233-063F-42B5-8137-9DF3F51BA10A}">
      <p15:sldGuideLst xmlns:p15="http://schemas.microsoft.com/office/powerpoint/2012/main">
        <p15:guide id="1" orient="horz" pos="2382">
          <p15:clr>
            <a:srgbClr val="A4A3A4"/>
          </p15:clr>
        </p15:guide>
        <p15:guide id="2" pos="3366">
          <p15:clr>
            <a:srgbClr val="A4A3A4"/>
          </p15:clr>
        </p15:guide>
      </p15:sldGuideLst>
    </p:ext>
    <p:ext uri="{2D200454-40CA-4A62-9FC3-DE9A4176ACB9}">
      <p15:notesGuideLst xmlns:p15="http://schemas.microsoft.com/office/powerpoint/2012/main">
        <p15:guide id="1" orient="horz" pos="3220">
          <p15:clr>
            <a:srgbClr val="A4A3A4"/>
          </p15:clr>
        </p15:guide>
        <p15:guide id="2" pos="223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B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49" autoAdjust="0"/>
    <p:restoredTop sz="82676" autoAdjust="0"/>
  </p:normalViewPr>
  <p:slideViewPr>
    <p:cSldViewPr>
      <p:cViewPr varScale="1">
        <p:scale>
          <a:sx n="105" d="100"/>
          <a:sy n="105" d="100"/>
        </p:scale>
        <p:origin x="1386" y="102"/>
      </p:cViewPr>
      <p:guideLst>
        <p:guide orient="horz" pos="2382"/>
        <p:guide pos="336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3696"/>
    </p:cViewPr>
  </p:sorterViewPr>
  <p:notesViewPr>
    <p:cSldViewPr>
      <p:cViewPr>
        <p:scale>
          <a:sx n="100" d="100"/>
          <a:sy n="100" d="100"/>
        </p:scale>
        <p:origin x="-840" y="498"/>
      </p:cViewPr>
      <p:guideLst>
        <p:guide orient="horz" pos="3220"/>
        <p:guide pos="223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3070225" cy="511175"/>
          </a:xfrm>
          <a:prstGeom prst="rect">
            <a:avLst/>
          </a:prstGeom>
          <a:noFill/>
          <a:ln w="9525">
            <a:noFill/>
            <a:miter lim="800000"/>
            <a:headEnd/>
            <a:tailEnd/>
          </a:ln>
          <a:effectLst/>
        </p:spPr>
        <p:txBody>
          <a:bodyPr vert="horz" wrap="square" lIns="98911" tIns="49455" rIns="98911" bIns="49455" numCol="1" anchor="t" anchorCtr="0" compatLnSpc="1">
            <a:prstTxWarp prst="textNoShape">
              <a:avLst/>
            </a:prstTxWarp>
          </a:bodyPr>
          <a:lstStyle>
            <a:lvl1pPr defTabSz="989013">
              <a:defRPr sz="1300"/>
            </a:lvl1pPr>
          </a:lstStyle>
          <a:p>
            <a:endParaRPr lang="fr-FR"/>
          </a:p>
        </p:txBody>
      </p:sp>
      <p:sp>
        <p:nvSpPr>
          <p:cNvPr id="7171" name="Rectangle 3"/>
          <p:cNvSpPr>
            <a:spLocks noGrp="1" noChangeArrowheads="1"/>
          </p:cNvSpPr>
          <p:nvPr>
            <p:ph type="dt" sz="quarter" idx="1"/>
          </p:nvPr>
        </p:nvSpPr>
        <p:spPr bwMode="auto">
          <a:xfrm>
            <a:off x="4014788" y="0"/>
            <a:ext cx="3070225" cy="511175"/>
          </a:xfrm>
          <a:prstGeom prst="rect">
            <a:avLst/>
          </a:prstGeom>
          <a:noFill/>
          <a:ln w="9525">
            <a:noFill/>
            <a:miter lim="800000"/>
            <a:headEnd/>
            <a:tailEnd/>
          </a:ln>
          <a:effectLst/>
        </p:spPr>
        <p:txBody>
          <a:bodyPr vert="horz" wrap="square" lIns="98911" tIns="49455" rIns="98911" bIns="49455" numCol="1" anchor="t" anchorCtr="0" compatLnSpc="1">
            <a:prstTxWarp prst="textNoShape">
              <a:avLst/>
            </a:prstTxWarp>
          </a:bodyPr>
          <a:lstStyle>
            <a:lvl1pPr algn="r" defTabSz="989013">
              <a:defRPr sz="1300"/>
            </a:lvl1pPr>
          </a:lstStyle>
          <a:p>
            <a:endParaRPr lang="fr-FR"/>
          </a:p>
        </p:txBody>
      </p:sp>
      <p:sp>
        <p:nvSpPr>
          <p:cNvPr id="7172" name="Rectangle 4"/>
          <p:cNvSpPr>
            <a:spLocks noGrp="1" noChangeArrowheads="1"/>
          </p:cNvSpPr>
          <p:nvPr>
            <p:ph type="ftr" sz="quarter" idx="2"/>
          </p:nvPr>
        </p:nvSpPr>
        <p:spPr bwMode="auto">
          <a:xfrm>
            <a:off x="0" y="9710738"/>
            <a:ext cx="3070225" cy="511175"/>
          </a:xfrm>
          <a:prstGeom prst="rect">
            <a:avLst/>
          </a:prstGeom>
          <a:noFill/>
          <a:ln w="9525">
            <a:noFill/>
            <a:miter lim="800000"/>
            <a:headEnd/>
            <a:tailEnd/>
          </a:ln>
          <a:effectLst/>
        </p:spPr>
        <p:txBody>
          <a:bodyPr vert="horz" wrap="square" lIns="98911" tIns="49455" rIns="98911" bIns="49455" numCol="1" anchor="b" anchorCtr="0" compatLnSpc="1">
            <a:prstTxWarp prst="textNoShape">
              <a:avLst/>
            </a:prstTxWarp>
          </a:bodyPr>
          <a:lstStyle>
            <a:lvl1pPr defTabSz="989013">
              <a:defRPr sz="1300"/>
            </a:lvl1pPr>
          </a:lstStyle>
          <a:p>
            <a:endParaRPr lang="fr-FR"/>
          </a:p>
        </p:txBody>
      </p:sp>
      <p:sp>
        <p:nvSpPr>
          <p:cNvPr id="7173" name="Rectangle 5"/>
          <p:cNvSpPr>
            <a:spLocks noGrp="1" noChangeArrowheads="1"/>
          </p:cNvSpPr>
          <p:nvPr>
            <p:ph type="sldNum" sz="quarter" idx="3"/>
          </p:nvPr>
        </p:nvSpPr>
        <p:spPr bwMode="auto">
          <a:xfrm>
            <a:off x="4014788" y="9710738"/>
            <a:ext cx="3070225" cy="511175"/>
          </a:xfrm>
          <a:prstGeom prst="rect">
            <a:avLst/>
          </a:prstGeom>
          <a:noFill/>
          <a:ln w="9525">
            <a:noFill/>
            <a:miter lim="800000"/>
            <a:headEnd/>
            <a:tailEnd/>
          </a:ln>
          <a:effectLst/>
        </p:spPr>
        <p:txBody>
          <a:bodyPr vert="horz" wrap="square" lIns="98911" tIns="49455" rIns="98911" bIns="49455" numCol="1" anchor="b" anchorCtr="0" compatLnSpc="1">
            <a:prstTxWarp prst="textNoShape">
              <a:avLst/>
            </a:prstTxWarp>
          </a:bodyPr>
          <a:lstStyle>
            <a:lvl1pPr algn="r" defTabSz="989013">
              <a:defRPr sz="1300"/>
            </a:lvl1pPr>
          </a:lstStyle>
          <a:p>
            <a:fld id="{1EC48EAF-C3DC-4620-ADA9-F4A3F8048A96}" type="slidenum">
              <a:rPr lang="fr-FR"/>
              <a:pPr/>
              <a:t>‹#›</a:t>
            </a:fld>
            <a:endParaRPr lang="fr-FR"/>
          </a:p>
        </p:txBody>
      </p:sp>
    </p:spTree>
    <p:extLst>
      <p:ext uri="{BB962C8B-B14F-4D97-AF65-F5344CB8AC3E}">
        <p14:creationId xmlns:p14="http://schemas.microsoft.com/office/powerpoint/2010/main" val="32691688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3070225" cy="511175"/>
          </a:xfrm>
          <a:prstGeom prst="rect">
            <a:avLst/>
          </a:prstGeom>
          <a:noFill/>
          <a:ln w="9525">
            <a:noFill/>
            <a:miter lim="800000"/>
            <a:headEnd/>
            <a:tailEnd/>
          </a:ln>
          <a:effectLst/>
        </p:spPr>
        <p:txBody>
          <a:bodyPr vert="horz" wrap="square" lIns="98911" tIns="49455" rIns="98911" bIns="49455" numCol="1" anchor="t" anchorCtr="0" compatLnSpc="1">
            <a:prstTxWarp prst="textNoShape">
              <a:avLst/>
            </a:prstTxWarp>
          </a:bodyPr>
          <a:lstStyle>
            <a:lvl1pPr defTabSz="989013">
              <a:defRPr sz="1300"/>
            </a:lvl1pPr>
          </a:lstStyle>
          <a:p>
            <a:endParaRPr lang="fr-FR"/>
          </a:p>
        </p:txBody>
      </p:sp>
      <p:sp>
        <p:nvSpPr>
          <p:cNvPr id="14339" name="Rectangle 3"/>
          <p:cNvSpPr>
            <a:spLocks noGrp="1" noChangeArrowheads="1"/>
          </p:cNvSpPr>
          <p:nvPr>
            <p:ph type="dt" idx="1"/>
          </p:nvPr>
        </p:nvSpPr>
        <p:spPr bwMode="auto">
          <a:xfrm>
            <a:off x="4014788" y="0"/>
            <a:ext cx="3070225" cy="511175"/>
          </a:xfrm>
          <a:prstGeom prst="rect">
            <a:avLst/>
          </a:prstGeom>
          <a:noFill/>
          <a:ln w="9525">
            <a:noFill/>
            <a:miter lim="800000"/>
            <a:headEnd/>
            <a:tailEnd/>
          </a:ln>
          <a:effectLst/>
        </p:spPr>
        <p:txBody>
          <a:bodyPr vert="horz" wrap="square" lIns="98911" tIns="49455" rIns="98911" bIns="49455" numCol="1" anchor="t" anchorCtr="0" compatLnSpc="1">
            <a:prstTxWarp prst="textNoShape">
              <a:avLst/>
            </a:prstTxWarp>
          </a:bodyPr>
          <a:lstStyle>
            <a:lvl1pPr algn="r" defTabSz="989013">
              <a:defRPr sz="1300"/>
            </a:lvl1pPr>
          </a:lstStyle>
          <a:p>
            <a:endParaRPr lang="fr-FR"/>
          </a:p>
        </p:txBody>
      </p:sp>
      <p:sp>
        <p:nvSpPr>
          <p:cNvPr id="14340" name="Rectangle 4"/>
          <p:cNvSpPr>
            <a:spLocks noGrp="1" noRot="1" noChangeAspect="1" noChangeArrowheads="1" noTextEdit="1"/>
          </p:cNvSpPr>
          <p:nvPr>
            <p:ph type="sldImg" idx="2"/>
          </p:nvPr>
        </p:nvSpPr>
        <p:spPr bwMode="auto">
          <a:xfrm>
            <a:off x="835025" y="766763"/>
            <a:ext cx="5418138" cy="3833812"/>
          </a:xfrm>
          <a:prstGeom prst="rect">
            <a:avLst/>
          </a:prstGeom>
          <a:noFill/>
          <a:ln w="9525">
            <a:solidFill>
              <a:srgbClr val="000000"/>
            </a:solidFill>
            <a:miter lim="800000"/>
            <a:headEnd/>
            <a:tailEnd/>
          </a:ln>
          <a:effectLst/>
        </p:spPr>
      </p:sp>
      <p:sp>
        <p:nvSpPr>
          <p:cNvPr id="14341" name="Rectangle 5"/>
          <p:cNvSpPr>
            <a:spLocks noGrp="1" noChangeArrowheads="1"/>
          </p:cNvSpPr>
          <p:nvPr>
            <p:ph type="body" sz="quarter" idx="3"/>
          </p:nvPr>
        </p:nvSpPr>
        <p:spPr bwMode="auto">
          <a:xfrm>
            <a:off x="708025" y="4856163"/>
            <a:ext cx="5670550" cy="4600575"/>
          </a:xfrm>
          <a:prstGeom prst="rect">
            <a:avLst/>
          </a:prstGeom>
          <a:noFill/>
          <a:ln w="9525">
            <a:noFill/>
            <a:miter lim="800000"/>
            <a:headEnd/>
            <a:tailEnd/>
          </a:ln>
          <a:effectLst/>
        </p:spPr>
        <p:txBody>
          <a:bodyPr vert="horz" wrap="square" lIns="98911" tIns="49455" rIns="98911" bIns="49455" numCol="1" anchor="t" anchorCtr="0" compatLnSpc="1">
            <a:prstTxWarp prst="textNoShape">
              <a:avLst/>
            </a:prstTxWarp>
          </a:bodyPr>
          <a:lstStyle/>
          <a:p>
            <a:pPr lvl="0"/>
            <a:r>
              <a:rPr lang="fr-FR" smtClean="0"/>
              <a:t>Cliquez pour 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p>
        </p:txBody>
      </p:sp>
      <p:sp>
        <p:nvSpPr>
          <p:cNvPr id="14342" name="Rectangle 6"/>
          <p:cNvSpPr>
            <a:spLocks noGrp="1" noChangeArrowheads="1"/>
          </p:cNvSpPr>
          <p:nvPr>
            <p:ph type="ftr" sz="quarter" idx="4"/>
          </p:nvPr>
        </p:nvSpPr>
        <p:spPr bwMode="auto">
          <a:xfrm>
            <a:off x="0" y="9710738"/>
            <a:ext cx="3070225" cy="511175"/>
          </a:xfrm>
          <a:prstGeom prst="rect">
            <a:avLst/>
          </a:prstGeom>
          <a:noFill/>
          <a:ln w="9525">
            <a:noFill/>
            <a:miter lim="800000"/>
            <a:headEnd/>
            <a:tailEnd/>
          </a:ln>
          <a:effectLst/>
        </p:spPr>
        <p:txBody>
          <a:bodyPr vert="horz" wrap="square" lIns="98911" tIns="49455" rIns="98911" bIns="49455" numCol="1" anchor="b" anchorCtr="0" compatLnSpc="1">
            <a:prstTxWarp prst="textNoShape">
              <a:avLst/>
            </a:prstTxWarp>
          </a:bodyPr>
          <a:lstStyle>
            <a:lvl1pPr defTabSz="989013">
              <a:defRPr sz="1300"/>
            </a:lvl1pPr>
          </a:lstStyle>
          <a:p>
            <a:endParaRPr lang="fr-FR"/>
          </a:p>
        </p:txBody>
      </p:sp>
      <p:sp>
        <p:nvSpPr>
          <p:cNvPr id="14343" name="Rectangle 7"/>
          <p:cNvSpPr>
            <a:spLocks noGrp="1" noChangeArrowheads="1"/>
          </p:cNvSpPr>
          <p:nvPr>
            <p:ph type="sldNum" sz="quarter" idx="5"/>
          </p:nvPr>
        </p:nvSpPr>
        <p:spPr bwMode="auto">
          <a:xfrm>
            <a:off x="4014788" y="9710738"/>
            <a:ext cx="3070225" cy="511175"/>
          </a:xfrm>
          <a:prstGeom prst="rect">
            <a:avLst/>
          </a:prstGeom>
          <a:noFill/>
          <a:ln w="9525">
            <a:noFill/>
            <a:miter lim="800000"/>
            <a:headEnd/>
            <a:tailEnd/>
          </a:ln>
          <a:effectLst/>
        </p:spPr>
        <p:txBody>
          <a:bodyPr vert="horz" wrap="square" lIns="98911" tIns="49455" rIns="98911" bIns="49455" numCol="1" anchor="b" anchorCtr="0" compatLnSpc="1">
            <a:prstTxWarp prst="textNoShape">
              <a:avLst/>
            </a:prstTxWarp>
          </a:bodyPr>
          <a:lstStyle>
            <a:lvl1pPr algn="r" defTabSz="989013">
              <a:defRPr sz="1300"/>
            </a:lvl1pPr>
          </a:lstStyle>
          <a:p>
            <a:fld id="{04EFFA13-1848-4532-B720-D5FE0E198CCE}" type="slidenum">
              <a:rPr lang="fr-FR"/>
              <a:pPr/>
              <a:t>‹#›</a:t>
            </a:fld>
            <a:endParaRPr lang="fr-FR"/>
          </a:p>
        </p:txBody>
      </p:sp>
    </p:spTree>
    <p:extLst>
      <p:ext uri="{BB962C8B-B14F-4D97-AF65-F5344CB8AC3E}">
        <p14:creationId xmlns:p14="http://schemas.microsoft.com/office/powerpoint/2010/main" val="312379572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pitchFamily="18" charset="0"/>
        <a:ea typeface="+mn-ea"/>
        <a:cs typeface="+mn-cs"/>
      </a:defRPr>
    </a:lvl1pPr>
    <a:lvl2pPr marL="457200" algn="l" rtl="0" fontAlgn="base">
      <a:spcBef>
        <a:spcPct val="30000"/>
      </a:spcBef>
      <a:spcAft>
        <a:spcPct val="0"/>
      </a:spcAft>
      <a:defRPr sz="1200" kern="1200">
        <a:solidFill>
          <a:schemeClr val="tx1"/>
        </a:solidFill>
        <a:latin typeface="Times" pitchFamily="18" charset="0"/>
        <a:ea typeface="+mn-ea"/>
        <a:cs typeface="+mn-cs"/>
      </a:defRPr>
    </a:lvl2pPr>
    <a:lvl3pPr marL="914400" algn="l" rtl="0" fontAlgn="base">
      <a:spcBef>
        <a:spcPct val="30000"/>
      </a:spcBef>
      <a:spcAft>
        <a:spcPct val="0"/>
      </a:spcAft>
      <a:defRPr sz="1200" kern="1200">
        <a:solidFill>
          <a:schemeClr val="tx1"/>
        </a:solidFill>
        <a:latin typeface="Times" pitchFamily="18" charset="0"/>
        <a:ea typeface="+mn-ea"/>
        <a:cs typeface="+mn-cs"/>
      </a:defRPr>
    </a:lvl3pPr>
    <a:lvl4pPr marL="1371600" algn="l" rtl="0" fontAlgn="base">
      <a:spcBef>
        <a:spcPct val="30000"/>
      </a:spcBef>
      <a:spcAft>
        <a:spcPct val="0"/>
      </a:spcAft>
      <a:defRPr sz="1200" kern="1200">
        <a:solidFill>
          <a:schemeClr val="tx1"/>
        </a:solidFill>
        <a:latin typeface="Times" pitchFamily="18" charset="0"/>
        <a:ea typeface="+mn-ea"/>
        <a:cs typeface="+mn-cs"/>
      </a:defRPr>
    </a:lvl4pPr>
    <a:lvl5pPr marL="1828800" algn="l" rtl="0" fontAlgn="base">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uropa.eu.int/comm/environment/gpp/legal.ht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europa.eu.int/comm/environment/newprg/index.ht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C60D59-1140-412C-82B4-F67ADE77074D}" type="slidenum">
              <a:rPr lang="fr-FR"/>
              <a:pPr/>
              <a:t>1</a:t>
            </a:fld>
            <a:endParaRPr lang="fr-FR"/>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GB"/>
          </a:p>
        </p:txBody>
      </p:sp>
    </p:spTree>
    <p:extLst>
      <p:ext uri="{BB962C8B-B14F-4D97-AF65-F5344CB8AC3E}">
        <p14:creationId xmlns:p14="http://schemas.microsoft.com/office/powerpoint/2010/main" val="204067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F6AA53-03F1-40D5-BE04-7135DD610CF8}" type="slidenum">
              <a:rPr lang="fr-FR"/>
              <a:pPr/>
              <a:t>13</a:t>
            </a:fld>
            <a:endParaRPr lang="fr-FR"/>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a:t>Content of the presentation</a:t>
            </a:r>
          </a:p>
        </p:txBody>
      </p:sp>
    </p:spTree>
    <p:extLst>
      <p:ext uri="{BB962C8B-B14F-4D97-AF65-F5344CB8AC3E}">
        <p14:creationId xmlns:p14="http://schemas.microsoft.com/office/powerpoint/2010/main" val="3417194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68F6CF6-1B2E-4C0B-BC8A-A9D6BF3581FA}" type="slidenum">
              <a:rPr lang="fr-FR"/>
              <a:pPr/>
              <a:t>14</a:t>
            </a:fld>
            <a:endParaRPr lang="fr-FR"/>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xfrm>
            <a:off x="944563" y="4856163"/>
            <a:ext cx="5197475" cy="4600575"/>
          </a:xfrm>
        </p:spPr>
        <p:txBody>
          <a:bodyPr/>
          <a:lstStyle/>
          <a:p>
            <a:pPr marL="171450" indent="-171450">
              <a:lnSpc>
                <a:spcPct val="80000"/>
              </a:lnSpc>
            </a:pPr>
            <a:r>
              <a:rPr lang="en-GB" sz="1000"/>
              <a:t>Climate change, loss of biodiversity, energy crisis, decrease of non-renewable resources… it is proven that our environment is being damaged.  These damages are linked to our production and consumption modes. </a:t>
            </a:r>
          </a:p>
          <a:p>
            <a:pPr marL="171450" indent="-171450">
              <a:lnSpc>
                <a:spcPct val="80000"/>
              </a:lnSpc>
            </a:pPr>
            <a:endParaRPr lang="en-GB" sz="1000"/>
          </a:p>
          <a:p>
            <a:pPr marL="171450" indent="-171450">
              <a:lnSpc>
                <a:spcPct val="80000"/>
              </a:lnSpc>
            </a:pPr>
            <a:r>
              <a:rPr lang="en-GB" sz="1000" u="sng"/>
              <a:t>2 representative examples: </a:t>
            </a:r>
          </a:p>
          <a:p>
            <a:pPr marL="171450" indent="-171450">
              <a:lnSpc>
                <a:spcPct val="80000"/>
              </a:lnSpc>
            </a:pPr>
            <a:endParaRPr lang="en-GB" sz="1000" u="sng"/>
          </a:p>
          <a:p>
            <a:pPr marL="171450" indent="-171450">
              <a:lnSpc>
                <a:spcPct val="80000"/>
              </a:lnSpc>
              <a:buFontTx/>
              <a:buAutoNum type="arabicPeriod"/>
            </a:pPr>
            <a:r>
              <a:rPr lang="en-GB" sz="1000" b="1"/>
              <a:t> The doubling of the quantity of household waste</a:t>
            </a:r>
            <a:r>
              <a:rPr lang="en-GB" sz="1000"/>
              <a:t> produced per inhabitant during the last 30 years in France reflects the evolution of our consumption modes: increase in the quantity of objects possessed and single-unit packaging, decrease of the lifetime of products, development of one-way products (wet wipes…). During this same period, the improvements realised by producers in terms of packaging reduction did not enable to the global increase of household waste production. </a:t>
            </a:r>
          </a:p>
          <a:p>
            <a:pPr marL="171450" indent="-171450">
              <a:lnSpc>
                <a:spcPct val="80000"/>
              </a:lnSpc>
              <a:buFontTx/>
              <a:buAutoNum type="arabicPeriod"/>
            </a:pPr>
            <a:r>
              <a:rPr lang="en-GB" sz="1000" b="1"/>
              <a:t> Greenhouse effect :</a:t>
            </a:r>
            <a:r>
              <a:rPr lang="en-GB" sz="1000"/>
              <a:t> Greenhouse effect is the term relative to climate change. It is created by the so-called greenhouse gas emissions. Considering the CO2 emissions generated by all the activities on the French territory divided by the population, it appears that 52% correspond to the raw material extraction, manufacturing, use and disposal of all goods and services. </a:t>
            </a:r>
          </a:p>
        </p:txBody>
      </p:sp>
    </p:spTree>
    <p:extLst>
      <p:ext uri="{BB962C8B-B14F-4D97-AF65-F5344CB8AC3E}">
        <p14:creationId xmlns:p14="http://schemas.microsoft.com/office/powerpoint/2010/main" val="42732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3F9BD7-D0DB-4245-8C8C-6094E3BEA7A4}" type="slidenum">
              <a:rPr lang="fr-FR"/>
              <a:pPr/>
              <a:t>15</a:t>
            </a:fld>
            <a:endParaRPr lang="fr-F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xfrm>
            <a:off x="944563" y="4856163"/>
            <a:ext cx="5197475" cy="4600575"/>
          </a:xfrm>
        </p:spPr>
        <p:txBody>
          <a:bodyPr/>
          <a:lstStyle/>
          <a:p>
            <a:r>
              <a:rPr lang="en-US"/>
              <a:t>"Green" public procurement is implemented by public purchasers who take into account environmental elements when buying products, services or works.  </a:t>
            </a:r>
          </a:p>
          <a:p>
            <a:r>
              <a:rPr lang="en-US"/>
              <a:t>Examples : energy efficient computers, energy efficient buildings, office equipment made of environmentally sustainable timber, recyclable paper, electric cars, environmental friendly public transport, organic food in school canteens, electricity stemming from renewable energy sources, air conditioning systems complying with state of the art environmental solutions... </a:t>
            </a:r>
            <a:endParaRPr lang="en-GB"/>
          </a:p>
        </p:txBody>
      </p:sp>
    </p:spTree>
    <p:extLst>
      <p:ext uri="{BB962C8B-B14F-4D97-AF65-F5344CB8AC3E}">
        <p14:creationId xmlns:p14="http://schemas.microsoft.com/office/powerpoint/2010/main" val="3397726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1D47B05-814D-4ECC-9A4C-01D1CA8711C0}" type="slidenum">
              <a:rPr lang="fr-FR"/>
              <a:pPr/>
              <a:t>16</a:t>
            </a:fld>
            <a:endParaRPr lang="fr-F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xfrm>
            <a:off x="944563" y="4856163"/>
            <a:ext cx="5197475" cy="4600575"/>
          </a:xfrm>
        </p:spPr>
        <p:txBody>
          <a:bodyPr/>
          <a:lstStyle/>
          <a:p>
            <a:r>
              <a:rPr lang="en-US"/>
              <a:t>So much money is spent by public authorities across the EU in public procurement (16 % of EU wide GDP or a sum equivalent to half the GDP of Germany) that it makes sense to use that money to help achieve environmental goals. In some product and service groups the impact could be greater still, as public purchasers are particularly significant in the market (computers, energy efficient buildings, public transport...).</a:t>
            </a:r>
          </a:p>
          <a:p>
            <a:r>
              <a:rPr lang="en-US"/>
              <a:t>"Green" purchasing is also about setting the example and influencing the market place. In establishing a green procurement policy, and communicating the actions taken and the results of that action, the authority demonstrates that action in this area is possible, and that it leads to concrete results. Further, by promoting "green" procurement, public authorities may give important incentives to industry to develop "green" technologies. </a:t>
            </a:r>
            <a:endParaRPr lang="fr-FR"/>
          </a:p>
        </p:txBody>
      </p:sp>
    </p:spTree>
    <p:extLst>
      <p:ext uri="{BB962C8B-B14F-4D97-AF65-F5344CB8AC3E}">
        <p14:creationId xmlns:p14="http://schemas.microsoft.com/office/powerpoint/2010/main" val="2933856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7F5BFD-267A-4323-9C31-8389130163D3}" type="slidenum">
              <a:rPr lang="fr-FR"/>
              <a:pPr/>
              <a:t>17</a:t>
            </a:fld>
            <a:endParaRPr lang="fr-FR"/>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xfrm>
            <a:off x="944563" y="4856163"/>
            <a:ext cx="5197475" cy="4600575"/>
          </a:xfrm>
        </p:spPr>
        <p:txBody>
          <a:bodyPr/>
          <a:lstStyle/>
          <a:p>
            <a:pPr>
              <a:lnSpc>
                <a:spcPct val="80000"/>
              </a:lnSpc>
            </a:pPr>
            <a:r>
              <a:rPr lang="en-GB" sz="800"/>
              <a:t>On 31 March 2004, the Council and the European Parliament have adopted the new public procurement directives (repealing the existing directives with effect from the date of implementation). Relevant provisions in relation to "green" public procurement:</a:t>
            </a:r>
          </a:p>
          <a:p>
            <a:pPr>
              <a:lnSpc>
                <a:spcPct val="80000"/>
              </a:lnSpc>
            </a:pPr>
            <a:r>
              <a:rPr lang="en-GB" sz="800"/>
              <a:t>The definition of technical specifications, which includes environmental performance standards and production methods. This enables contracting authorities to ask for  products with an environmental friendly production methods or to award extra points for products manufactured as such. </a:t>
            </a:r>
          </a:p>
          <a:p>
            <a:pPr>
              <a:lnSpc>
                <a:spcPct val="80000"/>
              </a:lnSpc>
            </a:pPr>
            <a:r>
              <a:rPr lang="en-GB" sz="800"/>
              <a:t>The possibility to define technical specifications in terms of performance or functional requirements, including environmental characteristics. </a:t>
            </a:r>
          </a:p>
          <a:p>
            <a:pPr>
              <a:lnSpc>
                <a:spcPct val="80000"/>
              </a:lnSpc>
            </a:pPr>
            <a:r>
              <a:rPr lang="en-GB" sz="800"/>
              <a:t>Environmental characteristics in terms of performance or functional requirements may be defined in tender documents by using the specifications as defined by European or (multi) national eco labels (under certain conditions regarding scientific basis, accessibility and stakeholder consultation). </a:t>
            </a:r>
          </a:p>
          <a:p>
            <a:pPr>
              <a:lnSpc>
                <a:spcPct val="80000"/>
              </a:lnSpc>
            </a:pPr>
            <a:r>
              <a:rPr lang="en-GB" sz="800"/>
              <a:t>Member States may oblige contracting authorities to make sure that candidates or tenderers are informed of obligations relating to environmental protection. </a:t>
            </a:r>
          </a:p>
          <a:p>
            <a:pPr>
              <a:lnSpc>
                <a:spcPct val="80000"/>
              </a:lnSpc>
            </a:pPr>
            <a:r>
              <a:rPr lang="en-GB" sz="800"/>
              <a:t>Possible exclusion of candidates who have been the subject of a definitive judgement or a decision having equivalent effect for non-compliance with environmental legislation, on the condition that it constitutes an offence concerning the professional conduct or grave misconduct under national law. </a:t>
            </a:r>
          </a:p>
          <a:p>
            <a:pPr>
              <a:lnSpc>
                <a:spcPct val="80000"/>
              </a:lnSpc>
            </a:pPr>
            <a:r>
              <a:rPr lang="en-GB" sz="800"/>
              <a:t>Possibility for contracting authorities to ask for environmental management measures as a means to prove a tenderers' capacity to execute a specific works or service contract (for example in a works contract to build a bridge in a nature reserve, implying the need of continuous environmental management, and adoption of specific protection measures during the works). </a:t>
            </a:r>
          </a:p>
          <a:p>
            <a:pPr>
              <a:lnSpc>
                <a:spcPct val="80000"/>
              </a:lnSpc>
            </a:pPr>
            <a:r>
              <a:rPr lang="en-GB" sz="800"/>
              <a:t>Explicit preference for EMAS (and equivalent means of proof) when asking for environmental management measures, as a way to certify the measures put in place.  </a:t>
            </a:r>
          </a:p>
          <a:p>
            <a:pPr>
              <a:lnSpc>
                <a:spcPct val="80000"/>
              </a:lnSpc>
            </a:pPr>
            <a:r>
              <a:rPr lang="en-GB" sz="800"/>
              <a:t>Environmental characteristics listed as a possible award criterion: it follows from the wording of the relevant provision that environmental criteria may be of qualitative or economical nature, and it doesn't have to bring a direct advantage to the contracting authority itself. Award criteria should always be linked to the object of the contract (which excludes criteria related to the operation of environmental management schemes because such schemes cover a wide variety of measures, most of which won't be related to the object of the contract). All technical specifications (including environmental performance standards, environmental production methods..) can be translated into award criteria. </a:t>
            </a:r>
          </a:p>
          <a:p>
            <a:pPr>
              <a:lnSpc>
                <a:spcPct val="80000"/>
              </a:lnSpc>
            </a:pPr>
            <a:r>
              <a:rPr lang="en-GB" sz="800"/>
              <a:t>Environmental considerations can be included in the conditions relating to the performance of a contract (for example a requirement to deliver the products in bulk), if not discriminatory and no disguised technical specifications or selection criteria.</a:t>
            </a:r>
            <a:endParaRPr lang="en-US" sz="800"/>
          </a:p>
          <a:p>
            <a:pPr>
              <a:lnSpc>
                <a:spcPct val="80000"/>
              </a:lnSpc>
            </a:pPr>
            <a:r>
              <a:rPr lang="en-US" sz="800"/>
              <a:t>More on </a:t>
            </a:r>
            <a:r>
              <a:rPr lang="en-US" sz="800">
                <a:hlinkClick r:id="rId3"/>
              </a:rPr>
              <a:t>http://europa.eu.int/comm/environment/gpp/legal.htm</a:t>
            </a:r>
            <a:endParaRPr lang="en-US" sz="800"/>
          </a:p>
          <a:p>
            <a:pPr>
              <a:lnSpc>
                <a:spcPct val="80000"/>
              </a:lnSpc>
            </a:pPr>
            <a:endParaRPr lang="en-US" sz="800"/>
          </a:p>
          <a:p>
            <a:pPr>
              <a:lnSpc>
                <a:spcPct val="80000"/>
              </a:lnSpc>
            </a:pPr>
            <a:endParaRPr lang="fr-FR" sz="800"/>
          </a:p>
        </p:txBody>
      </p:sp>
    </p:spTree>
    <p:extLst>
      <p:ext uri="{BB962C8B-B14F-4D97-AF65-F5344CB8AC3E}">
        <p14:creationId xmlns:p14="http://schemas.microsoft.com/office/powerpoint/2010/main" val="2068631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B2EC84-FCD6-457B-A868-8CE814329835}" type="slidenum">
              <a:rPr lang="fr-FR"/>
              <a:pPr/>
              <a:t>18</a:t>
            </a:fld>
            <a:endParaRPr lang="fr-FR"/>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xfrm>
            <a:off x="944563" y="4856163"/>
            <a:ext cx="5197475" cy="4600575"/>
          </a:xfrm>
        </p:spPr>
        <p:txBody>
          <a:bodyPr/>
          <a:lstStyle/>
          <a:p>
            <a:r>
              <a:rPr lang="en-GB"/>
              <a:t>The Flower scheme is part of a broader strategy aimed at promoting sustainable production and consumption. This aim can be achieved in the context of a "framework for an integrated life-cycle oriented product policy", as indicated in the new </a:t>
            </a:r>
            <a:r>
              <a:rPr lang="en-GB">
                <a:hlinkClick r:id="rId3"/>
              </a:rPr>
              <a:t>Environmental Action Programme "Environment 2010:Our Future Our Choice".</a:t>
            </a:r>
            <a:r>
              <a:rPr lang="en-GB"/>
              <a:t> </a:t>
            </a:r>
          </a:p>
          <a:p>
            <a:r>
              <a:rPr lang="en-GB"/>
              <a:t>Being a market-based instrument, the primary function of the EU Eco-label is to stimulate both the supply and demand of products with a reduced environmental impact. With respect to supply, the EU Eco-label has a clear objective of encouraging businesses to market greener, officially licensed products. On the demand side, the scheme gives you as a European consumer the means to make informed environmental choices when purchasing.  The Flower is your assurance of European green authenticity.</a:t>
            </a:r>
          </a:p>
          <a:p>
            <a:r>
              <a:rPr lang="en-GB"/>
              <a:t>At the same time, products eco-labelled in the EU scheme can give you the guarantee that their compliance with established ecological criteria has been tested by independent third parties, the national and regional Eco-label Competent Bodies.</a:t>
            </a:r>
          </a:p>
          <a:p>
            <a:endParaRPr lang="en-GB"/>
          </a:p>
        </p:txBody>
      </p:sp>
    </p:spTree>
    <p:extLst>
      <p:ext uri="{BB962C8B-B14F-4D97-AF65-F5344CB8AC3E}">
        <p14:creationId xmlns:p14="http://schemas.microsoft.com/office/powerpoint/2010/main" val="1459585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9C3C89-95B4-4E6F-9FD3-C05208018FF8}" type="slidenum">
              <a:rPr lang="fr-FR"/>
              <a:pPr/>
              <a:t>19</a:t>
            </a:fld>
            <a:endParaRPr lang="fr-FR"/>
          </a:p>
        </p:txBody>
      </p:sp>
      <p:sp>
        <p:nvSpPr>
          <p:cNvPr id="33794" name="Rectangle 2"/>
          <p:cNvSpPr>
            <a:spLocks noGrp="1" noRot="1" noChangeAspect="1" noChangeArrowheads="1" noTextEdit="1"/>
          </p:cNvSpPr>
          <p:nvPr>
            <p:ph type="sldImg"/>
          </p:nvPr>
        </p:nvSpPr>
        <p:spPr>
          <a:xfrm>
            <a:off x="871538" y="736600"/>
            <a:ext cx="5418137" cy="3833813"/>
          </a:xfrm>
          <a:ln/>
        </p:spPr>
      </p:sp>
      <p:sp>
        <p:nvSpPr>
          <p:cNvPr id="33795" name="Rectangle 3"/>
          <p:cNvSpPr>
            <a:spLocks noGrp="1" noChangeArrowheads="1"/>
          </p:cNvSpPr>
          <p:nvPr>
            <p:ph type="body" idx="1"/>
          </p:nvPr>
        </p:nvSpPr>
        <p:spPr>
          <a:xfrm>
            <a:off x="944563" y="4856163"/>
            <a:ext cx="5197475" cy="4600575"/>
          </a:xfrm>
        </p:spPr>
        <p:txBody>
          <a:bodyPr/>
          <a:lstStyle/>
          <a:p>
            <a:r>
              <a:rPr lang="fr-FR"/>
              <a:t>These data are extracted from a study made for the European Commission on</a:t>
            </a:r>
          </a:p>
          <a:p>
            <a:r>
              <a:rPr lang="fr-FR"/>
              <a:t>t</a:t>
            </a:r>
            <a:r>
              <a:rPr lang="fr-FR" i="1"/>
              <a:t>he Direct and Indirect Benefits of the European Ecolabel – Final Report Nov 2004, AEAT</a:t>
            </a:r>
          </a:p>
          <a:p>
            <a:r>
              <a:rPr lang="fr-FR"/>
              <a:t>For every product group, the most significative environmental benefits were compared to standard products, which enabled to evaluate the gain between an eco-labelled product and a standard product.</a:t>
            </a:r>
          </a:p>
          <a:p>
            <a:r>
              <a:rPr lang="fr-FR"/>
              <a:t>Considering market data of every product group and a potential 5% market share of eco-labelled products, the global environmental benefits were calculated. </a:t>
            </a:r>
          </a:p>
          <a:p>
            <a:endParaRPr lang="fr-FR"/>
          </a:p>
        </p:txBody>
      </p:sp>
    </p:spTree>
    <p:extLst>
      <p:ext uri="{BB962C8B-B14F-4D97-AF65-F5344CB8AC3E}">
        <p14:creationId xmlns:p14="http://schemas.microsoft.com/office/powerpoint/2010/main" val="1566792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1E6B8F-2C67-47B8-A953-17DC0CC77B75}" type="slidenum">
              <a:rPr lang="fr-FR"/>
              <a:pPr/>
              <a:t>20</a:t>
            </a:fld>
            <a:endParaRPr lang="fr-FR"/>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r>
              <a:rPr lang="en-GB"/>
              <a:t>This is a non-exhaustive list of examples, based on the knowledge of BIO IS (French company)</a:t>
            </a:r>
          </a:p>
        </p:txBody>
      </p:sp>
    </p:spTree>
    <p:extLst>
      <p:ext uri="{BB962C8B-B14F-4D97-AF65-F5344CB8AC3E}">
        <p14:creationId xmlns:p14="http://schemas.microsoft.com/office/powerpoint/2010/main" val="21650691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E8C75E-E38B-4B22-B874-55847BA153F7}" type="slidenum">
              <a:rPr lang="fr-FR"/>
              <a:pPr/>
              <a:t>21</a:t>
            </a:fld>
            <a:endParaRPr lang="fr-FR"/>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xfrm>
            <a:off x="944563" y="4856163"/>
            <a:ext cx="5197475" cy="4600575"/>
          </a:xfrm>
        </p:spPr>
        <p:txBody>
          <a:bodyPr/>
          <a:lstStyle/>
          <a:p>
            <a:endParaRPr lang="en-GB"/>
          </a:p>
        </p:txBody>
      </p:sp>
    </p:spTree>
    <p:extLst>
      <p:ext uri="{BB962C8B-B14F-4D97-AF65-F5344CB8AC3E}">
        <p14:creationId xmlns:p14="http://schemas.microsoft.com/office/powerpoint/2010/main" val="3932019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CB7119-4172-4349-A656-395801915BFB}" type="slidenum">
              <a:rPr lang="fr-FR"/>
              <a:pPr/>
              <a:t>22</a:t>
            </a:fld>
            <a:endParaRPr lang="fr-FR"/>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xfrm>
            <a:off x="944563" y="4856163"/>
            <a:ext cx="5197475" cy="4600575"/>
          </a:xfrm>
        </p:spPr>
        <p:txBody>
          <a:bodyPr/>
          <a:lstStyle/>
          <a:p>
            <a:r>
              <a:rPr lang="en-GB"/>
              <a:t>The EU Eco-label criteria take into account the main environmental impacts of a product and the technically possible improvements. These criteria are established at the European level by the EU Ecolabelling Board. This Board involves the European Commission, the national EU Eco-label competent bodies, industry, consumers, environmentalists, trade unions and SMEs. This ensures a transparent procedure, European-wide consensus on the scientific reliability of the criteria and credibility in terms of protection to the environment and product efficiency.</a:t>
            </a:r>
          </a:p>
        </p:txBody>
      </p:sp>
    </p:spTree>
    <p:extLst>
      <p:ext uri="{BB962C8B-B14F-4D97-AF65-F5344CB8AC3E}">
        <p14:creationId xmlns:p14="http://schemas.microsoft.com/office/powerpoint/2010/main" val="652535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33DBB7-8F8D-4F08-8350-9856A5BD2EC2}" type="slidenum">
              <a:rPr lang="fr-FR"/>
              <a:pPr/>
              <a:t>23</a:t>
            </a:fld>
            <a:endParaRPr lang="fr-FR"/>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xfrm>
            <a:off x="944563" y="4856163"/>
            <a:ext cx="5197475" cy="4600575"/>
          </a:xfrm>
        </p:spPr>
        <p:txBody>
          <a:bodyPr/>
          <a:lstStyle/>
          <a:p>
            <a:r>
              <a:rPr lang="en-GB"/>
              <a:t>The EU Eco-label scheme is public, transparent and non discriminatory.</a:t>
            </a:r>
          </a:p>
          <a:p>
            <a:r>
              <a:rPr lang="en-GB"/>
              <a:t>It is valid and identical throughout the European Union, as well as the EEA countries (Norway, Iceland, and Liechtenstein).</a:t>
            </a:r>
          </a:p>
          <a:p>
            <a:r>
              <a:rPr lang="en-GB"/>
              <a:t>Overseas products can also be awarded the EU Eco-label under exactly the same conditions as EU products. Therefore you are guaranteed to offer equal opportunities to all competitors.</a:t>
            </a:r>
          </a:p>
        </p:txBody>
      </p:sp>
    </p:spTree>
    <p:extLst>
      <p:ext uri="{BB962C8B-B14F-4D97-AF65-F5344CB8AC3E}">
        <p14:creationId xmlns:p14="http://schemas.microsoft.com/office/powerpoint/2010/main" val="31901976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868D43-4D80-4FDE-B9FC-E7ADDD6F7E0E}" type="slidenum">
              <a:rPr lang="fr-FR"/>
              <a:pPr/>
              <a:t>24</a:t>
            </a:fld>
            <a:endParaRPr lang="fr-FR"/>
          </a:p>
        </p:txBody>
      </p:sp>
      <p:sp>
        <p:nvSpPr>
          <p:cNvPr id="43010" name="Rectangle 2"/>
          <p:cNvSpPr>
            <a:spLocks noGrp="1" noRot="1" noChangeAspect="1" noChangeArrowheads="1" noTextEdit="1"/>
          </p:cNvSpPr>
          <p:nvPr>
            <p:ph type="sldImg"/>
          </p:nvPr>
        </p:nvSpPr>
        <p:spPr>
          <a:xfrm>
            <a:off x="869950" y="736600"/>
            <a:ext cx="5418138" cy="3833813"/>
          </a:xfrm>
          <a:ln/>
        </p:spPr>
      </p:sp>
      <p:sp>
        <p:nvSpPr>
          <p:cNvPr id="43011" name="Rectangle 3"/>
          <p:cNvSpPr>
            <a:spLocks noGrp="1" noChangeArrowheads="1"/>
          </p:cNvSpPr>
          <p:nvPr>
            <p:ph type="body" idx="1"/>
          </p:nvPr>
        </p:nvSpPr>
        <p:spPr>
          <a:xfrm>
            <a:off x="944563" y="4856163"/>
            <a:ext cx="5197475" cy="4600575"/>
          </a:xfrm>
        </p:spPr>
        <p:txBody>
          <a:bodyPr/>
          <a:lstStyle/>
          <a:p>
            <a:r>
              <a:rPr lang="en-GB"/>
              <a:t>The interactive catalogue allows finding out about products in all European member states that carry the EU Eco-label and can give an appreciation of the minimum size of the market and where you can buy them.</a:t>
            </a:r>
          </a:p>
        </p:txBody>
      </p:sp>
    </p:spTree>
    <p:extLst>
      <p:ext uri="{BB962C8B-B14F-4D97-AF65-F5344CB8AC3E}">
        <p14:creationId xmlns:p14="http://schemas.microsoft.com/office/powerpoint/2010/main" val="2131371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FDA4DB-D407-4275-844E-29DDA3955EA3}" type="slidenum">
              <a:rPr lang="fr-FR"/>
              <a:pPr/>
              <a:t>25</a:t>
            </a:fld>
            <a:endParaRPr lang="fr-FR"/>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xfrm>
            <a:off x="944563" y="4856163"/>
            <a:ext cx="5197475" cy="4600575"/>
          </a:xfrm>
        </p:spPr>
        <p:txBody>
          <a:bodyPr/>
          <a:lstStyle/>
          <a:p>
            <a:r>
              <a:rPr lang="en-GB"/>
              <a:t>The Interpretative Communication makes it clear that there is considerable room for green public procurement under the public procurement Directives. </a:t>
            </a:r>
            <a:endParaRPr lang="en-GB" b="1"/>
          </a:p>
          <a:p>
            <a:r>
              <a:rPr lang="en-GB" b="1"/>
              <a:t>Technical specifications</a:t>
            </a:r>
            <a:r>
              <a:rPr lang="en-GB"/>
              <a:t/>
            </a:r>
            <a:br>
              <a:rPr lang="en-GB"/>
            </a:br>
            <a:r>
              <a:rPr lang="en-GB"/>
              <a:t/>
            </a:r>
            <a:br>
              <a:rPr lang="en-GB"/>
            </a:br>
            <a:r>
              <a:rPr lang="en-GB"/>
              <a:t>Under the public procurement Directives is possible to integrate environmental considerations into public purchases at different stages of the procedure. First of all in setting the technical specifications of the call for tender. At this stage it is possible to prescribe which basic or primary materials shall be used, to require the use of a specific production process, as well as to refer to Eco-labels. (It has to be noted however that the utilisation of Eco-labels is subject to specific conditions and the public authorities have to accept also other means of proof in order to guarantee the respect of principle of non- discrimination. Advice on using Eco-labels legally under the public procurement Directives is contained in Buying Green, a handbook on environmental public procurement, EU 2004.</a:t>
            </a:r>
          </a:p>
        </p:txBody>
      </p:sp>
    </p:spTree>
    <p:extLst>
      <p:ext uri="{BB962C8B-B14F-4D97-AF65-F5344CB8AC3E}">
        <p14:creationId xmlns:p14="http://schemas.microsoft.com/office/powerpoint/2010/main" val="1346841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029B619-FD3D-4D34-8D02-F3C36F4F023D}" type="slidenum">
              <a:rPr lang="fr-FR"/>
              <a:pPr/>
              <a:t>26</a:t>
            </a:fld>
            <a:endParaRPr lang="fr-FR"/>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r>
              <a:rPr lang="en-GB"/>
              <a:t>It is possible that, even after conducting a market analysis, you are not sure whether any green alternatives to the products, services or works you want to purchase exist, or that you remain unsure about their quality or price. If this is the case, it may be interesting to ask potential bidders to submit green variants. This means that you establish a minimal set of technical specifications for the product you want to purchase, which will apply to both the neutral offer and its green variant. For the latter, you will add an environmental dimension. Hence, you can use variants to support the environment by allowing a comparison between standard solutions and environment-friendly options (based on the same standard technical requirements). </a:t>
            </a:r>
          </a:p>
          <a:p>
            <a:r>
              <a:rPr lang="en-GB"/>
              <a:t>Companies are free to provide offers based on the variant or the initial tender, unless indicated otherwise by the contracting authority. To be able to accept variants in a public procurement procedure, you need to indicate in advance in the tender documents:</a:t>
            </a:r>
          </a:p>
          <a:p>
            <a:r>
              <a:rPr lang="en-GB"/>
              <a:t>• that variants will be accepted,</a:t>
            </a:r>
          </a:p>
          <a:p>
            <a:r>
              <a:rPr lang="en-GB"/>
              <a:t>• the minimum environmental specifications the variants have to meet (e.g. better environmental performance),</a:t>
            </a:r>
          </a:p>
          <a:p>
            <a:r>
              <a:rPr lang="en-GB"/>
              <a:t>• specific requirements for presenting variants in bids (such as requiring a separate envelope indicating variant or indicating that a variant can only be submitted combined with a neutral bid).</a:t>
            </a:r>
          </a:p>
          <a:p>
            <a:endParaRPr lang="en-GB"/>
          </a:p>
        </p:txBody>
      </p:sp>
    </p:spTree>
    <p:extLst>
      <p:ext uri="{BB962C8B-B14F-4D97-AF65-F5344CB8AC3E}">
        <p14:creationId xmlns:p14="http://schemas.microsoft.com/office/powerpoint/2010/main" val="1786646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5CC608-68B9-4D3C-8593-240834367E27}" type="slidenum">
              <a:rPr lang="fr-FR"/>
              <a:pPr/>
              <a:t>27</a:t>
            </a:fld>
            <a:endParaRPr lang="fr-FR"/>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p:txBody>
          <a:bodyPr/>
          <a:lstStyle/>
          <a:p>
            <a:endParaRPr lang="en-GB"/>
          </a:p>
        </p:txBody>
      </p:sp>
    </p:spTree>
    <p:extLst>
      <p:ext uri="{BB962C8B-B14F-4D97-AF65-F5344CB8AC3E}">
        <p14:creationId xmlns:p14="http://schemas.microsoft.com/office/powerpoint/2010/main" val="1935370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A0C514-41C6-4FB0-9442-1447D3591232}" type="slidenum">
              <a:rPr lang="fr-FR"/>
              <a:pPr/>
              <a:t>28</a:t>
            </a:fld>
            <a:endParaRPr lang="fr-FR"/>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GB"/>
          </a:p>
        </p:txBody>
      </p:sp>
    </p:spTree>
    <p:extLst>
      <p:ext uri="{BB962C8B-B14F-4D97-AF65-F5344CB8AC3E}">
        <p14:creationId xmlns:p14="http://schemas.microsoft.com/office/powerpoint/2010/main" val="20438745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9858532-C786-452D-9E6F-EA340E8A6E06}" type="slidenum">
              <a:rPr lang="fr-FR"/>
              <a:pPr/>
              <a:t>29</a:t>
            </a:fld>
            <a:endParaRPr lang="fr-FR"/>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xfrm>
            <a:off x="944563" y="4856163"/>
            <a:ext cx="5197475" cy="4600575"/>
          </a:xfrm>
        </p:spPr>
        <p:txBody>
          <a:bodyPr/>
          <a:lstStyle/>
          <a:p>
            <a:pPr>
              <a:lnSpc>
                <a:spcPct val="90000"/>
              </a:lnSpc>
            </a:pPr>
            <a:r>
              <a:rPr lang="en-GB" sz="900"/>
              <a:t>The Interpretative Communication makes it clear that there is considerable room for green public procurement under the public procurement Directives. </a:t>
            </a:r>
            <a:br>
              <a:rPr lang="en-GB" sz="900"/>
            </a:br>
            <a:r>
              <a:rPr lang="en-GB" sz="900"/>
              <a:t/>
            </a:r>
            <a:br>
              <a:rPr lang="en-GB" sz="900"/>
            </a:br>
            <a:r>
              <a:rPr lang="en-GB" sz="900" b="1"/>
              <a:t>Definition of the subject of the contract</a:t>
            </a:r>
            <a:r>
              <a:rPr lang="en-GB" sz="900"/>
              <a:t/>
            </a:r>
            <a:br>
              <a:rPr lang="en-GB" sz="900"/>
            </a:br>
            <a:r>
              <a:rPr lang="en-GB" sz="900"/>
              <a:t/>
            </a:r>
            <a:br>
              <a:rPr lang="en-GB" sz="900"/>
            </a:br>
            <a:r>
              <a:rPr lang="en-GB" sz="900"/>
              <a:t>The main possibilities of taking into account the environmental issues are to be found when the subject of the contract is being defined: these decisions are not covered by the directives but they have to comply with the EC Treaty provisions and principles as mentioned above. The public authorities could, for example, define that public transport services are to be carried out by electrical buses.</a:t>
            </a:r>
            <a:br>
              <a:rPr lang="en-GB" sz="900"/>
            </a:br>
            <a:endParaRPr lang="en-GB" sz="900"/>
          </a:p>
          <a:p>
            <a:pPr>
              <a:lnSpc>
                <a:spcPct val="90000"/>
              </a:lnSpc>
            </a:pPr>
            <a:r>
              <a:rPr lang="en-GB" sz="900" b="1"/>
              <a:t>Technical specifications</a:t>
            </a:r>
            <a:r>
              <a:rPr lang="en-GB" sz="900"/>
              <a:t/>
            </a:r>
            <a:br>
              <a:rPr lang="en-GB" sz="900"/>
            </a:br>
            <a:r>
              <a:rPr lang="en-GB" sz="900"/>
              <a:t/>
            </a:r>
            <a:br>
              <a:rPr lang="en-GB" sz="900"/>
            </a:br>
            <a:r>
              <a:rPr lang="en-GB" sz="900"/>
              <a:t>Under the public procurement Directives is possible to integrate environmental considerations into public purchases at different stages of the procedure. First of all in setting the technical specifications of the call for tender. At this stage it is possible to prescribe which basic or primary materials shall be used, to require the use of a specific production process, as well as to refer to Eco-labels. (It has to be noted however that the utilisation of Eco-labels is subject to specific conditions and the public authorities have to accept also other means of proof in order to guarantee the respect of principle of non- discrimination. Advice on using Eco-labels legally under the public procurement Directives is contained in Buying Green, a handbook on environmental public procurement, EU 2004.</a:t>
            </a:r>
          </a:p>
          <a:p>
            <a:pPr>
              <a:lnSpc>
                <a:spcPct val="90000"/>
              </a:lnSpc>
            </a:pPr>
            <a:endParaRPr lang="en-GB" sz="900"/>
          </a:p>
          <a:p>
            <a:pPr>
              <a:lnSpc>
                <a:spcPct val="90000"/>
              </a:lnSpc>
            </a:pPr>
            <a:r>
              <a:rPr lang="en-GB" sz="900" b="1"/>
              <a:t>Selection of the candidates</a:t>
            </a:r>
            <a:r>
              <a:rPr lang="en-GB" sz="900"/>
              <a:t/>
            </a:r>
            <a:br>
              <a:rPr lang="en-GB" sz="900"/>
            </a:br>
            <a:r>
              <a:rPr lang="en-GB" sz="900"/>
              <a:t/>
            </a:r>
            <a:br>
              <a:rPr lang="en-GB" sz="900"/>
            </a:br>
            <a:r>
              <a:rPr lang="en-GB" sz="900"/>
              <a:t>The selection of the candidates is the stage at which the public authority evaluates the technical capacity, the financial and economic standing of the future contractors as well as the absence of conditions which could justify a candidate?s exclusion from participating in a public contract, such as grave professional misconduct. There are possibilities for the contracting authorities to introduce environmental specifications in the selection criteria of the call for tender: they can exclude, for example, a contractor that has been found guilty of an environmental offence qualified as a professional misconduct by the national law. For contracts with an environmental dimension, the public authority may also require that the contractor possesses the requisite technical competence in the environmental field when this is required by the subject matter of the contract, and may accept an EMAS registration or ISO 14001 certification as one of the possible means of proof of this </a:t>
            </a:r>
          </a:p>
        </p:txBody>
      </p:sp>
    </p:spTree>
    <p:extLst>
      <p:ext uri="{BB962C8B-B14F-4D97-AF65-F5344CB8AC3E}">
        <p14:creationId xmlns:p14="http://schemas.microsoft.com/office/powerpoint/2010/main" val="15214057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D1C3D6-81C9-4C87-9FBE-04FF75193615}" type="slidenum">
              <a:rPr lang="fr-FR"/>
              <a:pPr/>
              <a:t>30</a:t>
            </a:fld>
            <a:endParaRPr lang="fr-FR"/>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endParaRPr lang="en-GB"/>
          </a:p>
        </p:txBody>
      </p:sp>
    </p:spTree>
    <p:extLst>
      <p:ext uri="{BB962C8B-B14F-4D97-AF65-F5344CB8AC3E}">
        <p14:creationId xmlns:p14="http://schemas.microsoft.com/office/powerpoint/2010/main" val="8864955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0FDDD8-CD37-4202-BB8E-AAA601F9B922}" type="slidenum">
              <a:rPr lang="fr-FR"/>
              <a:pPr/>
              <a:t>31</a:t>
            </a:fld>
            <a:endParaRPr lang="fr-FR"/>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xfrm>
            <a:off x="944563" y="4856163"/>
            <a:ext cx="5197475" cy="4600575"/>
          </a:xfrm>
        </p:spPr>
        <p:txBody>
          <a:bodyPr/>
          <a:lstStyle/>
          <a:p>
            <a:r>
              <a:rPr lang="en-GB"/>
              <a:t>Green purchasing was initiated by the sustainable development department. Now, the purchasers themselves draw the environmental specifications. This can be considered as an appropriation of the GPP approach. </a:t>
            </a:r>
            <a:endParaRPr lang="fr-FR"/>
          </a:p>
        </p:txBody>
      </p:sp>
    </p:spTree>
    <p:extLst>
      <p:ext uri="{BB962C8B-B14F-4D97-AF65-F5344CB8AC3E}">
        <p14:creationId xmlns:p14="http://schemas.microsoft.com/office/powerpoint/2010/main" val="5083855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C3B6DE-7BC7-4650-A6BC-E582FE2A0185}" type="slidenum">
              <a:rPr lang="fr-FR"/>
              <a:pPr/>
              <a:t>32</a:t>
            </a:fld>
            <a:endParaRPr lang="fr-FR"/>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xfrm>
            <a:off x="944563" y="4856163"/>
            <a:ext cx="5197475" cy="4600575"/>
          </a:xfrm>
          <a:noFill/>
          <a:ln/>
        </p:spPr>
        <p:txBody>
          <a:bodyPr lIns="98903" tIns="49452" rIns="98903" bIns="49452"/>
          <a:lstStyle/>
          <a:p>
            <a:pPr>
              <a:lnSpc>
                <a:spcPct val="90000"/>
              </a:lnSpc>
            </a:pPr>
            <a:r>
              <a:rPr lang="en-GB"/>
              <a:t>A ‘déliberation’ (official and durable act) related to sustainable development in public procurement was adopted by Dunkerque.  This deliberation mentions that the city begins to gradually integrate references to take into account sustainable development in its purchases. </a:t>
            </a:r>
          </a:p>
          <a:p>
            <a:pPr>
              <a:lnSpc>
                <a:spcPct val="90000"/>
              </a:lnSpc>
            </a:pPr>
            <a:r>
              <a:rPr lang="en-GB"/>
              <a:t> </a:t>
            </a:r>
          </a:p>
          <a:p>
            <a:pPr>
              <a:lnSpc>
                <a:spcPct val="90000"/>
              </a:lnSpc>
            </a:pPr>
            <a:r>
              <a:rPr lang="en-GB"/>
              <a:t>Method </a:t>
            </a:r>
          </a:p>
          <a:p>
            <a:pPr>
              <a:lnSpc>
                <a:spcPct val="90000"/>
              </a:lnSpc>
            </a:pPr>
            <a:r>
              <a:rPr lang="en-GB"/>
              <a:t>Purchasing departments, which wish to integrate environmental characteristics, contact the Sustainable Development department to identify environmental issues related to the products they want to purchase.  </a:t>
            </a:r>
          </a:p>
          <a:p>
            <a:pPr>
              <a:lnSpc>
                <a:spcPct val="90000"/>
              </a:lnSpc>
            </a:pPr>
            <a:r>
              <a:rPr lang="en-GB"/>
              <a:t>According to the identified environmental issues, ecological alternatives as well as information on the potential suppliers is researched and analyzed (information is primarily found on the Internet and exchanges within networks).  According to the availability of more ecological products the "environment" cursor is placed more or less high (this point is presented in a following slide).</a:t>
            </a:r>
          </a:p>
          <a:p>
            <a:pPr>
              <a:lnSpc>
                <a:spcPct val="90000"/>
              </a:lnSpc>
            </a:pPr>
            <a:r>
              <a:rPr lang="en-GB"/>
              <a:t> </a:t>
            </a:r>
          </a:p>
        </p:txBody>
      </p:sp>
    </p:spTree>
    <p:extLst>
      <p:ext uri="{BB962C8B-B14F-4D97-AF65-F5344CB8AC3E}">
        <p14:creationId xmlns:p14="http://schemas.microsoft.com/office/powerpoint/2010/main" val="3906048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1A43300-3318-4657-A3AA-AD965DEBD286}" type="slidenum">
              <a:rPr lang="fr-FR"/>
              <a:pPr/>
              <a:t>33</a:t>
            </a:fld>
            <a:endParaRPr lang="fr-FR"/>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xfrm>
            <a:off x="944563" y="4856163"/>
            <a:ext cx="5197475" cy="4600575"/>
          </a:xfrm>
          <a:noFill/>
          <a:ln/>
        </p:spPr>
        <p:txBody>
          <a:bodyPr lIns="98903" tIns="49452" rIns="98903" bIns="49452"/>
          <a:lstStyle/>
          <a:p>
            <a:r>
              <a:rPr lang="en-GB"/>
              <a:t>Cleaning products were chosen because they are widely consumed within the city and because the European Eco-label covers this product group.</a:t>
            </a:r>
          </a:p>
          <a:p>
            <a:r>
              <a:rPr lang="en-GB"/>
              <a:t> </a:t>
            </a:r>
          </a:p>
          <a:p>
            <a:r>
              <a:rPr lang="en-GB"/>
              <a:t>The environmental issue chosen is to limit water pollution because detergents contribute to damage the aquatic environment. (eutrophication and dangerous substances) </a:t>
            </a:r>
          </a:p>
          <a:p>
            <a:r>
              <a:rPr lang="en-GB"/>
              <a:t> </a:t>
            </a:r>
          </a:p>
          <a:p>
            <a:r>
              <a:rPr lang="en-GB"/>
              <a:t>The environmental criteria considered are </a:t>
            </a:r>
          </a:p>
          <a:p>
            <a:r>
              <a:rPr lang="en-GB"/>
              <a:t>•         Biodegradability rate : in reference to the European Eco-label criteria </a:t>
            </a:r>
          </a:p>
          <a:p>
            <a:r>
              <a:rPr lang="en-GB"/>
              <a:t>•         Dangerous substances content : in reference to the Detergent Ingredient Database of the European Eco-label (DID List)</a:t>
            </a:r>
            <a:endParaRPr lang="fr-FR"/>
          </a:p>
        </p:txBody>
      </p:sp>
    </p:spTree>
    <p:extLst>
      <p:ext uri="{BB962C8B-B14F-4D97-AF65-F5344CB8AC3E}">
        <p14:creationId xmlns:p14="http://schemas.microsoft.com/office/powerpoint/2010/main" val="36329422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8BB6BD-4574-4711-9E2B-460027823957}" type="slidenum">
              <a:rPr lang="fr-FR"/>
              <a:pPr/>
              <a:t>34</a:t>
            </a:fld>
            <a:endParaRPr lang="fr-FR"/>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xfrm>
            <a:off x="944563" y="4856163"/>
            <a:ext cx="5197475" cy="4600575"/>
          </a:xfrm>
          <a:noFill/>
          <a:ln/>
        </p:spPr>
        <p:txBody>
          <a:bodyPr lIns="98903" tIns="49452" rIns="98903" bIns="49452"/>
          <a:lstStyle/>
          <a:p>
            <a:r>
              <a:rPr lang="en-GB"/>
              <a:t>Samples were requested from the suppliers in order to test the technical performance.  </a:t>
            </a:r>
          </a:p>
          <a:p>
            <a:r>
              <a:rPr lang="en-GB"/>
              <a:t>This test was very positive: only one sample did not appear effective.</a:t>
            </a:r>
          </a:p>
          <a:p>
            <a:r>
              <a:rPr lang="en-GB"/>
              <a:t> </a:t>
            </a:r>
          </a:p>
          <a:p>
            <a:r>
              <a:rPr lang="en-GB"/>
              <a:t>Results:</a:t>
            </a:r>
          </a:p>
          <a:p>
            <a:r>
              <a:rPr lang="en-GB"/>
              <a:t> The call for tenders was fruitful and there was a very positive feedback from employees ( efficiency and lack of respiratory and skin irritations)</a:t>
            </a:r>
            <a:endParaRPr lang="fr-FR"/>
          </a:p>
        </p:txBody>
      </p:sp>
    </p:spTree>
    <p:extLst>
      <p:ext uri="{BB962C8B-B14F-4D97-AF65-F5344CB8AC3E}">
        <p14:creationId xmlns:p14="http://schemas.microsoft.com/office/powerpoint/2010/main" val="42811151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B14168-7D54-4884-AB1E-CE9565FA56B7}" type="slidenum">
              <a:rPr lang="fr-FR"/>
              <a:pPr/>
              <a:t>35</a:t>
            </a:fld>
            <a:endParaRPr lang="fr-FR"/>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xfrm>
            <a:off x="944563" y="4856163"/>
            <a:ext cx="5197475" cy="4600575"/>
          </a:xfrm>
        </p:spPr>
        <p:txBody>
          <a:bodyPr/>
          <a:lstStyle/>
          <a:p>
            <a:endParaRPr lang="en-GB"/>
          </a:p>
        </p:txBody>
      </p:sp>
    </p:spTree>
    <p:extLst>
      <p:ext uri="{BB962C8B-B14F-4D97-AF65-F5344CB8AC3E}">
        <p14:creationId xmlns:p14="http://schemas.microsoft.com/office/powerpoint/2010/main" val="14012756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DA541CC-FBE0-4E71-BF19-99013E505821}" type="slidenum">
              <a:rPr lang="fr-FR"/>
              <a:pPr/>
              <a:t>36</a:t>
            </a:fld>
            <a:endParaRPr lang="fr-FR"/>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xfrm>
            <a:off x="944563" y="4856163"/>
            <a:ext cx="5197475" cy="4600575"/>
          </a:xfrm>
        </p:spPr>
        <p:txBody>
          <a:bodyPr/>
          <a:lstStyle/>
          <a:p>
            <a:r>
              <a:rPr lang="en-GB" b="1"/>
              <a:t>General methodology</a:t>
            </a:r>
          </a:p>
          <a:p>
            <a:r>
              <a:rPr lang="en-GB"/>
              <a:t>The approach was initiated thanks to the strong will of elected representatives:</a:t>
            </a:r>
          </a:p>
          <a:p>
            <a:r>
              <a:rPr lang="en-GB"/>
              <a:t>- Identify the needs</a:t>
            </a:r>
          </a:p>
          <a:p>
            <a:r>
              <a:rPr lang="en-GB"/>
              <a:t>- Know the offer, the market: use of product groups covered by the EU Eco-label for cleaning products to have a good basis for a start</a:t>
            </a:r>
          </a:p>
          <a:p>
            <a:r>
              <a:rPr lang="en-GB"/>
              <a:t>- Know the environmental considerations that can be inserted and discuss with suppliers to avoid unfruitful call for tenders (before the consultation period to know the market of potential suppliers)</a:t>
            </a:r>
          </a:p>
          <a:p>
            <a:pPr>
              <a:buFontTx/>
              <a:buChar char="-"/>
            </a:pPr>
            <a:r>
              <a:rPr lang="en-GB"/>
              <a:t>Analyse the financial equilibrium (no significant over cost which cannot be justified)</a:t>
            </a:r>
          </a:p>
          <a:p>
            <a:pPr>
              <a:buFontTx/>
              <a:buChar char="-"/>
            </a:pPr>
            <a:r>
              <a:rPr lang="en-GB"/>
              <a:t> Analyse the potential progresses of the supplier every year: analyse MSDS of the products used, identification of the products having a potential impact on the environment and health and research of alternatives with the supplier </a:t>
            </a:r>
          </a:p>
        </p:txBody>
      </p:sp>
    </p:spTree>
    <p:extLst>
      <p:ext uri="{BB962C8B-B14F-4D97-AF65-F5344CB8AC3E}">
        <p14:creationId xmlns:p14="http://schemas.microsoft.com/office/powerpoint/2010/main" val="37962833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8F6FCD-E9EC-4165-93E3-105C594D9F3C}" type="slidenum">
              <a:rPr lang="fr-FR"/>
              <a:pPr/>
              <a:t>37</a:t>
            </a:fld>
            <a:endParaRPr lang="fr-FR"/>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xfrm>
            <a:off x="944563" y="4856163"/>
            <a:ext cx="5197475" cy="4600575"/>
          </a:xfrm>
        </p:spPr>
        <p:txBody>
          <a:bodyPr/>
          <a:lstStyle/>
          <a:p>
            <a:endParaRPr lang="en-GB"/>
          </a:p>
        </p:txBody>
      </p:sp>
    </p:spTree>
    <p:extLst>
      <p:ext uri="{BB962C8B-B14F-4D97-AF65-F5344CB8AC3E}">
        <p14:creationId xmlns:p14="http://schemas.microsoft.com/office/powerpoint/2010/main" val="2542840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DEFF29-9A42-4541-9552-E0B70E708687}" type="slidenum">
              <a:rPr lang="fr-FR"/>
              <a:pPr/>
              <a:t>38</a:t>
            </a:fld>
            <a:endParaRPr lang="fr-FR"/>
          </a:p>
        </p:txBody>
      </p:sp>
      <p:sp>
        <p:nvSpPr>
          <p:cNvPr id="68610" name="Rectangle 2"/>
          <p:cNvSpPr>
            <a:spLocks noGrp="1" noRot="1" noChangeAspect="1" noChangeArrowheads="1" noTextEdit="1"/>
          </p:cNvSpPr>
          <p:nvPr>
            <p:ph type="sldImg"/>
          </p:nvPr>
        </p:nvSpPr>
        <p:spPr>
          <a:xfrm>
            <a:off x="869950" y="736600"/>
            <a:ext cx="5418138" cy="3833813"/>
          </a:xfrm>
          <a:ln/>
        </p:spPr>
      </p:sp>
      <p:sp>
        <p:nvSpPr>
          <p:cNvPr id="68611" name="Rectangle 3"/>
          <p:cNvSpPr>
            <a:spLocks noGrp="1" noChangeArrowheads="1"/>
          </p:cNvSpPr>
          <p:nvPr>
            <p:ph type="body" idx="1"/>
          </p:nvPr>
        </p:nvSpPr>
        <p:spPr>
          <a:xfrm>
            <a:off x="944563" y="4856163"/>
            <a:ext cx="5197475" cy="4600575"/>
          </a:xfrm>
        </p:spPr>
        <p:txBody>
          <a:bodyPr/>
          <a:lstStyle/>
          <a:p>
            <a:r>
              <a:rPr lang="en-GB"/>
              <a:t>This call for tenders was produced in order to initiate continuous improvements in the offer of eco-products from suppliers, giving them the time to adapt themselves to stricter and stricter specifications. </a:t>
            </a:r>
          </a:p>
          <a:p>
            <a:r>
              <a:rPr lang="en-GB"/>
              <a:t>.</a:t>
            </a:r>
          </a:p>
        </p:txBody>
      </p:sp>
    </p:spTree>
    <p:extLst>
      <p:ext uri="{BB962C8B-B14F-4D97-AF65-F5344CB8AC3E}">
        <p14:creationId xmlns:p14="http://schemas.microsoft.com/office/powerpoint/2010/main" val="642888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688" y="2349500"/>
            <a:ext cx="9085262" cy="1620838"/>
          </a:xfrm>
        </p:spPr>
        <p:txBody>
          <a:bodyPr/>
          <a:lstStyle/>
          <a:p>
            <a:r>
              <a:rPr lang="en-US" smtClean="0"/>
              <a:t>Click to edit Master title style</a:t>
            </a:r>
            <a:endParaRPr lang="en-GB"/>
          </a:p>
        </p:txBody>
      </p:sp>
      <p:sp>
        <p:nvSpPr>
          <p:cNvPr id="3" name="Subtitle 2"/>
          <p:cNvSpPr>
            <a:spLocks noGrp="1"/>
          </p:cNvSpPr>
          <p:nvPr>
            <p:ph type="subTitle" idx="1"/>
          </p:nvPr>
        </p:nvSpPr>
        <p:spPr>
          <a:xfrm>
            <a:off x="1603375" y="4286250"/>
            <a:ext cx="7481888" cy="193198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7D5B148A-A76F-4590-B815-402B09842BC8}" type="slidenum">
              <a:rPr lang="fr-FR"/>
              <a:pPr/>
              <a:t>‹#›</a:t>
            </a:fld>
            <a:endParaRPr lang="fr-F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11D09A3E-182F-4010-865B-63ED5BAFC512}" type="slidenum">
              <a:rPr lang="fr-FR"/>
              <a:pPr/>
              <a:t>‹#›</a:t>
            </a:fld>
            <a:endParaRPr lang="fr-F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550" y="4859338"/>
            <a:ext cx="9085263" cy="15017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844550" y="3205163"/>
            <a:ext cx="9085263" cy="16541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475962CB-9E37-4BA6-A45A-2B6E9B2F682B}" type="slidenum">
              <a:rPr lang="fr-FR"/>
              <a:pPr/>
              <a:t>‹#›</a:t>
            </a:fld>
            <a:endParaRPr lang="fr-F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01688" y="2184400"/>
            <a:ext cx="4465637" cy="45386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19725" y="2184400"/>
            <a:ext cx="4467225" cy="45386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46420BA3-C067-4D50-B4EF-2BA680874016}" type="slidenum">
              <a:rPr lang="fr-FR"/>
              <a:pPr/>
              <a:t>‹#›</a:t>
            </a:fld>
            <a:endParaRPr lang="fr-F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4988" y="303213"/>
            <a:ext cx="9618662" cy="1260475"/>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534988" y="1692275"/>
            <a:ext cx="4722812" cy="70643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4988" y="2398713"/>
            <a:ext cx="4722812" cy="435768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429250" y="1692275"/>
            <a:ext cx="4724400" cy="70643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429250" y="2398713"/>
            <a:ext cx="4724400" cy="435768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fr-FR"/>
          </a:p>
        </p:txBody>
      </p:sp>
      <p:sp>
        <p:nvSpPr>
          <p:cNvPr id="8" name="Footer Placeholder 7"/>
          <p:cNvSpPr>
            <a:spLocks noGrp="1"/>
          </p:cNvSpPr>
          <p:nvPr>
            <p:ph type="ftr" sz="quarter" idx="11"/>
          </p:nvPr>
        </p:nvSpPr>
        <p:spPr/>
        <p:txBody>
          <a:bodyPr/>
          <a:lstStyle>
            <a:lvl1pPr>
              <a:defRPr/>
            </a:lvl1pPr>
          </a:lstStyle>
          <a:p>
            <a:endParaRPr lang="fr-FR"/>
          </a:p>
        </p:txBody>
      </p:sp>
      <p:sp>
        <p:nvSpPr>
          <p:cNvPr id="9" name="Slide Number Placeholder 8"/>
          <p:cNvSpPr>
            <a:spLocks noGrp="1"/>
          </p:cNvSpPr>
          <p:nvPr>
            <p:ph type="sldNum" sz="quarter" idx="12"/>
          </p:nvPr>
        </p:nvSpPr>
        <p:spPr/>
        <p:txBody>
          <a:bodyPr/>
          <a:lstStyle>
            <a:lvl1pPr>
              <a:defRPr/>
            </a:lvl1pPr>
          </a:lstStyle>
          <a:p>
            <a:fld id="{331145E3-BD55-4027-8317-D8F43BFBA39D}" type="slidenum">
              <a:rPr lang="fr-FR"/>
              <a:pPr/>
              <a:t>‹#›</a:t>
            </a:fld>
            <a:endParaRPr lang="fr-F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fr-FR"/>
          </a:p>
        </p:txBody>
      </p:sp>
      <p:sp>
        <p:nvSpPr>
          <p:cNvPr id="4" name="Footer Placeholder 3"/>
          <p:cNvSpPr>
            <a:spLocks noGrp="1"/>
          </p:cNvSpPr>
          <p:nvPr>
            <p:ph type="ftr" sz="quarter" idx="11"/>
          </p:nvPr>
        </p:nvSpPr>
        <p:spPr/>
        <p:txBody>
          <a:bodyPr/>
          <a:lstStyle>
            <a:lvl1pPr>
              <a:defRPr/>
            </a:lvl1pPr>
          </a:lstStyle>
          <a:p>
            <a:endParaRPr lang="fr-FR"/>
          </a:p>
        </p:txBody>
      </p:sp>
      <p:sp>
        <p:nvSpPr>
          <p:cNvPr id="5" name="Slide Number Placeholder 4"/>
          <p:cNvSpPr>
            <a:spLocks noGrp="1"/>
          </p:cNvSpPr>
          <p:nvPr>
            <p:ph type="sldNum" sz="quarter" idx="12"/>
          </p:nvPr>
        </p:nvSpPr>
        <p:spPr/>
        <p:txBody>
          <a:bodyPr/>
          <a:lstStyle>
            <a:lvl1pPr>
              <a:defRPr/>
            </a:lvl1pPr>
          </a:lstStyle>
          <a:p>
            <a:fld id="{6FF606B0-8FBD-4400-A2A5-98416285A202}" type="slidenum">
              <a:rPr lang="fr-FR"/>
              <a:pPr/>
              <a:t>‹#›</a:t>
            </a:fld>
            <a:endParaRPr lang="fr-F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fr-FR"/>
          </a:p>
        </p:txBody>
      </p:sp>
      <p:sp>
        <p:nvSpPr>
          <p:cNvPr id="3" name="Footer Placeholder 2"/>
          <p:cNvSpPr>
            <a:spLocks noGrp="1"/>
          </p:cNvSpPr>
          <p:nvPr>
            <p:ph type="ftr" sz="quarter" idx="11"/>
          </p:nvPr>
        </p:nvSpPr>
        <p:spPr/>
        <p:txBody>
          <a:bodyPr/>
          <a:lstStyle>
            <a:lvl1pPr>
              <a:defRPr/>
            </a:lvl1pPr>
          </a:lstStyle>
          <a:p>
            <a:endParaRPr lang="fr-FR"/>
          </a:p>
        </p:txBody>
      </p:sp>
      <p:sp>
        <p:nvSpPr>
          <p:cNvPr id="4" name="Slide Number Placeholder 3"/>
          <p:cNvSpPr>
            <a:spLocks noGrp="1"/>
          </p:cNvSpPr>
          <p:nvPr>
            <p:ph type="sldNum" sz="quarter" idx="12"/>
          </p:nvPr>
        </p:nvSpPr>
        <p:spPr/>
        <p:txBody>
          <a:bodyPr/>
          <a:lstStyle>
            <a:lvl1pPr>
              <a:defRPr/>
            </a:lvl1pPr>
          </a:lstStyle>
          <a:p>
            <a:fld id="{A2D76974-9FB7-4ABA-8C82-A3A586287C52}" type="slidenum">
              <a:rPr lang="fr-FR"/>
              <a:pPr/>
              <a:t>‹#›</a:t>
            </a:fld>
            <a:endParaRPr lang="fr-F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988" y="301625"/>
            <a:ext cx="3516312" cy="1281113"/>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178300" y="301625"/>
            <a:ext cx="5975350" cy="64547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534988" y="1582738"/>
            <a:ext cx="3516312" cy="51736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FE644FAF-C241-46C1-BEAA-645969B699D8}" type="slidenum">
              <a:rPr lang="fr-FR"/>
              <a:pPr/>
              <a:t>‹#›</a:t>
            </a:fld>
            <a:endParaRPr lang="fr-F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500" y="5294313"/>
            <a:ext cx="6413500" cy="623887"/>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095500" y="676275"/>
            <a:ext cx="6413500" cy="45370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095500" y="5918200"/>
            <a:ext cx="6413500" cy="889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fr-FR"/>
          </a:p>
        </p:txBody>
      </p:sp>
      <p:sp>
        <p:nvSpPr>
          <p:cNvPr id="6" name="Footer Placeholder 5"/>
          <p:cNvSpPr>
            <a:spLocks noGrp="1"/>
          </p:cNvSpPr>
          <p:nvPr>
            <p:ph type="ftr" sz="quarter" idx="11"/>
          </p:nvPr>
        </p:nvSpPr>
        <p:spPr/>
        <p:txBody>
          <a:bodyPr/>
          <a:lstStyle>
            <a:lvl1pPr>
              <a:defRPr/>
            </a:lvl1pPr>
          </a:lstStyle>
          <a:p>
            <a:endParaRPr lang="fr-FR"/>
          </a:p>
        </p:txBody>
      </p:sp>
      <p:sp>
        <p:nvSpPr>
          <p:cNvPr id="7" name="Slide Number Placeholder 6"/>
          <p:cNvSpPr>
            <a:spLocks noGrp="1"/>
          </p:cNvSpPr>
          <p:nvPr>
            <p:ph type="sldNum" sz="quarter" idx="12"/>
          </p:nvPr>
        </p:nvSpPr>
        <p:spPr/>
        <p:txBody>
          <a:bodyPr/>
          <a:lstStyle>
            <a:lvl1pPr>
              <a:defRPr/>
            </a:lvl1pPr>
          </a:lstStyle>
          <a:p>
            <a:fld id="{F13269F6-8838-4DA6-8CAB-B7AE34EAA688}" type="slidenum">
              <a:rPr lang="fr-FR"/>
              <a:pPr/>
              <a:t>‹#›</a:t>
            </a:fld>
            <a:endParaRPr lang="fr-F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61B09F02-29AA-4958-B133-C62B20406C1D}" type="slidenum">
              <a:rPr lang="fr-FR"/>
              <a:pPr/>
              <a:t>‹#›</a:t>
            </a:fld>
            <a:endParaRPr lang="fr-F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043863" y="180975"/>
            <a:ext cx="2413000" cy="65420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01688" y="180975"/>
            <a:ext cx="7089775" cy="65420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fr-FR"/>
          </a:p>
        </p:txBody>
      </p:sp>
      <p:sp>
        <p:nvSpPr>
          <p:cNvPr id="5" name="Footer Placeholder 4"/>
          <p:cNvSpPr>
            <a:spLocks noGrp="1"/>
          </p:cNvSpPr>
          <p:nvPr>
            <p:ph type="ftr" sz="quarter" idx="11"/>
          </p:nvPr>
        </p:nvSpPr>
        <p:spPr/>
        <p:txBody>
          <a:bodyPr/>
          <a:lstStyle>
            <a:lvl1pPr>
              <a:defRPr/>
            </a:lvl1pPr>
          </a:lstStyle>
          <a:p>
            <a:endParaRPr lang="fr-FR"/>
          </a:p>
        </p:txBody>
      </p:sp>
      <p:sp>
        <p:nvSpPr>
          <p:cNvPr id="6" name="Slide Number Placeholder 5"/>
          <p:cNvSpPr>
            <a:spLocks noGrp="1"/>
          </p:cNvSpPr>
          <p:nvPr>
            <p:ph type="sldNum" sz="quarter" idx="12"/>
          </p:nvPr>
        </p:nvSpPr>
        <p:spPr/>
        <p:txBody>
          <a:bodyPr/>
          <a:lstStyle>
            <a:lvl1pPr>
              <a:defRPr/>
            </a:lvl1pPr>
          </a:lstStyle>
          <a:p>
            <a:fld id="{560A73FC-02CE-463D-A124-EBBDE604FDF7}" type="slidenum">
              <a:rPr lang="fr-FR"/>
              <a:pPr/>
              <a:t>‹#›</a:t>
            </a:fld>
            <a:endParaRPr lang="fr-F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3249613" y="180975"/>
            <a:ext cx="7207250" cy="12604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801688" y="2184400"/>
            <a:ext cx="4465637" cy="45386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5419725" y="2184400"/>
            <a:ext cx="4467225" cy="2192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5419725" y="4529138"/>
            <a:ext cx="4467225" cy="21939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801688" y="6891338"/>
            <a:ext cx="2227262" cy="503237"/>
          </a:xfrm>
        </p:spPr>
        <p:txBody>
          <a:bodyPr/>
          <a:lstStyle>
            <a:lvl1pPr>
              <a:defRPr/>
            </a:lvl1pPr>
          </a:lstStyle>
          <a:p>
            <a:endParaRPr lang="fr-FR"/>
          </a:p>
        </p:txBody>
      </p:sp>
      <p:sp>
        <p:nvSpPr>
          <p:cNvPr id="7" name="Footer Placeholder 6"/>
          <p:cNvSpPr>
            <a:spLocks noGrp="1"/>
          </p:cNvSpPr>
          <p:nvPr>
            <p:ph type="ftr" sz="quarter" idx="11"/>
          </p:nvPr>
        </p:nvSpPr>
        <p:spPr>
          <a:xfrm>
            <a:off x="3651250" y="6891338"/>
            <a:ext cx="3386138" cy="503237"/>
          </a:xfrm>
        </p:spPr>
        <p:txBody>
          <a:bodyPr/>
          <a:lstStyle>
            <a:lvl1pPr>
              <a:defRPr/>
            </a:lvl1pPr>
          </a:lstStyle>
          <a:p>
            <a:endParaRPr lang="fr-FR"/>
          </a:p>
        </p:txBody>
      </p:sp>
      <p:sp>
        <p:nvSpPr>
          <p:cNvPr id="8" name="Slide Number Placeholder 7"/>
          <p:cNvSpPr>
            <a:spLocks noGrp="1"/>
          </p:cNvSpPr>
          <p:nvPr>
            <p:ph type="sldNum" sz="quarter" idx="12"/>
          </p:nvPr>
        </p:nvSpPr>
        <p:spPr>
          <a:xfrm>
            <a:off x="7659688" y="6891338"/>
            <a:ext cx="2227262" cy="503237"/>
          </a:xfrm>
        </p:spPr>
        <p:txBody>
          <a:bodyPr/>
          <a:lstStyle>
            <a:lvl1pPr>
              <a:defRPr/>
            </a:lvl1pPr>
          </a:lstStyle>
          <a:p>
            <a:fld id="{DD96CB89-EC9A-446E-A7BB-A2DE8A38ACC1}" type="slidenum">
              <a:rPr lang="fr-FR"/>
              <a:pPr/>
              <a:t>‹#›</a:t>
            </a:fld>
            <a:endParaRPr lang="fr-F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249613" y="180975"/>
            <a:ext cx="7207250" cy="12604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801688" y="2184400"/>
            <a:ext cx="4465637" cy="45386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19725" y="2184400"/>
            <a:ext cx="4467225" cy="45386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801688" y="6891338"/>
            <a:ext cx="2227262" cy="503237"/>
          </a:xfrm>
        </p:spPr>
        <p:txBody>
          <a:bodyPr/>
          <a:lstStyle>
            <a:lvl1pPr>
              <a:defRPr/>
            </a:lvl1pPr>
          </a:lstStyle>
          <a:p>
            <a:endParaRPr lang="fr-FR"/>
          </a:p>
        </p:txBody>
      </p:sp>
      <p:sp>
        <p:nvSpPr>
          <p:cNvPr id="6" name="Footer Placeholder 5"/>
          <p:cNvSpPr>
            <a:spLocks noGrp="1"/>
          </p:cNvSpPr>
          <p:nvPr>
            <p:ph type="ftr" sz="quarter" idx="11"/>
          </p:nvPr>
        </p:nvSpPr>
        <p:spPr>
          <a:xfrm>
            <a:off x="3651250" y="6891338"/>
            <a:ext cx="3386138" cy="503237"/>
          </a:xfrm>
        </p:spPr>
        <p:txBody>
          <a:bodyPr/>
          <a:lstStyle>
            <a:lvl1pPr>
              <a:defRPr/>
            </a:lvl1pPr>
          </a:lstStyle>
          <a:p>
            <a:endParaRPr lang="fr-FR"/>
          </a:p>
        </p:txBody>
      </p:sp>
      <p:sp>
        <p:nvSpPr>
          <p:cNvPr id="7" name="Slide Number Placeholder 6"/>
          <p:cNvSpPr>
            <a:spLocks noGrp="1"/>
          </p:cNvSpPr>
          <p:nvPr>
            <p:ph type="sldNum" sz="quarter" idx="12"/>
          </p:nvPr>
        </p:nvSpPr>
        <p:spPr>
          <a:xfrm>
            <a:off x="7659688" y="6891338"/>
            <a:ext cx="2227262" cy="503237"/>
          </a:xfrm>
        </p:spPr>
        <p:txBody>
          <a:bodyPr/>
          <a:lstStyle>
            <a:lvl1pPr>
              <a:defRPr/>
            </a:lvl1pPr>
          </a:lstStyle>
          <a:p>
            <a:fld id="{4B26F893-DDEB-4AD5-B88F-D1A6BA4B378C}" type="slidenum">
              <a:rPr lang="fr-FR"/>
              <a:pPr/>
              <a:t>‹#›</a:t>
            </a:fld>
            <a:endParaRPr lang="fr-F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249613" y="180975"/>
            <a:ext cx="7207250" cy="1260475"/>
          </a:xfrm>
          <a:prstGeom prst="rect">
            <a:avLst/>
          </a:prstGeom>
          <a:noFill/>
          <a:ln w="9525">
            <a:noFill/>
            <a:miter lim="800000"/>
            <a:headEnd/>
            <a:tailEnd/>
          </a:ln>
          <a:effectLst/>
        </p:spPr>
        <p:txBody>
          <a:bodyPr vert="horz" wrap="square" lIns="104287" tIns="52144" rIns="104287" bIns="52144" numCol="1" anchor="ctr" anchorCtr="0" compatLnSpc="1">
            <a:prstTxWarp prst="textNoShape">
              <a:avLst/>
            </a:prstTxWarp>
          </a:bodyPr>
          <a:lstStyle/>
          <a:p>
            <a:pPr lvl="0"/>
            <a:r>
              <a:rPr lang="fr-FR" smtClean="0"/>
              <a:t>Titre de la diapositive</a:t>
            </a:r>
          </a:p>
        </p:txBody>
      </p:sp>
      <p:sp>
        <p:nvSpPr>
          <p:cNvPr id="1027" name="Rectangle 3"/>
          <p:cNvSpPr>
            <a:spLocks noGrp="1" noChangeArrowheads="1"/>
          </p:cNvSpPr>
          <p:nvPr>
            <p:ph type="body" idx="1"/>
          </p:nvPr>
        </p:nvSpPr>
        <p:spPr bwMode="auto">
          <a:xfrm>
            <a:off x="801688" y="2184400"/>
            <a:ext cx="9085262" cy="4538663"/>
          </a:xfrm>
          <a:prstGeom prst="rect">
            <a:avLst/>
          </a:prstGeom>
          <a:noFill/>
          <a:ln w="9525">
            <a:noFill/>
            <a:miter lim="800000"/>
            <a:headEnd/>
            <a:tailEnd/>
          </a:ln>
          <a:effectLst/>
        </p:spPr>
        <p:txBody>
          <a:bodyPr vert="horz" wrap="square" lIns="104287" tIns="52144" rIns="104287" bIns="52144" numCol="1" anchor="t" anchorCtr="0" compatLnSpc="1">
            <a:prstTxWarp prst="textNoShape">
              <a:avLst/>
            </a:prstTxWarp>
          </a:bodyPr>
          <a:lstStyle/>
          <a:p>
            <a:pPr lvl="0"/>
            <a:r>
              <a:rPr lang="fr-FR" smtClean="0"/>
              <a:t>Click to edit Master text styles</a:t>
            </a:r>
          </a:p>
          <a:p>
            <a:pPr lvl="1"/>
            <a:r>
              <a:rPr lang="fr-FR" smtClean="0"/>
              <a:t>Second level</a:t>
            </a:r>
          </a:p>
          <a:p>
            <a:pPr lvl="2"/>
            <a:r>
              <a:rPr lang="fr-FR" smtClean="0"/>
              <a:t>Third level</a:t>
            </a:r>
          </a:p>
          <a:p>
            <a:pPr lvl="3"/>
            <a:r>
              <a:rPr lang="fr-FR" smtClean="0"/>
              <a:t>Fourth level</a:t>
            </a:r>
          </a:p>
          <a:p>
            <a:pPr lvl="4"/>
            <a:r>
              <a:rPr lang="fr-FR" smtClean="0"/>
              <a:t>Fifth level</a:t>
            </a:r>
          </a:p>
        </p:txBody>
      </p:sp>
      <p:sp>
        <p:nvSpPr>
          <p:cNvPr id="1028" name="Rectangle 4"/>
          <p:cNvSpPr>
            <a:spLocks noGrp="1" noChangeArrowheads="1"/>
          </p:cNvSpPr>
          <p:nvPr>
            <p:ph type="dt" sz="half" idx="2"/>
          </p:nvPr>
        </p:nvSpPr>
        <p:spPr bwMode="auto">
          <a:xfrm>
            <a:off x="801688" y="6891338"/>
            <a:ext cx="2227262" cy="503237"/>
          </a:xfrm>
          <a:prstGeom prst="rect">
            <a:avLst/>
          </a:prstGeom>
          <a:noFill/>
          <a:ln w="9525">
            <a:noFill/>
            <a:miter lim="800000"/>
            <a:headEnd/>
            <a:tailEnd/>
          </a:ln>
          <a:effectLst/>
        </p:spPr>
        <p:txBody>
          <a:bodyPr vert="horz" wrap="square" lIns="104287" tIns="52144" rIns="104287" bIns="52144" numCol="1" anchor="t" anchorCtr="0" compatLnSpc="1">
            <a:prstTxWarp prst="textNoShape">
              <a:avLst/>
            </a:prstTxWarp>
          </a:bodyPr>
          <a:lstStyle>
            <a:lvl1pPr defTabSz="1042988">
              <a:defRPr sz="1600"/>
            </a:lvl1pPr>
          </a:lstStyle>
          <a:p>
            <a:endParaRPr lang="fr-FR"/>
          </a:p>
        </p:txBody>
      </p:sp>
      <p:sp>
        <p:nvSpPr>
          <p:cNvPr id="1029" name="Rectangle 5"/>
          <p:cNvSpPr>
            <a:spLocks noGrp="1" noChangeArrowheads="1"/>
          </p:cNvSpPr>
          <p:nvPr>
            <p:ph type="ftr" sz="quarter" idx="3"/>
          </p:nvPr>
        </p:nvSpPr>
        <p:spPr bwMode="auto">
          <a:xfrm>
            <a:off x="3651250" y="6891338"/>
            <a:ext cx="3386138" cy="503237"/>
          </a:xfrm>
          <a:prstGeom prst="rect">
            <a:avLst/>
          </a:prstGeom>
          <a:noFill/>
          <a:ln w="9525">
            <a:noFill/>
            <a:miter lim="800000"/>
            <a:headEnd/>
            <a:tailEnd/>
          </a:ln>
          <a:effectLst/>
        </p:spPr>
        <p:txBody>
          <a:bodyPr vert="horz" wrap="square" lIns="104287" tIns="52144" rIns="104287" bIns="52144" numCol="1" anchor="t" anchorCtr="0" compatLnSpc="1">
            <a:prstTxWarp prst="textNoShape">
              <a:avLst/>
            </a:prstTxWarp>
          </a:bodyPr>
          <a:lstStyle>
            <a:lvl1pPr algn="ctr" defTabSz="1042988">
              <a:defRPr sz="1600"/>
            </a:lvl1pPr>
          </a:lstStyle>
          <a:p>
            <a:endParaRPr lang="fr-FR"/>
          </a:p>
        </p:txBody>
      </p:sp>
      <p:sp>
        <p:nvSpPr>
          <p:cNvPr id="1030" name="Rectangle 6"/>
          <p:cNvSpPr>
            <a:spLocks noGrp="1" noChangeArrowheads="1"/>
          </p:cNvSpPr>
          <p:nvPr>
            <p:ph type="sldNum" sz="quarter" idx="4"/>
          </p:nvPr>
        </p:nvSpPr>
        <p:spPr bwMode="auto">
          <a:xfrm>
            <a:off x="7659688" y="6891338"/>
            <a:ext cx="2227262" cy="503237"/>
          </a:xfrm>
          <a:prstGeom prst="rect">
            <a:avLst/>
          </a:prstGeom>
          <a:noFill/>
          <a:ln w="9525">
            <a:noFill/>
            <a:miter lim="800000"/>
            <a:headEnd/>
            <a:tailEnd/>
          </a:ln>
          <a:effectLst/>
        </p:spPr>
        <p:txBody>
          <a:bodyPr vert="horz" wrap="square" lIns="104287" tIns="52144" rIns="104287" bIns="52144" numCol="1" anchor="t" anchorCtr="0" compatLnSpc="1">
            <a:prstTxWarp prst="textNoShape">
              <a:avLst/>
            </a:prstTxWarp>
          </a:bodyPr>
          <a:lstStyle>
            <a:lvl1pPr algn="r" defTabSz="1042988">
              <a:defRPr sz="1600"/>
            </a:lvl1pPr>
          </a:lstStyle>
          <a:p>
            <a:fld id="{7A0F090E-BDD2-4FA5-970B-8642182EF49E}" type="slidenum">
              <a:rPr lang="fr-FR"/>
              <a:pPr/>
              <a:t>‹#›</a:t>
            </a:fld>
            <a:endParaRPr lang="fr-FR"/>
          </a:p>
        </p:txBody>
      </p:sp>
      <p:pic>
        <p:nvPicPr>
          <p:cNvPr id="1032" name="Picture 8"/>
          <p:cNvPicPr>
            <a:picLocks noChangeAspect="1" noChangeArrowheads="1"/>
          </p:cNvPicPr>
          <p:nvPr userDrawn="1"/>
        </p:nvPicPr>
        <p:blipFill>
          <a:blip r:embed="rId16" cstate="print"/>
          <a:srcRect/>
          <a:stretch>
            <a:fillRect/>
          </a:stretch>
        </p:blipFill>
        <p:spPr bwMode="auto">
          <a:xfrm>
            <a:off x="1095375" y="123825"/>
            <a:ext cx="1079500" cy="561975"/>
          </a:xfrm>
          <a:prstGeom prst="rect">
            <a:avLst/>
          </a:prstGeom>
          <a:noFill/>
          <a:ln w="9525">
            <a:noFill/>
            <a:miter lim="800000"/>
            <a:headEnd/>
            <a:tailEnd/>
          </a:ln>
          <a:effectLst/>
        </p:spPr>
      </p:pic>
      <p:pic>
        <p:nvPicPr>
          <p:cNvPr id="1035" name="Picture 11" descr="flowercl"/>
          <p:cNvPicPr>
            <a:picLocks noChangeAspect="1" noChangeArrowheads="1"/>
          </p:cNvPicPr>
          <p:nvPr userDrawn="1"/>
        </p:nvPicPr>
        <p:blipFill>
          <a:blip r:embed="rId17"/>
          <a:srcRect/>
          <a:stretch>
            <a:fillRect/>
          </a:stretch>
        </p:blipFill>
        <p:spPr bwMode="auto">
          <a:xfrm>
            <a:off x="71438" y="109538"/>
            <a:ext cx="952500" cy="1438275"/>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ftr="0" dt="0"/>
  <p:txStyles>
    <p:titleStyle>
      <a:lvl1pPr algn="r" defTabSz="1042988" rtl="0" fontAlgn="base">
        <a:spcBef>
          <a:spcPct val="0"/>
        </a:spcBef>
        <a:spcAft>
          <a:spcPct val="0"/>
        </a:spcAft>
        <a:defRPr sz="2800" b="1">
          <a:solidFill>
            <a:srgbClr val="00AB4D"/>
          </a:solidFill>
          <a:latin typeface="+mj-lt"/>
          <a:ea typeface="+mj-ea"/>
          <a:cs typeface="+mj-cs"/>
        </a:defRPr>
      </a:lvl1pPr>
      <a:lvl2pPr algn="r" defTabSz="1042988" rtl="0" fontAlgn="base">
        <a:spcBef>
          <a:spcPct val="0"/>
        </a:spcBef>
        <a:spcAft>
          <a:spcPct val="0"/>
        </a:spcAft>
        <a:defRPr sz="2800" b="1">
          <a:solidFill>
            <a:srgbClr val="00AB4D"/>
          </a:solidFill>
          <a:latin typeface="Arial" charset="0"/>
          <a:cs typeface="Arial" charset="0"/>
        </a:defRPr>
      </a:lvl2pPr>
      <a:lvl3pPr algn="r" defTabSz="1042988" rtl="0" fontAlgn="base">
        <a:spcBef>
          <a:spcPct val="0"/>
        </a:spcBef>
        <a:spcAft>
          <a:spcPct val="0"/>
        </a:spcAft>
        <a:defRPr sz="2800" b="1">
          <a:solidFill>
            <a:srgbClr val="00AB4D"/>
          </a:solidFill>
          <a:latin typeface="Arial" charset="0"/>
          <a:cs typeface="Arial" charset="0"/>
        </a:defRPr>
      </a:lvl3pPr>
      <a:lvl4pPr algn="r" defTabSz="1042988" rtl="0" fontAlgn="base">
        <a:spcBef>
          <a:spcPct val="0"/>
        </a:spcBef>
        <a:spcAft>
          <a:spcPct val="0"/>
        </a:spcAft>
        <a:defRPr sz="2800" b="1">
          <a:solidFill>
            <a:srgbClr val="00AB4D"/>
          </a:solidFill>
          <a:latin typeface="Arial" charset="0"/>
          <a:cs typeface="Arial" charset="0"/>
        </a:defRPr>
      </a:lvl4pPr>
      <a:lvl5pPr algn="r" defTabSz="1042988" rtl="0" fontAlgn="base">
        <a:spcBef>
          <a:spcPct val="0"/>
        </a:spcBef>
        <a:spcAft>
          <a:spcPct val="0"/>
        </a:spcAft>
        <a:defRPr sz="2800" b="1">
          <a:solidFill>
            <a:srgbClr val="00AB4D"/>
          </a:solidFill>
          <a:latin typeface="Arial" charset="0"/>
          <a:cs typeface="Arial" charset="0"/>
        </a:defRPr>
      </a:lvl5pPr>
      <a:lvl6pPr marL="457200" algn="r" defTabSz="1042988" rtl="0" fontAlgn="base">
        <a:spcBef>
          <a:spcPct val="0"/>
        </a:spcBef>
        <a:spcAft>
          <a:spcPct val="0"/>
        </a:spcAft>
        <a:defRPr sz="2800" b="1">
          <a:solidFill>
            <a:srgbClr val="00AB4D"/>
          </a:solidFill>
          <a:latin typeface="Arial" charset="0"/>
          <a:cs typeface="Arial" charset="0"/>
        </a:defRPr>
      </a:lvl6pPr>
      <a:lvl7pPr marL="914400" algn="r" defTabSz="1042988" rtl="0" fontAlgn="base">
        <a:spcBef>
          <a:spcPct val="0"/>
        </a:spcBef>
        <a:spcAft>
          <a:spcPct val="0"/>
        </a:spcAft>
        <a:defRPr sz="2800" b="1">
          <a:solidFill>
            <a:srgbClr val="00AB4D"/>
          </a:solidFill>
          <a:latin typeface="Arial" charset="0"/>
          <a:cs typeface="Arial" charset="0"/>
        </a:defRPr>
      </a:lvl7pPr>
      <a:lvl8pPr marL="1371600" algn="r" defTabSz="1042988" rtl="0" fontAlgn="base">
        <a:spcBef>
          <a:spcPct val="0"/>
        </a:spcBef>
        <a:spcAft>
          <a:spcPct val="0"/>
        </a:spcAft>
        <a:defRPr sz="2800" b="1">
          <a:solidFill>
            <a:srgbClr val="00AB4D"/>
          </a:solidFill>
          <a:latin typeface="Arial" charset="0"/>
          <a:cs typeface="Arial" charset="0"/>
        </a:defRPr>
      </a:lvl8pPr>
      <a:lvl9pPr marL="1828800" algn="r" defTabSz="1042988" rtl="0" fontAlgn="base">
        <a:spcBef>
          <a:spcPct val="0"/>
        </a:spcBef>
        <a:spcAft>
          <a:spcPct val="0"/>
        </a:spcAft>
        <a:defRPr sz="2800" b="1">
          <a:solidFill>
            <a:srgbClr val="00AB4D"/>
          </a:solidFill>
          <a:latin typeface="Arial" charset="0"/>
          <a:cs typeface="Arial" charset="0"/>
        </a:defRPr>
      </a:lvl9pPr>
    </p:titleStyle>
    <p:bodyStyle>
      <a:lvl1pPr marL="390525" indent="-390525" algn="l" defTabSz="1042988" rtl="0" fontAlgn="base">
        <a:spcBef>
          <a:spcPct val="20000"/>
        </a:spcBef>
        <a:spcAft>
          <a:spcPct val="0"/>
        </a:spcAft>
        <a:buClr>
          <a:srgbClr val="00AB4D"/>
        </a:buClr>
        <a:buFont typeface="Wingdings 3" pitchFamily="18" charset="2"/>
        <a:buChar char="}"/>
        <a:defRPr sz="2800">
          <a:solidFill>
            <a:schemeClr val="tx1"/>
          </a:solidFill>
          <a:latin typeface="+mn-lt"/>
          <a:ea typeface="+mn-ea"/>
          <a:cs typeface="+mn-cs"/>
        </a:defRPr>
      </a:lvl1pPr>
      <a:lvl2pPr marL="847725" indent="-327025" algn="l" defTabSz="1042988" rtl="0" fontAlgn="base">
        <a:spcBef>
          <a:spcPct val="20000"/>
        </a:spcBef>
        <a:spcAft>
          <a:spcPct val="0"/>
        </a:spcAft>
        <a:buClr>
          <a:srgbClr val="00AB4D"/>
        </a:buClr>
        <a:buFont typeface="Wingdings" pitchFamily="2" charset="2"/>
        <a:buChar char="§"/>
        <a:defRPr sz="2400">
          <a:solidFill>
            <a:schemeClr val="tx1"/>
          </a:solidFill>
          <a:latin typeface="+mn-lt"/>
          <a:cs typeface="+mn-cs"/>
        </a:defRPr>
      </a:lvl2pPr>
      <a:lvl3pPr marL="1303338" indent="-260350" algn="l" defTabSz="1042988" rtl="0" fontAlgn="base">
        <a:spcBef>
          <a:spcPct val="20000"/>
        </a:spcBef>
        <a:spcAft>
          <a:spcPct val="0"/>
        </a:spcAft>
        <a:buClr>
          <a:srgbClr val="00AB4D"/>
        </a:buClr>
        <a:buChar char="•"/>
        <a:defRPr sz="2000">
          <a:solidFill>
            <a:schemeClr val="tx1"/>
          </a:solidFill>
          <a:latin typeface="+mn-lt"/>
          <a:cs typeface="+mn-cs"/>
        </a:defRPr>
      </a:lvl3pPr>
      <a:lvl4pPr marL="1825625" indent="-261938" algn="l" defTabSz="1042988" rtl="0" fontAlgn="base">
        <a:spcBef>
          <a:spcPct val="20000"/>
        </a:spcBef>
        <a:spcAft>
          <a:spcPct val="0"/>
        </a:spcAft>
        <a:buChar char="–"/>
        <a:defRPr sz="2300">
          <a:solidFill>
            <a:schemeClr val="tx1"/>
          </a:solidFill>
          <a:latin typeface="+mn-lt"/>
          <a:cs typeface="+mn-cs"/>
        </a:defRPr>
      </a:lvl4pPr>
      <a:lvl5pPr marL="2346325" indent="-260350" algn="l" defTabSz="1042988" rtl="0" fontAlgn="base">
        <a:spcBef>
          <a:spcPct val="20000"/>
        </a:spcBef>
        <a:spcAft>
          <a:spcPct val="0"/>
        </a:spcAft>
        <a:buChar char="»"/>
        <a:defRPr sz="2300">
          <a:solidFill>
            <a:schemeClr val="tx1"/>
          </a:solidFill>
          <a:latin typeface="+mn-lt"/>
          <a:cs typeface="+mn-cs"/>
        </a:defRPr>
      </a:lvl5pPr>
      <a:lvl6pPr marL="2803525" indent="-260350" algn="l" defTabSz="1042988" rtl="0" fontAlgn="base">
        <a:spcBef>
          <a:spcPct val="20000"/>
        </a:spcBef>
        <a:spcAft>
          <a:spcPct val="0"/>
        </a:spcAft>
        <a:buChar char="»"/>
        <a:defRPr sz="2300">
          <a:solidFill>
            <a:schemeClr val="tx1"/>
          </a:solidFill>
          <a:latin typeface="+mn-lt"/>
          <a:cs typeface="+mn-cs"/>
        </a:defRPr>
      </a:lvl6pPr>
      <a:lvl7pPr marL="3260725" indent="-260350" algn="l" defTabSz="1042988" rtl="0" fontAlgn="base">
        <a:spcBef>
          <a:spcPct val="20000"/>
        </a:spcBef>
        <a:spcAft>
          <a:spcPct val="0"/>
        </a:spcAft>
        <a:buChar char="»"/>
        <a:defRPr sz="2300">
          <a:solidFill>
            <a:schemeClr val="tx1"/>
          </a:solidFill>
          <a:latin typeface="+mn-lt"/>
          <a:cs typeface="+mn-cs"/>
        </a:defRPr>
      </a:lvl7pPr>
      <a:lvl8pPr marL="3717925" indent="-260350" algn="l" defTabSz="1042988" rtl="0" fontAlgn="base">
        <a:spcBef>
          <a:spcPct val="20000"/>
        </a:spcBef>
        <a:spcAft>
          <a:spcPct val="0"/>
        </a:spcAft>
        <a:buChar char="»"/>
        <a:defRPr sz="2300">
          <a:solidFill>
            <a:schemeClr val="tx1"/>
          </a:solidFill>
          <a:latin typeface="+mn-lt"/>
          <a:cs typeface="+mn-cs"/>
        </a:defRPr>
      </a:lvl8pPr>
      <a:lvl9pPr marL="4175125" indent="-260350" algn="l" defTabSz="1042988" rtl="0" fontAlgn="base">
        <a:spcBef>
          <a:spcPct val="20000"/>
        </a:spcBef>
        <a:spcAft>
          <a:spcPct val="0"/>
        </a:spcAft>
        <a:buChar char="»"/>
        <a:defRPr sz="23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6.wmf"/></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jpe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image" Target="../media/image7.png"/><Relationship Id="rId16"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7.png"/><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6.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33.em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2.xml"/><Relationship Id="rId1" Type="http://schemas.openxmlformats.org/officeDocument/2006/relationships/vmlDrawing" Target="../drawings/vmlDrawing2.vml"/><Relationship Id="rId6" Type="http://schemas.openxmlformats.org/officeDocument/2006/relationships/image" Target="../media/image3.png"/><Relationship Id="rId5" Type="http://schemas.openxmlformats.org/officeDocument/2006/relationships/image" Target="../media/image34.png"/><Relationship Id="rId4" Type="http://schemas.openxmlformats.org/officeDocument/2006/relationships/oleObject" Target="../embeddings/oleObject2.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vmlDrawing" Target="../drawings/vmlDrawing3.vml"/><Relationship Id="rId6" Type="http://schemas.openxmlformats.org/officeDocument/2006/relationships/image" Target="../media/image36.png"/><Relationship Id="rId5" Type="http://schemas.openxmlformats.org/officeDocument/2006/relationships/oleObject" Target="../embeddings/oleObject3.bin"/><Relationship Id="rId4" Type="http://schemas.openxmlformats.org/officeDocument/2006/relationships/hyperlink" Target="http://www.eco-label.com/"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europa.eu.int/ecolabel"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37.jpeg"/></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Slide Number Placeholder 3"/>
          <p:cNvSpPr>
            <a:spLocks noGrp="1"/>
          </p:cNvSpPr>
          <p:nvPr>
            <p:ph type="sldNum" sz="quarter" idx="12"/>
          </p:nvPr>
        </p:nvSpPr>
        <p:spPr/>
        <p:txBody>
          <a:bodyPr/>
          <a:lstStyle/>
          <a:p>
            <a:fld id="{1D4B8EE7-0EEF-4D9F-8E46-7FEB57C747B3}" type="slidenum">
              <a:rPr lang="fr-FR"/>
              <a:pPr/>
              <a:t>1</a:t>
            </a:fld>
            <a:endParaRPr lang="fr-FR"/>
          </a:p>
        </p:txBody>
      </p:sp>
      <p:sp>
        <p:nvSpPr>
          <p:cNvPr id="2052" name="Text Box 4"/>
          <p:cNvSpPr txBox="1">
            <a:spLocks noChangeArrowheads="1"/>
          </p:cNvSpPr>
          <p:nvPr/>
        </p:nvSpPr>
        <p:spPr bwMode="auto">
          <a:xfrm>
            <a:off x="1527175" y="2963863"/>
            <a:ext cx="7867650" cy="3970318"/>
          </a:xfrm>
          <a:prstGeom prst="rect">
            <a:avLst/>
          </a:prstGeom>
          <a:noFill/>
          <a:ln w="9525">
            <a:noFill/>
            <a:miter lim="800000"/>
            <a:headEnd/>
            <a:tailEnd/>
          </a:ln>
          <a:effectLst/>
        </p:spPr>
        <p:txBody>
          <a:bodyPr>
            <a:spAutoFit/>
          </a:bodyPr>
          <a:lstStyle/>
          <a:p>
            <a:pPr algn="ctr"/>
            <a:r>
              <a:rPr lang="en-GB" sz="4000" b="1" dirty="0">
                <a:solidFill>
                  <a:srgbClr val="00AB4D"/>
                </a:solidFill>
                <a:latin typeface="Arial" charset="0"/>
                <a:cs typeface="Arial" charset="0"/>
              </a:rPr>
              <a:t>The use of the European Eco-label in Green Public Procurement approaches</a:t>
            </a:r>
          </a:p>
          <a:p>
            <a:pPr algn="ctr"/>
            <a:endParaRPr lang="en-GB" sz="2800" b="1" dirty="0">
              <a:solidFill>
                <a:schemeClr val="bg2"/>
              </a:solidFill>
              <a:latin typeface="Arial" charset="0"/>
              <a:cs typeface="Arial" charset="0"/>
            </a:endParaRPr>
          </a:p>
          <a:p>
            <a:pPr algn="ctr"/>
            <a:r>
              <a:rPr lang="en-GB" sz="2800" b="1" dirty="0">
                <a:solidFill>
                  <a:schemeClr val="bg2"/>
                </a:solidFill>
                <a:latin typeface="Arial" charset="0"/>
                <a:cs typeface="Arial" charset="0"/>
              </a:rPr>
              <a:t>European Commission – DG Environment</a:t>
            </a:r>
          </a:p>
          <a:p>
            <a:pPr algn="ctr"/>
            <a:r>
              <a:rPr lang="en-GB" sz="2000" b="1" dirty="0">
                <a:solidFill>
                  <a:schemeClr val="bg2"/>
                </a:solidFill>
                <a:latin typeface="Arial" charset="0"/>
                <a:cs typeface="Arial" charset="0"/>
              </a:rPr>
              <a:t>With the support of GPP expert from BIO Intelligence Service</a:t>
            </a:r>
          </a:p>
          <a:p>
            <a:pPr algn="ctr"/>
            <a:endParaRPr lang="en-GB" sz="2800" b="1" dirty="0">
              <a:solidFill>
                <a:schemeClr val="bg2"/>
              </a:solidFill>
              <a:latin typeface="Arial" charset="0"/>
              <a:cs typeface="Arial" charset="0"/>
            </a:endParaRPr>
          </a:p>
          <a:p>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870308" y="864826"/>
            <a:ext cx="9512146" cy="588222"/>
          </a:xfrm>
          <a:noFill/>
        </p:spPr>
        <p:txBody>
          <a:bodyPr/>
          <a:lstStyle/>
          <a:p>
            <a:r>
              <a:rPr lang="en-US" smtClean="0"/>
              <a:t>Definition: Environmental Label</a:t>
            </a:r>
          </a:p>
        </p:txBody>
      </p:sp>
      <p:sp>
        <p:nvSpPr>
          <p:cNvPr id="60419" name="Rectangle 3"/>
          <p:cNvSpPr>
            <a:spLocks noGrp="1" noChangeArrowheads="1"/>
          </p:cNvSpPr>
          <p:nvPr>
            <p:ph type="body" idx="1"/>
          </p:nvPr>
        </p:nvSpPr>
        <p:spPr>
          <a:xfrm>
            <a:off x="445360" y="1845195"/>
            <a:ext cx="10243278" cy="4873837"/>
          </a:xfrm>
          <a:noFill/>
        </p:spPr>
        <p:txBody>
          <a:bodyPr/>
          <a:lstStyle/>
          <a:p>
            <a:pPr>
              <a:lnSpc>
                <a:spcPct val="90000"/>
              </a:lnSpc>
            </a:pPr>
            <a:r>
              <a:rPr lang="en-US" smtClean="0"/>
              <a:t>Any label describing or identifying environment-related characteristics of products or services</a:t>
            </a:r>
          </a:p>
          <a:p>
            <a:pPr>
              <a:lnSpc>
                <a:spcPct val="90000"/>
              </a:lnSpc>
            </a:pPr>
            <a:r>
              <a:rPr lang="en-US" smtClean="0"/>
              <a:t>Also referred to as “green label” or “ecolabel”</a:t>
            </a:r>
          </a:p>
          <a:p>
            <a:pPr>
              <a:lnSpc>
                <a:spcPct val="90000"/>
              </a:lnSpc>
            </a:pPr>
            <a:r>
              <a:rPr lang="en-US" smtClean="0"/>
              <a:t>Mark products or services as environmentally preferable to their counterparts so consumers can make decisions based on the product’s or service’s environmental impact.  </a:t>
            </a:r>
          </a:p>
          <a:p>
            <a:pPr>
              <a:lnSpc>
                <a:spcPct val="90000"/>
              </a:lnSpc>
            </a:pPr>
            <a:r>
              <a:rPr lang="en-US" smtClean="0"/>
              <a:t>Provide market advantage to environmentally sound goods and services</a:t>
            </a:r>
          </a:p>
          <a:p>
            <a:pPr>
              <a:lnSpc>
                <a:spcPct val="90000"/>
              </a:lnSpc>
            </a:pPr>
            <a:r>
              <a:rPr lang="en-US" smtClean="0"/>
              <a:t>Assure consumers products have met strict criteria set by an independent organization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4"/>
          <p:cNvPicPr>
            <a:picLocks noChangeAspect="1" noChangeArrowheads="1"/>
          </p:cNvPicPr>
          <p:nvPr/>
        </p:nvPicPr>
        <p:blipFill>
          <a:blip r:embed="rId2"/>
          <a:srcRect l="781" t="14583" r="35156" b="7620"/>
          <a:stretch>
            <a:fillRect/>
          </a:stretch>
        </p:blipFill>
        <p:spPr bwMode="auto">
          <a:xfrm>
            <a:off x="343659" y="209524"/>
            <a:ext cx="9286940" cy="7072363"/>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517732" y="224084"/>
            <a:ext cx="9797918" cy="840317"/>
          </a:xfrm>
          <a:noFill/>
        </p:spPr>
        <p:txBody>
          <a:bodyPr/>
          <a:lstStyle/>
          <a:p>
            <a:r>
              <a:rPr lang="en-US" smtClean="0"/>
              <a:t>Environmental Label Programs</a:t>
            </a:r>
          </a:p>
        </p:txBody>
      </p:sp>
      <p:graphicFrame>
        <p:nvGraphicFramePr>
          <p:cNvPr id="2050" name="Object 2"/>
          <p:cNvGraphicFramePr>
            <a:graphicFrameLocks noChangeAspect="1"/>
          </p:cNvGraphicFramePr>
          <p:nvPr/>
        </p:nvGraphicFramePr>
        <p:xfrm>
          <a:off x="178144" y="852467"/>
          <a:ext cx="10510494" cy="6307731"/>
        </p:xfrm>
        <a:graphic>
          <a:graphicData uri="http://schemas.openxmlformats.org/presentationml/2006/ole">
            <mc:AlternateContent xmlns:mc="http://schemas.openxmlformats.org/markup-compatibility/2006">
              <mc:Choice xmlns:v="urn:schemas-microsoft-com:vml" Requires="v">
                <p:oleObj spid="_x0000_s2049" name="Document" r:id="rId3" imgW="5486400" imgH="3358800" progId="Word.Document.8">
                  <p:embed/>
                </p:oleObj>
              </mc:Choice>
              <mc:Fallback>
                <p:oleObj name="Document" r:id="rId3" imgW="5486400" imgH="3358800" progId="Word.Document.8">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8144" y="852467"/>
                        <a:ext cx="10510494" cy="6307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2" name="Text Box 4"/>
          <p:cNvSpPr txBox="1">
            <a:spLocks noChangeArrowheads="1"/>
          </p:cNvSpPr>
          <p:nvPr/>
        </p:nvSpPr>
        <p:spPr bwMode="auto">
          <a:xfrm>
            <a:off x="0" y="7175955"/>
            <a:ext cx="10154206" cy="397694"/>
          </a:xfrm>
          <a:prstGeom prst="rect">
            <a:avLst/>
          </a:prstGeom>
          <a:noFill/>
          <a:ln w="9525">
            <a:noFill/>
            <a:miter lim="800000"/>
            <a:headEnd/>
            <a:tailEnd/>
          </a:ln>
        </p:spPr>
        <p:txBody>
          <a:bodyPr lIns="104287" tIns="52144" rIns="104287" bIns="52144">
            <a:spAutoFit/>
          </a:bodyPr>
          <a:lstStyle/>
          <a:p>
            <a:pPr>
              <a:spcBef>
                <a:spcPct val="50000"/>
              </a:spcBef>
            </a:pPr>
            <a:r>
              <a:rPr lang="en-US" sz="1900" dirty="0"/>
              <a:t>  Indonesia		      </a:t>
            </a:r>
            <a:r>
              <a:rPr lang="en-US" sz="1900" dirty="0" err="1"/>
              <a:t>Ecolabel</a:t>
            </a:r>
            <a:r>
              <a:rPr lang="en-US" sz="1900" dirty="0"/>
              <a:t>				     1998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Blue Angel - Large"/>
          <p:cNvPicPr>
            <a:picLocks noChangeAspect="1" noChangeArrowheads="1"/>
          </p:cNvPicPr>
          <p:nvPr/>
        </p:nvPicPr>
        <p:blipFill>
          <a:blip r:embed="rId2"/>
          <a:srcRect/>
          <a:stretch>
            <a:fillRect/>
          </a:stretch>
        </p:blipFill>
        <p:spPr bwMode="auto">
          <a:xfrm>
            <a:off x="267216" y="168064"/>
            <a:ext cx="1881646" cy="1859201"/>
          </a:xfrm>
          <a:prstGeom prst="rect">
            <a:avLst/>
          </a:prstGeom>
          <a:noFill/>
          <a:ln w="9525">
            <a:noFill/>
            <a:miter lim="800000"/>
            <a:headEnd/>
            <a:tailEnd/>
          </a:ln>
        </p:spPr>
      </p:pic>
      <p:pic>
        <p:nvPicPr>
          <p:cNvPr id="62467" name="Picture 3" descr="Canadian Ecologo"/>
          <p:cNvPicPr>
            <a:picLocks noChangeAspect="1" noChangeArrowheads="1"/>
          </p:cNvPicPr>
          <p:nvPr/>
        </p:nvPicPr>
        <p:blipFill>
          <a:blip r:embed="rId3"/>
          <a:srcRect/>
          <a:stretch>
            <a:fillRect/>
          </a:stretch>
        </p:blipFill>
        <p:spPr bwMode="auto">
          <a:xfrm>
            <a:off x="2939376" y="252095"/>
            <a:ext cx="1861234" cy="1764665"/>
          </a:xfrm>
          <a:prstGeom prst="rect">
            <a:avLst/>
          </a:prstGeom>
          <a:noFill/>
          <a:ln w="9525">
            <a:noFill/>
            <a:miter lim="800000"/>
            <a:headEnd/>
            <a:tailEnd/>
          </a:ln>
        </p:spPr>
      </p:pic>
      <p:pic>
        <p:nvPicPr>
          <p:cNvPr id="62468" name="Picture 4" descr="Dutch Milieukeur Logo"/>
          <p:cNvPicPr>
            <a:picLocks noChangeAspect="1" noChangeArrowheads="1"/>
          </p:cNvPicPr>
          <p:nvPr/>
        </p:nvPicPr>
        <p:blipFill>
          <a:blip r:embed="rId4"/>
          <a:srcRect/>
          <a:stretch>
            <a:fillRect/>
          </a:stretch>
        </p:blipFill>
        <p:spPr bwMode="auto">
          <a:xfrm>
            <a:off x="5255247" y="336127"/>
            <a:ext cx="3384735" cy="1596602"/>
          </a:xfrm>
          <a:prstGeom prst="rect">
            <a:avLst/>
          </a:prstGeom>
          <a:noFill/>
          <a:ln w="9525">
            <a:noFill/>
            <a:miter lim="800000"/>
            <a:headEnd/>
            <a:tailEnd/>
          </a:ln>
        </p:spPr>
      </p:pic>
      <p:pic>
        <p:nvPicPr>
          <p:cNvPr id="62469" name="Picture 5" descr="Eco Mark Japan"/>
          <p:cNvPicPr>
            <a:picLocks noChangeAspect="1" noChangeArrowheads="1"/>
          </p:cNvPicPr>
          <p:nvPr/>
        </p:nvPicPr>
        <p:blipFill>
          <a:blip r:embed="rId5"/>
          <a:srcRect/>
          <a:stretch>
            <a:fillRect/>
          </a:stretch>
        </p:blipFill>
        <p:spPr bwMode="auto">
          <a:xfrm>
            <a:off x="356288" y="2184824"/>
            <a:ext cx="1870512" cy="1659625"/>
          </a:xfrm>
          <a:prstGeom prst="rect">
            <a:avLst/>
          </a:prstGeom>
          <a:noFill/>
          <a:ln w="9525">
            <a:noFill/>
            <a:miter lim="800000"/>
            <a:headEnd/>
            <a:tailEnd/>
          </a:ln>
        </p:spPr>
      </p:pic>
      <p:pic>
        <p:nvPicPr>
          <p:cNvPr id="62470" name="Picture 6" descr="EcoMark India Logo"/>
          <p:cNvPicPr>
            <a:picLocks noChangeAspect="1" noChangeArrowheads="1"/>
          </p:cNvPicPr>
          <p:nvPr/>
        </p:nvPicPr>
        <p:blipFill>
          <a:blip r:embed="rId6"/>
          <a:srcRect/>
          <a:stretch>
            <a:fillRect/>
          </a:stretch>
        </p:blipFill>
        <p:spPr bwMode="auto">
          <a:xfrm>
            <a:off x="2939375" y="2184824"/>
            <a:ext cx="1959584" cy="1769918"/>
          </a:xfrm>
          <a:prstGeom prst="rect">
            <a:avLst/>
          </a:prstGeom>
          <a:noFill/>
          <a:ln w="9525">
            <a:noFill/>
            <a:miter lim="800000"/>
            <a:headEnd/>
            <a:tailEnd/>
          </a:ln>
        </p:spPr>
      </p:pic>
      <p:pic>
        <p:nvPicPr>
          <p:cNvPr id="62471" name="Picture 7" descr="Green Seal Logo"/>
          <p:cNvPicPr>
            <a:picLocks noChangeAspect="1" noChangeArrowheads="1"/>
          </p:cNvPicPr>
          <p:nvPr/>
        </p:nvPicPr>
        <p:blipFill>
          <a:blip r:embed="rId7"/>
          <a:srcRect/>
          <a:stretch>
            <a:fillRect/>
          </a:stretch>
        </p:blipFill>
        <p:spPr bwMode="auto">
          <a:xfrm>
            <a:off x="5344319" y="2436919"/>
            <a:ext cx="1781440" cy="1488061"/>
          </a:xfrm>
          <a:prstGeom prst="rect">
            <a:avLst/>
          </a:prstGeom>
          <a:noFill/>
          <a:ln w="9525">
            <a:noFill/>
            <a:miter lim="800000"/>
            <a:headEnd/>
            <a:tailEnd/>
          </a:ln>
        </p:spPr>
      </p:pic>
      <p:pic>
        <p:nvPicPr>
          <p:cNvPr id="62472" name="Picture 8" descr="Miljo Label Norway"/>
          <p:cNvPicPr>
            <a:picLocks noChangeAspect="1" noChangeArrowheads="1"/>
          </p:cNvPicPr>
          <p:nvPr/>
        </p:nvPicPr>
        <p:blipFill>
          <a:blip r:embed="rId8"/>
          <a:srcRect/>
          <a:stretch>
            <a:fillRect/>
          </a:stretch>
        </p:blipFill>
        <p:spPr bwMode="auto">
          <a:xfrm>
            <a:off x="0" y="3865457"/>
            <a:ext cx="2761231" cy="1052147"/>
          </a:xfrm>
          <a:prstGeom prst="rect">
            <a:avLst/>
          </a:prstGeom>
          <a:noFill/>
          <a:ln w="9525">
            <a:noFill/>
            <a:miter lim="800000"/>
            <a:headEnd/>
            <a:tailEnd/>
          </a:ln>
        </p:spPr>
      </p:pic>
      <p:pic>
        <p:nvPicPr>
          <p:cNvPr id="62473" name="Picture 9" descr="Nordic Swan"/>
          <p:cNvPicPr>
            <a:picLocks noChangeAspect="1" noChangeArrowheads="1"/>
          </p:cNvPicPr>
          <p:nvPr/>
        </p:nvPicPr>
        <p:blipFill>
          <a:blip r:embed="rId9"/>
          <a:srcRect/>
          <a:stretch>
            <a:fillRect/>
          </a:stretch>
        </p:blipFill>
        <p:spPr bwMode="auto">
          <a:xfrm>
            <a:off x="3117520" y="3781425"/>
            <a:ext cx="1651543" cy="1596602"/>
          </a:xfrm>
          <a:prstGeom prst="rect">
            <a:avLst/>
          </a:prstGeom>
          <a:noFill/>
          <a:ln w="9525">
            <a:noFill/>
            <a:miter lim="800000"/>
            <a:headEnd/>
            <a:tailEnd/>
          </a:ln>
        </p:spPr>
      </p:pic>
      <p:pic>
        <p:nvPicPr>
          <p:cNvPr id="62474" name="Picture 10" descr="SCS Logo"/>
          <p:cNvPicPr>
            <a:picLocks noChangeAspect="1" noChangeArrowheads="1"/>
          </p:cNvPicPr>
          <p:nvPr/>
        </p:nvPicPr>
        <p:blipFill>
          <a:blip r:embed="rId10"/>
          <a:srcRect/>
          <a:stretch>
            <a:fillRect/>
          </a:stretch>
        </p:blipFill>
        <p:spPr bwMode="auto">
          <a:xfrm>
            <a:off x="0" y="6722533"/>
            <a:ext cx="5166175" cy="539203"/>
          </a:xfrm>
          <a:prstGeom prst="rect">
            <a:avLst/>
          </a:prstGeom>
          <a:noFill/>
          <a:ln w="9525">
            <a:noFill/>
            <a:miter lim="800000"/>
            <a:headEnd/>
            <a:tailEnd/>
          </a:ln>
        </p:spPr>
      </p:pic>
      <p:pic>
        <p:nvPicPr>
          <p:cNvPr id="62475" name="Picture 11" descr="EPA Energy Star"/>
          <p:cNvPicPr>
            <a:picLocks noChangeAspect="1" noChangeArrowheads="1"/>
          </p:cNvPicPr>
          <p:nvPr/>
        </p:nvPicPr>
        <p:blipFill>
          <a:blip r:embed="rId11"/>
          <a:srcRect/>
          <a:stretch>
            <a:fillRect/>
          </a:stretch>
        </p:blipFill>
        <p:spPr bwMode="auto">
          <a:xfrm>
            <a:off x="7482046" y="2352887"/>
            <a:ext cx="2404944" cy="1300741"/>
          </a:xfrm>
          <a:prstGeom prst="rect">
            <a:avLst/>
          </a:prstGeom>
          <a:noFill/>
          <a:ln w="9525">
            <a:noFill/>
            <a:miter lim="800000"/>
            <a:headEnd/>
            <a:tailEnd/>
          </a:ln>
        </p:spPr>
      </p:pic>
      <p:pic>
        <p:nvPicPr>
          <p:cNvPr id="62476" name="Picture 12" descr="EU Label"/>
          <p:cNvPicPr>
            <a:picLocks noChangeAspect="1" noChangeArrowheads="1"/>
          </p:cNvPicPr>
          <p:nvPr/>
        </p:nvPicPr>
        <p:blipFill>
          <a:blip r:embed="rId12"/>
          <a:srcRect/>
          <a:stretch>
            <a:fillRect/>
          </a:stretch>
        </p:blipFill>
        <p:spPr bwMode="auto">
          <a:xfrm>
            <a:off x="8639983" y="336127"/>
            <a:ext cx="1608863" cy="2184823"/>
          </a:xfrm>
          <a:prstGeom prst="rect">
            <a:avLst/>
          </a:prstGeom>
          <a:noFill/>
          <a:ln w="9525">
            <a:noFill/>
            <a:miter lim="800000"/>
            <a:headEnd/>
            <a:tailEnd/>
          </a:ln>
        </p:spPr>
      </p:pic>
      <p:pic>
        <p:nvPicPr>
          <p:cNvPr id="62477" name="Picture 13" descr="Electronic Ecolabel"/>
          <p:cNvPicPr>
            <a:picLocks noChangeAspect="1" noChangeArrowheads="1"/>
          </p:cNvPicPr>
          <p:nvPr/>
        </p:nvPicPr>
        <p:blipFill>
          <a:blip r:embed="rId13"/>
          <a:srcRect/>
          <a:stretch>
            <a:fillRect/>
          </a:stretch>
        </p:blipFill>
        <p:spPr bwMode="auto">
          <a:xfrm>
            <a:off x="7749262" y="3865457"/>
            <a:ext cx="1870512" cy="1321749"/>
          </a:xfrm>
          <a:prstGeom prst="rect">
            <a:avLst/>
          </a:prstGeom>
          <a:noFill/>
          <a:ln w="9525">
            <a:noFill/>
            <a:miter lim="800000"/>
            <a:headEnd/>
            <a:tailEnd/>
          </a:ln>
        </p:spPr>
      </p:pic>
      <p:grpSp>
        <p:nvGrpSpPr>
          <p:cNvPr id="2" name="Group 18"/>
          <p:cNvGrpSpPr>
            <a:grpSpLocks/>
          </p:cNvGrpSpPr>
          <p:nvPr/>
        </p:nvGrpSpPr>
        <p:grpSpPr bwMode="auto">
          <a:xfrm>
            <a:off x="4563085" y="3151188"/>
            <a:ext cx="1562471" cy="1260475"/>
            <a:chOff x="0" y="506"/>
            <a:chExt cx="842" cy="720"/>
          </a:xfrm>
        </p:grpSpPr>
        <p:sp>
          <p:nvSpPr>
            <p:cNvPr id="62484" name="Rectangle 15"/>
            <p:cNvSpPr>
              <a:spLocks noChangeArrowheads="1"/>
            </p:cNvSpPr>
            <p:nvPr/>
          </p:nvSpPr>
          <p:spPr bwMode="auto">
            <a:xfrm>
              <a:off x="0" y="506"/>
              <a:ext cx="824" cy="264"/>
            </a:xfrm>
            <a:prstGeom prst="rect">
              <a:avLst/>
            </a:prstGeom>
            <a:noFill/>
            <a:ln w="9525">
              <a:noFill/>
              <a:miter lim="800000"/>
              <a:headEnd/>
              <a:tailEnd/>
            </a:ln>
          </p:spPr>
          <p:txBody>
            <a:bodyPr>
              <a:spAutoFit/>
            </a:bodyPr>
            <a:lstStyle/>
            <a:p>
              <a:endParaRPr lang="en-US"/>
            </a:p>
          </p:txBody>
        </p:sp>
        <p:sp>
          <p:nvSpPr>
            <p:cNvPr id="62485" name="Rectangle 16"/>
            <p:cNvSpPr>
              <a:spLocks noChangeArrowheads="1"/>
            </p:cNvSpPr>
            <p:nvPr/>
          </p:nvSpPr>
          <p:spPr bwMode="auto">
            <a:xfrm>
              <a:off x="0" y="506"/>
              <a:ext cx="842" cy="720"/>
            </a:xfrm>
            <a:prstGeom prst="rect">
              <a:avLst/>
            </a:prstGeom>
            <a:noFill/>
            <a:ln w="9525">
              <a:noFill/>
              <a:miter lim="800000"/>
              <a:headEnd/>
              <a:tailEnd/>
            </a:ln>
          </p:spPr>
          <p:txBody>
            <a:bodyPr/>
            <a:lstStyle/>
            <a:p>
              <a:r>
                <a:rPr lang="en-US" dirty="0"/>
                <a:t>  </a:t>
              </a:r>
              <a:r>
                <a:rPr lang="en-US" sz="5100" dirty="0"/>
                <a:t> </a:t>
              </a:r>
              <a:r>
                <a:rPr lang="en-US" dirty="0"/>
                <a:t>              </a:t>
              </a:r>
            </a:p>
          </p:txBody>
        </p:sp>
      </p:grpSp>
      <p:pic>
        <p:nvPicPr>
          <p:cNvPr id="62479" name="Picture 17" descr="mkm2"/>
          <p:cNvPicPr>
            <a:picLocks noChangeAspect="1" noChangeArrowheads="1"/>
          </p:cNvPicPr>
          <p:nvPr/>
        </p:nvPicPr>
        <p:blipFill>
          <a:blip r:embed="rId14"/>
          <a:srcRect/>
          <a:stretch>
            <a:fillRect/>
          </a:stretch>
        </p:blipFill>
        <p:spPr bwMode="auto">
          <a:xfrm>
            <a:off x="5166175" y="3949488"/>
            <a:ext cx="2048656" cy="1218459"/>
          </a:xfrm>
          <a:prstGeom prst="rect">
            <a:avLst/>
          </a:prstGeom>
          <a:noFill/>
          <a:ln w="9525">
            <a:noFill/>
            <a:miter lim="800000"/>
            <a:headEnd/>
            <a:tailEnd/>
          </a:ln>
        </p:spPr>
      </p:pic>
      <p:sp>
        <p:nvSpPr>
          <p:cNvPr id="62480" name="Rectangle 19"/>
          <p:cNvSpPr>
            <a:spLocks noChangeArrowheads="1"/>
          </p:cNvSpPr>
          <p:nvPr/>
        </p:nvSpPr>
        <p:spPr bwMode="auto">
          <a:xfrm>
            <a:off x="1473399" y="3075910"/>
            <a:ext cx="10688638" cy="474638"/>
          </a:xfrm>
          <a:prstGeom prst="rect">
            <a:avLst/>
          </a:prstGeom>
          <a:noFill/>
          <a:ln w="9525">
            <a:noFill/>
            <a:miter lim="800000"/>
            <a:headEnd/>
            <a:tailEnd/>
          </a:ln>
        </p:spPr>
        <p:txBody>
          <a:bodyPr lIns="104287" tIns="52144" rIns="104287" bIns="52144">
            <a:spAutoFit/>
          </a:bodyPr>
          <a:lstStyle/>
          <a:p>
            <a:endParaRPr lang="en-US"/>
          </a:p>
        </p:txBody>
      </p:sp>
      <p:pic>
        <p:nvPicPr>
          <p:cNvPr id="62481" name="Picture 21" descr="TCO99"/>
          <p:cNvPicPr>
            <a:picLocks noChangeAspect="1" noChangeArrowheads="1"/>
          </p:cNvPicPr>
          <p:nvPr/>
        </p:nvPicPr>
        <p:blipFill>
          <a:blip r:embed="rId15"/>
          <a:srcRect/>
          <a:stretch>
            <a:fillRect/>
          </a:stretch>
        </p:blipFill>
        <p:spPr bwMode="auto">
          <a:xfrm>
            <a:off x="0" y="5209963"/>
            <a:ext cx="1670100" cy="1311245"/>
          </a:xfrm>
          <a:prstGeom prst="rect">
            <a:avLst/>
          </a:prstGeom>
          <a:noFill/>
          <a:ln w="9525">
            <a:noFill/>
            <a:miter lim="800000"/>
            <a:headEnd/>
            <a:tailEnd/>
          </a:ln>
        </p:spPr>
      </p:pic>
      <p:pic>
        <p:nvPicPr>
          <p:cNvPr id="62482" name="Picture 24"/>
          <p:cNvPicPr>
            <a:picLocks noChangeAspect="1" noChangeArrowheads="1"/>
          </p:cNvPicPr>
          <p:nvPr/>
        </p:nvPicPr>
        <p:blipFill>
          <a:blip r:embed="rId16"/>
          <a:srcRect l="33125" t="13281" r="28751" b="79688"/>
          <a:stretch>
            <a:fillRect/>
          </a:stretch>
        </p:blipFill>
        <p:spPr bwMode="auto">
          <a:xfrm>
            <a:off x="2315872" y="5798185"/>
            <a:ext cx="5433391" cy="756285"/>
          </a:xfrm>
          <a:prstGeom prst="rect">
            <a:avLst/>
          </a:prstGeom>
          <a:noFill/>
          <a:ln w="9525">
            <a:noFill/>
            <a:miter lim="800000"/>
            <a:headEnd/>
            <a:tailEnd/>
          </a:ln>
        </p:spPr>
      </p:pic>
      <p:pic>
        <p:nvPicPr>
          <p:cNvPr id="62483" name="Picture 26" descr="logo-1"/>
          <p:cNvPicPr>
            <a:picLocks noChangeAspect="1" noChangeArrowheads="1"/>
          </p:cNvPicPr>
          <p:nvPr/>
        </p:nvPicPr>
        <p:blipFill>
          <a:blip r:embed="rId17"/>
          <a:srcRect/>
          <a:stretch>
            <a:fillRect/>
          </a:stretch>
        </p:blipFill>
        <p:spPr bwMode="auto">
          <a:xfrm>
            <a:off x="8283695" y="5293995"/>
            <a:ext cx="1304534" cy="1596602"/>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4"/>
          <p:cNvPicPr>
            <a:picLocks noChangeAspect="1" noChangeArrowheads="1"/>
          </p:cNvPicPr>
          <p:nvPr/>
        </p:nvPicPr>
        <p:blipFill>
          <a:blip r:embed="rId2"/>
          <a:srcRect l="13281" t="14583" r="3906" b="6250"/>
          <a:stretch>
            <a:fillRect/>
          </a:stretch>
        </p:blipFill>
        <p:spPr bwMode="auto">
          <a:xfrm>
            <a:off x="534432" y="0"/>
            <a:ext cx="9441630" cy="6386407"/>
          </a:xfrm>
          <a:prstGeom prst="rect">
            <a:avLst/>
          </a:prstGeom>
          <a:noFill/>
          <a:ln w="9525">
            <a:noFill/>
            <a:miter lim="800000"/>
            <a:headEnd/>
            <a:tailEnd/>
          </a:ln>
        </p:spPr>
      </p:pic>
      <p:sp>
        <p:nvSpPr>
          <p:cNvPr id="63491" name="Text Box 5"/>
          <p:cNvSpPr txBox="1">
            <a:spLocks noChangeArrowheads="1"/>
          </p:cNvSpPr>
          <p:nvPr/>
        </p:nvSpPr>
        <p:spPr bwMode="auto">
          <a:xfrm>
            <a:off x="712576" y="6554470"/>
            <a:ext cx="8996270" cy="1028636"/>
          </a:xfrm>
          <a:prstGeom prst="rect">
            <a:avLst/>
          </a:prstGeom>
          <a:noFill/>
          <a:ln w="9525">
            <a:noFill/>
            <a:miter lim="800000"/>
            <a:headEnd/>
            <a:tailEnd/>
          </a:ln>
        </p:spPr>
        <p:txBody>
          <a:bodyPr lIns="104287" tIns="52144" rIns="104287" bIns="52144">
            <a:spAutoFit/>
          </a:bodyPr>
          <a:lstStyle/>
          <a:p>
            <a:pPr>
              <a:spcBef>
                <a:spcPct val="50000"/>
              </a:spcBef>
            </a:pPr>
            <a:r>
              <a:rPr lang="en-US" b="1"/>
              <a:t>http://www.svtc.org/cleancc/greendesign/ecolabel.htm</a:t>
            </a:r>
          </a:p>
          <a:p>
            <a:pPr>
              <a:spcBef>
                <a:spcPct val="50000"/>
              </a:spcBef>
            </a:pPr>
            <a:endParaRPr lang="en-US"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801648" y="0"/>
            <a:ext cx="9085342" cy="924348"/>
          </a:xfrm>
          <a:noFill/>
        </p:spPr>
        <p:txBody>
          <a:bodyPr/>
          <a:lstStyle/>
          <a:p>
            <a:r>
              <a:rPr lang="en-US" smtClean="0"/>
              <a:t>EU Eco-Label Products</a:t>
            </a:r>
          </a:p>
        </p:txBody>
      </p:sp>
      <p:sp>
        <p:nvSpPr>
          <p:cNvPr id="64515" name="Rectangle 3"/>
          <p:cNvSpPr>
            <a:spLocks noGrp="1" noChangeArrowheads="1"/>
          </p:cNvSpPr>
          <p:nvPr>
            <p:ph type="body" idx="1"/>
          </p:nvPr>
        </p:nvSpPr>
        <p:spPr>
          <a:xfrm>
            <a:off x="0" y="1638285"/>
            <a:ext cx="10065134" cy="5214974"/>
          </a:xfrm>
          <a:noFill/>
        </p:spPr>
        <p:txBody>
          <a:bodyPr/>
          <a:lstStyle/>
          <a:p>
            <a:pPr>
              <a:lnSpc>
                <a:spcPct val="90000"/>
              </a:lnSpc>
            </a:pPr>
            <a:r>
              <a:rPr lang="en-US" dirty="0" smtClean="0"/>
              <a:t>Denmark: copying paper, writing paper, toilet paper, kitchen rolls, building insulation, textiles</a:t>
            </a:r>
          </a:p>
          <a:p>
            <a:pPr>
              <a:lnSpc>
                <a:spcPct val="90000"/>
              </a:lnSpc>
            </a:pPr>
            <a:r>
              <a:rPr lang="en-US" dirty="0" smtClean="0"/>
              <a:t>France: paints and varnishes, batteries and accumulators, shampoos</a:t>
            </a:r>
          </a:p>
          <a:p>
            <a:pPr>
              <a:lnSpc>
                <a:spcPct val="90000"/>
              </a:lnSpc>
            </a:pPr>
            <a:r>
              <a:rPr lang="en-US" dirty="0" smtClean="0"/>
              <a:t>Germany: detergents, dishwashing agents, household cleaning agents</a:t>
            </a:r>
          </a:p>
          <a:p>
            <a:pPr>
              <a:lnSpc>
                <a:spcPct val="90000"/>
              </a:lnSpc>
            </a:pPr>
            <a:r>
              <a:rPr lang="en-US" dirty="0" smtClean="0"/>
              <a:t>Italy: packaging, refrigerators and freezers, ceramic tiles</a:t>
            </a:r>
          </a:p>
          <a:p>
            <a:pPr>
              <a:lnSpc>
                <a:spcPct val="90000"/>
              </a:lnSpc>
            </a:pPr>
            <a:r>
              <a:rPr lang="en-US" dirty="0" smtClean="0"/>
              <a:t>The Netherlands: shoes, cat litter</a:t>
            </a:r>
          </a:p>
          <a:p>
            <a:pPr>
              <a:lnSpc>
                <a:spcPct val="90000"/>
              </a:lnSpc>
            </a:pPr>
            <a:r>
              <a:rPr lang="en-US" dirty="0" smtClean="0"/>
              <a:t>United Kingdom: dishwashers, washing machines, hairsprays, deodorants, light bulbs</a:t>
            </a:r>
          </a:p>
        </p:txBody>
      </p:sp>
      <p:pic>
        <p:nvPicPr>
          <p:cNvPr id="64516" name="Picture 4" descr="EU Label"/>
          <p:cNvPicPr>
            <a:picLocks noChangeAspect="1" noChangeArrowheads="1"/>
          </p:cNvPicPr>
          <p:nvPr/>
        </p:nvPicPr>
        <p:blipFill>
          <a:blip r:embed="rId2"/>
          <a:srcRect/>
          <a:stretch>
            <a:fillRect/>
          </a:stretch>
        </p:blipFill>
        <p:spPr bwMode="auto">
          <a:xfrm>
            <a:off x="8916219" y="5567375"/>
            <a:ext cx="1237730" cy="1680633"/>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45360" y="0"/>
            <a:ext cx="9976062" cy="588222"/>
          </a:xfrm>
          <a:noFill/>
        </p:spPr>
        <p:txBody>
          <a:bodyPr/>
          <a:lstStyle/>
          <a:p>
            <a:r>
              <a:rPr lang="en-US" smtClean="0"/>
              <a:t>Product Groups - EU Label</a:t>
            </a:r>
          </a:p>
        </p:txBody>
      </p:sp>
      <p:pic>
        <p:nvPicPr>
          <p:cNvPr id="65539" name="Picture 4" descr="EU Label"/>
          <p:cNvPicPr>
            <a:picLocks noChangeAspect="1" noChangeArrowheads="1"/>
          </p:cNvPicPr>
          <p:nvPr/>
        </p:nvPicPr>
        <p:blipFill>
          <a:blip r:embed="rId2"/>
          <a:srcRect/>
          <a:stretch>
            <a:fillRect/>
          </a:stretch>
        </p:blipFill>
        <p:spPr bwMode="auto">
          <a:xfrm>
            <a:off x="9352558" y="588222"/>
            <a:ext cx="1113400" cy="1512570"/>
          </a:xfrm>
          <a:prstGeom prst="rect">
            <a:avLst/>
          </a:prstGeom>
          <a:noFill/>
          <a:ln w="9525">
            <a:noFill/>
            <a:miter lim="800000"/>
            <a:headEnd/>
            <a:tailEnd/>
          </a:ln>
        </p:spPr>
      </p:pic>
      <p:pic>
        <p:nvPicPr>
          <p:cNvPr id="65540" name="Picture 5"/>
          <p:cNvPicPr>
            <a:picLocks noChangeAspect="1" noChangeArrowheads="1"/>
          </p:cNvPicPr>
          <p:nvPr/>
        </p:nvPicPr>
        <p:blipFill>
          <a:blip r:embed="rId3"/>
          <a:srcRect l="28125" t="10199" r="30624" b="29688"/>
          <a:stretch>
            <a:fillRect/>
          </a:stretch>
        </p:blipFill>
        <p:spPr bwMode="auto">
          <a:xfrm>
            <a:off x="1" y="1092412"/>
            <a:ext cx="5578133" cy="6134312"/>
          </a:xfrm>
          <a:prstGeom prst="rect">
            <a:avLst/>
          </a:prstGeom>
          <a:noFill/>
          <a:ln w="9525">
            <a:noFill/>
            <a:miter lim="800000"/>
            <a:headEnd/>
            <a:tailEnd/>
          </a:ln>
        </p:spPr>
      </p:pic>
      <p:pic>
        <p:nvPicPr>
          <p:cNvPr id="65541" name="Picture 6"/>
          <p:cNvPicPr>
            <a:picLocks noChangeAspect="1" noChangeArrowheads="1"/>
          </p:cNvPicPr>
          <p:nvPr/>
        </p:nvPicPr>
        <p:blipFill>
          <a:blip r:embed="rId4"/>
          <a:srcRect l="28125" t="58594" r="30000" b="9375"/>
          <a:stretch>
            <a:fillRect/>
          </a:stretch>
        </p:blipFill>
        <p:spPr bwMode="auto">
          <a:xfrm>
            <a:off x="4720815" y="3277235"/>
            <a:ext cx="5967823" cy="3445298"/>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78144" y="0"/>
            <a:ext cx="9085342" cy="1008380"/>
          </a:xfrm>
          <a:noFill/>
        </p:spPr>
        <p:txBody>
          <a:bodyPr/>
          <a:lstStyle/>
          <a:p>
            <a:r>
              <a:rPr lang="en-US" smtClean="0"/>
              <a:t>Germany: The Blue Angel</a:t>
            </a:r>
          </a:p>
        </p:txBody>
      </p:sp>
      <p:sp>
        <p:nvSpPr>
          <p:cNvPr id="66563" name="Rectangle 3"/>
          <p:cNvSpPr>
            <a:spLocks noGrp="1" noChangeArrowheads="1"/>
          </p:cNvSpPr>
          <p:nvPr>
            <p:ph type="body" idx="1"/>
          </p:nvPr>
        </p:nvSpPr>
        <p:spPr>
          <a:xfrm>
            <a:off x="0" y="1008380"/>
            <a:ext cx="10065134" cy="4957868"/>
          </a:xfrm>
          <a:noFill/>
        </p:spPr>
        <p:txBody>
          <a:bodyPr/>
          <a:lstStyle/>
          <a:p>
            <a:r>
              <a:rPr lang="en-US" smtClean="0"/>
              <a:t>World’s first labeling program: 1977</a:t>
            </a:r>
          </a:p>
          <a:p>
            <a:r>
              <a:rPr lang="en-US" smtClean="0"/>
              <a:t>Includes 78 product groups, 3900 products carry the label</a:t>
            </a:r>
          </a:p>
          <a:p>
            <a:r>
              <a:rPr lang="en-US" smtClean="0"/>
              <a:t>Each product group has its own LCA matrix, includes safety and usability. Criteria are valid for 3 years</a:t>
            </a:r>
          </a:p>
          <a:p>
            <a:r>
              <a:rPr lang="en-US" smtClean="0"/>
              <a:t>Most important characteristics vary by product:</a:t>
            </a:r>
          </a:p>
          <a:p>
            <a:pPr lvl="1"/>
            <a:r>
              <a:rPr lang="en-US" smtClean="0"/>
              <a:t>Paper: % recycled paper content</a:t>
            </a:r>
          </a:p>
          <a:p>
            <a:pPr lvl="1"/>
            <a:r>
              <a:rPr lang="en-US" smtClean="0"/>
              <a:t>Lawn mowers: noise emissions</a:t>
            </a:r>
          </a:p>
          <a:p>
            <a:r>
              <a:rPr lang="en-US" smtClean="0"/>
              <a:t>Available to foreign manufacturers: 15% at present</a:t>
            </a:r>
          </a:p>
        </p:txBody>
      </p:sp>
      <p:pic>
        <p:nvPicPr>
          <p:cNvPr id="66564" name="Picture 4" descr="Blue Angel - Large"/>
          <p:cNvPicPr>
            <a:picLocks noChangeAspect="1" noChangeArrowheads="1"/>
          </p:cNvPicPr>
          <p:nvPr/>
        </p:nvPicPr>
        <p:blipFill>
          <a:blip r:embed="rId2"/>
          <a:srcRect/>
          <a:stretch>
            <a:fillRect/>
          </a:stretch>
        </p:blipFill>
        <p:spPr bwMode="auto">
          <a:xfrm>
            <a:off x="7558897" y="4995871"/>
            <a:ext cx="1868657" cy="1848697"/>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801648" y="0"/>
            <a:ext cx="9085342" cy="1260475"/>
          </a:xfrm>
          <a:noFill/>
        </p:spPr>
        <p:txBody>
          <a:bodyPr/>
          <a:lstStyle/>
          <a:p>
            <a:r>
              <a:rPr lang="en-US" smtClean="0"/>
              <a:t>Some Blue Angel Products</a:t>
            </a:r>
          </a:p>
        </p:txBody>
      </p:sp>
      <p:pic>
        <p:nvPicPr>
          <p:cNvPr id="67587" name="Picture 3" descr="Blue Angel - water soluble paints"/>
          <p:cNvPicPr>
            <a:picLocks noChangeAspect="1" noChangeArrowheads="1"/>
          </p:cNvPicPr>
          <p:nvPr/>
        </p:nvPicPr>
        <p:blipFill>
          <a:blip r:embed="rId2"/>
          <a:srcRect/>
          <a:stretch>
            <a:fillRect/>
          </a:stretch>
        </p:blipFill>
        <p:spPr bwMode="auto">
          <a:xfrm>
            <a:off x="178144" y="1428538"/>
            <a:ext cx="2551542" cy="3361267"/>
          </a:xfrm>
          <a:prstGeom prst="rect">
            <a:avLst/>
          </a:prstGeom>
          <a:noFill/>
          <a:ln w="9525">
            <a:noFill/>
            <a:miter lim="800000"/>
            <a:headEnd/>
            <a:tailEnd/>
          </a:ln>
        </p:spPr>
      </p:pic>
      <p:pic>
        <p:nvPicPr>
          <p:cNvPr id="67588" name="Picture 4" descr="Blue Angel Recycled Plastics"/>
          <p:cNvPicPr>
            <a:picLocks noChangeAspect="1" noChangeArrowheads="1"/>
          </p:cNvPicPr>
          <p:nvPr/>
        </p:nvPicPr>
        <p:blipFill>
          <a:blip r:embed="rId3"/>
          <a:srcRect/>
          <a:stretch>
            <a:fillRect/>
          </a:stretch>
        </p:blipFill>
        <p:spPr bwMode="auto">
          <a:xfrm>
            <a:off x="3117519" y="1428539"/>
            <a:ext cx="3080406" cy="2941108"/>
          </a:xfrm>
          <a:prstGeom prst="rect">
            <a:avLst/>
          </a:prstGeom>
          <a:noFill/>
          <a:ln w="9525">
            <a:noFill/>
            <a:miter lim="800000"/>
            <a:headEnd/>
            <a:tailEnd/>
          </a:ln>
        </p:spPr>
      </p:pic>
      <p:pic>
        <p:nvPicPr>
          <p:cNvPr id="67589" name="Picture 5" descr="Blue Angel Reusable Packaging"/>
          <p:cNvPicPr>
            <a:picLocks noChangeAspect="1" noChangeArrowheads="1"/>
          </p:cNvPicPr>
          <p:nvPr/>
        </p:nvPicPr>
        <p:blipFill>
          <a:blip r:embed="rId4"/>
          <a:srcRect/>
          <a:stretch>
            <a:fillRect/>
          </a:stretch>
        </p:blipFill>
        <p:spPr bwMode="auto">
          <a:xfrm>
            <a:off x="6591327" y="1344507"/>
            <a:ext cx="3919167" cy="3042647"/>
          </a:xfrm>
          <a:prstGeom prst="rect">
            <a:avLst/>
          </a:prstGeom>
          <a:noFill/>
          <a:ln w="9525">
            <a:noFill/>
            <a:miter lim="800000"/>
            <a:headEnd/>
            <a:tailEnd/>
          </a:ln>
        </p:spPr>
      </p:pic>
      <p:pic>
        <p:nvPicPr>
          <p:cNvPr id="67590" name="Picture 6" descr="Blue Angel Paper Products"/>
          <p:cNvPicPr>
            <a:picLocks noChangeAspect="1" noChangeArrowheads="1"/>
          </p:cNvPicPr>
          <p:nvPr/>
        </p:nvPicPr>
        <p:blipFill>
          <a:blip r:embed="rId5"/>
          <a:srcRect/>
          <a:stretch>
            <a:fillRect/>
          </a:stretch>
        </p:blipFill>
        <p:spPr bwMode="auto">
          <a:xfrm>
            <a:off x="0" y="4873837"/>
            <a:ext cx="3473807" cy="2282860"/>
          </a:xfrm>
          <a:prstGeom prst="rect">
            <a:avLst/>
          </a:prstGeom>
          <a:noFill/>
          <a:ln w="9525">
            <a:noFill/>
            <a:miter lim="800000"/>
            <a:headEnd/>
            <a:tailEnd/>
          </a:ln>
        </p:spPr>
      </p:pic>
      <p:pic>
        <p:nvPicPr>
          <p:cNvPr id="67591" name="Picture 7" descr="Blue Angel Copiers"/>
          <p:cNvPicPr>
            <a:picLocks noChangeAspect="1" noChangeArrowheads="1"/>
          </p:cNvPicPr>
          <p:nvPr/>
        </p:nvPicPr>
        <p:blipFill>
          <a:blip r:embed="rId6"/>
          <a:srcRect/>
          <a:stretch>
            <a:fillRect/>
          </a:stretch>
        </p:blipFill>
        <p:spPr bwMode="auto">
          <a:xfrm>
            <a:off x="3919167" y="4621742"/>
            <a:ext cx="3384735" cy="2582224"/>
          </a:xfrm>
          <a:prstGeom prst="rect">
            <a:avLst/>
          </a:prstGeom>
          <a:noFill/>
          <a:ln w="9525">
            <a:noFill/>
            <a:miter lim="800000"/>
            <a:headEnd/>
            <a:tailEnd/>
          </a:ln>
        </p:spPr>
      </p:pic>
      <p:pic>
        <p:nvPicPr>
          <p:cNvPr id="67592" name="Picture 8" descr="Blue Angel PCs"/>
          <p:cNvPicPr>
            <a:picLocks noChangeAspect="1" noChangeArrowheads="1"/>
          </p:cNvPicPr>
          <p:nvPr/>
        </p:nvPicPr>
        <p:blipFill>
          <a:blip r:embed="rId7"/>
          <a:srcRect/>
          <a:stretch>
            <a:fillRect/>
          </a:stretch>
        </p:blipFill>
        <p:spPr bwMode="auto">
          <a:xfrm>
            <a:off x="7482047" y="4621742"/>
            <a:ext cx="3206591" cy="2391401"/>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0" y="1512570"/>
            <a:ext cx="10688638" cy="5645285"/>
          </a:xfrm>
          <a:prstGeom prst="rect">
            <a:avLst/>
          </a:prstGeom>
          <a:noFill/>
          <a:ln w="12700">
            <a:noFill/>
            <a:miter lim="800000"/>
            <a:headEnd type="none" w="sm" len="sm"/>
            <a:tailEnd type="none" w="sm" len="sm"/>
          </a:ln>
        </p:spPr>
        <p:txBody>
          <a:bodyPr lIns="104287" tIns="52144" rIns="104287" bIns="52144">
            <a:spAutoFit/>
          </a:bodyPr>
          <a:lstStyle/>
          <a:p>
            <a:pPr>
              <a:spcBef>
                <a:spcPct val="50000"/>
              </a:spcBef>
            </a:pPr>
            <a:r>
              <a:rPr lang="en-US" b="1"/>
              <a:t>Impact=Population x Affluence x Technology</a:t>
            </a:r>
          </a:p>
          <a:p>
            <a:pPr>
              <a:spcBef>
                <a:spcPct val="50000"/>
              </a:spcBef>
            </a:pPr>
            <a:endParaRPr lang="en-US" b="1"/>
          </a:p>
          <a:p>
            <a:pPr>
              <a:spcBef>
                <a:spcPct val="50000"/>
              </a:spcBef>
            </a:pPr>
            <a:r>
              <a:rPr lang="en-US" b="1"/>
              <a:t>      		 I	    =  		P  x   A   x   T</a:t>
            </a:r>
          </a:p>
          <a:p>
            <a:pPr>
              <a:spcBef>
                <a:spcPct val="50000"/>
              </a:spcBef>
            </a:pPr>
            <a:endParaRPr lang="en-US" b="1"/>
          </a:p>
          <a:p>
            <a:pPr>
              <a:spcBef>
                <a:spcPct val="50000"/>
              </a:spcBef>
            </a:pPr>
            <a:r>
              <a:rPr lang="en-US"/>
              <a:t>Impact (throughput) of a population on the planet’s sources and sinks equals the population times its affluence times the damage done by the technologies supporting the affluence.  Environmental impact/person</a:t>
            </a:r>
          </a:p>
          <a:p>
            <a:pPr>
              <a:spcBef>
                <a:spcPct val="50000"/>
              </a:spcBef>
            </a:pPr>
            <a:endParaRPr lang="en-US"/>
          </a:p>
          <a:p>
            <a:pPr>
              <a:spcBef>
                <a:spcPct val="50000"/>
              </a:spcBef>
            </a:pPr>
            <a:r>
              <a:rPr lang="en-US"/>
              <a:t>Source: Paul Ehrlich</a:t>
            </a:r>
            <a:endParaRPr lang="en-US" b="1"/>
          </a:p>
          <a:p>
            <a:pPr>
              <a:spcBef>
                <a:spcPct val="50000"/>
              </a:spcBef>
            </a:pPr>
            <a:endParaRPr lang="en-US" b="1"/>
          </a:p>
          <a:p>
            <a:pPr>
              <a:spcBef>
                <a:spcPct val="50000"/>
              </a:spcBef>
            </a:pPr>
            <a:endParaRPr lang="en-US" b="1"/>
          </a:p>
        </p:txBody>
      </p:sp>
      <p:sp>
        <p:nvSpPr>
          <p:cNvPr id="68611" name="Text Box 3"/>
          <p:cNvSpPr txBox="1">
            <a:spLocks noChangeArrowheads="1"/>
          </p:cNvSpPr>
          <p:nvPr/>
        </p:nvSpPr>
        <p:spPr bwMode="auto">
          <a:xfrm>
            <a:off x="3295663" y="504190"/>
            <a:ext cx="4275455" cy="813193"/>
          </a:xfrm>
          <a:prstGeom prst="rect">
            <a:avLst/>
          </a:prstGeom>
          <a:noFill/>
          <a:ln w="12700">
            <a:noFill/>
            <a:miter lim="800000"/>
            <a:headEnd type="none" w="sm" len="sm"/>
            <a:tailEnd type="none" w="sm" len="sm"/>
          </a:ln>
        </p:spPr>
        <p:txBody>
          <a:bodyPr lIns="104287" tIns="52144" rIns="104287" bIns="52144">
            <a:spAutoFit/>
          </a:bodyPr>
          <a:lstStyle/>
          <a:p>
            <a:pPr>
              <a:spcBef>
                <a:spcPct val="50000"/>
              </a:spcBef>
            </a:pPr>
            <a:r>
              <a:rPr lang="en-US" sz="4600" b="1" dirty="0"/>
              <a:t>IPAT Formula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US" smtClean="0"/>
              <a:t>Affecting IPAT Outcomes</a:t>
            </a:r>
          </a:p>
        </p:txBody>
      </p:sp>
      <p:sp>
        <p:nvSpPr>
          <p:cNvPr id="69635" name="Rectangle 3"/>
          <p:cNvSpPr>
            <a:spLocks noGrp="1" noChangeArrowheads="1"/>
          </p:cNvSpPr>
          <p:nvPr>
            <p:ph type="body" idx="1"/>
          </p:nvPr>
        </p:nvSpPr>
        <p:spPr>
          <a:xfrm>
            <a:off x="0" y="1008380"/>
            <a:ext cx="10421422" cy="5462058"/>
          </a:xfrm>
        </p:spPr>
        <p:txBody>
          <a:bodyPr/>
          <a:lstStyle/>
          <a:p>
            <a:r>
              <a:rPr lang="en-US" b="1" smtClean="0"/>
              <a:t>Population (P) :</a:t>
            </a:r>
            <a:r>
              <a:rPr lang="en-US" smtClean="0"/>
              <a:t> family planning, female literacy, social welfare, role of women, land tenure</a:t>
            </a:r>
          </a:p>
          <a:p>
            <a:r>
              <a:rPr lang="en-US" b="1" smtClean="0"/>
              <a:t>Affluence (A) :</a:t>
            </a:r>
            <a:endParaRPr lang="en-US" smtClean="0"/>
          </a:p>
          <a:p>
            <a:pPr lvl="1"/>
            <a:r>
              <a:rPr lang="en-US" smtClean="0"/>
              <a:t>Capital stock/person: values, prices, full costing, what do we want?, What is enough?</a:t>
            </a:r>
          </a:p>
          <a:p>
            <a:pPr lvl="1"/>
            <a:r>
              <a:rPr lang="en-US" smtClean="0"/>
              <a:t>Material throughput/capital stock: product longevity, material choice, minimum materials design, recycling/reuse/recovery, scrap recovery</a:t>
            </a:r>
          </a:p>
          <a:p>
            <a:r>
              <a:rPr lang="en-US" b="1" smtClean="0"/>
              <a:t>Technology (T) :</a:t>
            </a:r>
            <a:endParaRPr lang="en-US" smtClean="0"/>
          </a:p>
          <a:p>
            <a:pPr lvl="1"/>
            <a:r>
              <a:rPr lang="en-US" smtClean="0"/>
              <a:t>Energy/material throughput: End-use efficiency, conversion efficiency, distribution efficiency, system integration, process redesign</a:t>
            </a:r>
          </a:p>
          <a:p>
            <a:pPr lvl="1"/>
            <a:r>
              <a:rPr lang="en-US" smtClean="0"/>
              <a:t>Environmental impact/Energy: Benign sources, scale, siting, technical mitigation, offsets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64E534C-8094-4D02-ABCF-23CEB422C180}" type="slidenum">
              <a:rPr lang="fr-FR"/>
              <a:pPr/>
              <a:t>13</a:t>
            </a:fld>
            <a:endParaRPr lang="fr-FR"/>
          </a:p>
        </p:txBody>
      </p:sp>
      <p:sp>
        <p:nvSpPr>
          <p:cNvPr id="21506" name="Rectangle 2"/>
          <p:cNvSpPr>
            <a:spLocks noGrp="1" noChangeArrowheads="1"/>
          </p:cNvSpPr>
          <p:nvPr>
            <p:ph type="title"/>
          </p:nvPr>
        </p:nvSpPr>
        <p:spPr/>
        <p:txBody>
          <a:bodyPr/>
          <a:lstStyle/>
          <a:p>
            <a:r>
              <a:rPr lang="en-GB"/>
              <a:t>EU Eco-label and GPP</a:t>
            </a:r>
          </a:p>
        </p:txBody>
      </p:sp>
      <p:sp>
        <p:nvSpPr>
          <p:cNvPr id="21507" name="Rectangle 3"/>
          <p:cNvSpPr>
            <a:spLocks noGrp="1" noChangeArrowheads="1"/>
          </p:cNvSpPr>
          <p:nvPr>
            <p:ph type="body" idx="1"/>
          </p:nvPr>
        </p:nvSpPr>
        <p:spPr/>
        <p:txBody>
          <a:bodyPr/>
          <a:lstStyle/>
          <a:p>
            <a:r>
              <a:rPr lang="en-GB"/>
              <a:t>Why is it worth doing green public procurement (GPP)?</a:t>
            </a:r>
          </a:p>
          <a:p>
            <a:r>
              <a:rPr lang="en-GB"/>
              <a:t>Why is it easy to do it with the EU Eco-label?</a:t>
            </a:r>
          </a:p>
          <a:p>
            <a:r>
              <a:rPr lang="en-GB"/>
              <a:t>Practically, how can a purchaser use the EU Eco-label in a call for tender?</a:t>
            </a:r>
          </a:p>
          <a:p>
            <a:r>
              <a:rPr lang="en-GB"/>
              <a:t>Success stories</a:t>
            </a:r>
          </a:p>
          <a:p>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7"/>
          <p:cNvSpPr>
            <a:spLocks noGrp="1"/>
          </p:cNvSpPr>
          <p:nvPr>
            <p:ph type="sldNum" sz="quarter" idx="12"/>
          </p:nvPr>
        </p:nvSpPr>
        <p:spPr/>
        <p:txBody>
          <a:bodyPr/>
          <a:lstStyle/>
          <a:p>
            <a:fld id="{E4882DB8-62A8-43ED-A8F3-C8941E97044E}" type="slidenum">
              <a:rPr lang="fr-FR"/>
              <a:pPr/>
              <a:t>14</a:t>
            </a:fld>
            <a:endParaRPr lang="fr-FR"/>
          </a:p>
        </p:txBody>
      </p:sp>
      <p:sp>
        <p:nvSpPr>
          <p:cNvPr id="22530" name="Rectangle 2"/>
          <p:cNvSpPr>
            <a:spLocks noGrp="1" noChangeArrowheads="1"/>
          </p:cNvSpPr>
          <p:nvPr>
            <p:ph type="title"/>
          </p:nvPr>
        </p:nvSpPr>
        <p:spPr/>
        <p:txBody>
          <a:bodyPr/>
          <a:lstStyle/>
          <a:p>
            <a:r>
              <a:rPr lang="en-GB"/>
              <a:t>Introduction: increase of environmental damage and influence of products</a:t>
            </a:r>
          </a:p>
        </p:txBody>
      </p:sp>
      <p:sp>
        <p:nvSpPr>
          <p:cNvPr id="22531" name="Rectangle 3"/>
          <p:cNvSpPr>
            <a:spLocks noGrp="1" noChangeArrowheads="1"/>
          </p:cNvSpPr>
          <p:nvPr>
            <p:ph type="body" sz="half" idx="1"/>
          </p:nvPr>
        </p:nvSpPr>
        <p:spPr>
          <a:xfrm>
            <a:off x="801688" y="2184400"/>
            <a:ext cx="9086850" cy="4538663"/>
          </a:xfrm>
        </p:spPr>
        <p:txBody>
          <a:bodyPr/>
          <a:lstStyle/>
          <a:p>
            <a:r>
              <a:rPr lang="en-GB" sz="2400"/>
              <a:t>Our production, purchasing and consumption modes lead to an increase in environmental damage. </a:t>
            </a:r>
          </a:p>
          <a:p>
            <a:r>
              <a:rPr lang="en-GB" sz="2400"/>
              <a:t>Two examples:</a:t>
            </a:r>
          </a:p>
        </p:txBody>
      </p:sp>
      <p:grpSp>
        <p:nvGrpSpPr>
          <p:cNvPr id="22532" name="Group 4"/>
          <p:cNvGrpSpPr>
            <a:grpSpLocks/>
          </p:cNvGrpSpPr>
          <p:nvPr/>
        </p:nvGrpSpPr>
        <p:grpSpPr bwMode="auto">
          <a:xfrm>
            <a:off x="547688" y="4019550"/>
            <a:ext cx="4713287" cy="2368550"/>
            <a:chOff x="431" y="2046"/>
            <a:chExt cx="3039" cy="1529"/>
          </a:xfrm>
        </p:grpSpPr>
        <p:pic>
          <p:nvPicPr>
            <p:cNvPr id="22533" name="Picture 5"/>
            <p:cNvPicPr>
              <a:picLocks noChangeAspect="1" noChangeArrowheads="1"/>
            </p:cNvPicPr>
            <p:nvPr/>
          </p:nvPicPr>
          <p:blipFill>
            <a:blip r:embed="rId3"/>
            <a:srcRect/>
            <a:stretch>
              <a:fillRect/>
            </a:stretch>
          </p:blipFill>
          <p:spPr bwMode="auto">
            <a:xfrm>
              <a:off x="431" y="2046"/>
              <a:ext cx="3039" cy="1118"/>
            </a:xfrm>
            <a:prstGeom prst="rect">
              <a:avLst/>
            </a:prstGeom>
            <a:noFill/>
            <a:ln>
              <a:noFill/>
            </a:ln>
            <a:effectLst/>
          </p:spPr>
        </p:pic>
        <p:sp>
          <p:nvSpPr>
            <p:cNvPr id="22534" name="Rectangle 6"/>
            <p:cNvSpPr>
              <a:spLocks noChangeArrowheads="1"/>
            </p:cNvSpPr>
            <p:nvPr/>
          </p:nvSpPr>
          <p:spPr bwMode="auto">
            <a:xfrm>
              <a:off x="612" y="3208"/>
              <a:ext cx="2748" cy="367"/>
            </a:xfrm>
            <a:prstGeom prst="rect">
              <a:avLst/>
            </a:prstGeom>
            <a:noFill/>
            <a:ln w="9525">
              <a:noFill/>
              <a:miter lim="800000"/>
              <a:headEnd/>
              <a:tailEnd/>
            </a:ln>
            <a:effectLst/>
          </p:spPr>
          <p:txBody>
            <a:bodyPr lIns="104287" tIns="52144" rIns="104287" bIns="52144">
              <a:spAutoFit/>
            </a:bodyPr>
            <a:lstStyle/>
            <a:p>
              <a:pPr algn="ctr" defTabSz="1042988">
                <a:lnSpc>
                  <a:spcPct val="95000"/>
                </a:lnSpc>
              </a:pPr>
              <a:r>
                <a:rPr kumimoji="1" lang="en-GB" sz="1600" b="1">
                  <a:solidFill>
                    <a:srgbClr val="000099"/>
                  </a:solidFill>
                  <a:latin typeface="Arial" charset="0"/>
                  <a:cs typeface="Arial" charset="0"/>
                </a:rPr>
                <a:t>Evolution of the production of household waste in France (kg/inhab/yr)</a:t>
              </a:r>
            </a:p>
          </p:txBody>
        </p:sp>
      </p:grpSp>
      <p:pic>
        <p:nvPicPr>
          <p:cNvPr id="22535" name="Picture 7"/>
          <p:cNvPicPr>
            <a:picLocks noGrp="1" noChangeAspect="1" noChangeArrowheads="1"/>
          </p:cNvPicPr>
          <p:nvPr>
            <p:ph sz="quarter" idx="3"/>
          </p:nvPr>
        </p:nvPicPr>
        <p:blipFill>
          <a:blip r:embed="rId4"/>
          <a:srcRect/>
          <a:stretch>
            <a:fillRect/>
          </a:stretch>
        </p:blipFill>
        <p:spPr>
          <a:xfrm>
            <a:off x="5513388" y="3224213"/>
            <a:ext cx="4670425" cy="2759075"/>
          </a:xfrm>
          <a:noFill/>
          <a:ln/>
        </p:spPr>
      </p:pic>
      <p:sp>
        <p:nvSpPr>
          <p:cNvPr id="22536" name="Rectangle 8"/>
          <p:cNvSpPr>
            <a:spLocks noChangeArrowheads="1"/>
          </p:cNvSpPr>
          <p:nvPr/>
        </p:nvSpPr>
        <p:spPr bwMode="auto">
          <a:xfrm>
            <a:off x="5427663" y="5991225"/>
            <a:ext cx="5011737" cy="593725"/>
          </a:xfrm>
          <a:prstGeom prst="rect">
            <a:avLst/>
          </a:prstGeom>
          <a:noFill/>
          <a:ln w="9525">
            <a:noFill/>
            <a:miter lim="800000"/>
            <a:headEnd/>
            <a:tailEnd/>
          </a:ln>
          <a:effectLst/>
        </p:spPr>
        <p:txBody>
          <a:bodyPr lIns="104287" tIns="52144" rIns="104287" bIns="52144">
            <a:spAutoFit/>
          </a:bodyPr>
          <a:lstStyle/>
          <a:p>
            <a:pPr algn="ctr" defTabSz="1042988"/>
            <a:r>
              <a:rPr lang="en-GB" sz="1600" b="1">
                <a:solidFill>
                  <a:schemeClr val="accent2"/>
                </a:solidFill>
                <a:latin typeface="Arial" charset="0"/>
                <a:cs typeface="Arial" charset="0"/>
              </a:rPr>
              <a:t>Repartition of greenhouse gases emissions in France from different economic sectors</a:t>
            </a:r>
          </a:p>
        </p:txBody>
      </p:sp>
      <p:sp>
        <p:nvSpPr>
          <p:cNvPr id="22537" name="Text Box 9"/>
          <p:cNvSpPr txBox="1">
            <a:spLocks noChangeArrowheads="1"/>
          </p:cNvSpPr>
          <p:nvPr/>
        </p:nvSpPr>
        <p:spPr bwMode="auto">
          <a:xfrm>
            <a:off x="1809750" y="6323013"/>
            <a:ext cx="2355850" cy="269875"/>
          </a:xfrm>
          <a:prstGeom prst="rect">
            <a:avLst/>
          </a:prstGeom>
          <a:noFill/>
          <a:ln w="9525">
            <a:noFill/>
            <a:miter lim="800000"/>
            <a:headEnd/>
            <a:tailEnd/>
          </a:ln>
          <a:effectLst/>
        </p:spPr>
        <p:txBody>
          <a:bodyPr lIns="104287" tIns="52144" rIns="104287" bIns="52144">
            <a:spAutoFit/>
          </a:bodyPr>
          <a:lstStyle/>
          <a:p>
            <a:pPr defTabSz="1042988">
              <a:spcBef>
                <a:spcPct val="50000"/>
              </a:spcBef>
            </a:pPr>
            <a:r>
              <a:rPr lang="fr-FR" sz="1100" b="1">
                <a:solidFill>
                  <a:schemeClr val="accent2"/>
                </a:solidFill>
                <a:latin typeface="Arial" charset="0"/>
                <a:cs typeface="Arial" charset="0"/>
              </a:rPr>
              <a:t>Source : ADEME 2003</a:t>
            </a:r>
          </a:p>
        </p:txBody>
      </p:sp>
      <p:sp>
        <p:nvSpPr>
          <p:cNvPr id="22538" name="Text Box 10"/>
          <p:cNvSpPr txBox="1">
            <a:spLocks noChangeArrowheads="1"/>
          </p:cNvSpPr>
          <p:nvPr/>
        </p:nvSpPr>
        <p:spPr bwMode="auto">
          <a:xfrm>
            <a:off x="6691313" y="6450013"/>
            <a:ext cx="2357437" cy="268287"/>
          </a:xfrm>
          <a:prstGeom prst="rect">
            <a:avLst/>
          </a:prstGeom>
          <a:noFill/>
          <a:ln w="9525">
            <a:noFill/>
            <a:miter lim="800000"/>
            <a:headEnd/>
            <a:tailEnd/>
          </a:ln>
          <a:effectLst/>
        </p:spPr>
        <p:txBody>
          <a:bodyPr lIns="104287" tIns="52144" rIns="104287" bIns="52144">
            <a:spAutoFit/>
          </a:bodyPr>
          <a:lstStyle/>
          <a:p>
            <a:pPr defTabSz="1042988">
              <a:spcBef>
                <a:spcPct val="50000"/>
              </a:spcBef>
            </a:pPr>
            <a:r>
              <a:rPr lang="fr-FR" sz="1100" b="1">
                <a:solidFill>
                  <a:schemeClr val="accent2"/>
                </a:solidFill>
                <a:latin typeface="Arial" charset="0"/>
                <a:cs typeface="Arial" charset="0"/>
              </a:rPr>
              <a:t>Source : ADEME 2003</a:t>
            </a:r>
          </a:p>
        </p:txBody>
      </p:sp>
      <p:sp>
        <p:nvSpPr>
          <p:cNvPr id="22539" name="Text Box 11"/>
          <p:cNvSpPr txBox="1">
            <a:spLocks noChangeArrowheads="1"/>
          </p:cNvSpPr>
          <p:nvPr/>
        </p:nvSpPr>
        <p:spPr bwMode="auto">
          <a:xfrm>
            <a:off x="5427663" y="3781425"/>
            <a:ext cx="1095375" cy="441325"/>
          </a:xfrm>
          <a:prstGeom prst="rect">
            <a:avLst/>
          </a:prstGeom>
          <a:solidFill>
            <a:schemeClr val="bg1"/>
          </a:solidFill>
          <a:ln w="9525">
            <a:noFill/>
            <a:miter lim="800000"/>
            <a:headEnd/>
            <a:tailEnd/>
          </a:ln>
          <a:effectLst/>
        </p:spPr>
        <p:txBody>
          <a:bodyPr lIns="104287" tIns="52144" rIns="104287" bIns="52144">
            <a:spAutoFit/>
          </a:bodyPr>
          <a:lstStyle/>
          <a:p>
            <a:pPr algn="r" defTabSz="1042988">
              <a:spcBef>
                <a:spcPct val="50000"/>
              </a:spcBef>
            </a:pPr>
            <a:r>
              <a:rPr lang="en-GB" sz="1100">
                <a:solidFill>
                  <a:srgbClr val="000066"/>
                </a:solidFill>
                <a:latin typeface="Arial" charset="0"/>
                <a:cs typeface="Arial" charset="0"/>
              </a:rPr>
              <a:t>Household heating</a:t>
            </a:r>
          </a:p>
        </p:txBody>
      </p:sp>
      <p:sp>
        <p:nvSpPr>
          <p:cNvPr id="22540" name="Text Box 12"/>
          <p:cNvSpPr txBox="1">
            <a:spLocks noChangeArrowheads="1"/>
          </p:cNvSpPr>
          <p:nvPr/>
        </p:nvSpPr>
        <p:spPr bwMode="auto">
          <a:xfrm>
            <a:off x="7448550" y="3384550"/>
            <a:ext cx="2525713" cy="441325"/>
          </a:xfrm>
          <a:prstGeom prst="rect">
            <a:avLst/>
          </a:prstGeom>
          <a:solidFill>
            <a:schemeClr val="bg1"/>
          </a:solidFill>
          <a:ln w="9525">
            <a:noFill/>
            <a:miter lim="800000"/>
            <a:headEnd/>
            <a:tailEnd/>
          </a:ln>
          <a:effectLst/>
        </p:spPr>
        <p:txBody>
          <a:bodyPr lIns="104287" tIns="52144" rIns="104287" bIns="52144">
            <a:spAutoFit/>
          </a:bodyPr>
          <a:lstStyle/>
          <a:p>
            <a:pPr defTabSz="1042988">
              <a:spcBef>
                <a:spcPct val="50000"/>
              </a:spcBef>
            </a:pPr>
            <a:r>
              <a:rPr lang="en-GB" sz="1100">
                <a:solidFill>
                  <a:srgbClr val="000066"/>
                </a:solidFill>
                <a:latin typeface="Arial" charset="0"/>
                <a:cs typeface="Arial" charset="0"/>
              </a:rPr>
              <a:t>Hot water, domestic electricity (excl. space heating)</a:t>
            </a:r>
          </a:p>
        </p:txBody>
      </p:sp>
      <p:sp>
        <p:nvSpPr>
          <p:cNvPr id="22541" name="Text Box 13"/>
          <p:cNvSpPr txBox="1">
            <a:spLocks noChangeArrowheads="1"/>
          </p:cNvSpPr>
          <p:nvPr/>
        </p:nvSpPr>
        <p:spPr bwMode="auto">
          <a:xfrm>
            <a:off x="6353175" y="5170488"/>
            <a:ext cx="1262063" cy="441325"/>
          </a:xfrm>
          <a:prstGeom prst="rect">
            <a:avLst/>
          </a:prstGeom>
          <a:solidFill>
            <a:schemeClr val="bg1"/>
          </a:solidFill>
          <a:ln w="9525">
            <a:noFill/>
            <a:miter lim="800000"/>
            <a:headEnd/>
            <a:tailEnd/>
          </a:ln>
          <a:effectLst/>
        </p:spPr>
        <p:txBody>
          <a:bodyPr lIns="104287" tIns="52144" rIns="104287" bIns="52144">
            <a:spAutoFit/>
          </a:bodyPr>
          <a:lstStyle/>
          <a:p>
            <a:pPr defTabSz="1042988">
              <a:spcBef>
                <a:spcPct val="50000"/>
              </a:spcBef>
            </a:pPr>
            <a:r>
              <a:rPr lang="en-GB" sz="1100">
                <a:solidFill>
                  <a:srgbClr val="000066"/>
                </a:solidFill>
                <a:latin typeface="Arial" charset="0"/>
                <a:cs typeface="Arial" charset="0"/>
              </a:rPr>
              <a:t>Transport of persons</a:t>
            </a:r>
          </a:p>
        </p:txBody>
      </p:sp>
      <p:sp>
        <p:nvSpPr>
          <p:cNvPr id="22542" name="Text Box 14"/>
          <p:cNvSpPr txBox="1">
            <a:spLocks noChangeArrowheads="1"/>
          </p:cNvSpPr>
          <p:nvPr/>
        </p:nvSpPr>
        <p:spPr bwMode="auto">
          <a:xfrm>
            <a:off x="8205788" y="5286375"/>
            <a:ext cx="2105025" cy="654050"/>
          </a:xfrm>
          <a:prstGeom prst="rect">
            <a:avLst/>
          </a:prstGeom>
          <a:solidFill>
            <a:schemeClr val="bg1"/>
          </a:solidFill>
          <a:ln w="9525">
            <a:noFill/>
            <a:miter lim="800000"/>
            <a:headEnd/>
            <a:tailEnd/>
          </a:ln>
          <a:effectLst/>
        </p:spPr>
        <p:txBody>
          <a:bodyPr lIns="104287" tIns="52144" rIns="104287" bIns="52144">
            <a:spAutoFit/>
          </a:bodyPr>
          <a:lstStyle/>
          <a:p>
            <a:pPr defTabSz="1042988">
              <a:spcBef>
                <a:spcPct val="50000"/>
              </a:spcBef>
            </a:pPr>
            <a:r>
              <a:rPr lang="en-GB" sz="1400" b="1">
                <a:solidFill>
                  <a:srgbClr val="000066"/>
                </a:solidFill>
                <a:latin typeface="Arial" charset="0"/>
                <a:cs typeface="Arial" charset="0"/>
              </a:rPr>
              <a:t>PRODUCTS</a:t>
            </a:r>
            <a:r>
              <a:rPr lang="en-GB" sz="1100">
                <a:solidFill>
                  <a:srgbClr val="000066"/>
                </a:solidFill>
                <a:latin typeface="Arial" charset="0"/>
                <a:cs typeface="Arial" charset="0"/>
              </a:rPr>
              <a:t>: production of goods and services at disposal</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480700B-E5B2-4780-AEE6-2298D5187192}" type="slidenum">
              <a:rPr lang="fr-FR"/>
              <a:pPr/>
              <a:t>15</a:t>
            </a:fld>
            <a:endParaRPr lang="fr-FR"/>
          </a:p>
        </p:txBody>
      </p:sp>
      <p:sp>
        <p:nvSpPr>
          <p:cNvPr id="24578" name="Rectangle 2"/>
          <p:cNvSpPr>
            <a:spLocks noGrp="1" noChangeArrowheads="1"/>
          </p:cNvSpPr>
          <p:nvPr>
            <p:ph type="title"/>
          </p:nvPr>
        </p:nvSpPr>
        <p:spPr/>
        <p:txBody>
          <a:bodyPr/>
          <a:lstStyle/>
          <a:p>
            <a:r>
              <a:rPr lang="en-US"/>
              <a:t>What is Green Public Procurement ?</a:t>
            </a:r>
          </a:p>
        </p:txBody>
      </p:sp>
      <p:sp>
        <p:nvSpPr>
          <p:cNvPr id="24579" name="Rectangle 3"/>
          <p:cNvSpPr>
            <a:spLocks noGrp="1" noChangeArrowheads="1"/>
          </p:cNvSpPr>
          <p:nvPr>
            <p:ph type="body" idx="1"/>
          </p:nvPr>
        </p:nvSpPr>
        <p:spPr/>
        <p:txBody>
          <a:bodyPr/>
          <a:lstStyle/>
          <a:p>
            <a:pPr algn="ctr">
              <a:buFont typeface="Wingdings 3" pitchFamily="18" charset="2"/>
              <a:buNone/>
            </a:pPr>
            <a:endParaRPr lang="en-US" sz="3200"/>
          </a:p>
          <a:p>
            <a:pPr algn="ctr">
              <a:buFont typeface="Wingdings 3" pitchFamily="18" charset="2"/>
              <a:buNone/>
            </a:pPr>
            <a:endParaRPr lang="en-US" sz="3200"/>
          </a:p>
          <a:p>
            <a:pPr algn="ctr">
              <a:buFont typeface="Wingdings 3" pitchFamily="18" charset="2"/>
              <a:buNone/>
            </a:pPr>
            <a:r>
              <a:rPr lang="en-US" sz="3200"/>
              <a:t>Basing all purchasing decisions and allocation of contracts on environmental criteria along with other criteria such as price and quality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2E1B4237-D776-4043-8715-CE1EC84AFF66}" type="slidenum">
              <a:rPr lang="fr-FR"/>
              <a:pPr/>
              <a:t>16</a:t>
            </a:fld>
            <a:endParaRPr lang="fr-FR"/>
          </a:p>
        </p:txBody>
      </p:sp>
      <p:sp>
        <p:nvSpPr>
          <p:cNvPr id="26626" name="Rectangle 2"/>
          <p:cNvSpPr>
            <a:spLocks noGrp="1" noChangeArrowheads="1"/>
          </p:cNvSpPr>
          <p:nvPr>
            <p:ph type="title"/>
          </p:nvPr>
        </p:nvSpPr>
        <p:spPr/>
        <p:txBody>
          <a:bodyPr/>
          <a:lstStyle/>
          <a:p>
            <a:r>
              <a:rPr lang="en-GB"/>
              <a:t>What is the importance and the role of public procurement ?</a:t>
            </a:r>
          </a:p>
        </p:txBody>
      </p:sp>
      <p:sp>
        <p:nvSpPr>
          <p:cNvPr id="26627" name="Rectangle 3"/>
          <p:cNvSpPr>
            <a:spLocks noGrp="1" noChangeArrowheads="1"/>
          </p:cNvSpPr>
          <p:nvPr>
            <p:ph type="body" idx="1"/>
          </p:nvPr>
        </p:nvSpPr>
        <p:spPr/>
        <p:txBody>
          <a:bodyPr/>
          <a:lstStyle/>
          <a:p>
            <a:pPr marL="342900" indent="-342900" defTabSz="914400"/>
            <a:r>
              <a:rPr lang="en-US"/>
              <a:t>Public procurement represents </a:t>
            </a:r>
            <a:r>
              <a:rPr lang="en-US" b="1"/>
              <a:t>16% of EU’s GDP</a:t>
            </a:r>
            <a:r>
              <a:rPr lang="en-US"/>
              <a:t> – over 1 000 billion Euro</a:t>
            </a:r>
          </a:p>
          <a:p>
            <a:pPr marL="742950" lvl="1" indent="-285750" defTabSz="914400"/>
            <a:r>
              <a:rPr lang="en-US"/>
              <a:t>Public procurement plays an important role in the development of the market of products with reduced environmental impacts</a:t>
            </a:r>
          </a:p>
          <a:p>
            <a:pPr marL="742950" lvl="1" indent="-285750" defTabSz="914400"/>
            <a:r>
              <a:rPr lang="en-US"/>
              <a:t>Public authorities have to set the example in this field </a:t>
            </a:r>
          </a:p>
          <a:p>
            <a:pPr marL="342900" indent="-342900" defTabSz="914400"/>
            <a:endParaRPr lang="en-US"/>
          </a:p>
          <a:p>
            <a:pPr marL="342900" indent="-342900" defTabSz="914400"/>
            <a:r>
              <a:rPr lang="en-US"/>
              <a:t>Publicly purchased items come from every sector of the economy</a:t>
            </a:r>
          </a:p>
          <a:p>
            <a:pPr marL="742950" lvl="1" indent="-285750" defTabSz="914400"/>
            <a:r>
              <a:rPr lang="en-US"/>
              <a:t>“From pencils to power stations”</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39B38A99-4F48-4BC3-A885-C750B3378345}" type="slidenum">
              <a:rPr lang="fr-FR"/>
              <a:pPr/>
              <a:t>17</a:t>
            </a:fld>
            <a:endParaRPr lang="fr-FR"/>
          </a:p>
        </p:txBody>
      </p:sp>
      <p:sp>
        <p:nvSpPr>
          <p:cNvPr id="28674" name="Rectangle 2"/>
          <p:cNvSpPr>
            <a:spLocks noGrp="1" noChangeArrowheads="1"/>
          </p:cNvSpPr>
          <p:nvPr>
            <p:ph type="title"/>
          </p:nvPr>
        </p:nvSpPr>
        <p:spPr/>
        <p:txBody>
          <a:bodyPr/>
          <a:lstStyle/>
          <a:p>
            <a:pPr defTabSz="914400"/>
            <a:r>
              <a:rPr lang="en-US" sz="2400"/>
              <a:t>How do Public Procurement Directives allow to take environmental considerations into account in call for tenders ?</a:t>
            </a:r>
            <a:endParaRPr lang="fr-FR" sz="2400"/>
          </a:p>
        </p:txBody>
      </p:sp>
      <p:sp>
        <p:nvSpPr>
          <p:cNvPr id="28675" name="Rectangle 3"/>
          <p:cNvSpPr>
            <a:spLocks noGrp="1" noChangeArrowheads="1"/>
          </p:cNvSpPr>
          <p:nvPr>
            <p:ph type="body" idx="1"/>
          </p:nvPr>
        </p:nvSpPr>
        <p:spPr>
          <a:xfrm>
            <a:off x="519113" y="1693863"/>
            <a:ext cx="9445625" cy="5327650"/>
          </a:xfrm>
        </p:spPr>
        <p:txBody>
          <a:bodyPr/>
          <a:lstStyle/>
          <a:p>
            <a:pPr marL="342900" indent="-342900" defTabSz="914400">
              <a:lnSpc>
                <a:spcPct val="80000"/>
              </a:lnSpc>
            </a:pPr>
            <a:r>
              <a:rPr lang="en-GB" sz="2400"/>
              <a:t>In March 2004, the Council and the European Parliament adopted new public procurement directives clarifying how environmental considerations could be integrated in the call for tenders. </a:t>
            </a:r>
          </a:p>
          <a:p>
            <a:pPr marL="342900" indent="-342900" defTabSz="914400">
              <a:lnSpc>
                <a:spcPct val="80000"/>
              </a:lnSpc>
            </a:pPr>
            <a:endParaRPr lang="en-GB" sz="2400"/>
          </a:p>
          <a:p>
            <a:pPr marL="342900" indent="-342900" defTabSz="914400">
              <a:lnSpc>
                <a:spcPct val="80000"/>
              </a:lnSpc>
            </a:pPr>
            <a:r>
              <a:rPr lang="en-GB" sz="2400"/>
              <a:t>Public purchasers can take into account these environmental elements when buying products, services or works.</a:t>
            </a:r>
          </a:p>
          <a:p>
            <a:pPr marL="342900" indent="-342900" defTabSz="914400">
              <a:lnSpc>
                <a:spcPct val="80000"/>
              </a:lnSpc>
            </a:pPr>
            <a:endParaRPr lang="en-GB" sz="2400"/>
          </a:p>
          <a:p>
            <a:pPr marL="342900" indent="-342900" defTabSz="914400">
              <a:lnSpc>
                <a:spcPct val="80000"/>
              </a:lnSpc>
            </a:pPr>
            <a:r>
              <a:rPr lang="en-GB" sz="2400"/>
              <a:t>Generally speaking, environmental considerations can be placed at the following stages of a call for tenders procedure: </a:t>
            </a:r>
          </a:p>
          <a:p>
            <a:pPr marL="742950" lvl="1" indent="-285750" defTabSz="914400">
              <a:lnSpc>
                <a:spcPct val="80000"/>
              </a:lnSpc>
            </a:pPr>
            <a:r>
              <a:rPr lang="en-GB" sz="1800"/>
              <a:t>Definition of the subject of the contract</a:t>
            </a:r>
          </a:p>
          <a:p>
            <a:pPr marL="742950" lvl="1" indent="-285750" defTabSz="914400">
              <a:lnSpc>
                <a:spcPct val="80000"/>
              </a:lnSpc>
            </a:pPr>
            <a:r>
              <a:rPr lang="en-GB" sz="1800"/>
              <a:t>Technical specifications</a:t>
            </a:r>
          </a:p>
          <a:p>
            <a:pPr marL="742950" lvl="1" indent="-285750" defTabSz="914400">
              <a:lnSpc>
                <a:spcPct val="80000"/>
              </a:lnSpc>
            </a:pPr>
            <a:r>
              <a:rPr lang="en-GB" sz="1800"/>
              <a:t>Selection of the candidates</a:t>
            </a:r>
          </a:p>
          <a:p>
            <a:pPr marL="742950" lvl="1" indent="-285750" defTabSz="914400">
              <a:lnSpc>
                <a:spcPct val="80000"/>
              </a:lnSpc>
            </a:pPr>
            <a:r>
              <a:rPr lang="en-GB" sz="1800"/>
              <a:t>Award of the contract</a:t>
            </a:r>
          </a:p>
          <a:p>
            <a:pPr marL="742950" lvl="1" indent="-285750" defTabSz="914400">
              <a:lnSpc>
                <a:spcPct val="80000"/>
              </a:lnSpc>
            </a:pPr>
            <a:r>
              <a:rPr lang="en-GB" sz="1800"/>
              <a:t>Execution of the contract</a:t>
            </a:r>
            <a:br>
              <a:rPr lang="en-GB" sz="1800"/>
            </a:br>
            <a:endParaRPr lang="en-GB" sz="1800"/>
          </a:p>
          <a:p>
            <a:pPr marL="742950" lvl="1" indent="-285750" defTabSz="914400">
              <a:lnSpc>
                <a:spcPct val="80000"/>
              </a:lnSpc>
              <a:buFont typeface="Wingdings" pitchFamily="2" charset="2"/>
              <a:buNone/>
            </a:pPr>
            <a:r>
              <a:rPr lang="en-GB" sz="1400"/>
              <a:t>(more information on http://europa.eu.int/comm/environment/green_purchasing/html/general/overview_en.cfm)</a:t>
            </a:r>
          </a:p>
          <a:p>
            <a:pPr marL="742950" lvl="1" indent="-285750" defTabSz="914400">
              <a:lnSpc>
                <a:spcPct val="80000"/>
              </a:lnSpc>
            </a:pPr>
            <a:endParaRPr lang="en-GB" sz="1400"/>
          </a:p>
          <a:p>
            <a:pPr marL="342900" indent="-342900" defTabSz="914400">
              <a:lnSpc>
                <a:spcPct val="80000"/>
              </a:lnSpc>
            </a:pPr>
            <a:endParaRPr lang="en-GB" sz="200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7"/>
          <p:cNvSpPr>
            <a:spLocks noGrp="1"/>
          </p:cNvSpPr>
          <p:nvPr>
            <p:ph type="sldNum" sz="quarter" idx="12"/>
          </p:nvPr>
        </p:nvSpPr>
        <p:spPr/>
        <p:txBody>
          <a:bodyPr/>
          <a:lstStyle/>
          <a:p>
            <a:fld id="{459557D8-2DEB-4115-B560-8BCE4294F848}" type="slidenum">
              <a:rPr lang="fr-FR"/>
              <a:pPr/>
              <a:t>18</a:t>
            </a:fld>
            <a:endParaRPr lang="fr-FR"/>
          </a:p>
        </p:txBody>
      </p:sp>
      <p:sp>
        <p:nvSpPr>
          <p:cNvPr id="30722" name="Rectangle 2"/>
          <p:cNvSpPr>
            <a:spLocks noGrp="1" noChangeArrowheads="1"/>
          </p:cNvSpPr>
          <p:nvPr>
            <p:ph type="title"/>
          </p:nvPr>
        </p:nvSpPr>
        <p:spPr/>
        <p:txBody>
          <a:bodyPr/>
          <a:lstStyle/>
          <a:p>
            <a:r>
              <a:rPr lang="en-GB" sz="2400"/>
              <a:t>The easiest way to do Green Public Procurement: use the European Eco-label</a:t>
            </a:r>
          </a:p>
        </p:txBody>
      </p:sp>
      <p:sp>
        <p:nvSpPr>
          <p:cNvPr id="30723" name="Rectangle 3"/>
          <p:cNvSpPr>
            <a:spLocks noGrp="1" noChangeArrowheads="1"/>
          </p:cNvSpPr>
          <p:nvPr>
            <p:ph type="body" sz="half" idx="1"/>
          </p:nvPr>
        </p:nvSpPr>
        <p:spPr>
          <a:xfrm>
            <a:off x="225425" y="1620838"/>
            <a:ext cx="5478463" cy="5102225"/>
          </a:xfrm>
        </p:spPr>
        <p:txBody>
          <a:bodyPr/>
          <a:lstStyle/>
          <a:p>
            <a:pPr marL="342900" indent="-342900" defTabSz="914400">
              <a:lnSpc>
                <a:spcPct val="90000"/>
              </a:lnSpc>
            </a:pPr>
            <a:r>
              <a:rPr lang="en-GB" sz="2400"/>
              <a:t>The EU Eco-label is an official label managed by the European Commission which certifies that a product or service is of good environmental quality and guaranteed technical performance</a:t>
            </a:r>
          </a:p>
          <a:p>
            <a:pPr marL="342900" indent="-342900" defTabSz="914400">
              <a:lnSpc>
                <a:spcPct val="90000"/>
              </a:lnSpc>
            </a:pPr>
            <a:r>
              <a:rPr lang="en-GB" sz="2400"/>
              <a:t>An eco-labelled product generates less environmental impacts on air, water, soil and human health</a:t>
            </a:r>
          </a:p>
          <a:p>
            <a:pPr marL="342900" indent="-342900" defTabSz="914400">
              <a:lnSpc>
                <a:spcPct val="90000"/>
              </a:lnSpc>
            </a:pPr>
            <a:r>
              <a:rPr lang="en-US" sz="2400"/>
              <a:t>Throughout its life cycle, f</a:t>
            </a:r>
            <a:r>
              <a:rPr lang="en-GB" sz="2400"/>
              <a:t>rom raw material extraction to end of life (“from cradle to grave”)</a:t>
            </a:r>
          </a:p>
          <a:p>
            <a:pPr marL="342900" indent="-342900" defTabSz="914400">
              <a:lnSpc>
                <a:spcPct val="90000"/>
              </a:lnSpc>
            </a:pPr>
            <a:r>
              <a:rPr lang="en-GB" sz="2400"/>
              <a:t>Added value: usage cost generally lower than average</a:t>
            </a:r>
          </a:p>
          <a:p>
            <a:pPr marL="342900" indent="-342900" defTabSz="914400">
              <a:lnSpc>
                <a:spcPct val="90000"/>
              </a:lnSpc>
            </a:pPr>
            <a:endParaRPr lang="en-GB" sz="2400"/>
          </a:p>
        </p:txBody>
      </p:sp>
      <p:graphicFrame>
        <p:nvGraphicFramePr>
          <p:cNvPr id="30724" name="Object 4"/>
          <p:cNvGraphicFramePr>
            <a:graphicFrameLocks noGrp="1" noChangeAspect="1"/>
          </p:cNvGraphicFramePr>
          <p:nvPr>
            <p:ph sz="quarter" idx="2"/>
          </p:nvPr>
        </p:nvGraphicFramePr>
        <p:xfrm>
          <a:off x="6608763" y="1260475"/>
          <a:ext cx="3632200" cy="6157913"/>
        </p:xfrm>
        <a:graphic>
          <a:graphicData uri="http://schemas.openxmlformats.org/presentationml/2006/ole">
            <mc:AlternateContent xmlns:mc="http://schemas.openxmlformats.org/markup-compatibility/2006">
              <mc:Choice xmlns:v="urn:schemas-microsoft-com:vml" Requires="v">
                <p:oleObj spid="_x0000_s1025" name="Photo Editor Photo" r:id="rId4" imgW="5323810" imgH="9019048" progId="">
                  <p:embed/>
                </p:oleObj>
              </mc:Choice>
              <mc:Fallback>
                <p:oleObj name="Photo Editor Photo" r:id="rId4" imgW="5323810" imgH="9019048" progId="">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8763" y="1260475"/>
                        <a:ext cx="3632200" cy="6157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725" name="Text Box 5"/>
          <p:cNvSpPr txBox="1">
            <a:spLocks noChangeArrowheads="1"/>
          </p:cNvSpPr>
          <p:nvPr/>
        </p:nvSpPr>
        <p:spPr bwMode="auto">
          <a:xfrm>
            <a:off x="303213" y="7021513"/>
            <a:ext cx="6396037" cy="273050"/>
          </a:xfrm>
          <a:prstGeom prst="rect">
            <a:avLst/>
          </a:prstGeom>
          <a:noFill/>
          <a:ln w="9525">
            <a:noFill/>
            <a:miter lim="800000"/>
            <a:headEnd/>
            <a:tailEnd/>
          </a:ln>
          <a:effectLst/>
        </p:spPr>
        <p:txBody>
          <a:bodyPr lIns="104287" tIns="52144" rIns="104287" bIns="52144">
            <a:spAutoFit/>
          </a:bodyPr>
          <a:lstStyle/>
          <a:p>
            <a:pPr algn="r" defTabSz="1042988">
              <a:spcBef>
                <a:spcPct val="50000"/>
              </a:spcBef>
            </a:pPr>
            <a:r>
              <a:rPr lang="fr-FR" sz="1100">
                <a:latin typeface="Gill Sans MT" pitchFamily="34" charset="0"/>
              </a:rPr>
              <a:t>Example: life cycle of a detergent</a:t>
            </a:r>
          </a:p>
        </p:txBody>
      </p:sp>
      <p:pic>
        <p:nvPicPr>
          <p:cNvPr id="30726" name="Picture 6" descr="flowercl"/>
          <p:cNvPicPr>
            <a:picLocks noGrp="1" noChangeAspect="1" noChangeArrowheads="1"/>
          </p:cNvPicPr>
          <p:nvPr>
            <p:ph sz="quarter" idx="3"/>
          </p:nvPr>
        </p:nvPicPr>
        <p:blipFill>
          <a:blip r:embed="rId6"/>
          <a:srcRect/>
          <a:stretch>
            <a:fillRect/>
          </a:stretch>
        </p:blipFill>
        <p:spPr>
          <a:xfrm>
            <a:off x="5495925" y="1333500"/>
            <a:ext cx="1144588" cy="1727200"/>
          </a:xfrm>
          <a:noFill/>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Slide Number Placeholder 6"/>
          <p:cNvSpPr>
            <a:spLocks noGrp="1"/>
          </p:cNvSpPr>
          <p:nvPr>
            <p:ph type="sldNum" sz="quarter" idx="12"/>
          </p:nvPr>
        </p:nvSpPr>
        <p:spPr/>
        <p:txBody>
          <a:bodyPr/>
          <a:lstStyle/>
          <a:p>
            <a:fld id="{B096090E-20C7-4E9B-90EC-EDD684E474E3}" type="slidenum">
              <a:rPr lang="fr-FR"/>
              <a:pPr/>
              <a:t>19</a:t>
            </a:fld>
            <a:endParaRPr lang="fr-FR"/>
          </a:p>
        </p:txBody>
      </p:sp>
      <p:sp>
        <p:nvSpPr>
          <p:cNvPr id="32770" name="Rectangle 2"/>
          <p:cNvSpPr>
            <a:spLocks noGrp="1" noChangeArrowheads="1"/>
          </p:cNvSpPr>
          <p:nvPr>
            <p:ph type="title"/>
          </p:nvPr>
        </p:nvSpPr>
        <p:spPr/>
        <p:txBody>
          <a:bodyPr/>
          <a:lstStyle/>
          <a:p>
            <a:r>
              <a:rPr lang="en-GB"/>
              <a:t>What could be the environmental benefits linked to the development of EU Eco-labelled products ?</a:t>
            </a:r>
          </a:p>
        </p:txBody>
      </p:sp>
      <p:sp>
        <p:nvSpPr>
          <p:cNvPr id="32771" name="Rectangle 3"/>
          <p:cNvSpPr>
            <a:spLocks noGrp="1" noChangeArrowheads="1"/>
          </p:cNvSpPr>
          <p:nvPr>
            <p:ph type="body" sz="half" idx="1"/>
          </p:nvPr>
        </p:nvSpPr>
        <p:spPr>
          <a:xfrm>
            <a:off x="801688" y="2184400"/>
            <a:ext cx="8718550" cy="949325"/>
          </a:xfrm>
        </p:spPr>
        <p:txBody>
          <a:bodyPr/>
          <a:lstStyle/>
          <a:p>
            <a:pPr marL="342900" indent="-342900" defTabSz="914400">
              <a:lnSpc>
                <a:spcPct val="80000"/>
              </a:lnSpc>
            </a:pPr>
            <a:r>
              <a:rPr lang="en-US" sz="2000"/>
              <a:t>With only a modest 5% market share for EU Eco-labelled products in the European Union, the savings compared to typically performing versions (standard product) would be substantial :</a:t>
            </a:r>
            <a:endParaRPr lang="fr-FR" sz="2000"/>
          </a:p>
        </p:txBody>
      </p:sp>
      <p:sp>
        <p:nvSpPr>
          <p:cNvPr id="32772" name="Text Box 4"/>
          <p:cNvSpPr txBox="1">
            <a:spLocks noChangeArrowheads="1"/>
          </p:cNvSpPr>
          <p:nvPr/>
        </p:nvSpPr>
        <p:spPr bwMode="auto">
          <a:xfrm>
            <a:off x="3917950" y="7151688"/>
            <a:ext cx="6396038" cy="273050"/>
          </a:xfrm>
          <a:prstGeom prst="rect">
            <a:avLst/>
          </a:prstGeom>
          <a:noFill/>
          <a:ln w="9525">
            <a:noFill/>
            <a:miter lim="800000"/>
            <a:headEnd/>
            <a:tailEnd/>
          </a:ln>
          <a:effectLst/>
        </p:spPr>
        <p:txBody>
          <a:bodyPr lIns="104287" tIns="52144" rIns="104287" bIns="52144">
            <a:spAutoFit/>
          </a:bodyPr>
          <a:lstStyle/>
          <a:p>
            <a:pPr defTabSz="1042988">
              <a:spcBef>
                <a:spcPct val="50000"/>
              </a:spcBef>
            </a:pPr>
            <a:r>
              <a:rPr lang="en-GB" sz="1100">
                <a:latin typeface="Gill Sans MT" pitchFamily="34" charset="0"/>
              </a:rPr>
              <a:t>Source: « The Direct and Indirect benefits of the Eco-label », AEAT in Confidence, 2004</a:t>
            </a:r>
          </a:p>
        </p:txBody>
      </p:sp>
      <p:graphicFrame>
        <p:nvGraphicFramePr>
          <p:cNvPr id="32806" name="Group 38"/>
          <p:cNvGraphicFramePr>
            <a:graphicFrameLocks noGrp="1"/>
          </p:cNvGraphicFramePr>
          <p:nvPr>
            <p:ph sz="half" idx="2"/>
          </p:nvPr>
        </p:nvGraphicFramePr>
        <p:xfrm>
          <a:off x="736600" y="3494088"/>
          <a:ext cx="9217025" cy="3111502"/>
        </p:xfrm>
        <a:graphic>
          <a:graphicData uri="http://schemas.openxmlformats.org/drawingml/2006/table">
            <a:tbl>
              <a:tblPr/>
              <a:tblGrid>
                <a:gridCol w="5892800">
                  <a:extLst>
                    <a:ext uri="{9D8B030D-6E8A-4147-A177-3AD203B41FA5}">
                      <a16:colId xmlns:a16="http://schemas.microsoft.com/office/drawing/2014/main" val="20000"/>
                    </a:ext>
                  </a:extLst>
                </a:gridCol>
                <a:gridCol w="3324225">
                  <a:extLst>
                    <a:ext uri="{9D8B030D-6E8A-4147-A177-3AD203B41FA5}">
                      <a16:colId xmlns:a16="http://schemas.microsoft.com/office/drawing/2014/main" val="20001"/>
                    </a:ext>
                  </a:extLst>
                </a:gridCol>
              </a:tblGrid>
              <a:tr h="385763">
                <a:tc>
                  <a:txBody>
                    <a:bodyPr/>
                    <a:lstStyle/>
                    <a:p>
                      <a:pPr marL="190500" marR="0" lvl="0" indent="-19050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RESOURCE SAVED /AVOIDED PER YEAR</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190500" marR="0" lvl="0" indent="-190500" algn="l" defTabSz="914400" rtl="0" eaLnBrk="1" fontAlgn="base" latinLnBrk="0" hangingPunct="1">
                        <a:lnSpc>
                          <a:spcPct val="100000"/>
                        </a:lnSpc>
                        <a:spcBef>
                          <a:spcPct val="0"/>
                        </a:spcBef>
                        <a:spcAft>
                          <a:spcPct val="0"/>
                        </a:spcAft>
                        <a:buClrTx/>
                        <a:buSzTx/>
                        <a:buFontTx/>
                        <a:buNone/>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Amount saved per year</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06400">
                <a:tc>
                  <a:txBody>
                    <a:bodyPr/>
                    <a:lstStyle/>
                    <a:p>
                      <a:pPr marL="190500" marR="0" lvl="0" indent="-190500" algn="l" defTabSz="914400" rtl="0" eaLnBrk="1" fontAlgn="base" latinLnBrk="0" hangingPunct="1">
                        <a:lnSpc>
                          <a:spcPct val="100000"/>
                        </a:lnSpc>
                        <a:spcBef>
                          <a:spcPct val="0"/>
                        </a:spcBef>
                        <a:spcAft>
                          <a:spcPct val="0"/>
                        </a:spcAft>
                        <a:buClrTx/>
                        <a:buSzTx/>
                        <a:buFontTx/>
                        <a:buChar char="•"/>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Electricity</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190500" marR="0" lvl="0" indent="-190500" algn="ctr" defTabSz="914400" rtl="0" eaLnBrk="1" fontAlgn="base" latinLnBrk="0" hangingPunct="1">
                        <a:lnSpc>
                          <a:spcPct val="100000"/>
                        </a:lnSpc>
                        <a:spcBef>
                          <a:spcPct val="0"/>
                        </a:spcBef>
                        <a:spcAft>
                          <a:spcPct val="0"/>
                        </a:spcAft>
                        <a:buClrTx/>
                        <a:buSzTx/>
                        <a:buFontTx/>
                        <a:buNone/>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14,700,000 kWh</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87350">
                <a:tc>
                  <a:txBody>
                    <a:bodyPr/>
                    <a:lstStyle/>
                    <a:p>
                      <a:pPr marL="190500" marR="0" lvl="0" indent="-190500" algn="l" defTabSz="914400" rtl="0" eaLnBrk="1" fontAlgn="base" latinLnBrk="0" hangingPunct="1">
                        <a:lnSpc>
                          <a:spcPct val="100000"/>
                        </a:lnSpc>
                        <a:spcBef>
                          <a:spcPct val="0"/>
                        </a:spcBef>
                        <a:spcAft>
                          <a:spcPct val="0"/>
                        </a:spcAft>
                        <a:buClrTx/>
                        <a:buSzTx/>
                        <a:buFontTx/>
                        <a:buChar char="•"/>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CO</a:t>
                      </a:r>
                      <a:r>
                        <a:rPr kumimoji="0" lang="en-GB" sz="1600" b="1" i="0" u="none" strike="noStrike" cap="none" normalizeH="0" baseline="-25000" smtClean="0">
                          <a:ln>
                            <a:noFill/>
                          </a:ln>
                          <a:solidFill>
                            <a:schemeClr val="tx1"/>
                          </a:solidFill>
                          <a:effectLst/>
                          <a:latin typeface="Times New Roman" pitchFamily="18" charset="0"/>
                          <a:cs typeface="Times New Roman" pitchFamily="18" charset="0"/>
                        </a:rPr>
                        <a:t>2</a:t>
                      </a: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 produced from energy use</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190500" marR="0" lvl="0" indent="-190500" algn="ctr" defTabSz="914400" rtl="0" eaLnBrk="1" fontAlgn="base" latinLnBrk="0" hangingPunct="1">
                        <a:lnSpc>
                          <a:spcPct val="100000"/>
                        </a:lnSpc>
                        <a:spcBef>
                          <a:spcPct val="0"/>
                        </a:spcBef>
                        <a:spcAft>
                          <a:spcPct val="0"/>
                        </a:spcAft>
                        <a:buClrTx/>
                        <a:buSzTx/>
                        <a:buFontTx/>
                        <a:buNone/>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9,318,000 tonnes CO</a:t>
                      </a:r>
                      <a:r>
                        <a:rPr kumimoji="0" lang="en-GB" sz="1600" b="1" i="0" u="none" strike="noStrike" cap="none" normalizeH="0" baseline="-25000" smtClean="0">
                          <a:ln>
                            <a:noFill/>
                          </a:ln>
                          <a:solidFill>
                            <a:schemeClr val="tx1"/>
                          </a:solidFill>
                          <a:effectLst/>
                          <a:latin typeface="Times New Roman" pitchFamily="18" charset="0"/>
                          <a:cs typeface="Times New Roman" pitchFamily="18" charset="0"/>
                        </a:rPr>
                        <a:t>2</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85763">
                <a:tc>
                  <a:txBody>
                    <a:bodyPr/>
                    <a:lstStyle/>
                    <a:p>
                      <a:pPr marL="190500" marR="0" lvl="0" indent="-190500" algn="l" defTabSz="914400" rtl="0" eaLnBrk="1" fontAlgn="base" latinLnBrk="0" hangingPunct="1">
                        <a:lnSpc>
                          <a:spcPct val="100000"/>
                        </a:lnSpc>
                        <a:spcBef>
                          <a:spcPct val="0"/>
                        </a:spcBef>
                        <a:spcAft>
                          <a:spcPct val="0"/>
                        </a:spcAft>
                        <a:buClrTx/>
                        <a:buSzTx/>
                        <a:buFontTx/>
                        <a:buChar char="•"/>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Water use</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190500" marR="0" lvl="0" indent="-190500" algn="ctr" defTabSz="914400" rtl="0" eaLnBrk="1" fontAlgn="base" latinLnBrk="0" hangingPunct="1">
                        <a:lnSpc>
                          <a:spcPct val="100000"/>
                        </a:lnSpc>
                        <a:spcBef>
                          <a:spcPct val="0"/>
                        </a:spcBef>
                        <a:spcAft>
                          <a:spcPct val="0"/>
                        </a:spcAft>
                        <a:buClrTx/>
                        <a:buSzTx/>
                        <a:buFontTx/>
                        <a:buNone/>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12,285,000 million litres</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87350">
                <a:tc>
                  <a:txBody>
                    <a:bodyPr/>
                    <a:lstStyle/>
                    <a:p>
                      <a:pPr marL="190500" marR="0" lvl="0" indent="-190500" algn="l" defTabSz="914400" rtl="0" eaLnBrk="1" fontAlgn="base" latinLnBrk="0" hangingPunct="1">
                        <a:lnSpc>
                          <a:spcPct val="100000"/>
                        </a:lnSpc>
                        <a:spcBef>
                          <a:spcPct val="0"/>
                        </a:spcBef>
                        <a:spcAft>
                          <a:spcPct val="0"/>
                        </a:spcAft>
                        <a:buClrTx/>
                        <a:buSzTx/>
                        <a:buFontTx/>
                        <a:buChar char="•"/>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Reduced use of hazardous substances</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190500" marR="0" lvl="0" indent="-190500" algn="ctr" defTabSz="914400" rtl="0" eaLnBrk="1" fontAlgn="base" latinLnBrk="0" hangingPunct="1">
                        <a:lnSpc>
                          <a:spcPct val="100000"/>
                        </a:lnSpc>
                        <a:spcBef>
                          <a:spcPct val="0"/>
                        </a:spcBef>
                        <a:spcAft>
                          <a:spcPct val="0"/>
                        </a:spcAft>
                        <a:buClrTx/>
                        <a:buSzTx/>
                        <a:buFontTx/>
                        <a:buNone/>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13,800 tonnes</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5763">
                <a:tc>
                  <a:txBody>
                    <a:bodyPr/>
                    <a:lstStyle/>
                    <a:p>
                      <a:pPr marL="190500" marR="0" lvl="0" indent="-190500" algn="l" defTabSz="914400" rtl="0" eaLnBrk="1" fontAlgn="base" latinLnBrk="0" hangingPunct="1">
                        <a:lnSpc>
                          <a:spcPct val="100000"/>
                        </a:lnSpc>
                        <a:spcBef>
                          <a:spcPct val="0"/>
                        </a:spcBef>
                        <a:spcAft>
                          <a:spcPct val="0"/>
                        </a:spcAft>
                        <a:buClrTx/>
                        <a:buSzTx/>
                        <a:buFontTx/>
                        <a:buChar char="•"/>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Material savings (other than hazardous substances)</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190500" marR="0" lvl="0" indent="-190500" algn="ctr" defTabSz="914400" rtl="0" eaLnBrk="1" fontAlgn="base" latinLnBrk="0" hangingPunct="1">
                        <a:lnSpc>
                          <a:spcPct val="100000"/>
                        </a:lnSpc>
                        <a:spcBef>
                          <a:spcPct val="0"/>
                        </a:spcBef>
                        <a:spcAft>
                          <a:spcPct val="0"/>
                        </a:spcAft>
                        <a:buClrTx/>
                        <a:buSzTx/>
                        <a:buFontTx/>
                        <a:buNone/>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530,700 tonnes</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87350">
                <a:tc>
                  <a:txBody>
                    <a:bodyPr/>
                    <a:lstStyle/>
                    <a:p>
                      <a:pPr marL="190500" marR="0" lvl="0" indent="-190500" algn="l" defTabSz="914400" rtl="0" eaLnBrk="1" fontAlgn="base" latinLnBrk="0" hangingPunct="1">
                        <a:lnSpc>
                          <a:spcPct val="100000"/>
                        </a:lnSpc>
                        <a:spcBef>
                          <a:spcPct val="0"/>
                        </a:spcBef>
                        <a:spcAft>
                          <a:spcPct val="0"/>
                        </a:spcAft>
                        <a:buClrTx/>
                        <a:buSzTx/>
                        <a:buFontTx/>
                        <a:buChar char="•"/>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Reduced discharges to water</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190500" marR="0" lvl="0" indent="-190500" algn="ctr" defTabSz="914400" rtl="0" eaLnBrk="1" fontAlgn="base" latinLnBrk="0" hangingPunct="1">
                        <a:lnSpc>
                          <a:spcPct val="100000"/>
                        </a:lnSpc>
                        <a:spcBef>
                          <a:spcPct val="0"/>
                        </a:spcBef>
                        <a:spcAft>
                          <a:spcPct val="0"/>
                        </a:spcAft>
                        <a:buClrTx/>
                        <a:buSzTx/>
                        <a:buFontTx/>
                        <a:buNone/>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30,400 tonnes COD</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85763">
                <a:tc>
                  <a:txBody>
                    <a:bodyPr/>
                    <a:lstStyle/>
                    <a:p>
                      <a:pPr marL="190500" marR="0" lvl="0" indent="-190500" algn="l" defTabSz="914400" rtl="0" eaLnBrk="1" fontAlgn="base" latinLnBrk="0" hangingPunct="1">
                        <a:lnSpc>
                          <a:spcPct val="100000"/>
                        </a:lnSpc>
                        <a:spcBef>
                          <a:spcPct val="0"/>
                        </a:spcBef>
                        <a:spcAft>
                          <a:spcPct val="0"/>
                        </a:spcAft>
                        <a:buClrTx/>
                        <a:buSzTx/>
                        <a:buFontTx/>
                        <a:buChar char="•"/>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Reduced air pollution</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190500" marR="0" lvl="0" indent="-190500" algn="ctr" defTabSz="914400" rtl="0" eaLnBrk="1" fontAlgn="base" latinLnBrk="0" hangingPunct="1">
                        <a:lnSpc>
                          <a:spcPct val="100000"/>
                        </a:lnSpc>
                        <a:spcBef>
                          <a:spcPct val="0"/>
                        </a:spcBef>
                        <a:spcAft>
                          <a:spcPct val="0"/>
                        </a:spcAft>
                        <a:buClrTx/>
                        <a:buSzTx/>
                        <a:buFontTx/>
                        <a:buNone/>
                        <a:tabLst>
                          <a:tab pos="449263" algn="l"/>
                          <a:tab pos="485775" algn="l"/>
                        </a:tabLst>
                      </a:pPr>
                      <a:r>
                        <a:rPr kumimoji="0" lang="en-GB" sz="1600" b="1" i="0" u="none" strike="noStrike" cap="none" normalizeH="0" baseline="0" smtClean="0">
                          <a:ln>
                            <a:noFill/>
                          </a:ln>
                          <a:solidFill>
                            <a:schemeClr val="tx1"/>
                          </a:solidFill>
                          <a:effectLst/>
                          <a:latin typeface="Times New Roman" pitchFamily="18" charset="0"/>
                          <a:cs typeface="Times New Roman" pitchFamily="18" charset="0"/>
                        </a:rPr>
                        <a:t>17,500 tonnes pollutants</a:t>
                      </a:r>
                      <a:endParaRPr kumimoji="0" lang="en-GB" sz="1600" b="1" i="0" u="none" strike="noStrike" cap="none" normalizeH="0" baseline="0" smtClean="0">
                        <a:ln>
                          <a:noFill/>
                        </a:ln>
                        <a:solidFill>
                          <a:schemeClr val="tx1"/>
                        </a:solidFill>
                        <a:effectLst/>
                        <a:latin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5727A47-9976-4044-A396-4EC5E825A959}" type="slidenum">
              <a:rPr lang="fr-FR"/>
              <a:pPr/>
              <a:t>20</a:t>
            </a:fld>
            <a:endParaRPr lang="fr-FR"/>
          </a:p>
        </p:txBody>
      </p:sp>
      <p:sp>
        <p:nvSpPr>
          <p:cNvPr id="34818" name="Rectangle 2"/>
          <p:cNvSpPr>
            <a:spLocks noGrp="1" noChangeArrowheads="1"/>
          </p:cNvSpPr>
          <p:nvPr>
            <p:ph type="title"/>
          </p:nvPr>
        </p:nvSpPr>
        <p:spPr/>
        <p:txBody>
          <a:bodyPr/>
          <a:lstStyle/>
          <a:p>
            <a:r>
              <a:rPr lang="en-GB"/>
              <a:t>The EU Eco-label can be used to do green public procurement</a:t>
            </a:r>
          </a:p>
        </p:txBody>
      </p:sp>
      <p:sp>
        <p:nvSpPr>
          <p:cNvPr id="34819" name="Rectangle 3"/>
          <p:cNvSpPr>
            <a:spLocks noGrp="1" noChangeArrowheads="1"/>
          </p:cNvSpPr>
          <p:nvPr>
            <p:ph type="body" idx="1"/>
          </p:nvPr>
        </p:nvSpPr>
        <p:spPr/>
        <p:txBody>
          <a:bodyPr/>
          <a:lstStyle/>
          <a:p>
            <a:r>
              <a:rPr lang="en-GB"/>
              <a:t>Examples of successful call for tenders:</a:t>
            </a:r>
          </a:p>
          <a:p>
            <a:pPr lvl="1"/>
            <a:r>
              <a:rPr lang="en-GB"/>
              <a:t>“Communauté urbaine de Dunkerque”, France: use of some EU Eco-label criteria in a call for tender of all-purpose cleaners for the cleaning of public premises</a:t>
            </a:r>
          </a:p>
          <a:p>
            <a:pPr lvl="1"/>
            <a:r>
              <a:rPr lang="en-GB"/>
              <a:t>City of Angers, France: progressive use of the whole set of EU Eco-label criteria for all-purpose cleaners in a 3-year period of call for tenders for the cleaning of public premises</a:t>
            </a:r>
          </a:p>
          <a:p>
            <a:pPr lvl="1"/>
            <a:r>
              <a:rPr lang="en-GB"/>
              <a:t>French green building programme “HQE” recommends the use of eco-labelled paints and varnishes for new public buildings</a:t>
            </a:r>
          </a:p>
          <a:p>
            <a:pPr lvl="1"/>
            <a:r>
              <a:rPr lang="en-GB"/>
              <a:t>…</a:t>
            </a:r>
          </a:p>
          <a:p>
            <a:pPr lvl="1"/>
            <a:endParaRPr lang="en-GB"/>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F5152C89-3A25-4471-A0BD-66C2A97ADDDD}" type="slidenum">
              <a:rPr lang="fr-FR"/>
              <a:pPr/>
              <a:t>21</a:t>
            </a:fld>
            <a:endParaRPr lang="fr-FR"/>
          </a:p>
        </p:txBody>
      </p:sp>
      <p:sp>
        <p:nvSpPr>
          <p:cNvPr id="50178" name="Rectangle 2"/>
          <p:cNvSpPr>
            <a:spLocks noGrp="1" noChangeArrowheads="1"/>
          </p:cNvSpPr>
          <p:nvPr>
            <p:ph type="title"/>
          </p:nvPr>
        </p:nvSpPr>
        <p:spPr/>
        <p:txBody>
          <a:bodyPr/>
          <a:lstStyle/>
          <a:p>
            <a:r>
              <a:rPr lang="en-GB"/>
              <a:t>What is the size of the market of European Eco-labelled products </a:t>
            </a:r>
          </a:p>
        </p:txBody>
      </p:sp>
      <p:sp>
        <p:nvSpPr>
          <p:cNvPr id="50179" name="Rectangle 3"/>
          <p:cNvSpPr>
            <a:spLocks noGrp="1" noChangeArrowheads="1"/>
          </p:cNvSpPr>
          <p:nvPr>
            <p:ph type="body" sz="half" idx="1"/>
          </p:nvPr>
        </p:nvSpPr>
        <p:spPr>
          <a:xfrm>
            <a:off x="801688" y="2184400"/>
            <a:ext cx="9086850" cy="4538663"/>
          </a:xfrm>
        </p:spPr>
        <p:txBody>
          <a:bodyPr/>
          <a:lstStyle/>
          <a:p>
            <a:r>
              <a:rPr lang="en-GB" sz="2400"/>
              <a:t>European Eco-Label</a:t>
            </a:r>
          </a:p>
          <a:p>
            <a:pPr lvl="1"/>
            <a:r>
              <a:rPr lang="en-GB" sz="2000"/>
              <a:t>260 holders as of September 2005</a:t>
            </a:r>
          </a:p>
          <a:p>
            <a:pPr lvl="1"/>
            <a:r>
              <a:rPr lang="en-GB" sz="2000"/>
              <a:t>About 2 500 articles split in 23 product groups</a:t>
            </a:r>
          </a:p>
          <a:p>
            <a:endParaRPr lang="fr-FR" sz="2400"/>
          </a:p>
        </p:txBody>
      </p:sp>
      <p:pic>
        <p:nvPicPr>
          <p:cNvPr id="50180" name="Picture 4"/>
          <p:cNvPicPr>
            <a:picLocks noGrp="1" noChangeAspect="1" noChangeArrowheads="1"/>
          </p:cNvPicPr>
          <p:nvPr>
            <p:ph sz="half" idx="2"/>
          </p:nvPr>
        </p:nvPicPr>
        <p:blipFill>
          <a:blip r:embed="rId3"/>
          <a:srcRect/>
          <a:stretch>
            <a:fillRect/>
          </a:stretch>
        </p:blipFill>
        <p:spPr>
          <a:xfrm>
            <a:off x="1304925" y="3305175"/>
            <a:ext cx="7405688" cy="4017963"/>
          </a:xfrm>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80E1E02-C213-4567-A2E1-F5CB9160A2A8}" type="slidenum">
              <a:rPr lang="fr-FR"/>
              <a:pPr/>
              <a:t>22</a:t>
            </a:fld>
            <a:endParaRPr lang="fr-FR"/>
          </a:p>
        </p:txBody>
      </p:sp>
      <p:sp>
        <p:nvSpPr>
          <p:cNvPr id="35842" name="Rectangle 2"/>
          <p:cNvSpPr>
            <a:spLocks noGrp="1" noChangeArrowheads="1"/>
          </p:cNvSpPr>
          <p:nvPr>
            <p:ph type="title"/>
          </p:nvPr>
        </p:nvSpPr>
        <p:spPr/>
        <p:txBody>
          <a:bodyPr/>
          <a:lstStyle/>
          <a:p>
            <a:r>
              <a:rPr lang="en-GB"/>
              <a:t>What are the advantages of using the EU Eco-label in GPP approaches? (1/3)</a:t>
            </a:r>
          </a:p>
        </p:txBody>
      </p:sp>
      <p:sp>
        <p:nvSpPr>
          <p:cNvPr id="35843" name="Rectangle 3"/>
          <p:cNvSpPr>
            <a:spLocks noGrp="1" noChangeArrowheads="1"/>
          </p:cNvSpPr>
          <p:nvPr>
            <p:ph type="body" idx="1"/>
          </p:nvPr>
        </p:nvSpPr>
        <p:spPr>
          <a:xfrm>
            <a:off x="808038" y="1909763"/>
            <a:ext cx="9085262" cy="5040312"/>
          </a:xfrm>
        </p:spPr>
        <p:txBody>
          <a:bodyPr/>
          <a:lstStyle/>
          <a:p>
            <a:pPr marL="342900" indent="-342900" algn="r" defTabSz="914400">
              <a:buClr>
                <a:srgbClr val="E82C38"/>
              </a:buClr>
              <a:buSzPct val="120000"/>
              <a:buFont typeface="Wingdings" pitchFamily="2" charset="2"/>
              <a:buChar char="è"/>
            </a:pPr>
            <a:r>
              <a:rPr lang="en-US" sz="2400" b="1" i="1">
                <a:solidFill>
                  <a:srgbClr val="E82C38"/>
                </a:solidFill>
              </a:rPr>
              <a:t>You do not have to be an expert in environmental issues to do green purchasing</a:t>
            </a:r>
            <a:r>
              <a:rPr lang="en-US" sz="2400" b="1" i="1"/>
              <a:t> </a:t>
            </a:r>
            <a:endParaRPr lang="en-GB" sz="2400" b="1" i="1"/>
          </a:p>
          <a:p>
            <a:pPr marL="342900" indent="-342900" defTabSz="914400"/>
            <a:endParaRPr lang="en-GB" sz="2400"/>
          </a:p>
          <a:p>
            <a:pPr marL="342900" indent="-342900" defTabSz="914400"/>
            <a:r>
              <a:rPr lang="en-GB" sz="2400"/>
              <a:t>The EU Eco-label is an official European recognition of the ecological quality of a product</a:t>
            </a:r>
          </a:p>
          <a:p>
            <a:pPr marL="342900" indent="-342900" defTabSz="914400"/>
            <a:r>
              <a:rPr lang="en-US" sz="2400"/>
              <a:t>The requirements for the award of the EU Eco-label relate to both technical performance and environmental characteristics of the product</a:t>
            </a:r>
          </a:p>
          <a:p>
            <a:pPr marL="342900" indent="-342900" defTabSz="914400"/>
            <a:r>
              <a:rPr lang="en-US" sz="2400"/>
              <a:t>The EU Eco-label covers 23 product and service groups, including products bought by public purchasers; cleaning products, office equipment, DIY, tourist accommodations…</a:t>
            </a:r>
          </a:p>
          <a:p>
            <a:pPr marL="342900" indent="-342900" defTabSz="914400"/>
            <a:r>
              <a:rPr lang="en-US" sz="2400"/>
              <a:t>European consensus on the scientific reliability of the criteria</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9FB21DC-3052-4661-A896-B580E7106263}" type="slidenum">
              <a:rPr lang="fr-FR"/>
              <a:pPr/>
              <a:t>23</a:t>
            </a:fld>
            <a:endParaRPr lang="fr-FR"/>
          </a:p>
        </p:txBody>
      </p:sp>
      <p:sp>
        <p:nvSpPr>
          <p:cNvPr id="39938" name="Rectangle 2"/>
          <p:cNvSpPr>
            <a:spLocks noGrp="1" noChangeArrowheads="1"/>
          </p:cNvSpPr>
          <p:nvPr>
            <p:ph type="title"/>
          </p:nvPr>
        </p:nvSpPr>
        <p:spPr/>
        <p:txBody>
          <a:bodyPr/>
          <a:lstStyle/>
          <a:p>
            <a:r>
              <a:rPr lang="en-GB"/>
              <a:t>What are the advantages of using the EU Eco-label in GPP approaches? (2/3)</a:t>
            </a:r>
            <a:endParaRPr lang="fr-FR"/>
          </a:p>
        </p:txBody>
      </p:sp>
      <p:sp>
        <p:nvSpPr>
          <p:cNvPr id="39939" name="Rectangle 3"/>
          <p:cNvSpPr>
            <a:spLocks noGrp="1" noChangeArrowheads="1"/>
          </p:cNvSpPr>
          <p:nvPr>
            <p:ph type="body" idx="1"/>
          </p:nvPr>
        </p:nvSpPr>
        <p:spPr/>
        <p:txBody>
          <a:bodyPr/>
          <a:lstStyle/>
          <a:p>
            <a:pPr>
              <a:buClr>
                <a:srgbClr val="E82C38"/>
              </a:buClr>
              <a:buFont typeface="Wingdings" pitchFamily="2" charset="2"/>
              <a:buChar char="è"/>
            </a:pPr>
            <a:r>
              <a:rPr lang="en-GB" sz="2400" b="1" i="1">
                <a:solidFill>
                  <a:srgbClr val="E82C38"/>
                </a:solidFill>
              </a:rPr>
              <a:t>You are sure of using a scheme that is fully compatible with the Internal Market Principles</a:t>
            </a:r>
          </a:p>
          <a:p>
            <a:r>
              <a:rPr lang="en-GB"/>
              <a:t>The European Eco-label scheme is</a:t>
            </a:r>
          </a:p>
          <a:p>
            <a:pPr lvl="1"/>
            <a:r>
              <a:rPr lang="en-GB"/>
              <a:t>Public, transparent and non discriminatory</a:t>
            </a:r>
          </a:p>
          <a:p>
            <a:pPr lvl="1"/>
            <a:r>
              <a:rPr lang="en-GB"/>
              <a:t>Valid and identical throughout the European Union and EEA countries</a:t>
            </a:r>
          </a:p>
          <a:p>
            <a:pPr lvl="1"/>
            <a:r>
              <a:rPr lang="en-GB"/>
              <a:t>Open to overseas products (guarantee to offer equal opportunities to all competitors)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616C27BC-D406-4377-8798-96BBCBBF21D2}" type="slidenum">
              <a:rPr lang="fr-FR"/>
              <a:pPr/>
              <a:t>24</a:t>
            </a:fld>
            <a:endParaRPr lang="fr-FR"/>
          </a:p>
        </p:txBody>
      </p:sp>
      <p:sp>
        <p:nvSpPr>
          <p:cNvPr id="41986" name="Rectangle 2"/>
          <p:cNvSpPr>
            <a:spLocks noGrp="1" noChangeArrowheads="1"/>
          </p:cNvSpPr>
          <p:nvPr>
            <p:ph type="title"/>
          </p:nvPr>
        </p:nvSpPr>
        <p:spPr/>
        <p:txBody>
          <a:bodyPr/>
          <a:lstStyle/>
          <a:p>
            <a:r>
              <a:rPr lang="en-GB"/>
              <a:t>What are the advantages of using the EU Eco-label in GPP approaches? (3/3)</a:t>
            </a:r>
          </a:p>
        </p:txBody>
      </p:sp>
      <p:sp>
        <p:nvSpPr>
          <p:cNvPr id="41987" name="Rectangle 3"/>
          <p:cNvSpPr>
            <a:spLocks noGrp="1" noChangeArrowheads="1"/>
          </p:cNvSpPr>
          <p:nvPr>
            <p:ph type="body" sz="half" idx="1"/>
          </p:nvPr>
        </p:nvSpPr>
        <p:spPr>
          <a:xfrm>
            <a:off x="808038" y="1477963"/>
            <a:ext cx="9004300" cy="4538662"/>
          </a:xfrm>
        </p:spPr>
        <p:txBody>
          <a:bodyPr/>
          <a:lstStyle/>
          <a:p>
            <a:pPr marL="342900" indent="-342900" defTabSz="914400">
              <a:buClr>
                <a:srgbClr val="E82C38"/>
              </a:buClr>
              <a:buFont typeface="Wingdings" pitchFamily="2" charset="2"/>
              <a:buChar char="è"/>
            </a:pPr>
            <a:r>
              <a:rPr lang="en-GB" sz="2000" b="1" i="1">
                <a:solidFill>
                  <a:srgbClr val="E82C38"/>
                </a:solidFill>
              </a:rPr>
              <a:t>You directly know the minimum number of companies capable of meeting your requirements.</a:t>
            </a:r>
            <a:endParaRPr lang="en-GB" sz="2400"/>
          </a:p>
          <a:p>
            <a:pPr marL="342900" indent="-342900" defTabSz="914400"/>
            <a:r>
              <a:rPr lang="en-GB" sz="2400"/>
              <a:t>On the Green Store : </a:t>
            </a:r>
            <a:r>
              <a:rPr lang="en-GB" sz="2400" u="sng">
                <a:solidFill>
                  <a:srgbClr val="0000CC"/>
                </a:solidFill>
                <a:hlinkClick r:id="rId4"/>
              </a:rPr>
              <a:t>www.eco-label.com</a:t>
            </a:r>
            <a:endParaRPr lang="en-GB" sz="2400" u="sng">
              <a:solidFill>
                <a:srgbClr val="0000CC"/>
              </a:solidFill>
            </a:endParaRPr>
          </a:p>
        </p:txBody>
      </p:sp>
      <p:graphicFrame>
        <p:nvGraphicFramePr>
          <p:cNvPr id="41988" name="Object 4"/>
          <p:cNvGraphicFramePr>
            <a:graphicFrameLocks noGrp="1" noChangeAspect="1"/>
          </p:cNvGraphicFramePr>
          <p:nvPr>
            <p:ph sz="half" idx="2"/>
          </p:nvPr>
        </p:nvGraphicFramePr>
        <p:xfrm>
          <a:off x="952500" y="2557463"/>
          <a:ext cx="8640763" cy="4905375"/>
        </p:xfrm>
        <a:graphic>
          <a:graphicData uri="http://schemas.openxmlformats.org/presentationml/2006/ole">
            <mc:AlternateContent xmlns:mc="http://schemas.openxmlformats.org/markup-compatibility/2006">
              <mc:Choice xmlns:v="urn:schemas-microsoft-com:vml" Requires="v">
                <p:oleObj spid="_x0000_s41990" name="Image bitmap" r:id="rId5" imgW="9400000" imgH="5657143" progId="PBrush">
                  <p:embed/>
                </p:oleObj>
              </mc:Choice>
              <mc:Fallback>
                <p:oleObj name="Image bitmap" r:id="rId5" imgW="9400000" imgH="5657143" progId="PBrush">
                  <p:embed/>
                  <p:pic>
                    <p:nvPicPr>
                      <p:cNvPr id="0" name="Picture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2500" y="2557463"/>
                        <a:ext cx="8640763" cy="490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30615352-534E-45D9-B508-30306341ED37}" type="slidenum">
              <a:rPr lang="fr-FR"/>
              <a:pPr/>
              <a:t>25</a:t>
            </a:fld>
            <a:endParaRPr lang="fr-FR"/>
          </a:p>
        </p:txBody>
      </p:sp>
      <p:sp>
        <p:nvSpPr>
          <p:cNvPr id="44034" name="Rectangle 2"/>
          <p:cNvSpPr>
            <a:spLocks noGrp="1" noChangeArrowheads="1"/>
          </p:cNvSpPr>
          <p:nvPr>
            <p:ph type="title"/>
          </p:nvPr>
        </p:nvSpPr>
        <p:spPr/>
        <p:txBody>
          <a:bodyPr/>
          <a:lstStyle/>
          <a:p>
            <a:pPr defTabSz="914400"/>
            <a:r>
              <a:rPr lang="en-US" sz="2400"/>
              <a:t>Practically, how can the European Eco-label criteria can be used in a public call for tenders ? (1/2)</a:t>
            </a:r>
            <a:endParaRPr lang="fr-FR" sz="2400"/>
          </a:p>
        </p:txBody>
      </p:sp>
      <p:sp>
        <p:nvSpPr>
          <p:cNvPr id="44035" name="Rectangle 3"/>
          <p:cNvSpPr>
            <a:spLocks noGrp="1" noChangeArrowheads="1"/>
          </p:cNvSpPr>
          <p:nvPr>
            <p:ph type="body" idx="1"/>
          </p:nvPr>
        </p:nvSpPr>
        <p:spPr/>
        <p:txBody>
          <a:bodyPr/>
          <a:lstStyle/>
          <a:p>
            <a:r>
              <a:rPr lang="en-US"/>
              <a:t>In the </a:t>
            </a:r>
            <a:r>
              <a:rPr lang="en-US" b="1"/>
              <a:t>elaboration of the technical specifications</a:t>
            </a:r>
            <a:r>
              <a:rPr lang="en-US"/>
              <a:t> </a:t>
            </a:r>
          </a:p>
          <a:p>
            <a:pPr lvl="1"/>
            <a:r>
              <a:rPr lang="en-US"/>
              <a:t>In order to define the characteristics of the products or service considered,</a:t>
            </a:r>
          </a:p>
          <a:p>
            <a:pPr lvl="1"/>
            <a:r>
              <a:rPr lang="en-US"/>
              <a:t>you can directly cut and paste the relevant EU Eco-label criteria into the technical specifications</a:t>
            </a:r>
          </a:p>
          <a:p>
            <a:r>
              <a:rPr lang="en-US"/>
              <a:t>The EU Eco-label will be allowed as a way of proving compliance with the specifications.</a:t>
            </a:r>
          </a:p>
          <a:p>
            <a:endParaRPr lang="en-US" sz="2000"/>
          </a:p>
          <a:p>
            <a:r>
              <a:rPr lang="en-US" sz="2400"/>
              <a:t>Remark: Contracting authorities cannot require tenderers to be registered under a certain eco-label scheme. </a:t>
            </a:r>
          </a:p>
          <a:p>
            <a:endParaRPr lang="fr-FR" sz="240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D1D9538B-9E4B-4C12-8819-1EBCD7F0B482}" type="slidenum">
              <a:rPr lang="fr-FR"/>
              <a:pPr/>
              <a:t>26</a:t>
            </a:fld>
            <a:endParaRPr lang="fr-FR"/>
          </a:p>
        </p:txBody>
      </p:sp>
      <p:sp>
        <p:nvSpPr>
          <p:cNvPr id="77826" name="Rectangle 2"/>
          <p:cNvSpPr>
            <a:spLocks noGrp="1" noChangeArrowheads="1"/>
          </p:cNvSpPr>
          <p:nvPr>
            <p:ph type="title"/>
          </p:nvPr>
        </p:nvSpPr>
        <p:spPr/>
        <p:txBody>
          <a:bodyPr/>
          <a:lstStyle/>
          <a:p>
            <a:r>
              <a:rPr lang="en-US" sz="2400"/>
              <a:t>Practically, how can the European Eco-label criteria can be used in a public call for tenders ? (1/2)</a:t>
            </a:r>
            <a:endParaRPr lang="en-GB" sz="2400"/>
          </a:p>
        </p:txBody>
      </p:sp>
      <p:sp>
        <p:nvSpPr>
          <p:cNvPr id="77827" name="Rectangle 3"/>
          <p:cNvSpPr>
            <a:spLocks noGrp="1" noChangeArrowheads="1"/>
          </p:cNvSpPr>
          <p:nvPr>
            <p:ph type="body" idx="1"/>
          </p:nvPr>
        </p:nvSpPr>
        <p:spPr/>
        <p:txBody>
          <a:bodyPr/>
          <a:lstStyle/>
          <a:p>
            <a:r>
              <a:rPr lang="en-GB" sz="2400"/>
              <a:t>Use of variants:</a:t>
            </a:r>
          </a:p>
          <a:p>
            <a:pPr lvl="1"/>
            <a:r>
              <a:rPr lang="en-GB" sz="2000"/>
              <a:t>In order to have more flexibility, use variants when drafting the technical specifications, e.g.:</a:t>
            </a:r>
          </a:p>
          <a:p>
            <a:pPr lvl="2"/>
            <a:r>
              <a:rPr lang="en-GB" sz="1800"/>
              <a:t>Variant 1: no environmental specification</a:t>
            </a:r>
          </a:p>
          <a:p>
            <a:pPr lvl="2"/>
            <a:r>
              <a:rPr lang="en-GB" sz="1800"/>
              <a:t>Variant 2: some EU Eco-label criteria</a:t>
            </a:r>
          </a:p>
          <a:p>
            <a:pPr lvl="2"/>
            <a:r>
              <a:rPr lang="en-GB" sz="1800"/>
              <a:t>Variant 3: all EU Eco-label criteria</a:t>
            </a:r>
          </a:p>
          <a:p>
            <a:r>
              <a:rPr lang="en-GB" sz="2400"/>
              <a:t>At the end of the call for tenders, the choice between standard solutions and variants, between different variants and within a given category of offers (e.g. within a given variant) must be made in accordance with your award criteria (obligatorily the most economically advantageous of the offers).</a:t>
            </a:r>
          </a:p>
          <a:p>
            <a:pPr lvl="2"/>
            <a:endParaRPr lang="en-GB" sz="1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6"/>
          <p:cNvSpPr>
            <a:spLocks noGrp="1"/>
          </p:cNvSpPr>
          <p:nvPr>
            <p:ph type="sldNum" sz="quarter" idx="12"/>
          </p:nvPr>
        </p:nvSpPr>
        <p:spPr/>
        <p:txBody>
          <a:bodyPr/>
          <a:lstStyle/>
          <a:p>
            <a:fld id="{FE99E28D-29AA-4994-8872-8ED4E3EB0671}" type="slidenum">
              <a:rPr lang="fr-FR"/>
              <a:pPr/>
              <a:t>27</a:t>
            </a:fld>
            <a:endParaRPr lang="fr-FR"/>
          </a:p>
        </p:txBody>
      </p:sp>
      <p:sp>
        <p:nvSpPr>
          <p:cNvPr id="46082" name="Rectangle 2"/>
          <p:cNvSpPr>
            <a:spLocks noGrp="1" noChangeArrowheads="1"/>
          </p:cNvSpPr>
          <p:nvPr>
            <p:ph type="title"/>
          </p:nvPr>
        </p:nvSpPr>
        <p:spPr/>
        <p:txBody>
          <a:bodyPr/>
          <a:lstStyle/>
          <a:p>
            <a:r>
              <a:rPr lang="en-GB"/>
              <a:t>Example: call for tenders of all-purpose cleaners</a:t>
            </a:r>
          </a:p>
        </p:txBody>
      </p:sp>
      <p:sp>
        <p:nvSpPr>
          <p:cNvPr id="46083" name="Rectangle 3"/>
          <p:cNvSpPr>
            <a:spLocks noGrp="1" noChangeArrowheads="1"/>
          </p:cNvSpPr>
          <p:nvPr>
            <p:ph type="body" sz="half" idx="1"/>
          </p:nvPr>
        </p:nvSpPr>
        <p:spPr>
          <a:xfrm>
            <a:off x="663575" y="1693863"/>
            <a:ext cx="8920163" cy="563562"/>
          </a:xfrm>
        </p:spPr>
        <p:txBody>
          <a:bodyPr/>
          <a:lstStyle/>
          <a:p>
            <a:pPr marL="342900" indent="-342900" defTabSz="914400">
              <a:lnSpc>
                <a:spcPct val="80000"/>
              </a:lnSpc>
            </a:pPr>
            <a:r>
              <a:rPr lang="en-GB" sz="1800"/>
              <a:t>Go to the all-purpose cleaners page of the Eco-label web site: </a:t>
            </a:r>
            <a:r>
              <a:rPr lang="en-GB" sz="1800">
                <a:hlinkClick r:id="rId3"/>
              </a:rPr>
              <a:t>www.europa.eu.int/ecolabel</a:t>
            </a:r>
            <a:endParaRPr lang="en-GB" sz="1800"/>
          </a:p>
        </p:txBody>
      </p:sp>
      <p:pic>
        <p:nvPicPr>
          <p:cNvPr id="46084" name="Picture 4" descr="Ecolabel 1"/>
          <p:cNvPicPr>
            <a:picLocks noGrp="1" noChangeAspect="1" noChangeArrowheads="1"/>
          </p:cNvPicPr>
          <p:nvPr>
            <p:ph sz="half" idx="2"/>
          </p:nvPr>
        </p:nvPicPr>
        <p:blipFill>
          <a:blip r:embed="rId4"/>
          <a:srcRect/>
          <a:stretch>
            <a:fillRect/>
          </a:stretch>
        </p:blipFill>
        <p:spPr>
          <a:xfrm>
            <a:off x="592138" y="2268538"/>
            <a:ext cx="9361487" cy="5195887"/>
          </a:xfrm>
          <a:noFill/>
          <a:ln/>
        </p:spPr>
      </p:pic>
      <p:sp>
        <p:nvSpPr>
          <p:cNvPr id="46085" name="Oval 5"/>
          <p:cNvSpPr>
            <a:spLocks noChangeArrowheads="1"/>
          </p:cNvSpPr>
          <p:nvPr/>
        </p:nvSpPr>
        <p:spPr bwMode="auto">
          <a:xfrm>
            <a:off x="630238" y="5294313"/>
            <a:ext cx="1179512" cy="238125"/>
          </a:xfrm>
          <a:prstGeom prst="ellipse">
            <a:avLst/>
          </a:prstGeom>
          <a:noFill/>
          <a:ln w="9525">
            <a:solidFill>
              <a:srgbClr val="FF0000"/>
            </a:solidFill>
            <a:round/>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body" idx="1"/>
          </p:nvPr>
        </p:nvSpPr>
        <p:spPr>
          <a:xfrm>
            <a:off x="377825" y="207963"/>
            <a:ext cx="4711700" cy="1597025"/>
          </a:xfrm>
        </p:spPr>
        <p:txBody>
          <a:bodyPr/>
          <a:lstStyle/>
          <a:p>
            <a:pPr marL="342900" indent="-342900" defTabSz="914400">
              <a:lnSpc>
                <a:spcPct val="90000"/>
              </a:lnSpc>
            </a:pPr>
            <a:r>
              <a:rPr lang="en-US" sz="2000"/>
              <a:t>A summary of the criteria can be found in the general description of the product group</a:t>
            </a:r>
          </a:p>
          <a:p>
            <a:pPr marL="342900" indent="-342900" defTabSz="914400">
              <a:lnSpc>
                <a:spcPct val="90000"/>
              </a:lnSpc>
            </a:pPr>
            <a:r>
              <a:rPr lang="en-US" sz="2000"/>
              <a:t>The complete criteria are available in all the EU languages</a:t>
            </a:r>
            <a:endParaRPr lang="fr-FR" sz="2000"/>
          </a:p>
        </p:txBody>
      </p:sp>
      <p:grpSp>
        <p:nvGrpSpPr>
          <p:cNvPr id="47112" name="Group 8"/>
          <p:cNvGrpSpPr>
            <a:grpSpLocks/>
          </p:cNvGrpSpPr>
          <p:nvPr/>
        </p:nvGrpSpPr>
        <p:grpSpPr bwMode="auto">
          <a:xfrm>
            <a:off x="0" y="207963"/>
            <a:ext cx="10688638" cy="7037387"/>
            <a:chOff x="0" y="131"/>
            <a:chExt cx="6733" cy="4433"/>
          </a:xfrm>
        </p:grpSpPr>
        <p:pic>
          <p:nvPicPr>
            <p:cNvPr id="47107" name="Picture 3" descr="Ecolabel 2"/>
            <p:cNvPicPr>
              <a:picLocks noChangeAspect="1" noChangeArrowheads="1"/>
            </p:cNvPicPr>
            <p:nvPr/>
          </p:nvPicPr>
          <p:blipFill>
            <a:blip r:embed="rId3"/>
            <a:srcRect/>
            <a:stretch>
              <a:fillRect/>
            </a:stretch>
          </p:blipFill>
          <p:spPr bwMode="auto">
            <a:xfrm>
              <a:off x="0" y="1232"/>
              <a:ext cx="5355" cy="2902"/>
            </a:xfrm>
            <a:prstGeom prst="rect">
              <a:avLst/>
            </a:prstGeom>
            <a:noFill/>
          </p:spPr>
        </p:pic>
        <p:pic>
          <p:nvPicPr>
            <p:cNvPr id="47108" name="Picture 4" descr="All_cleaners_verso_CMJN_nonvecto_EN"/>
            <p:cNvPicPr>
              <a:picLocks noChangeAspect="1" noChangeArrowheads="1"/>
            </p:cNvPicPr>
            <p:nvPr/>
          </p:nvPicPr>
          <p:blipFill>
            <a:blip r:embed="rId4"/>
            <a:srcRect/>
            <a:stretch>
              <a:fillRect/>
            </a:stretch>
          </p:blipFill>
          <p:spPr bwMode="auto">
            <a:xfrm>
              <a:off x="3407" y="131"/>
              <a:ext cx="3326" cy="4433"/>
            </a:xfrm>
            <a:prstGeom prst="rect">
              <a:avLst/>
            </a:prstGeom>
            <a:noFill/>
          </p:spPr>
        </p:pic>
        <p:sp>
          <p:nvSpPr>
            <p:cNvPr id="47109" name="Oval 5"/>
            <p:cNvSpPr>
              <a:spLocks noChangeArrowheads="1"/>
            </p:cNvSpPr>
            <p:nvPr/>
          </p:nvSpPr>
          <p:spPr bwMode="auto">
            <a:xfrm>
              <a:off x="1033" y="2782"/>
              <a:ext cx="796" cy="200"/>
            </a:xfrm>
            <a:prstGeom prst="ellipse">
              <a:avLst/>
            </a:prstGeom>
            <a:noFill/>
            <a:ln w="9525">
              <a:solidFill>
                <a:srgbClr val="FF0000"/>
              </a:solidFill>
              <a:round/>
              <a:headEnd/>
              <a:tailEnd/>
            </a:ln>
            <a:effectLst/>
          </p:spPr>
          <p:txBody>
            <a:bodyPr wrap="none" anchor="ctr"/>
            <a:lstStyle/>
            <a:p>
              <a:endParaRPr lang="en-GB"/>
            </a:p>
          </p:txBody>
        </p:sp>
        <p:sp>
          <p:nvSpPr>
            <p:cNvPr id="47110" name="Oval 6"/>
            <p:cNvSpPr>
              <a:spLocks noChangeArrowheads="1"/>
            </p:cNvSpPr>
            <p:nvPr/>
          </p:nvSpPr>
          <p:spPr bwMode="auto">
            <a:xfrm>
              <a:off x="1033" y="3033"/>
              <a:ext cx="796" cy="150"/>
            </a:xfrm>
            <a:prstGeom prst="ellipse">
              <a:avLst/>
            </a:prstGeom>
            <a:noFill/>
            <a:ln w="9525">
              <a:solidFill>
                <a:srgbClr val="FF0000"/>
              </a:solidFill>
              <a:round/>
              <a:headEnd/>
              <a:tailEnd/>
            </a:ln>
            <a:effectLst/>
          </p:spPr>
          <p:txBody>
            <a:bodyPr wrap="none" anchor="ctr"/>
            <a:lstStyle/>
            <a:p>
              <a:endParaRPr lang="en-GB"/>
            </a:p>
          </p:txBody>
        </p:sp>
        <p:sp>
          <p:nvSpPr>
            <p:cNvPr id="47111" name="Line 7"/>
            <p:cNvSpPr>
              <a:spLocks noChangeShapeType="1"/>
            </p:cNvSpPr>
            <p:nvPr/>
          </p:nvSpPr>
          <p:spPr bwMode="auto">
            <a:xfrm flipV="1">
              <a:off x="1829" y="2382"/>
              <a:ext cx="1803" cy="501"/>
            </a:xfrm>
            <a:prstGeom prst="line">
              <a:avLst/>
            </a:prstGeom>
            <a:noFill/>
            <a:ln w="12700">
              <a:solidFill>
                <a:srgbClr val="FF0000"/>
              </a:solidFill>
              <a:round/>
              <a:headEnd/>
              <a:tailEnd type="triangle" w="med" len="med"/>
            </a:ln>
            <a:effectLst/>
          </p:spPr>
          <p:txBody>
            <a:bodyPr/>
            <a:lstStyle/>
            <a:p>
              <a:endParaRPr lang="en-GB"/>
            </a:p>
          </p:txBody>
        </p:sp>
      </p:gr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9F15B585-A0A9-42E4-9CD9-25C86C012F76}" type="slidenum">
              <a:rPr lang="fr-FR"/>
              <a:pPr/>
              <a:t>29</a:t>
            </a:fld>
            <a:endParaRPr lang="fr-FR"/>
          </a:p>
        </p:txBody>
      </p:sp>
      <p:sp>
        <p:nvSpPr>
          <p:cNvPr id="48130" name="Rectangle 2"/>
          <p:cNvSpPr>
            <a:spLocks noGrp="1" noChangeArrowheads="1"/>
          </p:cNvSpPr>
          <p:nvPr>
            <p:ph type="title"/>
          </p:nvPr>
        </p:nvSpPr>
        <p:spPr/>
        <p:txBody>
          <a:bodyPr/>
          <a:lstStyle/>
          <a:p>
            <a:pPr defTabSz="914400"/>
            <a:r>
              <a:rPr lang="en-US" sz="2400"/>
              <a:t>Practically, how can the European Eco-label criteria can be used in a public call for tenders ? (2/2)</a:t>
            </a:r>
            <a:endParaRPr lang="fr-FR" sz="2400"/>
          </a:p>
        </p:txBody>
      </p:sp>
      <p:sp>
        <p:nvSpPr>
          <p:cNvPr id="48131" name="Rectangle 3"/>
          <p:cNvSpPr>
            <a:spLocks noGrp="1" noChangeArrowheads="1"/>
          </p:cNvSpPr>
          <p:nvPr>
            <p:ph type="body" idx="1"/>
          </p:nvPr>
        </p:nvSpPr>
        <p:spPr>
          <a:xfrm>
            <a:off x="801688" y="2184400"/>
            <a:ext cx="9086850" cy="1597025"/>
          </a:xfrm>
        </p:spPr>
        <p:txBody>
          <a:bodyPr/>
          <a:lstStyle/>
          <a:p>
            <a:r>
              <a:rPr lang="en-GB"/>
              <a:t>The EU Eco-label can be used as a </a:t>
            </a:r>
            <a:r>
              <a:rPr lang="en-GB" b="1"/>
              <a:t>benchmark </a:t>
            </a:r>
            <a:r>
              <a:rPr lang="en-GB"/>
              <a:t>against which to assess offers at the award stage.</a:t>
            </a:r>
          </a:p>
          <a:p>
            <a:r>
              <a:rPr lang="en-GB"/>
              <a:t>Example: call for tenders of light bulbs</a:t>
            </a:r>
          </a:p>
          <a:p>
            <a:endParaRPr lang="en-GB"/>
          </a:p>
        </p:txBody>
      </p:sp>
      <p:sp>
        <p:nvSpPr>
          <p:cNvPr id="48132" name="Rectangle 4"/>
          <p:cNvSpPr>
            <a:spLocks noChangeArrowheads="1"/>
          </p:cNvSpPr>
          <p:nvPr/>
        </p:nvSpPr>
        <p:spPr bwMode="auto">
          <a:xfrm>
            <a:off x="879475" y="3997325"/>
            <a:ext cx="9001125" cy="2447925"/>
          </a:xfrm>
          <a:prstGeom prst="rect">
            <a:avLst/>
          </a:prstGeom>
          <a:noFill/>
          <a:ln w="9525">
            <a:solidFill>
              <a:schemeClr val="tx1"/>
            </a:solidFill>
            <a:miter lim="800000"/>
            <a:headEnd/>
            <a:tailEnd/>
          </a:ln>
          <a:effectLst/>
        </p:spPr>
        <p:txBody>
          <a:bodyPr lIns="104287" tIns="52144" rIns="104287" bIns="52144"/>
          <a:lstStyle/>
          <a:p>
            <a:pPr marL="390525" indent="-390525" defTabSz="1042988" eaLnBrk="1" hangingPunct="1">
              <a:spcBef>
                <a:spcPct val="20000"/>
              </a:spcBef>
              <a:buClr>
                <a:srgbClr val="00AB4D"/>
              </a:buClr>
              <a:buFont typeface="Wingdings 3" pitchFamily="18" charset="2"/>
              <a:buNone/>
            </a:pPr>
            <a:r>
              <a:rPr lang="en-US">
                <a:latin typeface="Arial" charset="0"/>
                <a:cs typeface="Arial" charset="0"/>
              </a:rPr>
              <a:t>The EU eco-label criteria for light bulbs require that they should have an average life-span of 10 000 hours. When reflecting this in a call for tender for light bulbs, 10 000 hours could be set as the technical specification for the minimum life span, and a bonus point could be given in the award criteria for every 1000 hours over and above 10 000.</a:t>
            </a:r>
          </a:p>
          <a:p>
            <a:pPr marL="390525" indent="-390525" defTabSz="1042988" eaLnBrk="1" hangingPunct="1">
              <a:spcBef>
                <a:spcPct val="20000"/>
              </a:spcBef>
              <a:buClr>
                <a:srgbClr val="00AB4D"/>
              </a:buClr>
              <a:buFont typeface="Wingdings 3" pitchFamily="18" charset="2"/>
              <a:buChar char="}"/>
            </a:pPr>
            <a:endParaRPr lang="fr-FR">
              <a:latin typeface="Arial" charset="0"/>
              <a:cs typeface="Arial"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1E9601F9-0CC6-4AFD-B6FE-34771C3E80D0}" type="slidenum">
              <a:rPr lang="fr-FR"/>
              <a:pPr/>
              <a:t>30</a:t>
            </a:fld>
            <a:endParaRPr lang="fr-FR"/>
          </a:p>
        </p:txBody>
      </p:sp>
      <p:sp>
        <p:nvSpPr>
          <p:cNvPr id="52226" name="Rectangle 2"/>
          <p:cNvSpPr>
            <a:spLocks noGrp="1" noChangeArrowheads="1"/>
          </p:cNvSpPr>
          <p:nvPr>
            <p:ph type="title"/>
          </p:nvPr>
        </p:nvSpPr>
        <p:spPr/>
        <p:txBody>
          <a:bodyPr/>
          <a:lstStyle/>
          <a:p>
            <a:r>
              <a:rPr lang="en-GB"/>
              <a:t>Success stories</a:t>
            </a:r>
          </a:p>
        </p:txBody>
      </p:sp>
      <p:sp>
        <p:nvSpPr>
          <p:cNvPr id="52227" name="Rectangle 3"/>
          <p:cNvSpPr>
            <a:spLocks noGrp="1" noChangeArrowheads="1"/>
          </p:cNvSpPr>
          <p:nvPr>
            <p:ph type="body" idx="1"/>
          </p:nvPr>
        </p:nvSpPr>
        <p:spPr/>
        <p:txBody>
          <a:bodyPr/>
          <a:lstStyle/>
          <a:p>
            <a:r>
              <a:rPr lang="en-GB"/>
              <a:t>« Communauté urbaine de Dunkerque », France</a:t>
            </a:r>
          </a:p>
          <a:p>
            <a:r>
              <a:rPr lang="en-GB"/>
              <a:t>City of Angers, France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6"/>
          <p:cNvSpPr>
            <a:spLocks noGrp="1"/>
          </p:cNvSpPr>
          <p:nvPr>
            <p:ph type="sldNum" sz="quarter" idx="12"/>
          </p:nvPr>
        </p:nvSpPr>
        <p:spPr/>
        <p:txBody>
          <a:bodyPr/>
          <a:lstStyle/>
          <a:p>
            <a:fld id="{3CBDD2CE-2FB8-4C47-897A-7C47E160B443}" type="slidenum">
              <a:rPr lang="fr-FR"/>
              <a:pPr/>
              <a:t>31</a:t>
            </a:fld>
            <a:endParaRPr lang="fr-FR"/>
          </a:p>
        </p:txBody>
      </p:sp>
      <p:sp>
        <p:nvSpPr>
          <p:cNvPr id="53250" name="Rectangle 2"/>
          <p:cNvSpPr>
            <a:spLocks noGrp="1" noChangeArrowheads="1"/>
          </p:cNvSpPr>
          <p:nvPr>
            <p:ph type="title"/>
          </p:nvPr>
        </p:nvSpPr>
        <p:spPr/>
        <p:txBody>
          <a:bodyPr/>
          <a:lstStyle/>
          <a:p>
            <a:r>
              <a:rPr lang="fr-FR"/>
              <a:t>« Communauté urbaine de Dunkerque », France </a:t>
            </a:r>
          </a:p>
        </p:txBody>
      </p:sp>
      <p:sp>
        <p:nvSpPr>
          <p:cNvPr id="53251" name="Rectangle 3"/>
          <p:cNvSpPr>
            <a:spLocks noGrp="1" noChangeArrowheads="1"/>
          </p:cNvSpPr>
          <p:nvPr>
            <p:ph type="body" sz="half" idx="1"/>
          </p:nvPr>
        </p:nvSpPr>
        <p:spPr>
          <a:xfrm>
            <a:off x="801688" y="2184400"/>
            <a:ext cx="9086850" cy="4538663"/>
          </a:xfrm>
        </p:spPr>
        <p:txBody>
          <a:bodyPr/>
          <a:lstStyle/>
          <a:p>
            <a:pPr algn="ctr">
              <a:buFont typeface="Wingdings 3" pitchFamily="18" charset="2"/>
              <a:buNone/>
            </a:pPr>
            <a:r>
              <a:rPr lang="en-GB" sz="2400"/>
              <a:t>Profile of the Communauté Urbaine de Dunkerque</a:t>
            </a:r>
          </a:p>
          <a:p>
            <a:endParaRPr lang="en-GB" sz="2400"/>
          </a:p>
          <a:p>
            <a:r>
              <a:rPr lang="en-GB" sz="2400"/>
              <a:t>Group of 18 municipalities</a:t>
            </a:r>
          </a:p>
          <a:p>
            <a:r>
              <a:rPr lang="en-GB" sz="2400"/>
              <a:t>212 241 inhabitants</a:t>
            </a:r>
          </a:p>
          <a:p>
            <a:r>
              <a:rPr lang="en-GB" sz="2400"/>
              <a:t>Number of employees : 1 319 agents </a:t>
            </a:r>
          </a:p>
          <a:p>
            <a:pPr>
              <a:buFont typeface="Wingdings 3" pitchFamily="18" charset="2"/>
              <a:buNone/>
            </a:pPr>
            <a:endParaRPr lang="en-GB" sz="24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5"/>
          <p:cNvSpPr>
            <a:spLocks noGrp="1"/>
          </p:cNvSpPr>
          <p:nvPr>
            <p:ph type="sldNum" sz="quarter" idx="12"/>
          </p:nvPr>
        </p:nvSpPr>
        <p:spPr/>
        <p:txBody>
          <a:bodyPr/>
          <a:lstStyle/>
          <a:p>
            <a:fld id="{B30AA095-8145-4DBE-8ECC-B37D06575109}" type="slidenum">
              <a:rPr lang="fr-FR"/>
              <a:pPr/>
              <a:t>32</a:t>
            </a:fld>
            <a:endParaRPr lang="fr-FR"/>
          </a:p>
        </p:txBody>
      </p:sp>
      <p:sp>
        <p:nvSpPr>
          <p:cNvPr id="55298" name="Rectangle 2"/>
          <p:cNvSpPr>
            <a:spLocks noGrp="1" noChangeArrowheads="1"/>
          </p:cNvSpPr>
          <p:nvPr>
            <p:ph type="title"/>
          </p:nvPr>
        </p:nvSpPr>
        <p:spPr/>
        <p:txBody>
          <a:bodyPr/>
          <a:lstStyle/>
          <a:p>
            <a:r>
              <a:rPr lang="fr-FR"/>
              <a:t>« Communauté urbaine de Dunkerque », France</a:t>
            </a:r>
          </a:p>
        </p:txBody>
      </p:sp>
      <p:sp>
        <p:nvSpPr>
          <p:cNvPr id="55299" name="Rectangle 3"/>
          <p:cNvSpPr>
            <a:spLocks noGrp="1" noChangeArrowheads="1"/>
          </p:cNvSpPr>
          <p:nvPr>
            <p:ph type="body" idx="1"/>
          </p:nvPr>
        </p:nvSpPr>
        <p:spPr/>
        <p:txBody>
          <a:bodyPr/>
          <a:lstStyle/>
          <a:p>
            <a:pPr marL="342900" indent="-342900" defTabSz="914400"/>
            <a:r>
              <a:rPr lang="en-GB" sz="2400"/>
              <a:t>Internal organisation</a:t>
            </a:r>
          </a:p>
          <a:p>
            <a:pPr marL="742950" lvl="1" indent="-285750" defTabSz="914400"/>
            <a:r>
              <a:rPr lang="en-GB" sz="2000"/>
              <a:t>Political act </a:t>
            </a:r>
          </a:p>
          <a:p>
            <a:pPr marL="1143000" lvl="2" indent="-228600" defTabSz="914400"/>
            <a:r>
              <a:rPr lang="en-GB" sz="1800"/>
              <a:t>adoption of a ‘délibération’ relative to sustainable development in public procurement</a:t>
            </a:r>
          </a:p>
          <a:p>
            <a:pPr marL="742950" lvl="1" indent="-285750" defTabSz="914400"/>
            <a:r>
              <a:rPr lang="en-GB" sz="2000"/>
              <a:t>General approach  </a:t>
            </a:r>
          </a:p>
          <a:p>
            <a:pPr marL="742950" lvl="1" indent="-285750" defTabSz="914400"/>
            <a:endParaRPr lang="en-GB" sz="2000"/>
          </a:p>
          <a:p>
            <a:pPr marL="742950" lvl="1" indent="-285750" defTabSz="914400"/>
            <a:endParaRPr lang="en-GB" sz="2000"/>
          </a:p>
          <a:p>
            <a:pPr marL="742950" lvl="1" indent="-285750" defTabSz="914400"/>
            <a:endParaRPr lang="en-GB" sz="2000"/>
          </a:p>
          <a:p>
            <a:pPr marL="742950" lvl="1" indent="-285750" defTabSz="914400">
              <a:buFont typeface="Wingdings" pitchFamily="2" charset="2"/>
              <a:buNone/>
            </a:pPr>
            <a:endParaRPr lang="en-GB" sz="2000"/>
          </a:p>
          <a:p>
            <a:pPr marL="742950" lvl="1" indent="-285750" defTabSz="914400">
              <a:buFont typeface="Wingdings" pitchFamily="2" charset="2"/>
              <a:buNone/>
            </a:pPr>
            <a:endParaRPr lang="en-GB" sz="2000"/>
          </a:p>
          <a:p>
            <a:pPr marL="342900" indent="-342900" defTabSz="914400"/>
            <a:r>
              <a:rPr lang="en-GB" sz="2400"/>
              <a:t>Categories of products concerned by GPP:</a:t>
            </a:r>
          </a:p>
          <a:p>
            <a:pPr marL="1143000" lvl="2" indent="-228600" defTabSz="914400"/>
            <a:r>
              <a:rPr lang="en-GB" sz="1800"/>
              <a:t>Paper, cleaning products, electronic appliances, light bulbs and phytosanitary products</a:t>
            </a:r>
            <a:endParaRPr lang="en-GB" sz="2800"/>
          </a:p>
        </p:txBody>
      </p:sp>
      <p:grpSp>
        <p:nvGrpSpPr>
          <p:cNvPr id="55306" name="Group 10"/>
          <p:cNvGrpSpPr>
            <a:grpSpLocks/>
          </p:cNvGrpSpPr>
          <p:nvPr/>
        </p:nvGrpSpPr>
        <p:grpSpPr bwMode="auto">
          <a:xfrm>
            <a:off x="1725613" y="3779838"/>
            <a:ext cx="7575550" cy="1865312"/>
            <a:chOff x="1087" y="2381"/>
            <a:chExt cx="4772" cy="1175"/>
          </a:xfrm>
        </p:grpSpPr>
        <p:sp>
          <p:nvSpPr>
            <p:cNvPr id="55300" name="AutoShape 4"/>
            <p:cNvSpPr>
              <a:spLocks noChangeArrowheads="1"/>
            </p:cNvSpPr>
            <p:nvPr/>
          </p:nvSpPr>
          <p:spPr bwMode="auto">
            <a:xfrm>
              <a:off x="1617" y="2682"/>
              <a:ext cx="4242" cy="600"/>
            </a:xfrm>
            <a:prstGeom prst="curvedDownArrow">
              <a:avLst>
                <a:gd name="adj1" fmla="val 59277"/>
                <a:gd name="adj2" fmla="val 214228"/>
                <a:gd name="adj3" fmla="val 33333"/>
              </a:avLst>
            </a:prstGeom>
            <a:solidFill>
              <a:schemeClr val="accent1"/>
            </a:solidFill>
            <a:ln w="9525">
              <a:solidFill>
                <a:schemeClr val="tx1"/>
              </a:solidFill>
              <a:miter lim="800000"/>
              <a:headEnd/>
              <a:tailEnd/>
            </a:ln>
            <a:effectLst/>
          </p:spPr>
          <p:txBody>
            <a:bodyPr wrap="none" anchor="ctr"/>
            <a:lstStyle/>
            <a:p>
              <a:endParaRPr lang="en-GB"/>
            </a:p>
          </p:txBody>
        </p:sp>
        <p:sp>
          <p:nvSpPr>
            <p:cNvPr id="55301" name="Rectangle 5"/>
            <p:cNvSpPr>
              <a:spLocks noChangeArrowheads="1"/>
            </p:cNvSpPr>
            <p:nvPr/>
          </p:nvSpPr>
          <p:spPr bwMode="auto">
            <a:xfrm>
              <a:off x="1087" y="3082"/>
              <a:ext cx="1061" cy="474"/>
            </a:xfrm>
            <a:prstGeom prst="rect">
              <a:avLst/>
            </a:prstGeom>
            <a:solidFill>
              <a:schemeClr val="bg1">
                <a:alpha val="50000"/>
              </a:schemeClr>
            </a:solidFill>
            <a:ln w="9525">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Demand of the purchasing department</a:t>
              </a:r>
            </a:p>
          </p:txBody>
        </p:sp>
        <p:sp>
          <p:nvSpPr>
            <p:cNvPr id="55302" name="Rectangle 6"/>
            <p:cNvSpPr>
              <a:spLocks noChangeArrowheads="1"/>
            </p:cNvSpPr>
            <p:nvPr/>
          </p:nvSpPr>
          <p:spPr bwMode="auto">
            <a:xfrm>
              <a:off x="1723" y="2531"/>
              <a:ext cx="1220" cy="474"/>
            </a:xfrm>
            <a:prstGeom prst="rect">
              <a:avLst/>
            </a:prstGeom>
            <a:solidFill>
              <a:schemeClr val="bg1">
                <a:alpha val="50000"/>
              </a:schemeClr>
            </a:solidFill>
            <a:ln w="9525" algn="ctr">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Research of environmental issues</a:t>
              </a:r>
            </a:p>
          </p:txBody>
        </p:sp>
        <p:sp>
          <p:nvSpPr>
            <p:cNvPr id="55303" name="Rectangle 7"/>
            <p:cNvSpPr>
              <a:spLocks noChangeArrowheads="1"/>
            </p:cNvSpPr>
            <p:nvPr/>
          </p:nvSpPr>
          <p:spPr bwMode="auto">
            <a:xfrm>
              <a:off x="3101" y="2381"/>
              <a:ext cx="1114" cy="474"/>
            </a:xfrm>
            <a:prstGeom prst="rect">
              <a:avLst/>
            </a:prstGeom>
            <a:solidFill>
              <a:schemeClr val="bg1">
                <a:alpha val="50000"/>
              </a:schemeClr>
            </a:solidFill>
            <a:ln w="9525" algn="ctr">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Research of ecological alternatives</a:t>
              </a:r>
            </a:p>
          </p:txBody>
        </p:sp>
        <p:sp>
          <p:nvSpPr>
            <p:cNvPr id="55304" name="Rectangle 8"/>
            <p:cNvSpPr>
              <a:spLocks noChangeArrowheads="1"/>
            </p:cNvSpPr>
            <p:nvPr/>
          </p:nvSpPr>
          <p:spPr bwMode="auto">
            <a:xfrm>
              <a:off x="4428" y="2608"/>
              <a:ext cx="954" cy="340"/>
            </a:xfrm>
            <a:prstGeom prst="rect">
              <a:avLst/>
            </a:prstGeom>
            <a:solidFill>
              <a:schemeClr val="bg1">
                <a:alpha val="50000"/>
              </a:schemeClr>
            </a:solidFill>
            <a:ln w="9525" algn="ctr">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Study of the offer</a:t>
              </a:r>
            </a:p>
          </p:txBody>
        </p:sp>
        <p:sp>
          <p:nvSpPr>
            <p:cNvPr id="55305" name="Rectangle 9"/>
            <p:cNvSpPr>
              <a:spLocks noChangeArrowheads="1"/>
            </p:cNvSpPr>
            <p:nvPr/>
          </p:nvSpPr>
          <p:spPr bwMode="auto">
            <a:xfrm>
              <a:off x="4533" y="3183"/>
              <a:ext cx="1326" cy="340"/>
            </a:xfrm>
            <a:prstGeom prst="rect">
              <a:avLst/>
            </a:prstGeom>
            <a:solidFill>
              <a:schemeClr val="bg1">
                <a:alpha val="50000"/>
              </a:schemeClr>
            </a:solidFill>
            <a:ln w="9525" algn="ctr">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Setting of the market in function of the offer</a:t>
              </a:r>
            </a:p>
          </p:txBody>
        </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7B385613-8C66-42D6-B416-39EADCD86E2F}" type="slidenum">
              <a:rPr lang="fr-FR"/>
              <a:pPr/>
              <a:t>33</a:t>
            </a:fld>
            <a:endParaRPr lang="fr-FR"/>
          </a:p>
        </p:txBody>
      </p:sp>
      <p:sp>
        <p:nvSpPr>
          <p:cNvPr id="57346" name="Rectangle 2"/>
          <p:cNvSpPr>
            <a:spLocks noGrp="1" noChangeArrowheads="1"/>
          </p:cNvSpPr>
          <p:nvPr>
            <p:ph type="title"/>
          </p:nvPr>
        </p:nvSpPr>
        <p:spPr/>
        <p:txBody>
          <a:bodyPr/>
          <a:lstStyle/>
          <a:p>
            <a:r>
              <a:rPr lang="fr-FR"/>
              <a:t>« Communauté urbaine de Dunkerque », France</a:t>
            </a:r>
          </a:p>
        </p:txBody>
      </p:sp>
      <p:sp>
        <p:nvSpPr>
          <p:cNvPr id="57347" name="Rectangle 3"/>
          <p:cNvSpPr>
            <a:spLocks noGrp="1" noChangeArrowheads="1"/>
          </p:cNvSpPr>
          <p:nvPr>
            <p:ph type="body" idx="1"/>
          </p:nvPr>
        </p:nvSpPr>
        <p:spPr/>
        <p:txBody>
          <a:bodyPr/>
          <a:lstStyle/>
          <a:p>
            <a:pPr marL="342900" indent="-342900" algn="ctr" defTabSz="914400" eaLnBrk="0" hangingPunct="0">
              <a:spcBef>
                <a:spcPct val="0"/>
              </a:spcBef>
              <a:buFont typeface="Wingdings 3" pitchFamily="18" charset="2"/>
              <a:buNone/>
            </a:pPr>
            <a:r>
              <a:rPr lang="en-GB" sz="2400" b="1"/>
              <a:t>Example of a tender of cleaning products</a:t>
            </a:r>
          </a:p>
          <a:p>
            <a:pPr marL="342900" indent="-342900" algn="ctr" defTabSz="914400" eaLnBrk="0" hangingPunct="0">
              <a:spcBef>
                <a:spcPct val="0"/>
              </a:spcBef>
              <a:buFont typeface="Wingdings 3" pitchFamily="18" charset="2"/>
              <a:buNone/>
            </a:pPr>
            <a:endParaRPr lang="en-GB" sz="600" u="sng"/>
          </a:p>
          <a:p>
            <a:pPr marL="342900" indent="-342900" defTabSz="914400"/>
            <a:r>
              <a:rPr lang="en-GB" sz="2400"/>
              <a:t>Reasons for choosing this product category:</a:t>
            </a:r>
          </a:p>
          <a:p>
            <a:pPr marL="742950" lvl="1" indent="-285750" defTabSz="914400"/>
            <a:r>
              <a:rPr lang="en-GB" sz="2000"/>
              <a:t>Test tender (all purpose cleaners, window cleaners…)</a:t>
            </a:r>
          </a:p>
          <a:p>
            <a:pPr marL="742950" lvl="1" indent="-285750" defTabSz="914400"/>
            <a:r>
              <a:rPr lang="en-GB" sz="2000"/>
              <a:t>Existence of ecological criteria</a:t>
            </a:r>
          </a:p>
          <a:p>
            <a:pPr marL="342900" indent="-342900" defTabSz="914400"/>
            <a:r>
              <a:rPr lang="en-GB" sz="2400"/>
              <a:t>Identified environmental issues</a:t>
            </a:r>
          </a:p>
          <a:p>
            <a:pPr marL="742950" lvl="1" indent="-285750" defTabSz="914400"/>
            <a:r>
              <a:rPr lang="en-GB" sz="2000"/>
              <a:t>Limitation of water pollution</a:t>
            </a:r>
          </a:p>
          <a:p>
            <a:pPr marL="342900" indent="-342900" defTabSz="914400"/>
            <a:r>
              <a:rPr lang="en-GB" sz="2400"/>
              <a:t>Characteristics inserted in the technical specifications:</a:t>
            </a:r>
          </a:p>
          <a:p>
            <a:pPr marL="742950" lvl="1" indent="-285750" defTabSz="914400"/>
            <a:r>
              <a:rPr lang="en-GB" sz="2000"/>
              <a:t>High biodegradability rate</a:t>
            </a:r>
          </a:p>
          <a:p>
            <a:pPr marL="742950" lvl="1" indent="-285750" defTabSz="914400"/>
            <a:r>
              <a:rPr lang="en-GB" sz="2000"/>
              <a:t>Natural substances</a:t>
            </a:r>
          </a:p>
          <a:p>
            <a:pPr marL="742950" lvl="1" indent="-285750" defTabSz="914400"/>
            <a:r>
              <a:rPr lang="en-GB" sz="2000"/>
              <a:t>Limitation of the use of hazardous substances for the environment and health (based on the DID-list)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9A7E37D-C04F-46A1-B11E-4728015A7E86}" type="slidenum">
              <a:rPr lang="fr-FR"/>
              <a:pPr/>
              <a:t>34</a:t>
            </a:fld>
            <a:endParaRPr lang="fr-FR"/>
          </a:p>
        </p:txBody>
      </p:sp>
      <p:sp>
        <p:nvSpPr>
          <p:cNvPr id="59394" name="Rectangle 2"/>
          <p:cNvSpPr>
            <a:spLocks noGrp="1" noChangeArrowheads="1"/>
          </p:cNvSpPr>
          <p:nvPr>
            <p:ph type="title"/>
          </p:nvPr>
        </p:nvSpPr>
        <p:spPr/>
        <p:txBody>
          <a:bodyPr/>
          <a:lstStyle/>
          <a:p>
            <a:r>
              <a:rPr lang="fr-FR"/>
              <a:t>« Communauté urbaine de Dunkerque », France</a:t>
            </a:r>
          </a:p>
        </p:txBody>
      </p:sp>
      <p:sp>
        <p:nvSpPr>
          <p:cNvPr id="59395" name="Rectangle 3"/>
          <p:cNvSpPr>
            <a:spLocks noGrp="1" noChangeArrowheads="1"/>
          </p:cNvSpPr>
          <p:nvPr>
            <p:ph type="body" idx="1"/>
          </p:nvPr>
        </p:nvSpPr>
        <p:spPr/>
        <p:txBody>
          <a:bodyPr/>
          <a:lstStyle/>
          <a:p>
            <a:pPr marL="342900" indent="-342900" algn="ctr" defTabSz="914400" eaLnBrk="0" hangingPunct="0">
              <a:spcBef>
                <a:spcPct val="0"/>
              </a:spcBef>
              <a:buFont typeface="Wingdings 3" pitchFamily="18" charset="2"/>
              <a:buNone/>
            </a:pPr>
            <a:r>
              <a:rPr lang="en-GB" sz="2400" b="1"/>
              <a:t>Example of a call for tender of cleaning products</a:t>
            </a:r>
          </a:p>
          <a:p>
            <a:pPr marL="342900" indent="-342900" algn="ctr" defTabSz="914400" eaLnBrk="0" hangingPunct="0">
              <a:spcBef>
                <a:spcPct val="0"/>
              </a:spcBef>
              <a:buFont typeface="Wingdings 3" pitchFamily="18" charset="2"/>
              <a:buNone/>
            </a:pPr>
            <a:endParaRPr lang="en-GB" sz="800" u="sng"/>
          </a:p>
          <a:p>
            <a:pPr marL="342900" indent="-342900" defTabSz="914400"/>
            <a:r>
              <a:rPr lang="en-GB" sz="2400"/>
              <a:t>Used reference </a:t>
            </a:r>
          </a:p>
          <a:p>
            <a:pPr marL="742950" lvl="1" indent="-285750" defTabSz="914400"/>
            <a:r>
              <a:rPr lang="en-GB" sz="2000"/>
              <a:t>European Eco-label (some criteria)</a:t>
            </a:r>
          </a:p>
          <a:p>
            <a:pPr marL="342900" indent="-342900" defTabSz="914400"/>
            <a:r>
              <a:rPr lang="en-GB" sz="2400"/>
              <a:t>Demand of samples to test the efficiency of the products</a:t>
            </a:r>
          </a:p>
          <a:p>
            <a:pPr marL="342900" indent="-342900" defTabSz="914400"/>
            <a:r>
              <a:rPr lang="en-GB" sz="2400"/>
              <a:t>Results</a:t>
            </a:r>
          </a:p>
          <a:p>
            <a:pPr marL="742950" lvl="1" indent="-285750" defTabSz="914400"/>
            <a:r>
              <a:rPr lang="en-GB" sz="2000"/>
              <a:t>Necessity to divide the tender into lots, to ensure SMEs will answer </a:t>
            </a:r>
          </a:p>
          <a:p>
            <a:pPr marL="742950" lvl="1" indent="-285750" defTabSz="914400"/>
            <a:r>
              <a:rPr lang="en-GB" sz="2000"/>
              <a:t>No over-cost</a:t>
            </a:r>
          </a:p>
          <a:p>
            <a:pPr marL="742950" lvl="1" indent="-285750" defTabSz="914400"/>
            <a:r>
              <a:rPr lang="en-GB" sz="2000"/>
              <a:t>Very positive feedback from employees: efficiency and lack of respiratory and skin irritations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A172341-12C8-40C1-B2E2-158AF72A5731}" type="slidenum">
              <a:rPr lang="fr-FR"/>
              <a:pPr/>
              <a:t>35</a:t>
            </a:fld>
            <a:endParaRPr lang="fr-FR"/>
          </a:p>
        </p:txBody>
      </p:sp>
      <p:sp>
        <p:nvSpPr>
          <p:cNvPr id="61442" name="Rectangle 2"/>
          <p:cNvSpPr>
            <a:spLocks noGrp="1" noChangeArrowheads="1"/>
          </p:cNvSpPr>
          <p:nvPr>
            <p:ph type="title"/>
          </p:nvPr>
        </p:nvSpPr>
        <p:spPr/>
        <p:txBody>
          <a:bodyPr/>
          <a:lstStyle/>
          <a:p>
            <a:r>
              <a:rPr lang="en-GB"/>
              <a:t>City of Angers, France </a:t>
            </a:r>
          </a:p>
        </p:txBody>
      </p:sp>
      <p:sp>
        <p:nvSpPr>
          <p:cNvPr id="61443" name="Rectangle 3"/>
          <p:cNvSpPr>
            <a:spLocks noGrp="1" noChangeArrowheads="1"/>
          </p:cNvSpPr>
          <p:nvPr>
            <p:ph type="body" idx="1"/>
          </p:nvPr>
        </p:nvSpPr>
        <p:spPr/>
        <p:txBody>
          <a:bodyPr/>
          <a:lstStyle/>
          <a:p>
            <a:pPr algn="ctr">
              <a:buFont typeface="Wingdings 3" pitchFamily="18" charset="2"/>
              <a:buNone/>
            </a:pPr>
            <a:r>
              <a:rPr lang="en-GB" sz="3200" b="1"/>
              <a:t>Profile of the city of Angers</a:t>
            </a:r>
          </a:p>
          <a:p>
            <a:r>
              <a:rPr lang="en-GB"/>
              <a:t>157 000 inhabitants</a:t>
            </a:r>
          </a:p>
          <a:p>
            <a:r>
              <a:rPr lang="en-GB"/>
              <a:t>Number of employees :  2750 agents </a:t>
            </a:r>
          </a:p>
          <a:p>
            <a:r>
              <a:rPr lang="en-GB"/>
              <a:t>Global budget of the city : 250 million euros</a:t>
            </a:r>
          </a:p>
          <a:p>
            <a:r>
              <a:rPr lang="en-GB"/>
              <a:t>Green Procurement, as part of the Agenda 21, is managed by the Directorate General, in partnership with the Sustainable Development department, the Public Procurement department and purchasing directorates.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5"/>
          <p:cNvSpPr>
            <a:spLocks noGrp="1"/>
          </p:cNvSpPr>
          <p:nvPr>
            <p:ph type="sldNum" sz="quarter" idx="12"/>
          </p:nvPr>
        </p:nvSpPr>
        <p:spPr/>
        <p:txBody>
          <a:bodyPr/>
          <a:lstStyle/>
          <a:p>
            <a:fld id="{8D3994BA-85FD-454B-95AC-A0AF6B3C7BEA}" type="slidenum">
              <a:rPr lang="fr-FR"/>
              <a:pPr/>
              <a:t>36</a:t>
            </a:fld>
            <a:endParaRPr lang="fr-FR"/>
          </a:p>
        </p:txBody>
      </p:sp>
      <p:sp>
        <p:nvSpPr>
          <p:cNvPr id="63490" name="Rectangle 2"/>
          <p:cNvSpPr>
            <a:spLocks noGrp="1" noChangeArrowheads="1"/>
          </p:cNvSpPr>
          <p:nvPr>
            <p:ph type="title"/>
          </p:nvPr>
        </p:nvSpPr>
        <p:spPr/>
        <p:txBody>
          <a:bodyPr/>
          <a:lstStyle/>
          <a:p>
            <a:r>
              <a:rPr lang="en-GB"/>
              <a:t>City of Angers, France</a:t>
            </a:r>
          </a:p>
        </p:txBody>
      </p:sp>
      <p:sp>
        <p:nvSpPr>
          <p:cNvPr id="63491" name="Rectangle 3"/>
          <p:cNvSpPr>
            <a:spLocks noGrp="1" noChangeArrowheads="1"/>
          </p:cNvSpPr>
          <p:nvPr>
            <p:ph type="body" idx="1"/>
          </p:nvPr>
        </p:nvSpPr>
        <p:spPr/>
        <p:txBody>
          <a:bodyPr/>
          <a:lstStyle/>
          <a:p>
            <a:pPr marL="342900" indent="-342900" defTabSz="914400">
              <a:lnSpc>
                <a:spcPct val="90000"/>
              </a:lnSpc>
            </a:pPr>
            <a:r>
              <a:rPr lang="en-GB" sz="2000"/>
              <a:t>Internal organisation</a:t>
            </a:r>
          </a:p>
          <a:p>
            <a:pPr marL="742950" lvl="1" indent="-285750" defTabSz="914400">
              <a:lnSpc>
                <a:spcPct val="90000"/>
              </a:lnSpc>
            </a:pPr>
            <a:r>
              <a:rPr lang="en-GB" sz="1800"/>
              <a:t>Creation of working groups on every topic  </a:t>
            </a:r>
          </a:p>
          <a:p>
            <a:pPr marL="742950" lvl="1" indent="-285750" defTabSz="914400">
              <a:lnSpc>
                <a:spcPct val="90000"/>
              </a:lnSpc>
            </a:pPr>
            <a:r>
              <a:rPr lang="en-GB" sz="1800"/>
              <a:t>General methodology</a:t>
            </a:r>
          </a:p>
          <a:p>
            <a:pPr marL="742950" lvl="1" indent="-285750" defTabSz="914400">
              <a:lnSpc>
                <a:spcPct val="90000"/>
              </a:lnSpc>
            </a:pPr>
            <a:endParaRPr lang="en-GB" sz="1800"/>
          </a:p>
          <a:p>
            <a:pPr marL="742950" lvl="1" indent="-285750" defTabSz="914400">
              <a:lnSpc>
                <a:spcPct val="90000"/>
              </a:lnSpc>
            </a:pPr>
            <a:endParaRPr lang="en-GB" sz="1800"/>
          </a:p>
          <a:p>
            <a:pPr marL="742950" lvl="1" indent="-285750" defTabSz="914400">
              <a:lnSpc>
                <a:spcPct val="90000"/>
              </a:lnSpc>
            </a:pPr>
            <a:endParaRPr lang="en-GB" sz="1800"/>
          </a:p>
          <a:p>
            <a:pPr marL="742950" lvl="1" indent="-285750" defTabSz="914400">
              <a:lnSpc>
                <a:spcPct val="90000"/>
              </a:lnSpc>
            </a:pPr>
            <a:endParaRPr lang="en-GB" sz="1800"/>
          </a:p>
          <a:p>
            <a:pPr marL="742950" lvl="1" indent="-285750" defTabSz="914400">
              <a:lnSpc>
                <a:spcPct val="90000"/>
              </a:lnSpc>
            </a:pPr>
            <a:endParaRPr lang="en-GB" sz="1800"/>
          </a:p>
          <a:p>
            <a:pPr marL="742950" lvl="1" indent="-285750" defTabSz="914400">
              <a:lnSpc>
                <a:spcPct val="90000"/>
              </a:lnSpc>
            </a:pPr>
            <a:endParaRPr lang="en-GB" sz="1800"/>
          </a:p>
          <a:p>
            <a:pPr marL="742950" lvl="1" indent="-285750" defTabSz="914400">
              <a:lnSpc>
                <a:spcPct val="90000"/>
              </a:lnSpc>
            </a:pPr>
            <a:endParaRPr lang="en-GB" sz="1800"/>
          </a:p>
          <a:p>
            <a:pPr marL="342900" indent="-342900" defTabSz="914400">
              <a:lnSpc>
                <a:spcPct val="90000"/>
              </a:lnSpc>
            </a:pPr>
            <a:r>
              <a:rPr lang="en-GB" sz="2000"/>
              <a:t>Categories of products concerned by GPP:</a:t>
            </a:r>
          </a:p>
          <a:p>
            <a:pPr marL="742950" lvl="1" indent="-285750" defTabSz="914400">
              <a:lnSpc>
                <a:spcPct val="90000"/>
              </a:lnSpc>
            </a:pPr>
            <a:r>
              <a:rPr lang="en-GB" sz="1800"/>
              <a:t>School furniture, cleaning products, cleaning of public premises, textiles, school supply, coffee, paper</a:t>
            </a:r>
          </a:p>
        </p:txBody>
      </p:sp>
      <p:sp>
        <p:nvSpPr>
          <p:cNvPr id="63492" name="AutoShape 4"/>
          <p:cNvSpPr>
            <a:spLocks noChangeArrowheads="1"/>
          </p:cNvSpPr>
          <p:nvPr/>
        </p:nvSpPr>
        <p:spPr bwMode="auto">
          <a:xfrm>
            <a:off x="2566988" y="3702050"/>
            <a:ext cx="6734175" cy="952500"/>
          </a:xfrm>
          <a:prstGeom prst="curvedDownArrow">
            <a:avLst>
              <a:gd name="adj1" fmla="val 59277"/>
              <a:gd name="adj2" fmla="val 214228"/>
              <a:gd name="adj3" fmla="val 33333"/>
            </a:avLst>
          </a:prstGeom>
          <a:solidFill>
            <a:schemeClr val="accent1"/>
          </a:solidFill>
          <a:ln w="9525">
            <a:solidFill>
              <a:schemeClr val="tx1"/>
            </a:solidFill>
            <a:miter lim="800000"/>
            <a:headEnd/>
            <a:tailEnd/>
          </a:ln>
          <a:effectLst/>
        </p:spPr>
        <p:txBody>
          <a:bodyPr wrap="none" anchor="ctr"/>
          <a:lstStyle/>
          <a:p>
            <a:endParaRPr lang="en-GB"/>
          </a:p>
        </p:txBody>
      </p:sp>
      <p:sp>
        <p:nvSpPr>
          <p:cNvPr id="63493" name="Rectangle 5"/>
          <p:cNvSpPr>
            <a:spLocks noChangeArrowheads="1"/>
          </p:cNvSpPr>
          <p:nvPr/>
        </p:nvSpPr>
        <p:spPr bwMode="auto">
          <a:xfrm>
            <a:off x="1725613" y="4340225"/>
            <a:ext cx="1684337" cy="327025"/>
          </a:xfrm>
          <a:prstGeom prst="rect">
            <a:avLst/>
          </a:prstGeom>
          <a:solidFill>
            <a:schemeClr val="bg1">
              <a:alpha val="50000"/>
            </a:schemeClr>
          </a:solidFill>
          <a:ln w="9525">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Needs analysis</a:t>
            </a:r>
          </a:p>
        </p:txBody>
      </p:sp>
      <p:sp>
        <p:nvSpPr>
          <p:cNvPr id="63494" name="Rectangle 6"/>
          <p:cNvSpPr>
            <a:spLocks noChangeArrowheads="1"/>
          </p:cNvSpPr>
          <p:nvPr/>
        </p:nvSpPr>
        <p:spPr bwMode="auto">
          <a:xfrm>
            <a:off x="2651125" y="3463925"/>
            <a:ext cx="2189163" cy="752475"/>
          </a:xfrm>
          <a:prstGeom prst="rect">
            <a:avLst/>
          </a:prstGeom>
          <a:solidFill>
            <a:schemeClr val="bg1">
              <a:alpha val="50000"/>
            </a:schemeClr>
          </a:solidFill>
          <a:ln w="9525" algn="ctr">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Research of corresponding environmental issues</a:t>
            </a:r>
          </a:p>
        </p:txBody>
      </p:sp>
      <p:sp>
        <p:nvSpPr>
          <p:cNvPr id="63495" name="Rectangle 7"/>
          <p:cNvSpPr>
            <a:spLocks noChangeArrowheads="1"/>
          </p:cNvSpPr>
          <p:nvPr/>
        </p:nvSpPr>
        <p:spPr bwMode="auto">
          <a:xfrm>
            <a:off x="5008563" y="3067050"/>
            <a:ext cx="1935162" cy="752475"/>
          </a:xfrm>
          <a:prstGeom prst="rect">
            <a:avLst/>
          </a:prstGeom>
          <a:solidFill>
            <a:schemeClr val="bg1">
              <a:alpha val="50000"/>
            </a:schemeClr>
          </a:solidFill>
          <a:ln w="9525" algn="ctr">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Study of the offer and discussion with suppliers</a:t>
            </a:r>
          </a:p>
        </p:txBody>
      </p:sp>
      <p:sp>
        <p:nvSpPr>
          <p:cNvPr id="63496" name="Rectangle 8"/>
          <p:cNvSpPr>
            <a:spLocks noChangeArrowheads="1"/>
          </p:cNvSpPr>
          <p:nvPr/>
        </p:nvSpPr>
        <p:spPr bwMode="auto">
          <a:xfrm>
            <a:off x="7112000" y="3463925"/>
            <a:ext cx="1514475" cy="752475"/>
          </a:xfrm>
          <a:prstGeom prst="rect">
            <a:avLst/>
          </a:prstGeom>
          <a:solidFill>
            <a:schemeClr val="bg1">
              <a:alpha val="50000"/>
            </a:schemeClr>
          </a:solidFill>
          <a:ln w="9525" algn="ctr">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Analysis of financial equilibrium</a:t>
            </a:r>
          </a:p>
        </p:txBody>
      </p:sp>
      <p:sp>
        <p:nvSpPr>
          <p:cNvPr id="63497" name="Rectangle 9"/>
          <p:cNvSpPr>
            <a:spLocks noChangeArrowheads="1"/>
          </p:cNvSpPr>
          <p:nvPr/>
        </p:nvSpPr>
        <p:spPr bwMode="auto">
          <a:xfrm>
            <a:off x="7196138" y="4498975"/>
            <a:ext cx="2105025" cy="539750"/>
          </a:xfrm>
          <a:prstGeom prst="rect">
            <a:avLst/>
          </a:prstGeom>
          <a:solidFill>
            <a:schemeClr val="bg1">
              <a:alpha val="50000"/>
            </a:schemeClr>
          </a:solidFill>
          <a:ln w="9525" algn="ctr">
            <a:solidFill>
              <a:schemeClr val="tx1"/>
            </a:solidFill>
            <a:miter lim="800000"/>
            <a:headEnd/>
            <a:tailEnd/>
          </a:ln>
          <a:effectLst/>
        </p:spPr>
        <p:txBody>
          <a:bodyPr lIns="104287" tIns="52144" rIns="104287" bIns="52144">
            <a:spAutoFit/>
          </a:bodyPr>
          <a:lstStyle/>
          <a:p>
            <a:pPr algn="ctr" defTabSz="1042988"/>
            <a:r>
              <a:rPr lang="en-GB" sz="1400" b="1">
                <a:latin typeface="Arial" charset="0"/>
                <a:cs typeface="Arial" charset="0"/>
              </a:rPr>
              <a:t>Analysis of suppliers’ potential progresses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5395FB0-2F3F-4DAD-8FB8-C0CDC1667544}" type="slidenum">
              <a:rPr lang="fr-FR"/>
              <a:pPr/>
              <a:t>37</a:t>
            </a:fld>
            <a:endParaRPr lang="fr-FR"/>
          </a:p>
        </p:txBody>
      </p:sp>
      <p:sp>
        <p:nvSpPr>
          <p:cNvPr id="65538" name="Rectangle 2"/>
          <p:cNvSpPr>
            <a:spLocks noGrp="1" noChangeArrowheads="1"/>
          </p:cNvSpPr>
          <p:nvPr>
            <p:ph type="title"/>
          </p:nvPr>
        </p:nvSpPr>
        <p:spPr/>
        <p:txBody>
          <a:bodyPr/>
          <a:lstStyle/>
          <a:p>
            <a:r>
              <a:rPr lang="en-GB"/>
              <a:t>City of Angers, France</a:t>
            </a:r>
          </a:p>
        </p:txBody>
      </p:sp>
      <p:sp>
        <p:nvSpPr>
          <p:cNvPr id="65539" name="Rectangle 3"/>
          <p:cNvSpPr>
            <a:spLocks noGrp="1" noChangeArrowheads="1"/>
          </p:cNvSpPr>
          <p:nvPr>
            <p:ph type="body" idx="1"/>
          </p:nvPr>
        </p:nvSpPr>
        <p:spPr/>
        <p:txBody>
          <a:bodyPr/>
          <a:lstStyle/>
          <a:p>
            <a:pPr algn="ctr" eaLnBrk="0" hangingPunct="0">
              <a:spcBef>
                <a:spcPct val="0"/>
              </a:spcBef>
              <a:buFont typeface="Wingdings 3" pitchFamily="18" charset="2"/>
              <a:buNone/>
            </a:pPr>
            <a:r>
              <a:rPr lang="en-GB" b="1"/>
              <a:t>Example of a call for tender for cleaning services</a:t>
            </a:r>
          </a:p>
          <a:p>
            <a:pPr algn="ctr" eaLnBrk="0" hangingPunct="0">
              <a:spcBef>
                <a:spcPct val="0"/>
              </a:spcBef>
              <a:buFont typeface="Wingdings 3" pitchFamily="18" charset="2"/>
              <a:buNone/>
            </a:pPr>
            <a:endParaRPr lang="en-GB" sz="600" u="sng"/>
          </a:p>
          <a:p>
            <a:r>
              <a:rPr lang="en-GB"/>
              <a:t>Reasons for choosing this product category</a:t>
            </a:r>
          </a:p>
          <a:p>
            <a:pPr lvl="2"/>
            <a:r>
              <a:rPr lang="en-GB"/>
              <a:t>Important consumption</a:t>
            </a:r>
          </a:p>
          <a:p>
            <a:pPr lvl="2"/>
            <a:r>
              <a:rPr lang="en-GB"/>
              <a:t>Existence of environmental criteria</a:t>
            </a:r>
          </a:p>
          <a:p>
            <a:r>
              <a:rPr lang="en-GB"/>
              <a:t>Identified environmental issues</a:t>
            </a:r>
          </a:p>
          <a:p>
            <a:pPr lvl="1"/>
            <a:r>
              <a:rPr lang="en-GB"/>
              <a:t>Mainly linked to the use of cleaning products:</a:t>
            </a:r>
          </a:p>
          <a:p>
            <a:pPr lvl="2" eaLnBrk="0" hangingPunct="0">
              <a:spcBef>
                <a:spcPct val="0"/>
              </a:spcBef>
            </a:pPr>
            <a:r>
              <a:rPr lang="en-GB"/>
              <a:t>Limitation of the use of hazardous substances for the environment and health </a:t>
            </a:r>
          </a:p>
          <a:p>
            <a:pPr lvl="2" eaLnBrk="0" hangingPunct="0">
              <a:spcBef>
                <a:spcPct val="0"/>
              </a:spcBef>
            </a:pPr>
            <a:r>
              <a:rPr lang="en-GB"/>
              <a:t>Limitation of water pollution</a:t>
            </a:r>
          </a:p>
          <a:p>
            <a:pPr lvl="2"/>
            <a:r>
              <a:rPr lang="en-GB"/>
              <a:t>Reduction of packaging waste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FCF472B-E147-494F-AAF9-F26A5B0FAFA8}" type="slidenum">
              <a:rPr lang="fr-FR"/>
              <a:pPr/>
              <a:t>38</a:t>
            </a:fld>
            <a:endParaRPr lang="fr-FR"/>
          </a:p>
        </p:txBody>
      </p:sp>
      <p:sp>
        <p:nvSpPr>
          <p:cNvPr id="67586" name="Rectangle 2"/>
          <p:cNvSpPr>
            <a:spLocks noGrp="1" noChangeArrowheads="1"/>
          </p:cNvSpPr>
          <p:nvPr>
            <p:ph type="title"/>
          </p:nvPr>
        </p:nvSpPr>
        <p:spPr/>
        <p:txBody>
          <a:bodyPr/>
          <a:lstStyle/>
          <a:p>
            <a:r>
              <a:rPr lang="en-GB"/>
              <a:t>City of Angers, France</a:t>
            </a:r>
          </a:p>
        </p:txBody>
      </p:sp>
      <p:sp>
        <p:nvSpPr>
          <p:cNvPr id="67587" name="Rectangle 3"/>
          <p:cNvSpPr>
            <a:spLocks noGrp="1" noChangeArrowheads="1"/>
          </p:cNvSpPr>
          <p:nvPr>
            <p:ph type="body" idx="1"/>
          </p:nvPr>
        </p:nvSpPr>
        <p:spPr/>
        <p:txBody>
          <a:bodyPr/>
          <a:lstStyle/>
          <a:p>
            <a:pPr marL="342900" indent="-342900" algn="ctr" defTabSz="914400" eaLnBrk="0" hangingPunct="0">
              <a:spcBef>
                <a:spcPct val="0"/>
              </a:spcBef>
              <a:buFont typeface="Wingdings 3" pitchFamily="18" charset="2"/>
              <a:buNone/>
            </a:pPr>
            <a:r>
              <a:rPr lang="en-GB" sz="2400" b="1"/>
              <a:t>Example of a call for tender of cleaning products</a:t>
            </a:r>
          </a:p>
          <a:p>
            <a:pPr marL="342900" indent="-342900" algn="ctr" defTabSz="914400" eaLnBrk="0" hangingPunct="0">
              <a:spcBef>
                <a:spcPct val="0"/>
              </a:spcBef>
              <a:buFont typeface="Wingdings 3" pitchFamily="18" charset="2"/>
              <a:buNone/>
            </a:pPr>
            <a:endParaRPr lang="en-GB" sz="800" u="sng"/>
          </a:p>
          <a:p>
            <a:pPr marL="342900" indent="-342900" defTabSz="914400"/>
            <a:r>
              <a:rPr lang="en-GB" sz="2400"/>
              <a:t>Characteristics</a:t>
            </a:r>
          </a:p>
          <a:p>
            <a:pPr marL="1143000" lvl="2" indent="-228600" defTabSz="914400"/>
            <a:r>
              <a:rPr lang="en-GB" sz="1800"/>
              <a:t>Use of products complying with the EU Eco-label criteria</a:t>
            </a:r>
          </a:p>
          <a:p>
            <a:pPr marL="342900" indent="-342900" defTabSz="914400"/>
            <a:r>
              <a:rPr lang="en-GB" sz="2400"/>
              <a:t>Example of reference used</a:t>
            </a:r>
          </a:p>
          <a:p>
            <a:pPr marL="1143000" lvl="2" indent="-228600" defTabSz="914400"/>
            <a:r>
              <a:rPr lang="en-GB" sz="1800"/>
              <a:t>EU Eco-label</a:t>
            </a:r>
          </a:p>
          <a:p>
            <a:pPr marL="342900" indent="-342900" defTabSz="914400"/>
            <a:r>
              <a:rPr lang="en-GB" sz="2400"/>
              <a:t>Results</a:t>
            </a:r>
          </a:p>
          <a:p>
            <a:pPr marL="742950" lvl="1" indent="-285750" defTabSz="914400"/>
            <a:r>
              <a:rPr lang="en-GB" sz="2000"/>
              <a:t>The call for tender was fruitful.</a:t>
            </a:r>
          </a:p>
          <a:p>
            <a:pPr marL="742950" lvl="1" indent="-285750" defTabSz="914400"/>
            <a:r>
              <a:rPr lang="en-GB" sz="2000"/>
              <a:t>Progressive approach (3-year call for tender): </a:t>
            </a:r>
          </a:p>
          <a:p>
            <a:pPr marL="1143000" lvl="2" indent="-228600" defTabSz="914400"/>
            <a:r>
              <a:rPr lang="en-GB" sz="1800"/>
              <a:t>Year 1: no ecological specification</a:t>
            </a:r>
          </a:p>
          <a:p>
            <a:pPr marL="1143000" lvl="2" indent="-228600" defTabSz="914400"/>
            <a:r>
              <a:rPr lang="en-GB" sz="1800"/>
              <a:t>Year 2: use of 1 product complying with all EU Eco-label criteria</a:t>
            </a:r>
          </a:p>
          <a:p>
            <a:pPr marL="1143000" lvl="2" indent="-228600" defTabSz="914400"/>
            <a:r>
              <a:rPr lang="en-GB" sz="1800"/>
              <a:t>Year 3: use of 2 products complying with all EU Eco-label criteria</a:t>
            </a:r>
            <a:endParaRPr lang="en-GB" sz="32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063BB458-D9DC-4C47-86A7-74C2F052CB4D}" type="slidenum">
              <a:rPr lang="fr-FR"/>
              <a:pPr/>
              <a:t>39</a:t>
            </a:fld>
            <a:endParaRPr lang="fr-FR"/>
          </a:p>
        </p:txBody>
      </p:sp>
      <p:sp>
        <p:nvSpPr>
          <p:cNvPr id="79874" name="Rectangle 2"/>
          <p:cNvSpPr>
            <a:spLocks noGrp="1" noChangeArrowheads="1"/>
          </p:cNvSpPr>
          <p:nvPr>
            <p:ph type="title"/>
          </p:nvPr>
        </p:nvSpPr>
        <p:spPr/>
        <p:txBody>
          <a:bodyPr/>
          <a:lstStyle/>
          <a:p>
            <a:r>
              <a:rPr lang="en-GB"/>
              <a:t>Conclusion</a:t>
            </a:r>
          </a:p>
        </p:txBody>
      </p:sp>
      <p:sp>
        <p:nvSpPr>
          <p:cNvPr id="79875" name="Rectangle 3"/>
          <p:cNvSpPr>
            <a:spLocks noGrp="1" noChangeArrowheads="1"/>
          </p:cNvSpPr>
          <p:nvPr>
            <p:ph type="body" idx="1"/>
          </p:nvPr>
        </p:nvSpPr>
        <p:spPr/>
        <p:txBody>
          <a:bodyPr/>
          <a:lstStyle/>
          <a:p>
            <a:r>
              <a:rPr lang="en-GB"/>
              <a:t>Public purchasers become actors of Sustainable Development.</a:t>
            </a:r>
          </a:p>
          <a:p>
            <a:r>
              <a:rPr lang="en-GB"/>
              <a:t>It is possible to do Green Public Procurement thanks to the revised European Procurement Directives.</a:t>
            </a:r>
          </a:p>
          <a:p>
            <a:r>
              <a:rPr lang="en-GB"/>
              <a:t>The European Eco-label makes it easy to implement GPP in a practical way.</a:t>
            </a:r>
          </a:p>
          <a:p>
            <a:r>
              <a:rPr lang="en-GB"/>
              <a:t>The Success Stories demonstrate it is possible to use the EU Eco-label to do GPP. </a:t>
            </a:r>
          </a:p>
        </p:txBody>
      </p:sp>
    </p:spTree>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fr-FR" sz="2400" b="0" i="0" u="none" strike="noStrike" cap="none" normalizeH="0" baseline="0" smtClean="0">
            <a:ln>
              <a:noFill/>
            </a:ln>
            <a:solidFill>
              <a:schemeClr val="tx1"/>
            </a:solidFill>
            <a:effectLst/>
            <a:latin typeface="Times"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fr-FR" sz="2400" b="0" i="0" u="none" strike="noStrike" cap="none" normalizeH="0" baseline="0" smtClean="0">
            <a:ln>
              <a:noFill/>
            </a:ln>
            <a:solidFill>
              <a:schemeClr val="tx1"/>
            </a:solidFill>
            <a:effectLst/>
            <a:latin typeface="Times" pitchFamily="18"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463</TotalTime>
  <Words>4062</Words>
  <Application>Microsoft Office PowerPoint</Application>
  <PresentationFormat>Custom</PresentationFormat>
  <Paragraphs>388</Paragraphs>
  <Slides>39</Slides>
  <Notes>27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39</vt:i4>
      </vt:variant>
    </vt:vector>
  </HeadingPairs>
  <TitlesOfParts>
    <vt:vector size="49" baseType="lpstr">
      <vt:lpstr>Arial</vt:lpstr>
      <vt:lpstr>Gill Sans MT</vt:lpstr>
      <vt:lpstr>Times</vt:lpstr>
      <vt:lpstr>Times New Roman</vt:lpstr>
      <vt:lpstr>Wingdings</vt:lpstr>
      <vt:lpstr>Wingdings 3</vt:lpstr>
      <vt:lpstr>Blank Presentation</vt:lpstr>
      <vt:lpstr>Photo Editor Photo</vt:lpstr>
      <vt:lpstr>Document</vt:lpstr>
      <vt:lpstr>Image bitmap</vt:lpstr>
      <vt:lpstr>PowerPoint Presentation</vt:lpstr>
      <vt:lpstr>Definition: Environmental Label</vt:lpstr>
      <vt:lpstr>PowerPoint Presentation</vt:lpstr>
      <vt:lpstr>Environmental Label Programs</vt:lpstr>
      <vt:lpstr>PowerPoint Presentation</vt:lpstr>
      <vt:lpstr>PowerPoint Presentation</vt:lpstr>
      <vt:lpstr>EU Eco-Label Products</vt:lpstr>
      <vt:lpstr>Product Groups - EU Label</vt:lpstr>
      <vt:lpstr>Germany: The Blue Angel</vt:lpstr>
      <vt:lpstr>Some Blue Angel Products</vt:lpstr>
      <vt:lpstr>PowerPoint Presentation</vt:lpstr>
      <vt:lpstr>Affecting IPAT Outcomes</vt:lpstr>
      <vt:lpstr>EU Eco-label and GPP</vt:lpstr>
      <vt:lpstr>Introduction: increase of environmental damage and influence of products</vt:lpstr>
      <vt:lpstr>What is Green Public Procurement ?</vt:lpstr>
      <vt:lpstr>What is the importance and the role of public procurement ?</vt:lpstr>
      <vt:lpstr>How do Public Procurement Directives allow to take environmental considerations into account in call for tenders ?</vt:lpstr>
      <vt:lpstr>The easiest way to do Green Public Procurement: use the European Eco-label</vt:lpstr>
      <vt:lpstr>What could be the environmental benefits linked to the development of EU Eco-labelled products ?</vt:lpstr>
      <vt:lpstr>The EU Eco-label can be used to do green public procurement</vt:lpstr>
      <vt:lpstr>What is the size of the market of European Eco-labelled products </vt:lpstr>
      <vt:lpstr>What are the advantages of using the EU Eco-label in GPP approaches? (1/3)</vt:lpstr>
      <vt:lpstr>What are the advantages of using the EU Eco-label in GPP approaches? (2/3)</vt:lpstr>
      <vt:lpstr>What are the advantages of using the EU Eco-label in GPP approaches? (3/3)</vt:lpstr>
      <vt:lpstr>Practically, how can the European Eco-label criteria can be used in a public call for tenders ? (1/2)</vt:lpstr>
      <vt:lpstr>Practically, how can the European Eco-label criteria can be used in a public call for tenders ? (1/2)</vt:lpstr>
      <vt:lpstr>Example: call for tenders of all-purpose cleaners</vt:lpstr>
      <vt:lpstr>PowerPoint Presentation</vt:lpstr>
      <vt:lpstr>Practically, how can the European Eco-label criteria can be used in a public call for tenders ? (2/2)</vt:lpstr>
      <vt:lpstr>Success stories</vt:lpstr>
      <vt:lpstr>« Communauté urbaine de Dunkerque », France </vt:lpstr>
      <vt:lpstr>« Communauté urbaine de Dunkerque », France</vt:lpstr>
      <vt:lpstr>« Communauté urbaine de Dunkerque », France</vt:lpstr>
      <vt:lpstr>« Communauté urbaine de Dunkerque », France</vt:lpstr>
      <vt:lpstr>City of Angers, France </vt:lpstr>
      <vt:lpstr>City of Angers, France</vt:lpstr>
      <vt:lpstr>City of Angers, France</vt:lpstr>
      <vt:lpstr>City of Angers, France</vt:lpstr>
      <vt:lpstr>Conclusion</vt:lpstr>
    </vt:vector>
  </TitlesOfParts>
  <Company>0</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 b</dc:creator>
  <cp:lastModifiedBy>Chris House</cp:lastModifiedBy>
  <cp:revision>36</cp:revision>
  <dcterms:created xsi:type="dcterms:W3CDTF">2005-09-08T13:37:58Z</dcterms:created>
  <dcterms:modified xsi:type="dcterms:W3CDTF">2019-02-19T14:42:52Z</dcterms:modified>
</cp:coreProperties>
</file>