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0" r:id="rId1"/>
  </p:sldMasterIdLst>
  <p:notesMasterIdLst>
    <p:notesMasterId r:id="rId13"/>
  </p:notesMasterIdLst>
  <p:sldIdLst>
    <p:sldId id="256" r:id="rId2"/>
    <p:sldId id="260" r:id="rId3"/>
    <p:sldId id="266" r:id="rId4"/>
    <p:sldId id="261" r:id="rId5"/>
    <p:sldId id="262" r:id="rId6"/>
    <p:sldId id="263" r:id="rId7"/>
    <p:sldId id="264" r:id="rId8"/>
    <p:sldId id="269" r:id="rId9"/>
    <p:sldId id="267" r:id="rId10"/>
    <p:sldId id="268" r:id="rId11"/>
    <p:sldId id="265"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249" autoAdjust="0"/>
    <p:restoredTop sz="94660"/>
  </p:normalViewPr>
  <p:slideViewPr>
    <p:cSldViewPr snapToGrid="0">
      <p:cViewPr varScale="1">
        <p:scale>
          <a:sx n="67" d="100"/>
          <a:sy n="67" d="100"/>
        </p:scale>
        <p:origin x="59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425125-38B8-4B21-A55B-A37930541A87}" type="datetimeFigureOut">
              <a:rPr lang="en-GB" smtClean="0"/>
              <a:t>14/05/2020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AC5C91-0073-47D1-95E6-4E2A1259F4C6}" type="slidenum">
              <a:rPr lang="en-GB" smtClean="0"/>
              <a:t>‹#›</a:t>
            </a:fld>
            <a:endParaRPr lang="en-GB"/>
          </a:p>
        </p:txBody>
      </p:sp>
    </p:spTree>
    <p:extLst>
      <p:ext uri="{BB962C8B-B14F-4D97-AF65-F5344CB8AC3E}">
        <p14:creationId xmlns:p14="http://schemas.microsoft.com/office/powerpoint/2010/main" val="2905065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184DA70-C731-4C70-880D-CCD4705E623C}" type="datetime1">
              <a:rPr lang="en-US" smtClean="0"/>
              <a:t>5/14/2020</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85610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E1D723-8F53-4F53-90B0-1982A396982E}" type="datetime1">
              <a:rPr lang="en-US" smtClean="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90549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669AF7-7BEB-44E4-9852-375E34362B5B}" type="datetime1">
              <a:rPr lang="en-US" smtClean="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926590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AAAC38D-0552-4C82-B593-E6124DFADBE2}" type="datetime1">
              <a:rPr lang="en-US" smtClean="0"/>
              <a:t>5/14/2020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457469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2D6E202-B606-4609-B914-27C9371A1F6D}" type="datetime1">
              <a:rPr lang="en-US" smtClean="0"/>
              <a:t>5/14/2020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56910563"/>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75B394-D9F9-4F0C-B15D-605F45CB9E9F}" type="datetime1">
              <a:rPr lang="en-US" smtClean="0"/>
              <a:t>5/14/2020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624812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667345-2558-425A-8533-9BFDBCE15005}" type="datetime1">
              <a:rPr lang="en-US" smtClean="0"/>
              <a:t>5/14/2020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44880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BEA474-078D-4E9B-9B14-09A87B19DC46}" type="datetime1">
              <a:rPr lang="en-US" smtClean="0"/>
              <a:t>5/14/2020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428970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2D6E202-B606-4609-B914-27C9371A1F6D}" type="datetime1">
              <a:rPr lang="en-US" smtClean="0"/>
              <a:t>5/14/2020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23969860"/>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2D6E202-B606-4609-B914-27C9371A1F6D}" type="datetime1">
              <a:rPr lang="en-US" smtClean="0"/>
              <a:t>5/14/2020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0184156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D6E202-B606-4609-B914-27C9371A1F6D}" type="datetime1">
              <a:rPr lang="en-US" smtClean="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9344336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D6E202-B606-4609-B914-27C9371A1F6D}" type="datetime1">
              <a:rPr lang="en-US" smtClean="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0722372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D6E202-B606-4609-B914-27C9371A1F6D}" type="datetime1">
              <a:rPr lang="en-US" smtClean="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89662382"/>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D6E202-B606-4609-B914-27C9371A1F6D}" type="datetime1">
              <a:rPr lang="en-US" smtClean="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7972462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D6E202-B606-4609-B914-27C9371A1F6D}" type="datetime1">
              <a:rPr lang="en-US" smtClean="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04182810"/>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2A279-0833-481D-8C56-F67FD0AC6C50}" type="datetime1">
              <a:rPr lang="en-US" smtClean="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764795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87DA83-5663-4C9C-B9AA-0B40A3DAFF81}" type="datetime1">
              <a:rPr lang="en-US" smtClean="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9295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duotone>
              <a:schemeClr val="bg2">
                <a:shade val="76000"/>
                <a:satMod val="180000"/>
              </a:schemeClr>
              <a:schemeClr val="bg2">
                <a:tint val="80000"/>
                <a:satMod val="120000"/>
                <a:lumMod val="180000"/>
              </a:schemeClr>
            </a:duotone>
          </a:blip>
          <a:srcRect/>
          <a:stretch>
            <a:fillRect/>
          </a:stretch>
        </a:blipFill>
        <a:effectLst/>
      </p:bgPr>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2D6E202-B606-4609-B914-27C9371A1F6D}" type="datetime1">
              <a:rPr lang="en-US" smtClean="0"/>
              <a:t>5/14/2020</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2072941486"/>
      </p:ext>
    </p:extLst>
  </p:cSld>
  <p:clrMap bg1="lt1" tx1="dk1" bg2="lt2" tx2="dk2" accent1="accent1" accent2="accent2" accent3="accent3" accent4="accent4" accent5="accent5" accent6="accent6" hlink="hlink" folHlink="folHlink"/>
  <p:sldLayoutIdLst>
    <p:sldLayoutId id="2147483881" r:id="rId1"/>
    <p:sldLayoutId id="2147483882" r:id="rId2"/>
    <p:sldLayoutId id="2147483883" r:id="rId3"/>
    <p:sldLayoutId id="2147483884" r:id="rId4"/>
    <p:sldLayoutId id="2147483885" r:id="rId5"/>
    <p:sldLayoutId id="2147483886" r:id="rId6"/>
    <p:sldLayoutId id="2147483887" r:id="rId7"/>
    <p:sldLayoutId id="2147483888" r:id="rId8"/>
    <p:sldLayoutId id="2147483889" r:id="rId9"/>
    <p:sldLayoutId id="2147483890" r:id="rId10"/>
    <p:sldLayoutId id="2147483891" r:id="rId11"/>
    <p:sldLayoutId id="2147483892" r:id="rId12"/>
    <p:sldLayoutId id="2147483893" r:id="rId13"/>
    <p:sldLayoutId id="2147483894" r:id="rId14"/>
    <p:sldLayoutId id="2147483895" r:id="rId15"/>
    <p:sldLayoutId id="2147483896" r:id="rId16"/>
    <p:sldLayoutId id="2147483897" r:id="rId17"/>
  </p:sldLayoutIdLst>
  <p:hf sldNum="0"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51" name="Rectangle 38">
            <a:extLst>
              <a:ext uri="{FF2B5EF4-FFF2-40B4-BE49-F238E27FC236}">
                <a16:creationId xmlns:a16="http://schemas.microsoft.com/office/drawing/2014/main" id="{E58348C3-6249-4952-AA86-C63DB35EA9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2" name="Group 40">
            <a:extLst>
              <a:ext uri="{FF2B5EF4-FFF2-40B4-BE49-F238E27FC236}">
                <a16:creationId xmlns:a16="http://schemas.microsoft.com/office/drawing/2014/main" id="{DE6174AD-DBB0-43E6-98C2-738DB3A1524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959100" y="-4763"/>
            <a:ext cx="5014912" cy="6862763"/>
            <a:chOff x="2928938" y="-4763"/>
            <a:chExt cx="5014912" cy="6862763"/>
          </a:xfrm>
        </p:grpSpPr>
        <p:sp>
          <p:nvSpPr>
            <p:cNvPr id="42" name="Freeform 6">
              <a:extLst>
                <a:ext uri="{FF2B5EF4-FFF2-40B4-BE49-F238E27FC236}">
                  <a16:creationId xmlns:a16="http://schemas.microsoft.com/office/drawing/2014/main" id="{50A59800-3661-4778-9D8A-F816C85C41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53" name="Freeform 7">
              <a:extLst>
                <a:ext uri="{FF2B5EF4-FFF2-40B4-BE49-F238E27FC236}">
                  <a16:creationId xmlns:a16="http://schemas.microsoft.com/office/drawing/2014/main" id="{7A810977-C816-4698-B7E7-0E6BDED794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44" name="Freeform 9">
              <a:extLst>
                <a:ext uri="{FF2B5EF4-FFF2-40B4-BE49-F238E27FC236}">
                  <a16:creationId xmlns:a16="http://schemas.microsoft.com/office/drawing/2014/main" id="{181E4B1B-2437-4A14-8927-817FC7AED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45" name="Freeform 10">
              <a:extLst>
                <a:ext uri="{FF2B5EF4-FFF2-40B4-BE49-F238E27FC236}">
                  <a16:creationId xmlns:a16="http://schemas.microsoft.com/office/drawing/2014/main" id="{3F98AD26-9FF7-44EA-B876-9C857F8ED9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46" name="Freeform 11">
              <a:extLst>
                <a:ext uri="{FF2B5EF4-FFF2-40B4-BE49-F238E27FC236}">
                  <a16:creationId xmlns:a16="http://schemas.microsoft.com/office/drawing/2014/main" id="{32EBB12A-A9CE-446F-9462-15DAC0D0FA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47" name="Freeform 12">
              <a:extLst>
                <a:ext uri="{FF2B5EF4-FFF2-40B4-BE49-F238E27FC236}">
                  <a16:creationId xmlns:a16="http://schemas.microsoft.com/office/drawing/2014/main" id="{85925599-F99B-48E5-A384-76136C0818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0E11DC38-1D42-4F64-95AF-41268F80BDB8}"/>
              </a:ext>
            </a:extLst>
          </p:cNvPr>
          <p:cNvSpPr>
            <a:spLocks noGrp="1"/>
          </p:cNvSpPr>
          <p:nvPr>
            <p:ph type="ctrTitle"/>
          </p:nvPr>
        </p:nvSpPr>
        <p:spPr>
          <a:xfrm>
            <a:off x="5448299" y="1380068"/>
            <a:ext cx="6054723" cy="2616199"/>
          </a:xfrm>
        </p:spPr>
        <p:txBody>
          <a:bodyPr>
            <a:normAutofit/>
          </a:bodyPr>
          <a:lstStyle/>
          <a:p>
            <a:r>
              <a:rPr lang="en-GB" dirty="0"/>
              <a:t>Effective Team Working </a:t>
            </a:r>
          </a:p>
        </p:txBody>
      </p:sp>
      <p:sp>
        <p:nvSpPr>
          <p:cNvPr id="3" name="Subtitle 2">
            <a:extLst>
              <a:ext uri="{FF2B5EF4-FFF2-40B4-BE49-F238E27FC236}">
                <a16:creationId xmlns:a16="http://schemas.microsoft.com/office/drawing/2014/main" id="{088B1FD9-9295-4D4E-A6E4-35EDA5185AF9}"/>
              </a:ext>
            </a:extLst>
          </p:cNvPr>
          <p:cNvSpPr>
            <a:spLocks noGrp="1"/>
          </p:cNvSpPr>
          <p:nvPr>
            <p:ph type="subTitle" idx="1"/>
          </p:nvPr>
        </p:nvSpPr>
        <p:spPr>
          <a:xfrm>
            <a:off x="6336254" y="3996267"/>
            <a:ext cx="5166768" cy="1388534"/>
          </a:xfrm>
        </p:spPr>
        <p:txBody>
          <a:bodyPr>
            <a:normAutofit/>
          </a:bodyPr>
          <a:lstStyle/>
          <a:p>
            <a:r>
              <a:rPr lang="en-GB" dirty="0"/>
              <a:t>By Ebony Evans</a:t>
            </a:r>
          </a:p>
        </p:txBody>
      </p:sp>
      <p:pic>
        <p:nvPicPr>
          <p:cNvPr id="19" name="Picture 3">
            <a:extLst>
              <a:ext uri="{FF2B5EF4-FFF2-40B4-BE49-F238E27FC236}">
                <a16:creationId xmlns:a16="http://schemas.microsoft.com/office/drawing/2014/main" id="{DD7D5657-DF08-4734-9CAA-641760A7EC82}"/>
              </a:ext>
            </a:extLst>
          </p:cNvPr>
          <p:cNvPicPr>
            <a:picLocks noChangeAspect="1"/>
          </p:cNvPicPr>
          <p:nvPr/>
        </p:nvPicPr>
        <p:blipFill rotWithShape="1">
          <a:blip r:embed="rId2"/>
          <a:srcRect l="31425" t="433" r="15776"/>
          <a:stretch/>
        </p:blipFill>
        <p:spPr>
          <a:xfrm>
            <a:off x="20" y="10"/>
            <a:ext cx="5448280" cy="6857990"/>
          </a:xfrm>
          <a:custGeom>
            <a:avLst/>
            <a:gdLst/>
            <a:ahLst/>
            <a:cxnLst/>
            <a:rect l="l" t="t" r="r" b="b"/>
            <a:pathLst>
              <a:path w="5448300" h="6858000">
                <a:moveTo>
                  <a:pt x="0" y="0"/>
                </a:moveTo>
                <a:lnTo>
                  <a:pt x="3513666" y="0"/>
                </a:lnTo>
                <a:lnTo>
                  <a:pt x="2861733" y="2548466"/>
                </a:lnTo>
                <a:lnTo>
                  <a:pt x="5448300" y="6853767"/>
                </a:lnTo>
                <a:lnTo>
                  <a:pt x="0" y="6858000"/>
                </a:lnTo>
                <a:lnTo>
                  <a:pt x="0" y="0"/>
                </a:lnTo>
                <a:close/>
              </a:path>
            </a:pathLst>
          </a:custGeom>
          <a:ln w="38100">
            <a:noFill/>
          </a:ln>
          <a:effectLst/>
        </p:spPr>
      </p:pic>
    </p:spTree>
    <p:extLst>
      <p:ext uri="{BB962C8B-B14F-4D97-AF65-F5344CB8AC3E}">
        <p14:creationId xmlns:p14="http://schemas.microsoft.com/office/powerpoint/2010/main" val="387536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ABA0D8-7801-4923-A8B1-8B57721DE947}"/>
              </a:ext>
            </a:extLst>
          </p:cNvPr>
          <p:cNvSpPr txBox="1"/>
          <p:nvPr/>
        </p:nvSpPr>
        <p:spPr>
          <a:xfrm>
            <a:off x="2504440" y="-355600"/>
            <a:ext cx="7620000" cy="1938992"/>
          </a:xfrm>
          <a:prstGeom prst="rect">
            <a:avLst/>
          </a:prstGeom>
          <a:noFill/>
        </p:spPr>
        <p:txBody>
          <a:bodyPr wrap="square" rtlCol="0">
            <a:spAutoFit/>
          </a:bodyPr>
          <a:lstStyle/>
          <a:p>
            <a:endParaRPr lang="en-GB" sz="4000" b="1" u="sng" dirty="0"/>
          </a:p>
          <a:p>
            <a:r>
              <a:rPr lang="en-GB" sz="4000" u="sng" dirty="0"/>
              <a:t>What makes the team effective?</a:t>
            </a:r>
          </a:p>
          <a:p>
            <a:pPr marL="571500" indent="-571500">
              <a:buFont typeface="Arial" panose="020B0604020202020204" pitchFamily="34" charset="0"/>
              <a:buChar char="•"/>
            </a:pPr>
            <a:endParaRPr lang="en-GB" sz="4000" u="sng" dirty="0"/>
          </a:p>
        </p:txBody>
      </p:sp>
      <p:sp>
        <p:nvSpPr>
          <p:cNvPr id="5" name="TextBox 4">
            <a:extLst>
              <a:ext uri="{FF2B5EF4-FFF2-40B4-BE49-F238E27FC236}">
                <a16:creationId xmlns:a16="http://schemas.microsoft.com/office/drawing/2014/main" id="{116D165F-4127-44C5-A51F-B2814623AD0A}"/>
              </a:ext>
            </a:extLst>
          </p:cNvPr>
          <p:cNvSpPr txBox="1"/>
          <p:nvPr/>
        </p:nvSpPr>
        <p:spPr>
          <a:xfrm>
            <a:off x="1726565" y="1064080"/>
            <a:ext cx="9880600" cy="3416320"/>
          </a:xfrm>
          <a:prstGeom prst="rect">
            <a:avLst/>
          </a:prstGeom>
          <a:noFill/>
        </p:spPr>
        <p:txBody>
          <a:bodyPr wrap="square" rtlCol="0">
            <a:spAutoFit/>
          </a:bodyPr>
          <a:lstStyle/>
          <a:p>
            <a:r>
              <a:rPr lang="en-GB" sz="2400" dirty="0"/>
              <a:t>“To work well together, the team members must have more than just team spirit… they need collaborative skills, for example; supporting one another and managing conflicts that occurs in the team in a way that it is constructive and not destructive” (</a:t>
            </a:r>
            <a:r>
              <a:rPr lang="en-GB" sz="2400" dirty="0" err="1"/>
              <a:t>Guirdham</a:t>
            </a:r>
            <a:r>
              <a:rPr lang="en-GB" sz="2400" dirty="0"/>
              <a:t>, M. 2002).</a:t>
            </a:r>
          </a:p>
          <a:p>
            <a:r>
              <a:rPr lang="en-GB" sz="2400" dirty="0"/>
              <a:t>The components that create an effective team-working relationship are skills such as; effective listening skills and ensuring that everyone’s opinions are valued and respected with no judgement. Everyone in the team is committed to the same goal and inspire one another to achieve the best outcome and goal. </a:t>
            </a:r>
          </a:p>
        </p:txBody>
      </p:sp>
      <p:pic>
        <p:nvPicPr>
          <p:cNvPr id="3" name="Picture 2">
            <a:extLst>
              <a:ext uri="{FF2B5EF4-FFF2-40B4-BE49-F238E27FC236}">
                <a16:creationId xmlns:a16="http://schemas.microsoft.com/office/drawing/2014/main" id="{33AA078E-DE55-4F09-81EC-E32F784742B6}"/>
              </a:ext>
            </a:extLst>
          </p:cNvPr>
          <p:cNvPicPr>
            <a:picLocks noChangeAspect="1"/>
          </p:cNvPicPr>
          <p:nvPr/>
        </p:nvPicPr>
        <p:blipFill>
          <a:blip r:embed="rId2"/>
          <a:stretch>
            <a:fillRect/>
          </a:stretch>
        </p:blipFill>
        <p:spPr>
          <a:xfrm>
            <a:off x="4655504" y="4204914"/>
            <a:ext cx="3549429" cy="2367976"/>
          </a:xfrm>
          <a:prstGeom prst="rect">
            <a:avLst/>
          </a:prstGeom>
        </p:spPr>
      </p:pic>
      <p:cxnSp>
        <p:nvCxnSpPr>
          <p:cNvPr id="6" name="Straight Arrow Connector 5">
            <a:extLst>
              <a:ext uri="{FF2B5EF4-FFF2-40B4-BE49-F238E27FC236}">
                <a16:creationId xmlns:a16="http://schemas.microsoft.com/office/drawing/2014/main" id="{8C46D5DD-2728-44AD-AE4E-AF92F3BBEC95}"/>
              </a:ext>
            </a:extLst>
          </p:cNvPr>
          <p:cNvCxnSpPr>
            <a:cxnSpLocks/>
          </p:cNvCxnSpPr>
          <p:nvPr/>
        </p:nvCxnSpPr>
        <p:spPr>
          <a:xfrm flipH="1">
            <a:off x="8319231" y="4810539"/>
            <a:ext cx="769110" cy="46832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7" name="TextBox 6">
            <a:extLst>
              <a:ext uri="{FF2B5EF4-FFF2-40B4-BE49-F238E27FC236}">
                <a16:creationId xmlns:a16="http://schemas.microsoft.com/office/drawing/2014/main" id="{81790E08-D7FB-47FB-8EB5-4623DFC141E2}"/>
              </a:ext>
            </a:extLst>
          </p:cNvPr>
          <p:cNvSpPr txBox="1"/>
          <p:nvPr/>
        </p:nvSpPr>
        <p:spPr>
          <a:xfrm>
            <a:off x="9108136" y="4584587"/>
            <a:ext cx="2499029" cy="1200329"/>
          </a:xfrm>
          <a:prstGeom prst="rect">
            <a:avLst/>
          </a:prstGeom>
          <a:noFill/>
        </p:spPr>
        <p:txBody>
          <a:bodyPr wrap="square" rtlCol="0">
            <a:spAutoFit/>
          </a:bodyPr>
          <a:lstStyle/>
          <a:p>
            <a:r>
              <a:rPr lang="en-GB" dirty="0">
                <a:solidFill>
                  <a:srgbClr val="FF0000"/>
                </a:solidFill>
              </a:rPr>
              <a:t>This photo shows you four words that are essential in an effective team. </a:t>
            </a:r>
          </a:p>
        </p:txBody>
      </p:sp>
      <p:cxnSp>
        <p:nvCxnSpPr>
          <p:cNvPr id="9" name="Straight Arrow Connector 8">
            <a:extLst>
              <a:ext uri="{FF2B5EF4-FFF2-40B4-BE49-F238E27FC236}">
                <a16:creationId xmlns:a16="http://schemas.microsoft.com/office/drawing/2014/main" id="{6A4225ED-397C-46D2-ABC7-6DAAC9BDF13F}"/>
              </a:ext>
            </a:extLst>
          </p:cNvPr>
          <p:cNvCxnSpPr/>
          <p:nvPr/>
        </p:nvCxnSpPr>
        <p:spPr>
          <a:xfrm>
            <a:off x="6029325" y="4572000"/>
            <a:ext cx="2333625" cy="1066800"/>
          </a:xfrm>
          <a:prstGeom prst="straightConnector1">
            <a:avLst/>
          </a:prstGeom>
          <a:ln>
            <a:noFill/>
            <a:tailEnd type="triangle"/>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43080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14A09B-9CE3-44B9-9C3A-D1DE1F8BA269}"/>
              </a:ext>
            </a:extLst>
          </p:cNvPr>
          <p:cNvSpPr/>
          <p:nvPr/>
        </p:nvSpPr>
        <p:spPr>
          <a:xfrm>
            <a:off x="3191124" y="276467"/>
            <a:ext cx="6096000" cy="3539430"/>
          </a:xfrm>
          <a:prstGeom prst="rect">
            <a:avLst/>
          </a:prstGeom>
        </p:spPr>
        <p:txBody>
          <a:bodyPr>
            <a:spAutoFit/>
          </a:bodyPr>
          <a:lstStyle/>
          <a:p>
            <a:r>
              <a:rPr lang="en-GB" sz="3200" dirty="0">
                <a:latin typeface="Aharoni" panose="020B0604020202020204" pitchFamily="2" charset="-79"/>
                <a:cs typeface="Aharoni" panose="020B0604020202020204" pitchFamily="2" charset="-79"/>
              </a:rPr>
              <a:t>“Teams are a question of balance.</a:t>
            </a:r>
          </a:p>
          <a:p>
            <a:r>
              <a:rPr lang="en-GB" sz="3200" dirty="0">
                <a:latin typeface="Aharoni" panose="020B0604020202020204" pitchFamily="2" charset="-79"/>
                <a:cs typeface="Aharoni" panose="020B0604020202020204" pitchFamily="2" charset="-79"/>
              </a:rPr>
              <a:t>What is needed is not well balanced    </a:t>
            </a:r>
          </a:p>
          <a:p>
            <a:r>
              <a:rPr lang="en-GB" sz="3200" dirty="0">
                <a:latin typeface="Aharoni" panose="020B0604020202020204" pitchFamily="2" charset="-79"/>
                <a:cs typeface="Aharoni" panose="020B0604020202020204" pitchFamily="2" charset="-79"/>
              </a:rPr>
              <a:t>individuals but individuals that balance well </a:t>
            </a:r>
          </a:p>
          <a:p>
            <a:r>
              <a:rPr lang="en-GB" sz="3200" dirty="0">
                <a:latin typeface="Aharoni" panose="020B0604020202020204" pitchFamily="2" charset="-79"/>
                <a:cs typeface="Aharoni" panose="020B0604020202020204" pitchFamily="2" charset="-79"/>
              </a:rPr>
              <a:t>together” </a:t>
            </a:r>
          </a:p>
        </p:txBody>
      </p:sp>
      <p:sp>
        <p:nvSpPr>
          <p:cNvPr id="3" name="Rectangle 2">
            <a:extLst>
              <a:ext uri="{FF2B5EF4-FFF2-40B4-BE49-F238E27FC236}">
                <a16:creationId xmlns:a16="http://schemas.microsoft.com/office/drawing/2014/main" id="{3F065175-CDCA-4FE6-BA8F-70CC0FDC25FF}"/>
              </a:ext>
            </a:extLst>
          </p:cNvPr>
          <p:cNvSpPr/>
          <p:nvPr/>
        </p:nvSpPr>
        <p:spPr>
          <a:xfrm>
            <a:off x="2397732" y="3815897"/>
            <a:ext cx="1989647" cy="369332"/>
          </a:xfrm>
          <a:prstGeom prst="rect">
            <a:avLst/>
          </a:prstGeom>
        </p:spPr>
        <p:txBody>
          <a:bodyPr wrap="none">
            <a:spAutoFit/>
          </a:bodyPr>
          <a:lstStyle/>
          <a:p>
            <a:r>
              <a:rPr lang="en-GB" u="sng" dirty="0"/>
              <a:t>Dr Meredith Belbin</a:t>
            </a:r>
          </a:p>
        </p:txBody>
      </p:sp>
    </p:spTree>
    <p:extLst>
      <p:ext uri="{BB962C8B-B14F-4D97-AF65-F5344CB8AC3E}">
        <p14:creationId xmlns:p14="http://schemas.microsoft.com/office/powerpoint/2010/main" val="2841425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71BB1B-A646-4544-8953-66BBEDF42386}"/>
              </a:ext>
            </a:extLst>
          </p:cNvPr>
          <p:cNvSpPr txBox="1"/>
          <p:nvPr/>
        </p:nvSpPr>
        <p:spPr>
          <a:xfrm>
            <a:off x="4572000" y="101600"/>
            <a:ext cx="7416800" cy="646331"/>
          </a:xfrm>
          <a:prstGeom prst="rect">
            <a:avLst/>
          </a:prstGeom>
          <a:noFill/>
        </p:spPr>
        <p:txBody>
          <a:bodyPr wrap="square" rtlCol="0">
            <a:spAutoFit/>
          </a:bodyPr>
          <a:lstStyle/>
          <a:p>
            <a:r>
              <a:rPr lang="en-GB" sz="3600" b="1" u="sng" dirty="0"/>
              <a:t>Trust in teams </a:t>
            </a:r>
          </a:p>
        </p:txBody>
      </p:sp>
      <p:sp>
        <p:nvSpPr>
          <p:cNvPr id="3" name="TextBox 2">
            <a:extLst>
              <a:ext uri="{FF2B5EF4-FFF2-40B4-BE49-F238E27FC236}">
                <a16:creationId xmlns:a16="http://schemas.microsoft.com/office/drawing/2014/main" id="{AE05AEDB-2F55-4253-88FB-737CD684F592}"/>
              </a:ext>
            </a:extLst>
          </p:cNvPr>
          <p:cNvSpPr txBox="1"/>
          <p:nvPr/>
        </p:nvSpPr>
        <p:spPr>
          <a:xfrm>
            <a:off x="1466850" y="976610"/>
            <a:ext cx="9258300" cy="461665"/>
          </a:xfrm>
          <a:prstGeom prst="rect">
            <a:avLst/>
          </a:prstGeom>
          <a:noFill/>
        </p:spPr>
        <p:txBody>
          <a:bodyPr wrap="square" rtlCol="0">
            <a:spAutoFit/>
          </a:bodyPr>
          <a:lstStyle/>
          <a:p>
            <a:r>
              <a:rPr lang="en-GB" sz="2400" b="1" u="sng" dirty="0"/>
              <a:t>Why do we need trust in a team?</a:t>
            </a:r>
          </a:p>
        </p:txBody>
      </p:sp>
      <p:sp>
        <p:nvSpPr>
          <p:cNvPr id="4" name="TextBox 3">
            <a:extLst>
              <a:ext uri="{FF2B5EF4-FFF2-40B4-BE49-F238E27FC236}">
                <a16:creationId xmlns:a16="http://schemas.microsoft.com/office/drawing/2014/main" id="{2F457731-D9AD-401F-91B7-C19640107677}"/>
              </a:ext>
            </a:extLst>
          </p:cNvPr>
          <p:cNvSpPr txBox="1"/>
          <p:nvPr/>
        </p:nvSpPr>
        <p:spPr>
          <a:xfrm>
            <a:off x="1333500" y="1447800"/>
            <a:ext cx="5248275" cy="1477328"/>
          </a:xfrm>
          <a:prstGeom prst="rect">
            <a:avLst/>
          </a:prstGeom>
          <a:noFill/>
        </p:spPr>
        <p:txBody>
          <a:bodyPr wrap="square" rtlCol="0">
            <a:spAutoFit/>
          </a:bodyPr>
          <a:lstStyle/>
          <a:p>
            <a:r>
              <a:rPr lang="en-GB" dirty="0"/>
              <a:t>Trust is essential to an effective team, because it provides a sense of safety. When your team members feel safe with each other, they feel comfortable to open up, take appropriate risks, and expose vulnerabilities (mindtools,2018).</a:t>
            </a:r>
          </a:p>
        </p:txBody>
      </p:sp>
      <p:sp>
        <p:nvSpPr>
          <p:cNvPr id="5" name="TextBox 4">
            <a:extLst>
              <a:ext uri="{FF2B5EF4-FFF2-40B4-BE49-F238E27FC236}">
                <a16:creationId xmlns:a16="http://schemas.microsoft.com/office/drawing/2014/main" id="{99765846-0732-44A4-9C99-898FCBC9A1BE}"/>
              </a:ext>
            </a:extLst>
          </p:cNvPr>
          <p:cNvSpPr txBox="1"/>
          <p:nvPr/>
        </p:nvSpPr>
        <p:spPr>
          <a:xfrm>
            <a:off x="7467600" y="1126390"/>
            <a:ext cx="4143375" cy="830997"/>
          </a:xfrm>
          <a:prstGeom prst="rect">
            <a:avLst/>
          </a:prstGeom>
          <a:noFill/>
        </p:spPr>
        <p:txBody>
          <a:bodyPr wrap="square" rtlCol="0">
            <a:spAutoFit/>
          </a:bodyPr>
          <a:lstStyle/>
          <a:p>
            <a:r>
              <a:rPr lang="en-GB" sz="2400" b="1" u="sng" dirty="0">
                <a:solidFill>
                  <a:srgbClr val="00B050"/>
                </a:solidFill>
              </a:rPr>
              <a:t>What does it take to form trust/a trusting relationship?</a:t>
            </a:r>
          </a:p>
        </p:txBody>
      </p:sp>
      <p:sp>
        <p:nvSpPr>
          <p:cNvPr id="6" name="TextBox 5">
            <a:extLst>
              <a:ext uri="{FF2B5EF4-FFF2-40B4-BE49-F238E27FC236}">
                <a16:creationId xmlns:a16="http://schemas.microsoft.com/office/drawing/2014/main" id="{EB6EBEA6-2CB7-4C12-BA15-D3C2569E9DEF}"/>
              </a:ext>
            </a:extLst>
          </p:cNvPr>
          <p:cNvSpPr txBox="1"/>
          <p:nvPr/>
        </p:nvSpPr>
        <p:spPr>
          <a:xfrm>
            <a:off x="7134224" y="1957387"/>
            <a:ext cx="4810125" cy="2862322"/>
          </a:xfrm>
          <a:prstGeom prst="rect">
            <a:avLst/>
          </a:prstGeom>
          <a:noFill/>
        </p:spPr>
        <p:txBody>
          <a:bodyPr wrap="square" rtlCol="0">
            <a:spAutoFit/>
          </a:bodyPr>
          <a:lstStyle/>
          <a:p>
            <a:r>
              <a:rPr lang="en-GB" dirty="0">
                <a:solidFill>
                  <a:srgbClr val="00B050"/>
                </a:solidFill>
              </a:rPr>
              <a:t> Steve and covey wrote this book “the speed of trust “ . They mention things that form a trusting relationship examples of there are. There must be honesty and clear communication. Another ways of gaining trust would be respecting your team members and clear guidelines and boundaries. You must be able to see the wrights and wrongs and also demonstrate respect to your team members. (Covey, S.M.R. 2006 ) </a:t>
            </a:r>
          </a:p>
          <a:p>
            <a:endParaRPr lang="en-GB" dirty="0">
              <a:solidFill>
                <a:srgbClr val="00B050"/>
              </a:solidFill>
            </a:endParaRPr>
          </a:p>
        </p:txBody>
      </p:sp>
      <p:sp>
        <p:nvSpPr>
          <p:cNvPr id="8" name="TextBox 7">
            <a:extLst>
              <a:ext uri="{FF2B5EF4-FFF2-40B4-BE49-F238E27FC236}">
                <a16:creationId xmlns:a16="http://schemas.microsoft.com/office/drawing/2014/main" id="{67D3B76E-0EAF-479C-973F-FFA723AECA04}"/>
              </a:ext>
            </a:extLst>
          </p:cNvPr>
          <p:cNvSpPr txBox="1"/>
          <p:nvPr/>
        </p:nvSpPr>
        <p:spPr>
          <a:xfrm>
            <a:off x="2366964" y="3310950"/>
            <a:ext cx="5381625" cy="707886"/>
          </a:xfrm>
          <a:prstGeom prst="rect">
            <a:avLst/>
          </a:prstGeom>
          <a:noFill/>
        </p:spPr>
        <p:txBody>
          <a:bodyPr wrap="square" rtlCol="0">
            <a:spAutoFit/>
          </a:bodyPr>
          <a:lstStyle/>
          <a:p>
            <a:r>
              <a:rPr lang="en-GB" sz="2000" b="1" u="sng" dirty="0">
                <a:solidFill>
                  <a:srgbClr val="FF0000"/>
                </a:solidFill>
              </a:rPr>
              <a:t>How do trusting relationships differ from relationships that may lack trust?</a:t>
            </a:r>
          </a:p>
        </p:txBody>
      </p:sp>
      <p:sp>
        <p:nvSpPr>
          <p:cNvPr id="9" name="TextBox 8">
            <a:extLst>
              <a:ext uri="{FF2B5EF4-FFF2-40B4-BE49-F238E27FC236}">
                <a16:creationId xmlns:a16="http://schemas.microsoft.com/office/drawing/2014/main" id="{8295FEB2-D45B-4E03-BF08-06E5F3F9E4B4}"/>
              </a:ext>
            </a:extLst>
          </p:cNvPr>
          <p:cNvSpPr txBox="1"/>
          <p:nvPr/>
        </p:nvSpPr>
        <p:spPr>
          <a:xfrm>
            <a:off x="2438398" y="4018836"/>
            <a:ext cx="4419601" cy="2585323"/>
          </a:xfrm>
          <a:prstGeom prst="rect">
            <a:avLst/>
          </a:prstGeom>
          <a:noFill/>
        </p:spPr>
        <p:txBody>
          <a:bodyPr wrap="square" rtlCol="0">
            <a:spAutoFit/>
          </a:bodyPr>
          <a:lstStyle/>
          <a:p>
            <a:r>
              <a:rPr lang="en-GB" dirty="0">
                <a:solidFill>
                  <a:srgbClr val="FF0000"/>
                </a:solidFill>
              </a:rPr>
              <a:t>Teamwork relies on a number of trust factors to be successful and productive. Colleagues who don’t have an established sense of trust with one another aren’t likely to create a strong communication or support system and might not be positioned to effectively collaborate or pull together important elements of the project necessary for success (Lisa </a:t>
            </a:r>
            <a:r>
              <a:rPr lang="en-GB" dirty="0" err="1">
                <a:solidFill>
                  <a:srgbClr val="FF0000"/>
                </a:solidFill>
              </a:rPr>
              <a:t>McQuerrey</a:t>
            </a:r>
            <a:r>
              <a:rPr lang="en-GB" dirty="0">
                <a:solidFill>
                  <a:srgbClr val="FF0000"/>
                </a:solidFill>
              </a:rPr>
              <a:t>. 2018).</a:t>
            </a:r>
          </a:p>
        </p:txBody>
      </p:sp>
    </p:spTree>
    <p:extLst>
      <p:ext uri="{BB962C8B-B14F-4D97-AF65-F5344CB8AC3E}">
        <p14:creationId xmlns:p14="http://schemas.microsoft.com/office/powerpoint/2010/main" val="3830685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C75DF0-0057-4F0B-87C9-FAE910B404F4}"/>
              </a:ext>
            </a:extLst>
          </p:cNvPr>
          <p:cNvSpPr txBox="1"/>
          <p:nvPr/>
        </p:nvSpPr>
        <p:spPr>
          <a:xfrm>
            <a:off x="3561098" y="285162"/>
            <a:ext cx="7144007" cy="1354217"/>
          </a:xfrm>
          <a:prstGeom prst="rect">
            <a:avLst/>
          </a:prstGeom>
          <a:noFill/>
        </p:spPr>
        <p:txBody>
          <a:bodyPr wrap="square" rtlCol="0">
            <a:spAutoFit/>
          </a:bodyPr>
          <a:lstStyle/>
          <a:p>
            <a:pPr algn="ctr"/>
            <a:r>
              <a:rPr lang="en-GB" sz="3200" b="1" u="sng" dirty="0"/>
              <a:t>Example of Trust within a workplace environment </a:t>
            </a:r>
          </a:p>
          <a:p>
            <a:endParaRPr lang="en-GB" dirty="0"/>
          </a:p>
        </p:txBody>
      </p:sp>
      <p:sp>
        <p:nvSpPr>
          <p:cNvPr id="5" name="TextBox 4">
            <a:extLst>
              <a:ext uri="{FF2B5EF4-FFF2-40B4-BE49-F238E27FC236}">
                <a16:creationId xmlns:a16="http://schemas.microsoft.com/office/drawing/2014/main" id="{972BEFFF-515B-414F-A30B-3DEEADBD0B4D}"/>
              </a:ext>
            </a:extLst>
          </p:cNvPr>
          <p:cNvSpPr txBox="1"/>
          <p:nvPr/>
        </p:nvSpPr>
        <p:spPr>
          <a:xfrm>
            <a:off x="1773141" y="1696514"/>
            <a:ext cx="5542060" cy="4401205"/>
          </a:xfrm>
          <a:prstGeom prst="rect">
            <a:avLst/>
          </a:prstGeom>
          <a:noFill/>
        </p:spPr>
        <p:txBody>
          <a:bodyPr wrap="square" rtlCol="0">
            <a:spAutoFit/>
          </a:bodyPr>
          <a:lstStyle/>
          <a:p>
            <a:r>
              <a:rPr lang="en-GB" sz="2000" dirty="0"/>
              <a:t>I currently work within a ward based environment working with patients and staff on the ward gaining there trust daily. One of the important stages of gaining trust is the initial interaction with the patients when they are admitted to our ward. I gain the patients trust by explain everything we are going to do throughout there stay in our ward. Patients also gain my trust when I show them I'm trust worth for example when it comes to carrying out personal care. Patients have never meet us but by the end of there stay they allow and trust us with most of there hygiene needs and personal belongings for example things that need to kept in a safe like money , jewellery or bank cards. </a:t>
            </a:r>
          </a:p>
        </p:txBody>
      </p:sp>
      <p:pic>
        <p:nvPicPr>
          <p:cNvPr id="6" name="Picture 5">
            <a:extLst>
              <a:ext uri="{FF2B5EF4-FFF2-40B4-BE49-F238E27FC236}">
                <a16:creationId xmlns:a16="http://schemas.microsoft.com/office/drawing/2014/main" id="{AE5FD54C-4862-431F-B36A-A6F742897DE2}"/>
              </a:ext>
            </a:extLst>
          </p:cNvPr>
          <p:cNvPicPr>
            <a:picLocks noChangeAspect="1"/>
          </p:cNvPicPr>
          <p:nvPr/>
        </p:nvPicPr>
        <p:blipFill>
          <a:blip r:embed="rId2"/>
          <a:stretch>
            <a:fillRect/>
          </a:stretch>
        </p:blipFill>
        <p:spPr>
          <a:xfrm>
            <a:off x="7506031" y="2148839"/>
            <a:ext cx="3829880" cy="3188779"/>
          </a:xfrm>
          <a:prstGeom prst="rect">
            <a:avLst/>
          </a:prstGeom>
        </p:spPr>
      </p:pic>
    </p:spTree>
    <p:extLst>
      <p:ext uri="{BB962C8B-B14F-4D97-AF65-F5344CB8AC3E}">
        <p14:creationId xmlns:p14="http://schemas.microsoft.com/office/powerpoint/2010/main" val="15902125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5FF890B-3CE7-403A-AECE-2DE04FC7AF8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10" name="Freeform 6">
              <a:extLst>
                <a:ext uri="{FF2B5EF4-FFF2-40B4-BE49-F238E27FC236}">
                  <a16:creationId xmlns:a16="http://schemas.microsoft.com/office/drawing/2014/main" id="{99A4E160-6CFD-4514-9E20-CA6692CCD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1" name="Freeform 7">
              <a:extLst>
                <a:ext uri="{FF2B5EF4-FFF2-40B4-BE49-F238E27FC236}">
                  <a16:creationId xmlns:a16="http://schemas.microsoft.com/office/drawing/2014/main" id="{3DCD16F5-8D15-45FD-BA62-ADAC08183A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2" name="Freeform 8">
              <a:extLst>
                <a:ext uri="{FF2B5EF4-FFF2-40B4-BE49-F238E27FC236}">
                  <a16:creationId xmlns:a16="http://schemas.microsoft.com/office/drawing/2014/main" id="{E7CFAF28-6FDA-4C2C-BE51-123D1115F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3" name="Freeform 9">
              <a:extLst>
                <a:ext uri="{FF2B5EF4-FFF2-40B4-BE49-F238E27FC236}">
                  <a16:creationId xmlns:a16="http://schemas.microsoft.com/office/drawing/2014/main" id="{1FD12703-0627-4991-B2A4-F96519F908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4" name="Freeform 10">
              <a:extLst>
                <a:ext uri="{FF2B5EF4-FFF2-40B4-BE49-F238E27FC236}">
                  <a16:creationId xmlns:a16="http://schemas.microsoft.com/office/drawing/2014/main" id="{A5758E0B-DF61-40A8-B765-BC6841906A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5" name="Freeform 11">
              <a:extLst>
                <a:ext uri="{FF2B5EF4-FFF2-40B4-BE49-F238E27FC236}">
                  <a16:creationId xmlns:a16="http://schemas.microsoft.com/office/drawing/2014/main" id="{3E063A1F-9566-4436-B4E3-2890FBBC2C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extBox 1">
            <a:extLst>
              <a:ext uri="{FF2B5EF4-FFF2-40B4-BE49-F238E27FC236}">
                <a16:creationId xmlns:a16="http://schemas.microsoft.com/office/drawing/2014/main" id="{5D0BAAE2-0989-4B18-98A6-92E8855BC751}"/>
              </a:ext>
            </a:extLst>
          </p:cNvPr>
          <p:cNvSpPr txBox="1"/>
          <p:nvPr/>
        </p:nvSpPr>
        <p:spPr>
          <a:xfrm>
            <a:off x="998537" y="-357188"/>
            <a:ext cx="10018713" cy="1752599"/>
          </a:xfrm>
          <a:prstGeom prst="rect">
            <a:avLst/>
          </a:prstGeom>
        </p:spPr>
        <p:txBody>
          <a:bodyPr vert="horz" lIns="91440" tIns="45720" rIns="91440" bIns="45720" rtlCol="0" anchor="ctr">
            <a:normAutofit/>
          </a:bodyPr>
          <a:lstStyle/>
          <a:p>
            <a:pPr algn="ctr">
              <a:spcBef>
                <a:spcPct val="0"/>
              </a:spcBef>
              <a:spcAft>
                <a:spcPts val="600"/>
              </a:spcAft>
            </a:pPr>
            <a:r>
              <a:rPr lang="en-US" sz="4000" b="1" u="sng" dirty="0">
                <a:ln w="3175" cmpd="sng">
                  <a:noFill/>
                </a:ln>
                <a:latin typeface="+mj-lt"/>
                <a:ea typeface="+mj-ea"/>
                <a:cs typeface="+mj-cs"/>
              </a:rPr>
              <a:t>Groups vs Teams</a:t>
            </a:r>
            <a:endParaRPr lang="en-US" sz="4000" dirty="0">
              <a:ln w="3175" cmpd="sng">
                <a:noFill/>
              </a:ln>
              <a:latin typeface="+mj-lt"/>
              <a:ea typeface="+mj-ea"/>
              <a:cs typeface="+mj-cs"/>
            </a:endParaRPr>
          </a:p>
        </p:txBody>
      </p:sp>
      <p:pic>
        <p:nvPicPr>
          <p:cNvPr id="3" name="Picture 2">
            <a:extLst>
              <a:ext uri="{FF2B5EF4-FFF2-40B4-BE49-F238E27FC236}">
                <a16:creationId xmlns:a16="http://schemas.microsoft.com/office/drawing/2014/main" id="{2BA6CA84-7CAA-48E7-B7D7-DE2889E289E1}"/>
              </a:ext>
            </a:extLst>
          </p:cNvPr>
          <p:cNvPicPr>
            <a:picLocks noChangeAspect="1"/>
          </p:cNvPicPr>
          <p:nvPr/>
        </p:nvPicPr>
        <p:blipFill>
          <a:blip r:embed="rId3"/>
          <a:stretch>
            <a:fillRect/>
          </a:stretch>
        </p:blipFill>
        <p:spPr>
          <a:xfrm>
            <a:off x="1885951" y="1972639"/>
            <a:ext cx="3723096" cy="3818560"/>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sp>
        <p:nvSpPr>
          <p:cNvPr id="4" name="TextBox 3">
            <a:extLst>
              <a:ext uri="{FF2B5EF4-FFF2-40B4-BE49-F238E27FC236}">
                <a16:creationId xmlns:a16="http://schemas.microsoft.com/office/drawing/2014/main" id="{9CEB4907-F0EE-440E-A43E-AC138F1A7B23}"/>
              </a:ext>
            </a:extLst>
          </p:cNvPr>
          <p:cNvSpPr txBox="1"/>
          <p:nvPr/>
        </p:nvSpPr>
        <p:spPr>
          <a:xfrm>
            <a:off x="6378288" y="910118"/>
            <a:ext cx="5486687" cy="3124201"/>
          </a:xfrm>
          <a:prstGeom prst="rect">
            <a:avLst/>
          </a:prstGeom>
        </p:spPr>
        <p:txBody>
          <a:bodyPr vert="horz" lIns="91440" tIns="45720" rIns="91440" bIns="45720" rtlCol="0" anchor="t">
            <a:noAutofit/>
          </a:bodyPr>
          <a:lstStyle/>
          <a:p>
            <a:pPr>
              <a:lnSpc>
                <a:spcPct val="90000"/>
              </a:lnSpc>
              <a:spcBef>
                <a:spcPct val="20000"/>
              </a:spcBef>
              <a:spcAft>
                <a:spcPts val="600"/>
              </a:spcAft>
              <a:buClr>
                <a:schemeClr val="accent1">
                  <a:lumMod val="75000"/>
                </a:schemeClr>
              </a:buClr>
              <a:buSzPct val="145000"/>
            </a:pPr>
            <a:r>
              <a:rPr lang="en-US" b="1" u="sng" dirty="0"/>
              <a:t>The differences between “groups” and “teams”</a:t>
            </a:r>
          </a:p>
          <a:p>
            <a:pPr>
              <a:lnSpc>
                <a:spcPct val="90000"/>
              </a:lnSpc>
              <a:spcBef>
                <a:spcPct val="20000"/>
              </a:spcBef>
              <a:spcAft>
                <a:spcPts val="600"/>
              </a:spcAft>
              <a:buClr>
                <a:schemeClr val="accent1">
                  <a:lumMod val="75000"/>
                </a:schemeClr>
              </a:buClr>
              <a:buSzPct val="145000"/>
            </a:pPr>
            <a:r>
              <a:rPr lang="en-US" dirty="0"/>
              <a:t>Groups and teams are hard to differentiate due to the tendency of using the two words mutually in common language and literature. There are pros and cons to “teamworking” and “group working”. In a team there is more structure for example you would have a main leader delegating roles within there level of competence. While being within a group you are solo and do not have main leader  to delegate. Another difference between teams and groups is the size, in a team you are limited to the amount of people however groups do not have limitation to their size (</a:t>
            </a:r>
            <a:r>
              <a:rPr lang="en-US" dirty="0" err="1"/>
              <a:t>Laurie.Mullins</a:t>
            </a:r>
            <a:r>
              <a:rPr lang="en-US" dirty="0"/>
              <a:t> 2005,pp 519-520).</a:t>
            </a:r>
          </a:p>
          <a:p>
            <a:pPr>
              <a:lnSpc>
                <a:spcPct val="90000"/>
              </a:lnSpc>
              <a:spcBef>
                <a:spcPct val="20000"/>
              </a:spcBef>
              <a:spcAft>
                <a:spcPts val="600"/>
              </a:spcAft>
              <a:buClr>
                <a:schemeClr val="accent1">
                  <a:lumMod val="75000"/>
                </a:schemeClr>
              </a:buClr>
              <a:buSzPct val="145000"/>
            </a:pPr>
            <a:r>
              <a:rPr lang="en-US" dirty="0"/>
              <a:t>Teams are more likely to be on a formal basis where as groups are informal. In a team, you have a set goal that you all strive to achieve success, however, the individuals in a team are </a:t>
            </a:r>
            <a:r>
              <a:rPr lang="en-US" dirty="0" err="1"/>
              <a:t>dependant</a:t>
            </a:r>
            <a:r>
              <a:rPr lang="en-US" dirty="0"/>
              <a:t> on the success of others. (</a:t>
            </a:r>
            <a:r>
              <a:rPr lang="en-US" dirty="0" err="1"/>
              <a:t>Laurie.Mullins</a:t>
            </a:r>
            <a:r>
              <a:rPr lang="en-US" dirty="0"/>
              <a:t> 2005,pp 519-520).</a:t>
            </a:r>
          </a:p>
        </p:txBody>
      </p:sp>
      <p:sp>
        <p:nvSpPr>
          <p:cNvPr id="6" name="TextBox 5">
            <a:extLst>
              <a:ext uri="{FF2B5EF4-FFF2-40B4-BE49-F238E27FC236}">
                <a16:creationId xmlns:a16="http://schemas.microsoft.com/office/drawing/2014/main" id="{E6B432A7-40CB-469B-9AD2-72F1B78FEB9E}"/>
              </a:ext>
            </a:extLst>
          </p:cNvPr>
          <p:cNvSpPr txBox="1"/>
          <p:nvPr/>
        </p:nvSpPr>
        <p:spPr>
          <a:xfrm>
            <a:off x="2936219" y="5770601"/>
            <a:ext cx="2712517" cy="369332"/>
          </a:xfrm>
          <a:prstGeom prst="rect">
            <a:avLst/>
          </a:prstGeom>
          <a:noFill/>
          <a:ln>
            <a:solidFill>
              <a:schemeClr val="tx1"/>
            </a:solidFill>
          </a:ln>
        </p:spPr>
        <p:txBody>
          <a:bodyPr wrap="square" rtlCol="0">
            <a:spAutoFit/>
          </a:bodyPr>
          <a:lstStyle/>
          <a:p>
            <a:r>
              <a:rPr lang="en-GB" dirty="0"/>
              <a:t>R. Meredith Belbin (2000)</a:t>
            </a:r>
          </a:p>
        </p:txBody>
      </p:sp>
    </p:spTree>
    <p:extLst>
      <p:ext uri="{BB962C8B-B14F-4D97-AF65-F5344CB8AC3E}">
        <p14:creationId xmlns:p14="http://schemas.microsoft.com/office/powerpoint/2010/main" val="18598764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2A31F0C-CC70-49DF-9BF0-D88ADD39C42A}"/>
              </a:ext>
            </a:extLst>
          </p:cNvPr>
          <p:cNvSpPr txBox="1"/>
          <p:nvPr/>
        </p:nvSpPr>
        <p:spPr>
          <a:xfrm>
            <a:off x="4204583" y="0"/>
            <a:ext cx="6281530" cy="584775"/>
          </a:xfrm>
          <a:prstGeom prst="rect">
            <a:avLst/>
          </a:prstGeom>
          <a:noFill/>
        </p:spPr>
        <p:txBody>
          <a:bodyPr wrap="square" rtlCol="0">
            <a:spAutoFit/>
          </a:bodyPr>
          <a:lstStyle/>
          <a:p>
            <a:r>
              <a:rPr lang="en-GB" sz="3200" b="1" u="sng" dirty="0"/>
              <a:t>Belbin team Roles</a:t>
            </a:r>
            <a:r>
              <a:rPr lang="en-GB" dirty="0"/>
              <a:t>.</a:t>
            </a:r>
          </a:p>
        </p:txBody>
      </p:sp>
      <p:sp>
        <p:nvSpPr>
          <p:cNvPr id="5" name="TextBox 4">
            <a:extLst>
              <a:ext uri="{FF2B5EF4-FFF2-40B4-BE49-F238E27FC236}">
                <a16:creationId xmlns:a16="http://schemas.microsoft.com/office/drawing/2014/main" id="{90B12729-B9A4-49CE-B198-53B99BBCFE5E}"/>
              </a:ext>
            </a:extLst>
          </p:cNvPr>
          <p:cNvSpPr txBox="1"/>
          <p:nvPr/>
        </p:nvSpPr>
        <p:spPr>
          <a:xfrm>
            <a:off x="1908230" y="735850"/>
            <a:ext cx="8825948" cy="6740307"/>
          </a:xfrm>
          <a:prstGeom prst="rect">
            <a:avLst/>
          </a:prstGeom>
          <a:noFill/>
        </p:spPr>
        <p:txBody>
          <a:bodyPr wrap="square" rtlCol="0">
            <a:spAutoFit/>
          </a:bodyPr>
          <a:lstStyle/>
          <a:p>
            <a:endParaRPr lang="en-GB" dirty="0"/>
          </a:p>
          <a:p>
            <a:endParaRPr lang="en-GB" dirty="0"/>
          </a:p>
          <a:p>
            <a:r>
              <a:rPr lang="en-GB" dirty="0"/>
              <a:t>Belbin has presented a model that concludes how teams interacted with each other during task’s.  His model proposed nine points such as: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solidFill>
                  <a:srgbClr val="FF0000"/>
                </a:solidFill>
              </a:rPr>
              <a:t>Resource investigator</a:t>
            </a:r>
            <a:r>
              <a:rPr lang="en-GB" dirty="0"/>
              <a:t>-  They explores opportunities and have enthusiasm in doing so. </a:t>
            </a:r>
          </a:p>
          <a:p>
            <a:endParaRPr lang="en-GB" dirty="0"/>
          </a:p>
          <a:p>
            <a:pPr marL="285750" indent="-285750">
              <a:buFont typeface="Arial" panose="020B0604020202020204" pitchFamily="34" charset="0"/>
              <a:buChar char="•"/>
            </a:pPr>
            <a:r>
              <a:rPr lang="en-GB" dirty="0">
                <a:solidFill>
                  <a:srgbClr val="FF0000"/>
                </a:solidFill>
              </a:rPr>
              <a:t>Team worker -</a:t>
            </a:r>
            <a:r>
              <a:rPr lang="en-GB" dirty="0"/>
              <a:t>  co- operative, perceptive and diplomatic. Listens and averts friction. </a:t>
            </a:r>
            <a:endParaRPr lang="en-GB" dirty="0">
              <a:solidFill>
                <a:srgbClr val="FF0000"/>
              </a:solidFill>
            </a:endParaRPr>
          </a:p>
          <a:p>
            <a:endParaRPr lang="en-GB" dirty="0"/>
          </a:p>
          <a:p>
            <a:pPr marL="285750" indent="-285750">
              <a:buFont typeface="Arial" panose="020B0604020202020204" pitchFamily="34" charset="0"/>
              <a:buChar char="•"/>
            </a:pPr>
            <a:r>
              <a:rPr lang="en-GB" dirty="0">
                <a:solidFill>
                  <a:srgbClr val="FF0000"/>
                </a:solidFill>
              </a:rPr>
              <a:t>Co-Ordinator- </a:t>
            </a:r>
            <a:r>
              <a:rPr lang="en-GB" dirty="0"/>
              <a:t>Mature, confident, identifies talent, Clarifies goals. </a:t>
            </a:r>
            <a:endParaRPr lang="en-GB" dirty="0">
              <a:solidFill>
                <a:srgbClr val="FF0000"/>
              </a:solidFill>
            </a:endParaRPr>
          </a:p>
          <a:p>
            <a:endParaRPr lang="en-GB" dirty="0">
              <a:solidFill>
                <a:srgbClr val="FF0000"/>
              </a:solidFill>
            </a:endParaRPr>
          </a:p>
          <a:p>
            <a:pPr marL="285750" indent="-285750">
              <a:buFont typeface="Arial" panose="020B0604020202020204" pitchFamily="34" charset="0"/>
              <a:buChar char="•"/>
            </a:pPr>
            <a:r>
              <a:rPr lang="en-GB" dirty="0">
                <a:solidFill>
                  <a:srgbClr val="FF0000"/>
                </a:solidFill>
              </a:rPr>
              <a:t>Plant-</a:t>
            </a:r>
            <a:r>
              <a:rPr lang="en-GB" dirty="0"/>
              <a:t> Creative, imaginative, free-thinking. With Generates ideas and solves difficult problems. </a:t>
            </a:r>
            <a:endParaRPr lang="en-GB" dirty="0">
              <a:solidFill>
                <a:srgbClr val="FF0000"/>
              </a:solidFill>
            </a:endParaRPr>
          </a:p>
          <a:p>
            <a:endParaRPr lang="en-GB" dirty="0">
              <a:solidFill>
                <a:srgbClr val="FF0000"/>
              </a:solidFill>
            </a:endParaRPr>
          </a:p>
          <a:p>
            <a:pPr marL="285750" indent="-285750">
              <a:buFont typeface="Arial" panose="020B0604020202020204" pitchFamily="34" charset="0"/>
              <a:buChar char="•"/>
            </a:pPr>
            <a:r>
              <a:rPr lang="en-GB" dirty="0">
                <a:solidFill>
                  <a:srgbClr val="FF0000"/>
                </a:solidFill>
              </a:rPr>
              <a:t>Monitor Evaluator- </a:t>
            </a:r>
            <a:r>
              <a:rPr lang="en-GB" dirty="0"/>
              <a:t>Sober, Strategic and discerning.</a:t>
            </a:r>
            <a:endParaRPr lang="en-GB" dirty="0">
              <a:solidFill>
                <a:srgbClr val="FF0000"/>
              </a:solidFill>
            </a:endParaRPr>
          </a:p>
          <a:p>
            <a:endParaRPr lang="en-GB" dirty="0">
              <a:solidFill>
                <a:srgbClr val="FF0000"/>
              </a:solidFill>
            </a:endParaRPr>
          </a:p>
          <a:p>
            <a:pPr marL="285750" indent="-285750">
              <a:buFont typeface="Arial" panose="020B0604020202020204" pitchFamily="34" charset="0"/>
              <a:buChar char="•"/>
            </a:pPr>
            <a:r>
              <a:rPr lang="en-GB" dirty="0">
                <a:solidFill>
                  <a:srgbClr val="FF0000"/>
                </a:solidFill>
              </a:rPr>
              <a:t>Specialist-</a:t>
            </a:r>
            <a:r>
              <a:rPr lang="en-GB" dirty="0"/>
              <a:t> The specialist provides knowledge and skills. And self-starting and is dedicated to it’s role. </a:t>
            </a:r>
          </a:p>
          <a:p>
            <a:pPr marL="285750" indent="-285750">
              <a:buFont typeface="Arial" panose="020B0604020202020204" pitchFamily="34" charset="0"/>
              <a:buChar char="•"/>
            </a:pPr>
            <a:endParaRPr lang="en-GB" dirty="0">
              <a:solidFill>
                <a:srgbClr val="FF0000"/>
              </a:solidFill>
            </a:endParaRPr>
          </a:p>
          <a:p>
            <a:endParaRPr lang="en-GB" dirty="0">
              <a:solidFill>
                <a:srgbClr val="FF0000"/>
              </a:solidFill>
            </a:endParaRPr>
          </a:p>
          <a:p>
            <a:pPr marL="285750" indent="-285750">
              <a:buFont typeface="Arial" panose="020B0604020202020204" pitchFamily="34" charset="0"/>
              <a:buChar char="•"/>
            </a:pPr>
            <a:endParaRPr lang="en-GB" dirty="0">
              <a:solidFill>
                <a:srgbClr val="FF0000"/>
              </a:solidFill>
            </a:endParaRPr>
          </a:p>
          <a:p>
            <a:endParaRPr lang="en-GB" dirty="0">
              <a:solidFill>
                <a:srgbClr val="FF0000"/>
              </a:solidFill>
            </a:endParaRPr>
          </a:p>
          <a:p>
            <a:endParaRPr lang="en-GB" dirty="0">
              <a:solidFill>
                <a:srgbClr val="FF0000"/>
              </a:solidFill>
            </a:endParaRPr>
          </a:p>
          <a:p>
            <a:endParaRPr lang="en-GB" dirty="0"/>
          </a:p>
        </p:txBody>
      </p:sp>
    </p:spTree>
    <p:extLst>
      <p:ext uri="{BB962C8B-B14F-4D97-AF65-F5344CB8AC3E}">
        <p14:creationId xmlns:p14="http://schemas.microsoft.com/office/powerpoint/2010/main" val="37534285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8D3A42A-A38C-4EDB-8919-59EA190A66AC}"/>
              </a:ext>
            </a:extLst>
          </p:cNvPr>
          <p:cNvSpPr/>
          <p:nvPr/>
        </p:nvSpPr>
        <p:spPr>
          <a:xfrm>
            <a:off x="2562225" y="3713113"/>
            <a:ext cx="8020050" cy="2215991"/>
          </a:xfrm>
          <a:prstGeom prst="rect">
            <a:avLst/>
          </a:prstGeom>
        </p:spPr>
        <p:txBody>
          <a:bodyPr wrap="square">
            <a:spAutoFit/>
          </a:bodyPr>
          <a:lstStyle/>
          <a:p>
            <a:endParaRPr lang="en-GB" dirty="0"/>
          </a:p>
          <a:p>
            <a:r>
              <a:rPr lang="en-GB" sz="2000" dirty="0"/>
              <a:t>Organisations would be at an advantage if they followed Belbin's model when picking teams, making sure that each point can be preformed by one of the team members. Some of the roles are duel related that can be done by the same member of the team. Others points would need more skills set. The advantage of this is small companies can follow the model with a lower staffing group. (Meredith Belbin).</a:t>
            </a:r>
            <a:endParaRPr lang="en-GB" sz="2000" dirty="0">
              <a:solidFill>
                <a:srgbClr val="FF0000"/>
              </a:solidFill>
            </a:endParaRPr>
          </a:p>
        </p:txBody>
      </p:sp>
      <p:sp>
        <p:nvSpPr>
          <p:cNvPr id="4" name="Rectangle 3">
            <a:extLst>
              <a:ext uri="{FF2B5EF4-FFF2-40B4-BE49-F238E27FC236}">
                <a16:creationId xmlns:a16="http://schemas.microsoft.com/office/drawing/2014/main" id="{810495F8-5A6B-492B-A0F6-0A7852B7D5FA}"/>
              </a:ext>
            </a:extLst>
          </p:cNvPr>
          <p:cNvSpPr/>
          <p:nvPr/>
        </p:nvSpPr>
        <p:spPr>
          <a:xfrm>
            <a:off x="2943225" y="824121"/>
            <a:ext cx="6096000" cy="3139321"/>
          </a:xfrm>
          <a:prstGeom prst="rect">
            <a:avLst/>
          </a:prstGeom>
        </p:spPr>
        <p:txBody>
          <a:bodyPr>
            <a:spAutoFit/>
          </a:bodyPr>
          <a:lstStyle/>
          <a:p>
            <a:pPr marL="285750" indent="-285750">
              <a:buFont typeface="Arial" panose="020B0604020202020204" pitchFamily="34" charset="0"/>
              <a:buChar char="•"/>
            </a:pPr>
            <a:r>
              <a:rPr lang="en-GB" dirty="0">
                <a:solidFill>
                  <a:srgbClr val="FF0000"/>
                </a:solidFill>
              </a:rPr>
              <a:t>Shaper- </a:t>
            </a:r>
            <a:r>
              <a:rPr lang="en-GB" dirty="0"/>
              <a:t>Challenging, Dynamic, they like pressure. They also drive and courage to overcome obstacles.</a:t>
            </a:r>
          </a:p>
          <a:p>
            <a:pPr marL="285750" indent="-285750">
              <a:buFont typeface="Arial" panose="020B0604020202020204" pitchFamily="34" charset="0"/>
              <a:buChar char="•"/>
            </a:pPr>
            <a:endParaRPr lang="en-GB" dirty="0">
              <a:solidFill>
                <a:srgbClr val="FF0000"/>
              </a:solidFill>
            </a:endParaRPr>
          </a:p>
          <a:p>
            <a:pPr marL="285750" indent="-285750">
              <a:buFont typeface="Arial" panose="020B0604020202020204" pitchFamily="34" charset="0"/>
              <a:buChar char="•"/>
            </a:pPr>
            <a:r>
              <a:rPr lang="en-GB" dirty="0">
                <a:solidFill>
                  <a:srgbClr val="FF0000"/>
                </a:solidFill>
              </a:rPr>
              <a:t>Implementer – </a:t>
            </a:r>
            <a:r>
              <a:rPr lang="en-GB" dirty="0"/>
              <a:t>Practical, reliable, efficient, Puts the idea into reality and organises work that needs to be done. </a:t>
            </a:r>
            <a:endParaRPr lang="en-GB" dirty="0">
              <a:solidFill>
                <a:srgbClr val="FF0000"/>
              </a:solidFill>
            </a:endParaRPr>
          </a:p>
          <a:p>
            <a:pPr marL="285750" indent="-285750">
              <a:buFont typeface="Arial" panose="020B0604020202020204" pitchFamily="34" charset="0"/>
              <a:buChar char="•"/>
            </a:pPr>
            <a:endParaRPr lang="en-GB" dirty="0">
              <a:solidFill>
                <a:srgbClr val="FF0000"/>
              </a:solidFill>
            </a:endParaRPr>
          </a:p>
          <a:p>
            <a:pPr marL="285750" indent="-285750">
              <a:buFont typeface="Arial" panose="020B0604020202020204" pitchFamily="34" charset="0"/>
              <a:buChar char="•"/>
            </a:pPr>
            <a:r>
              <a:rPr lang="en-GB" dirty="0">
                <a:solidFill>
                  <a:srgbClr val="FF0000"/>
                </a:solidFill>
              </a:rPr>
              <a:t>Completer Finisher- </a:t>
            </a:r>
            <a:r>
              <a:rPr lang="en-GB" dirty="0"/>
              <a:t>The finisher makes sure the goal is to the best it can be out polishes out any errors. </a:t>
            </a:r>
            <a:endParaRPr lang="en-GB" dirty="0">
              <a:solidFill>
                <a:srgbClr val="FF0000"/>
              </a:solidFill>
            </a:endParaRP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5811808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518C1E-D6EC-448B-8765-5B9A142B236F}"/>
              </a:ext>
            </a:extLst>
          </p:cNvPr>
          <p:cNvSpPr txBox="1"/>
          <p:nvPr/>
        </p:nvSpPr>
        <p:spPr>
          <a:xfrm>
            <a:off x="3190875" y="142875"/>
            <a:ext cx="9725025" cy="800219"/>
          </a:xfrm>
          <a:prstGeom prst="rect">
            <a:avLst/>
          </a:prstGeom>
          <a:noFill/>
        </p:spPr>
        <p:txBody>
          <a:bodyPr wrap="square" rtlCol="0">
            <a:spAutoFit/>
          </a:bodyPr>
          <a:lstStyle/>
          <a:p>
            <a:r>
              <a:rPr lang="en-GB" sz="2800" b="1" u="sng" dirty="0"/>
              <a:t>Examples of Belbin in my workplace</a:t>
            </a:r>
            <a:r>
              <a:rPr lang="en-GB" dirty="0"/>
              <a:t>. </a:t>
            </a:r>
          </a:p>
          <a:p>
            <a:endParaRPr lang="en-GB" dirty="0"/>
          </a:p>
        </p:txBody>
      </p:sp>
      <p:sp>
        <p:nvSpPr>
          <p:cNvPr id="3" name="TextBox 2">
            <a:extLst>
              <a:ext uri="{FF2B5EF4-FFF2-40B4-BE49-F238E27FC236}">
                <a16:creationId xmlns:a16="http://schemas.microsoft.com/office/drawing/2014/main" id="{8F201A8E-1398-48D0-8090-8F9FB50704A9}"/>
              </a:ext>
            </a:extLst>
          </p:cNvPr>
          <p:cNvSpPr txBox="1"/>
          <p:nvPr/>
        </p:nvSpPr>
        <p:spPr>
          <a:xfrm>
            <a:off x="1543050" y="1057275"/>
            <a:ext cx="10648950" cy="2677656"/>
          </a:xfrm>
          <a:prstGeom prst="rect">
            <a:avLst/>
          </a:prstGeom>
          <a:noFill/>
        </p:spPr>
        <p:txBody>
          <a:bodyPr wrap="square" rtlCol="0">
            <a:spAutoFit/>
          </a:bodyPr>
          <a:lstStyle/>
          <a:p>
            <a:r>
              <a:rPr lang="en-GB" sz="2800" dirty="0"/>
              <a:t>An example of Belbin in my workplace would be the ward structure. For example you have different working levels where everyone is given different tasks  striving for the same set goal.  You have the different banding starting from six-two, Everyone has a different skill sets. The lower bands would take on multiply  task as they would not have the skill sets to do the higher banding  work. </a:t>
            </a:r>
          </a:p>
        </p:txBody>
      </p:sp>
    </p:spTree>
    <p:extLst>
      <p:ext uri="{BB962C8B-B14F-4D97-AF65-F5344CB8AC3E}">
        <p14:creationId xmlns:p14="http://schemas.microsoft.com/office/powerpoint/2010/main" val="32989302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F458E82-5D54-44F3-94B8-2F3DA0B1BEFE}"/>
              </a:ext>
            </a:extLst>
          </p:cNvPr>
          <p:cNvSpPr txBox="1"/>
          <p:nvPr/>
        </p:nvSpPr>
        <p:spPr>
          <a:xfrm>
            <a:off x="5267325" y="-104775"/>
            <a:ext cx="10506075" cy="769441"/>
          </a:xfrm>
          <a:prstGeom prst="rect">
            <a:avLst/>
          </a:prstGeom>
          <a:noFill/>
        </p:spPr>
        <p:txBody>
          <a:bodyPr wrap="square" rtlCol="0">
            <a:spAutoFit/>
          </a:bodyPr>
          <a:lstStyle/>
          <a:p>
            <a:r>
              <a:rPr lang="en-GB" sz="4400" b="1" u="sng" dirty="0"/>
              <a:t>Tuckman</a:t>
            </a:r>
          </a:p>
        </p:txBody>
      </p:sp>
      <p:sp>
        <p:nvSpPr>
          <p:cNvPr id="6" name="TextBox 5">
            <a:extLst>
              <a:ext uri="{FF2B5EF4-FFF2-40B4-BE49-F238E27FC236}">
                <a16:creationId xmlns:a16="http://schemas.microsoft.com/office/drawing/2014/main" id="{72E19EBF-8C92-4507-A255-384232DE5CFD}"/>
              </a:ext>
            </a:extLst>
          </p:cNvPr>
          <p:cNvSpPr txBox="1"/>
          <p:nvPr/>
        </p:nvSpPr>
        <p:spPr>
          <a:xfrm>
            <a:off x="4581524" y="664666"/>
            <a:ext cx="6753225" cy="5632311"/>
          </a:xfrm>
          <a:prstGeom prst="rect">
            <a:avLst/>
          </a:prstGeom>
          <a:noFill/>
        </p:spPr>
        <p:txBody>
          <a:bodyPr wrap="square" rtlCol="0">
            <a:spAutoFit/>
          </a:bodyPr>
          <a:lstStyle/>
          <a:p>
            <a:r>
              <a:rPr lang="en-GB" dirty="0"/>
              <a:t>Another Moodle that can be used by companies is Tuckman’s group development. </a:t>
            </a:r>
          </a:p>
          <a:p>
            <a:pPr marL="285750" indent="-285750">
              <a:buFont typeface="Arial" panose="020B0604020202020204" pitchFamily="34" charset="0"/>
              <a:buChar char="•"/>
            </a:pPr>
            <a:r>
              <a:rPr lang="en-GB" dirty="0">
                <a:solidFill>
                  <a:srgbClr val="FF0000"/>
                </a:solidFill>
              </a:rPr>
              <a:t>Forming</a:t>
            </a:r>
            <a:r>
              <a:rPr lang="en-GB" dirty="0"/>
              <a:t>-Starting the team</a:t>
            </a:r>
          </a:p>
          <a:p>
            <a:endParaRPr lang="en-GB" dirty="0"/>
          </a:p>
          <a:p>
            <a:pPr marL="285750" indent="-285750">
              <a:buFont typeface="Arial" panose="020B0604020202020204" pitchFamily="34" charset="0"/>
              <a:buChar char="•"/>
            </a:pPr>
            <a:r>
              <a:rPr lang="en-GB" dirty="0">
                <a:solidFill>
                  <a:srgbClr val="FF0000"/>
                </a:solidFill>
              </a:rPr>
              <a:t>Storming</a:t>
            </a:r>
            <a:r>
              <a:rPr lang="en-GB" dirty="0"/>
              <a:t>- where you work out peoples skills.(personality’s)</a:t>
            </a:r>
          </a:p>
          <a:p>
            <a:endParaRPr lang="en-GB" dirty="0"/>
          </a:p>
          <a:p>
            <a:pPr marL="285750" indent="-285750">
              <a:buFont typeface="Arial" panose="020B0604020202020204" pitchFamily="34" charset="0"/>
              <a:buChar char="•"/>
            </a:pPr>
            <a:r>
              <a:rPr lang="en-GB" dirty="0">
                <a:solidFill>
                  <a:srgbClr val="FF0000"/>
                </a:solidFill>
              </a:rPr>
              <a:t>Norming</a:t>
            </a:r>
            <a:r>
              <a:rPr lang="en-GB" dirty="0"/>
              <a:t>- where you start to realise where people can do this noticing peoples work and appreciating it. </a:t>
            </a:r>
          </a:p>
          <a:p>
            <a:endParaRPr lang="en-GB" dirty="0"/>
          </a:p>
          <a:p>
            <a:pPr marL="285750" indent="-285750">
              <a:buFont typeface="Arial" panose="020B0604020202020204" pitchFamily="34" charset="0"/>
              <a:buChar char="•"/>
            </a:pPr>
            <a:r>
              <a:rPr lang="en-GB" dirty="0">
                <a:solidFill>
                  <a:srgbClr val="FF0000"/>
                </a:solidFill>
              </a:rPr>
              <a:t>Preforming</a:t>
            </a:r>
            <a:r>
              <a:rPr lang="en-GB" dirty="0"/>
              <a:t>- When team members are confident and motived to finish there set goal/task.</a:t>
            </a:r>
          </a:p>
          <a:p>
            <a:endParaRPr lang="en-GB" dirty="0"/>
          </a:p>
          <a:p>
            <a:r>
              <a:rPr lang="en-GB" dirty="0"/>
              <a:t>This model shows you four effective point of team working. By changing your approach by each stage, its important to identify when you are at each stage to be able to consider how to move on from each point. For example team meeting, reviews , feed back, This helps identify any concerns in induvial such as body language, behaviour change, lack of motivation. This helps you move on quicker to reach your goal in the most effective and creative way. ( study,2019)</a:t>
            </a:r>
          </a:p>
          <a:p>
            <a:endParaRPr lang="en-GB" dirty="0"/>
          </a:p>
        </p:txBody>
      </p:sp>
    </p:spTree>
    <p:extLst>
      <p:ext uri="{BB962C8B-B14F-4D97-AF65-F5344CB8AC3E}">
        <p14:creationId xmlns:p14="http://schemas.microsoft.com/office/powerpoint/2010/main" val="34551860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CCBC716-FFE5-41AE-B6C3-CD5F5E7F9B42}"/>
              </a:ext>
            </a:extLst>
          </p:cNvPr>
          <p:cNvSpPr txBox="1"/>
          <p:nvPr/>
        </p:nvSpPr>
        <p:spPr>
          <a:xfrm>
            <a:off x="5186211" y="100935"/>
            <a:ext cx="1397469" cy="646331"/>
          </a:xfrm>
          <a:prstGeom prst="rect">
            <a:avLst/>
          </a:prstGeom>
          <a:noFill/>
        </p:spPr>
        <p:txBody>
          <a:bodyPr wrap="square" rtlCol="0">
            <a:spAutoFit/>
          </a:bodyPr>
          <a:lstStyle/>
          <a:p>
            <a:r>
              <a:rPr lang="en-GB" b="1" u="sng" dirty="0"/>
              <a:t>References</a:t>
            </a:r>
          </a:p>
          <a:p>
            <a:endParaRPr lang="en-GB" dirty="0"/>
          </a:p>
        </p:txBody>
      </p:sp>
      <p:sp>
        <p:nvSpPr>
          <p:cNvPr id="7" name="Rectangle 6">
            <a:extLst>
              <a:ext uri="{FF2B5EF4-FFF2-40B4-BE49-F238E27FC236}">
                <a16:creationId xmlns:a16="http://schemas.microsoft.com/office/drawing/2014/main" id="{EAD7A4F3-94E0-4ACD-8319-DE1E24C0E50B}"/>
              </a:ext>
            </a:extLst>
          </p:cNvPr>
          <p:cNvSpPr/>
          <p:nvPr/>
        </p:nvSpPr>
        <p:spPr>
          <a:xfrm>
            <a:off x="1656079" y="747266"/>
            <a:ext cx="10199315" cy="4524315"/>
          </a:xfrm>
          <a:prstGeom prst="rect">
            <a:avLst/>
          </a:prstGeom>
        </p:spPr>
        <p:txBody>
          <a:bodyPr wrap="square">
            <a:spAutoFit/>
          </a:bodyPr>
          <a:lstStyle/>
          <a:p>
            <a:pPr marL="285750" indent="-285750">
              <a:buFont typeface="Arial" panose="020B0604020202020204" pitchFamily="34" charset="0"/>
              <a:buChar char="•"/>
            </a:pPr>
            <a:r>
              <a:rPr lang="en-GB" dirty="0" err="1"/>
              <a:t>Guirdham</a:t>
            </a:r>
            <a:r>
              <a:rPr lang="en-GB" dirty="0"/>
              <a:t>, M. Interactive Behaviour at Work. (2002). 3</a:t>
            </a:r>
            <a:r>
              <a:rPr lang="en-GB" baseline="30000" dirty="0"/>
              <a:t>rd</a:t>
            </a:r>
            <a:r>
              <a:rPr lang="en-GB" dirty="0"/>
              <a:t> </a:t>
            </a:r>
            <a:r>
              <a:rPr lang="en-GB" dirty="0" err="1"/>
              <a:t>edn</a:t>
            </a:r>
            <a:r>
              <a:rPr lang="en-GB" dirty="0"/>
              <a:t>. Financial Times Prentice Hall.</a:t>
            </a:r>
          </a:p>
          <a:p>
            <a:pPr marL="285750" indent="-285750">
              <a:buFont typeface="Arial" panose="020B0604020202020204" pitchFamily="34" charset="0"/>
              <a:buChar char="•"/>
            </a:pPr>
            <a:r>
              <a:rPr lang="en-GB" dirty="0"/>
              <a:t>Laurie </a:t>
            </a:r>
            <a:r>
              <a:rPr lang="en-GB" dirty="0" err="1"/>
              <a:t>J.Mullins</a:t>
            </a:r>
            <a:r>
              <a:rPr lang="en-GB" dirty="0"/>
              <a:t>. (2005) Management and Organisational Behaviour. 7</a:t>
            </a:r>
            <a:r>
              <a:rPr lang="en-GB" baseline="30000" dirty="0"/>
              <a:t>th</a:t>
            </a:r>
            <a:r>
              <a:rPr lang="en-GB" dirty="0"/>
              <a:t> </a:t>
            </a:r>
            <a:r>
              <a:rPr lang="en-GB" dirty="0" err="1"/>
              <a:t>edn</a:t>
            </a:r>
            <a:r>
              <a:rPr lang="en-GB" dirty="0"/>
              <a:t>. University of Portsmouth.</a:t>
            </a:r>
          </a:p>
          <a:p>
            <a:pPr marL="285750" indent="-285750">
              <a:buFont typeface="Arial" panose="020B0604020202020204" pitchFamily="34" charset="0"/>
              <a:buChar char="•"/>
            </a:pPr>
            <a:r>
              <a:rPr lang="en-GB" dirty="0"/>
              <a:t>Lisa </a:t>
            </a:r>
            <a:r>
              <a:rPr lang="en-GB" dirty="0" err="1"/>
              <a:t>McQuerrey</a:t>
            </a:r>
            <a:r>
              <a:rPr lang="en-GB" dirty="0"/>
              <a:t>. 2018. How Does Trust Affect Teamwork?. [ONLINE] Available at: https://yourbusiness.azcentral.com/trust-affect-teamwork-17383.html. [Accessed 7 May 2020].</a:t>
            </a:r>
          </a:p>
          <a:p>
            <a:pPr marL="285750" indent="-285750">
              <a:buFont typeface="Arial" panose="020B0604020202020204" pitchFamily="34" charset="0"/>
              <a:buChar char="•"/>
            </a:pPr>
            <a:r>
              <a:rPr lang="en-GB" dirty="0"/>
              <a:t>Mind Tools. 2018. Building Trust Inside Your Team. [ONLINE] Available at: https://www.mindtools.com/pages/article/building-trust-team.htm. [Accessed 5 May 2020]</a:t>
            </a:r>
          </a:p>
          <a:p>
            <a:pPr marL="285750" indent="-285750">
              <a:buFont typeface="Arial" panose="020B0604020202020204" pitchFamily="34" charset="0"/>
              <a:buChar char="•"/>
            </a:pPr>
            <a:r>
              <a:rPr lang="en-GB" dirty="0"/>
              <a:t>R. Meredith </a:t>
            </a:r>
            <a:r>
              <a:rPr lang="en-GB" dirty="0" err="1"/>
              <a:t>Bublin</a:t>
            </a:r>
            <a:r>
              <a:rPr lang="en-GB" dirty="0"/>
              <a:t>. Beyond The Team. (2000). Butterworth-Heinemann.</a:t>
            </a:r>
          </a:p>
          <a:p>
            <a:pPr marL="285750" indent="-285750">
              <a:buFont typeface="Arial" panose="020B0604020202020204" pitchFamily="34" charset="0"/>
              <a:buChar char="•"/>
            </a:pPr>
            <a:r>
              <a:rPr lang="en-GB" dirty="0"/>
              <a:t>Covey, S.M.R. 2006, “The speed of trust: the one thing that changes everything” Simon &amp; Schuster, New York; London. </a:t>
            </a:r>
          </a:p>
          <a:p>
            <a:pPr marL="285750" indent="-285750">
              <a:buFont typeface="Arial" panose="020B0604020202020204" pitchFamily="34" charset="0"/>
              <a:buChar char="•"/>
            </a:pPr>
            <a:r>
              <a:rPr lang="en-GB" dirty="0"/>
              <a:t>Belbin, R. Meredith, Management Teams: Why They Succeed or Fail. Butterworth Heinemann, 3rd ed., 2010</a:t>
            </a:r>
          </a:p>
          <a:p>
            <a:pPr marL="285750" indent="-285750">
              <a:buFont typeface="Arial" panose="020B0604020202020204" pitchFamily="34" charset="0"/>
              <a:buChar char="•"/>
            </a:pPr>
            <a:r>
              <a:rPr lang="en-GB" dirty="0"/>
              <a:t>study.com. 2019. norming stage of group development. [ONLINE] Available at: https://study.com/academy/lesson/norming-stage-of-group-develpment. [Accessed 14 May 2020]. </a:t>
            </a:r>
          </a:p>
          <a:p>
            <a:pPr marL="285750" indent="-285750">
              <a:buFont typeface="Arial" panose="020B0604020202020204" pitchFamily="34" charset="0"/>
              <a:buChar char="•"/>
            </a:pPr>
            <a:r>
              <a:rPr lang="en-GB" dirty="0" err="1"/>
              <a:t>belbin</a:t>
            </a:r>
            <a:r>
              <a:rPr lang="en-GB" dirty="0"/>
              <a:t>. 2019. Meredith Belbin. [ONLINE] Available at: https://www.belbin.com/about/belbin-team-roles/. [Accessed 4 May 2020]</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470913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TM03457496[[fn=Parallax]]</Template>
  <TotalTime>3382</TotalTime>
  <Words>1441</Words>
  <Application>Microsoft Office PowerPoint</Application>
  <PresentationFormat>Widescreen</PresentationFormat>
  <Paragraphs>77</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Aharoni</vt:lpstr>
      <vt:lpstr>Arial</vt:lpstr>
      <vt:lpstr>Calibri</vt:lpstr>
      <vt:lpstr>Corbel</vt:lpstr>
      <vt:lpstr>Parallax</vt:lpstr>
      <vt:lpstr>Effective Team Working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Team Working. </dc:title>
  <dc:creator>ebony evans</dc:creator>
  <cp:lastModifiedBy>ebony evans</cp:lastModifiedBy>
  <cp:revision>106</cp:revision>
  <dcterms:created xsi:type="dcterms:W3CDTF">2020-04-13T09:36:30Z</dcterms:created>
  <dcterms:modified xsi:type="dcterms:W3CDTF">2020-05-14T21:42:13Z</dcterms:modified>
</cp:coreProperties>
</file>