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 id="2147483680" r:id="rId2"/>
    <p:sldMasterId id="2147483660" r:id="rId3"/>
    <p:sldMasterId id="2147483672" r:id="rId4"/>
  </p:sldMasterIdLst>
  <p:handoutMasterIdLst>
    <p:handoutMasterId r:id="rId133"/>
  </p:handoutMasterIdLst>
  <p:sldIdLst>
    <p:sldId id="256" r:id="rId5"/>
    <p:sldId id="257" r:id="rId6"/>
    <p:sldId id="260" r:id="rId7"/>
    <p:sldId id="267" r:id="rId8"/>
    <p:sldId id="289" r:id="rId9"/>
    <p:sldId id="264" r:id="rId10"/>
    <p:sldId id="270" r:id="rId11"/>
    <p:sldId id="272" r:id="rId12"/>
    <p:sldId id="263" r:id="rId13"/>
    <p:sldId id="278" r:id="rId14"/>
    <p:sldId id="271" r:id="rId15"/>
    <p:sldId id="282" r:id="rId16"/>
    <p:sldId id="285" r:id="rId17"/>
    <p:sldId id="276" r:id="rId18"/>
    <p:sldId id="277" r:id="rId19"/>
    <p:sldId id="284" r:id="rId20"/>
    <p:sldId id="286" r:id="rId21"/>
    <p:sldId id="275" r:id="rId22"/>
    <p:sldId id="274" r:id="rId23"/>
    <p:sldId id="273" r:id="rId24"/>
    <p:sldId id="279" r:id="rId25"/>
    <p:sldId id="283" r:id="rId26"/>
    <p:sldId id="398" r:id="rId27"/>
    <p:sldId id="262" r:id="rId28"/>
    <p:sldId id="269" r:id="rId29"/>
    <p:sldId id="291" r:id="rId30"/>
    <p:sldId id="293" r:id="rId31"/>
    <p:sldId id="294" r:id="rId32"/>
    <p:sldId id="295" r:id="rId33"/>
    <p:sldId id="280" r:id="rId34"/>
    <p:sldId id="302" r:id="rId35"/>
    <p:sldId id="304" r:id="rId36"/>
    <p:sldId id="281" r:id="rId37"/>
    <p:sldId id="305" r:id="rId38"/>
    <p:sldId id="307" r:id="rId39"/>
    <p:sldId id="290" r:id="rId40"/>
    <p:sldId id="400" r:id="rId41"/>
    <p:sldId id="308" r:id="rId42"/>
    <p:sldId id="330" r:id="rId43"/>
    <p:sldId id="301" r:id="rId44"/>
    <p:sldId id="299" r:id="rId45"/>
    <p:sldId id="298" r:id="rId46"/>
    <p:sldId id="309" r:id="rId47"/>
    <p:sldId id="321" r:id="rId48"/>
    <p:sldId id="320" r:id="rId49"/>
    <p:sldId id="311" r:id="rId50"/>
    <p:sldId id="322" r:id="rId51"/>
    <p:sldId id="312" r:id="rId52"/>
    <p:sldId id="313" r:id="rId53"/>
    <p:sldId id="315" r:id="rId54"/>
    <p:sldId id="314" r:id="rId55"/>
    <p:sldId id="318" r:id="rId56"/>
    <p:sldId id="319" r:id="rId57"/>
    <p:sldId id="401" r:id="rId58"/>
    <p:sldId id="296" r:id="rId59"/>
    <p:sldId id="287" r:id="rId60"/>
    <p:sldId id="327" r:id="rId61"/>
    <p:sldId id="328" r:id="rId62"/>
    <p:sldId id="288" r:id="rId63"/>
    <p:sldId id="323" r:id="rId64"/>
    <p:sldId id="326" r:id="rId65"/>
    <p:sldId id="325" r:id="rId66"/>
    <p:sldId id="332" r:id="rId67"/>
    <p:sldId id="324" r:id="rId68"/>
    <p:sldId id="333" r:id="rId69"/>
    <p:sldId id="334" r:id="rId70"/>
    <p:sldId id="402" r:id="rId71"/>
    <p:sldId id="268" r:id="rId72"/>
    <p:sldId id="266" r:id="rId73"/>
    <p:sldId id="265" r:id="rId74"/>
    <p:sldId id="337" r:id="rId75"/>
    <p:sldId id="336" r:id="rId76"/>
    <p:sldId id="338" r:id="rId77"/>
    <p:sldId id="339" r:id="rId78"/>
    <p:sldId id="340" r:id="rId79"/>
    <p:sldId id="342" r:id="rId80"/>
    <p:sldId id="341" r:id="rId81"/>
    <p:sldId id="403" r:id="rId82"/>
    <p:sldId id="335" r:id="rId83"/>
    <p:sldId id="344" r:id="rId84"/>
    <p:sldId id="349" r:id="rId85"/>
    <p:sldId id="348" r:id="rId86"/>
    <p:sldId id="350" r:id="rId87"/>
    <p:sldId id="351" r:id="rId88"/>
    <p:sldId id="346" r:id="rId89"/>
    <p:sldId id="355" r:id="rId90"/>
    <p:sldId id="352" r:id="rId91"/>
    <p:sldId id="356" r:id="rId92"/>
    <p:sldId id="353" r:id="rId93"/>
    <p:sldId id="357" r:id="rId94"/>
    <p:sldId id="347" r:id="rId95"/>
    <p:sldId id="354" r:id="rId96"/>
    <p:sldId id="404" r:id="rId97"/>
    <p:sldId id="343" r:id="rId98"/>
    <p:sldId id="345" r:id="rId99"/>
    <p:sldId id="371" r:id="rId100"/>
    <p:sldId id="370" r:id="rId101"/>
    <p:sldId id="372" r:id="rId102"/>
    <p:sldId id="363" r:id="rId103"/>
    <p:sldId id="364" r:id="rId104"/>
    <p:sldId id="365" r:id="rId105"/>
    <p:sldId id="366" r:id="rId106"/>
    <p:sldId id="405" r:id="rId107"/>
    <p:sldId id="362" r:id="rId108"/>
    <p:sldId id="358" r:id="rId109"/>
    <p:sldId id="361" r:id="rId110"/>
    <p:sldId id="360" r:id="rId111"/>
    <p:sldId id="359" r:id="rId112"/>
    <p:sldId id="373" r:id="rId113"/>
    <p:sldId id="374" r:id="rId114"/>
    <p:sldId id="375" r:id="rId115"/>
    <p:sldId id="393" r:id="rId116"/>
    <p:sldId id="379" r:id="rId117"/>
    <p:sldId id="395" r:id="rId118"/>
    <p:sldId id="380" r:id="rId119"/>
    <p:sldId id="394" r:id="rId120"/>
    <p:sldId id="390" r:id="rId121"/>
    <p:sldId id="391" r:id="rId122"/>
    <p:sldId id="377" r:id="rId123"/>
    <p:sldId id="378" r:id="rId124"/>
    <p:sldId id="396" r:id="rId125"/>
    <p:sldId id="382" r:id="rId126"/>
    <p:sldId id="384" r:id="rId127"/>
    <p:sldId id="397" r:id="rId128"/>
    <p:sldId id="386" r:id="rId129"/>
    <p:sldId id="385" r:id="rId130"/>
    <p:sldId id="406" r:id="rId131"/>
    <p:sldId id="261" r:id="rId132"/>
  </p:sldIdLst>
  <p:sldSz cx="9144000" cy="6858000" type="screen4x3"/>
  <p:notesSz cx="6858000" cy="9144000"/>
  <p:custDataLst>
    <p:tags r:id="rId1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0595" autoAdjust="0"/>
    <p:restoredTop sz="94626" autoAdjust="0"/>
  </p:normalViewPr>
  <p:slideViewPr>
    <p:cSldViewPr>
      <p:cViewPr varScale="1">
        <p:scale>
          <a:sx n="105" d="100"/>
          <a:sy n="105" d="100"/>
        </p:scale>
        <p:origin x="344" y="17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75" d="100"/>
          <a:sy n="75" d="100"/>
        </p:scale>
        <p:origin x="-342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38" Type="http://schemas.openxmlformats.org/officeDocument/2006/relationships/tableStyles" Target="tableStyles.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slide" Target="slides/slide124.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openxmlformats.org/officeDocument/2006/relationships/tags" Target="tags/tag1.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slideMaster" Target="slideMasters/slideMaster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slide" Target="slides/slide126.xml"/><Relationship Id="rId135" Type="http://schemas.openxmlformats.org/officeDocument/2006/relationships/presProps" Target="presProps.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viewProps" Target="view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3" Type="http://schemas.openxmlformats.org/officeDocument/2006/relationships/slideMaster" Target="slideMasters/slideMaster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4" Type="http://schemas.openxmlformats.org/officeDocument/2006/relationships/slideMaster" Target="slideMasters/slideMaster4.xml"/><Relationship Id="rId9" Type="http://schemas.openxmlformats.org/officeDocument/2006/relationships/slide" Target="slides/slide5.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30CC66-806A-46FB-947A-920E9B6E086E}" type="doc">
      <dgm:prSet loTypeId="urn:microsoft.com/office/officeart/2008/layout/HorizontalMultiLevelHierarchy" loCatId="hierarchy" qsTypeId="urn:microsoft.com/office/officeart/2005/8/quickstyle/3d5" qsCatId="3D" csTypeId="urn:microsoft.com/office/officeart/2005/8/colors/accent1_4" csCatId="accent1" phldr="1"/>
      <dgm:spPr/>
      <dgm:t>
        <a:bodyPr/>
        <a:lstStyle/>
        <a:p>
          <a:endParaRPr lang="en-GB"/>
        </a:p>
      </dgm:t>
    </dgm:pt>
    <dgm:pt modelId="{D67DF137-870D-4293-A56C-0D5F1CBAB233}">
      <dgm:prSet phldrT="[Text]"/>
      <dgm:spPr/>
      <dgm:t>
        <a:bodyPr/>
        <a:lstStyle/>
        <a:p>
          <a:r>
            <a:rPr lang="en-GB" dirty="0"/>
            <a:t>Total Fitness</a:t>
          </a:r>
        </a:p>
      </dgm:t>
    </dgm:pt>
    <dgm:pt modelId="{FE536FA5-4CD8-4008-A1D4-E85909C8541C}" type="parTrans" cxnId="{2BB84B29-9688-4929-98A8-8E95076FFD0A}">
      <dgm:prSet/>
      <dgm:spPr/>
      <dgm:t>
        <a:bodyPr/>
        <a:lstStyle/>
        <a:p>
          <a:endParaRPr lang="en-GB"/>
        </a:p>
      </dgm:t>
    </dgm:pt>
    <dgm:pt modelId="{012CC438-46DD-4300-9852-8CFC34874367}" type="sibTrans" cxnId="{2BB84B29-9688-4929-98A8-8E95076FFD0A}">
      <dgm:prSet/>
      <dgm:spPr/>
      <dgm:t>
        <a:bodyPr/>
        <a:lstStyle/>
        <a:p>
          <a:endParaRPr lang="en-GB"/>
        </a:p>
      </dgm:t>
    </dgm:pt>
    <dgm:pt modelId="{95C704CE-C23B-4855-872D-B985D0D2F0C7}">
      <dgm:prSet phldrT="[Text]"/>
      <dgm:spPr/>
      <dgm:t>
        <a:bodyPr/>
        <a:lstStyle/>
        <a:p>
          <a:r>
            <a:rPr lang="en-GB" dirty="0"/>
            <a:t>Physical Fitness</a:t>
          </a:r>
        </a:p>
      </dgm:t>
    </dgm:pt>
    <dgm:pt modelId="{2E27B07B-BD95-4F61-AE6A-7F86166F204A}" type="parTrans" cxnId="{E7E45A62-2A8D-4208-BD42-0856C6A02E22}">
      <dgm:prSet/>
      <dgm:spPr/>
      <dgm:t>
        <a:bodyPr/>
        <a:lstStyle/>
        <a:p>
          <a:endParaRPr lang="en-GB"/>
        </a:p>
      </dgm:t>
    </dgm:pt>
    <dgm:pt modelId="{94DAF1FA-475C-4DBB-B5AA-C856824ADBAB}" type="sibTrans" cxnId="{E7E45A62-2A8D-4208-BD42-0856C6A02E22}">
      <dgm:prSet/>
      <dgm:spPr/>
      <dgm:t>
        <a:bodyPr/>
        <a:lstStyle/>
        <a:p>
          <a:endParaRPr lang="en-GB"/>
        </a:p>
      </dgm:t>
    </dgm:pt>
    <dgm:pt modelId="{DC2AD135-33EF-418F-8652-F504F8722C55}">
      <dgm:prSet phldrT="[Text]"/>
      <dgm:spPr/>
      <dgm:t>
        <a:bodyPr/>
        <a:lstStyle/>
        <a:p>
          <a:r>
            <a:rPr lang="en-GB" dirty="0"/>
            <a:t>Cardiovascular</a:t>
          </a:r>
        </a:p>
      </dgm:t>
    </dgm:pt>
    <dgm:pt modelId="{ED2B5D98-0AD2-4E4B-BBE4-23C89D28555F}" type="parTrans" cxnId="{BBBA49C0-ADB5-44F0-A7B2-852717AE58C4}">
      <dgm:prSet/>
      <dgm:spPr/>
      <dgm:t>
        <a:bodyPr/>
        <a:lstStyle/>
        <a:p>
          <a:endParaRPr lang="en-GB"/>
        </a:p>
      </dgm:t>
    </dgm:pt>
    <dgm:pt modelId="{CC8D80AE-59A7-4B53-96DA-CE22024306D3}" type="sibTrans" cxnId="{BBBA49C0-ADB5-44F0-A7B2-852717AE58C4}">
      <dgm:prSet/>
      <dgm:spPr/>
      <dgm:t>
        <a:bodyPr/>
        <a:lstStyle/>
        <a:p>
          <a:endParaRPr lang="en-GB"/>
        </a:p>
      </dgm:t>
    </dgm:pt>
    <dgm:pt modelId="{7B6B2328-7A33-4E98-B422-7BE862547C90}">
      <dgm:prSet phldrT="[Text]"/>
      <dgm:spPr/>
      <dgm:t>
        <a:bodyPr/>
        <a:lstStyle/>
        <a:p>
          <a:r>
            <a:rPr lang="en-GB" dirty="0"/>
            <a:t>Muscular Strength</a:t>
          </a:r>
        </a:p>
      </dgm:t>
    </dgm:pt>
    <dgm:pt modelId="{04F14F52-6967-48A2-9225-8405C5F18FD9}" type="parTrans" cxnId="{4B1C6386-807F-44F8-A7A3-5FF70B752584}">
      <dgm:prSet/>
      <dgm:spPr/>
      <dgm:t>
        <a:bodyPr/>
        <a:lstStyle/>
        <a:p>
          <a:endParaRPr lang="en-GB"/>
        </a:p>
      </dgm:t>
    </dgm:pt>
    <dgm:pt modelId="{7A0D2DCC-A558-4D0C-91B7-55BCE6AD56F0}" type="sibTrans" cxnId="{4B1C6386-807F-44F8-A7A3-5FF70B752584}">
      <dgm:prSet/>
      <dgm:spPr/>
      <dgm:t>
        <a:bodyPr/>
        <a:lstStyle/>
        <a:p>
          <a:endParaRPr lang="en-GB"/>
        </a:p>
      </dgm:t>
    </dgm:pt>
    <dgm:pt modelId="{825DC4B8-6564-449E-952C-BE7761CB5DF4}">
      <dgm:prSet phldrT="[Text]"/>
      <dgm:spPr/>
      <dgm:t>
        <a:bodyPr/>
        <a:lstStyle/>
        <a:p>
          <a:r>
            <a:rPr lang="en-GB" dirty="0"/>
            <a:t>Emotional/Mental Fitness</a:t>
          </a:r>
        </a:p>
      </dgm:t>
    </dgm:pt>
    <dgm:pt modelId="{C1F8CA02-7396-4A52-B899-BD9F8DB95DD6}" type="parTrans" cxnId="{468E25D6-D294-4821-B5CB-7BB3DB19E3DA}">
      <dgm:prSet/>
      <dgm:spPr/>
      <dgm:t>
        <a:bodyPr/>
        <a:lstStyle/>
        <a:p>
          <a:endParaRPr lang="en-GB"/>
        </a:p>
      </dgm:t>
    </dgm:pt>
    <dgm:pt modelId="{DA429510-F415-40D1-BB72-3D9E0D00FBF1}" type="sibTrans" cxnId="{468E25D6-D294-4821-B5CB-7BB3DB19E3DA}">
      <dgm:prSet/>
      <dgm:spPr/>
      <dgm:t>
        <a:bodyPr/>
        <a:lstStyle/>
        <a:p>
          <a:endParaRPr lang="en-GB"/>
        </a:p>
      </dgm:t>
    </dgm:pt>
    <dgm:pt modelId="{CEA50B96-DEC2-4302-95B9-F0A56D2B23F5}">
      <dgm:prSet/>
      <dgm:spPr/>
      <dgm:t>
        <a:bodyPr/>
        <a:lstStyle/>
        <a:p>
          <a:r>
            <a:rPr lang="en-GB" dirty="0"/>
            <a:t>Nutritional Fitness</a:t>
          </a:r>
        </a:p>
      </dgm:t>
    </dgm:pt>
    <dgm:pt modelId="{C4D705CD-E6E0-42D1-B4E8-66AD78F6E6D0}" type="parTrans" cxnId="{D0159F4B-C795-4567-A457-5B1C073736AF}">
      <dgm:prSet/>
      <dgm:spPr/>
      <dgm:t>
        <a:bodyPr/>
        <a:lstStyle/>
        <a:p>
          <a:endParaRPr lang="en-GB"/>
        </a:p>
      </dgm:t>
    </dgm:pt>
    <dgm:pt modelId="{A8B8C4BE-8C45-48EE-AAF1-9EA4708D972F}" type="sibTrans" cxnId="{D0159F4B-C795-4567-A457-5B1C073736AF}">
      <dgm:prSet/>
      <dgm:spPr/>
      <dgm:t>
        <a:bodyPr/>
        <a:lstStyle/>
        <a:p>
          <a:endParaRPr lang="en-GB"/>
        </a:p>
      </dgm:t>
    </dgm:pt>
    <dgm:pt modelId="{53AF72E9-7B69-4A85-B86F-F807AE4CBAD8}">
      <dgm:prSet/>
      <dgm:spPr/>
      <dgm:t>
        <a:bodyPr/>
        <a:lstStyle/>
        <a:p>
          <a:r>
            <a:rPr lang="en-GB" dirty="0"/>
            <a:t>Medical Fitness</a:t>
          </a:r>
        </a:p>
      </dgm:t>
    </dgm:pt>
    <dgm:pt modelId="{12DF4FF0-F432-488B-9577-5984A0DFFC82}" type="parTrans" cxnId="{E734081F-CE26-4AC1-AE5A-9FE9FA004333}">
      <dgm:prSet/>
      <dgm:spPr/>
      <dgm:t>
        <a:bodyPr/>
        <a:lstStyle/>
        <a:p>
          <a:endParaRPr lang="en-GB"/>
        </a:p>
      </dgm:t>
    </dgm:pt>
    <dgm:pt modelId="{DAF753FC-E0B3-43FE-A7A2-A2B13BE0AEC1}" type="sibTrans" cxnId="{E734081F-CE26-4AC1-AE5A-9FE9FA004333}">
      <dgm:prSet/>
      <dgm:spPr/>
      <dgm:t>
        <a:bodyPr/>
        <a:lstStyle/>
        <a:p>
          <a:endParaRPr lang="en-GB"/>
        </a:p>
      </dgm:t>
    </dgm:pt>
    <dgm:pt modelId="{A6324379-0128-4E08-8857-C2A7FA9AC4F1}">
      <dgm:prSet/>
      <dgm:spPr/>
      <dgm:t>
        <a:bodyPr/>
        <a:lstStyle/>
        <a:p>
          <a:r>
            <a:rPr lang="en-GB" dirty="0"/>
            <a:t>Spiritual Fitness</a:t>
          </a:r>
        </a:p>
      </dgm:t>
    </dgm:pt>
    <dgm:pt modelId="{E8F48FDF-BC99-4A8E-B8D9-115260CD80DD}" type="parTrans" cxnId="{C4A93511-3F47-4993-860C-0DC22C9FD956}">
      <dgm:prSet/>
      <dgm:spPr/>
      <dgm:t>
        <a:bodyPr/>
        <a:lstStyle/>
        <a:p>
          <a:endParaRPr lang="en-GB"/>
        </a:p>
      </dgm:t>
    </dgm:pt>
    <dgm:pt modelId="{C0B407BE-F083-4E2C-847F-5D7C047AA62C}" type="sibTrans" cxnId="{C4A93511-3F47-4993-860C-0DC22C9FD956}">
      <dgm:prSet/>
      <dgm:spPr/>
      <dgm:t>
        <a:bodyPr/>
        <a:lstStyle/>
        <a:p>
          <a:endParaRPr lang="en-GB"/>
        </a:p>
      </dgm:t>
    </dgm:pt>
    <dgm:pt modelId="{D5DAC97E-2A69-4819-BA9B-878674EACADA}">
      <dgm:prSet/>
      <dgm:spPr/>
      <dgm:t>
        <a:bodyPr/>
        <a:lstStyle/>
        <a:p>
          <a:r>
            <a:rPr lang="en-GB" dirty="0"/>
            <a:t>Muscular Endurance</a:t>
          </a:r>
        </a:p>
      </dgm:t>
    </dgm:pt>
    <dgm:pt modelId="{DBF33AFF-668B-4E9E-A227-A4511FEB9417}" type="parTrans" cxnId="{4E93E297-895D-4A11-B053-11E2E4B56414}">
      <dgm:prSet/>
      <dgm:spPr/>
      <dgm:t>
        <a:bodyPr/>
        <a:lstStyle/>
        <a:p>
          <a:endParaRPr lang="en-GB"/>
        </a:p>
      </dgm:t>
    </dgm:pt>
    <dgm:pt modelId="{623D45F5-3A6C-4EA6-8A07-67116951198F}" type="sibTrans" cxnId="{4E93E297-895D-4A11-B053-11E2E4B56414}">
      <dgm:prSet/>
      <dgm:spPr/>
      <dgm:t>
        <a:bodyPr/>
        <a:lstStyle/>
        <a:p>
          <a:endParaRPr lang="en-GB"/>
        </a:p>
      </dgm:t>
    </dgm:pt>
    <dgm:pt modelId="{56FF0ACB-A417-4301-9F60-9C23BB0A2F04}">
      <dgm:prSet/>
      <dgm:spPr/>
      <dgm:t>
        <a:bodyPr/>
        <a:lstStyle/>
        <a:p>
          <a:r>
            <a:rPr lang="en-GB" dirty="0"/>
            <a:t>Flexibility</a:t>
          </a:r>
        </a:p>
      </dgm:t>
    </dgm:pt>
    <dgm:pt modelId="{8A85C624-90F5-4954-93ED-8A779F856FF5}" type="parTrans" cxnId="{5CBD777E-E063-446E-9713-AFA10D802786}">
      <dgm:prSet/>
      <dgm:spPr/>
      <dgm:t>
        <a:bodyPr/>
        <a:lstStyle/>
        <a:p>
          <a:endParaRPr lang="en-GB"/>
        </a:p>
      </dgm:t>
    </dgm:pt>
    <dgm:pt modelId="{A89280FE-A7AB-4375-BC04-3724E6CC866A}" type="sibTrans" cxnId="{5CBD777E-E063-446E-9713-AFA10D802786}">
      <dgm:prSet/>
      <dgm:spPr/>
      <dgm:t>
        <a:bodyPr/>
        <a:lstStyle/>
        <a:p>
          <a:endParaRPr lang="en-GB"/>
        </a:p>
      </dgm:t>
    </dgm:pt>
    <dgm:pt modelId="{9FF68EBB-5A2B-4BAB-9119-E7BC9DB8DBCF}">
      <dgm:prSet/>
      <dgm:spPr/>
      <dgm:t>
        <a:bodyPr/>
        <a:lstStyle/>
        <a:p>
          <a:r>
            <a:rPr lang="en-GB" dirty="0"/>
            <a:t>Motor Fitness</a:t>
          </a:r>
        </a:p>
      </dgm:t>
    </dgm:pt>
    <dgm:pt modelId="{1D45AD74-2F6E-4326-86A6-168E848614B6}" type="parTrans" cxnId="{D565A21F-19FB-470C-8CDC-20DD2AFD9BCD}">
      <dgm:prSet/>
      <dgm:spPr/>
      <dgm:t>
        <a:bodyPr/>
        <a:lstStyle/>
        <a:p>
          <a:endParaRPr lang="en-GB"/>
        </a:p>
      </dgm:t>
    </dgm:pt>
    <dgm:pt modelId="{476D5870-ACC9-49F7-8F21-A094844718E3}" type="sibTrans" cxnId="{D565A21F-19FB-470C-8CDC-20DD2AFD9BCD}">
      <dgm:prSet/>
      <dgm:spPr/>
      <dgm:t>
        <a:bodyPr/>
        <a:lstStyle/>
        <a:p>
          <a:endParaRPr lang="en-GB"/>
        </a:p>
      </dgm:t>
    </dgm:pt>
    <dgm:pt modelId="{AFBCDFF5-568B-4751-AD38-8778DA71A1B0}">
      <dgm:prSet/>
      <dgm:spPr/>
      <dgm:t>
        <a:bodyPr/>
        <a:lstStyle/>
        <a:p>
          <a:r>
            <a:rPr lang="en-GB" dirty="0"/>
            <a:t>Social Fitness</a:t>
          </a:r>
        </a:p>
      </dgm:t>
    </dgm:pt>
    <dgm:pt modelId="{D827045B-B417-437F-8090-831AF814605B}" type="parTrans" cxnId="{07DA71F6-9E45-42A6-BAD3-5453789F4E60}">
      <dgm:prSet/>
      <dgm:spPr/>
      <dgm:t>
        <a:bodyPr/>
        <a:lstStyle/>
        <a:p>
          <a:endParaRPr lang="en-GB"/>
        </a:p>
      </dgm:t>
    </dgm:pt>
    <dgm:pt modelId="{29DCFA52-B13B-4867-B2D8-A77EB1B4E952}" type="sibTrans" cxnId="{07DA71F6-9E45-42A6-BAD3-5453789F4E60}">
      <dgm:prSet/>
      <dgm:spPr/>
      <dgm:t>
        <a:bodyPr/>
        <a:lstStyle/>
        <a:p>
          <a:endParaRPr lang="en-GB"/>
        </a:p>
      </dgm:t>
    </dgm:pt>
    <dgm:pt modelId="{7D3A9E97-8221-49F4-AC40-B77A6FFF7298}" type="pres">
      <dgm:prSet presAssocID="{5B30CC66-806A-46FB-947A-920E9B6E086E}" presName="Name0" presStyleCnt="0">
        <dgm:presLayoutVars>
          <dgm:chPref val="1"/>
          <dgm:dir/>
          <dgm:animOne val="branch"/>
          <dgm:animLvl val="lvl"/>
          <dgm:resizeHandles val="exact"/>
        </dgm:presLayoutVars>
      </dgm:prSet>
      <dgm:spPr/>
    </dgm:pt>
    <dgm:pt modelId="{55443932-D8F5-4F82-9525-3A7DC9E62DE6}" type="pres">
      <dgm:prSet presAssocID="{D67DF137-870D-4293-A56C-0D5F1CBAB233}" presName="root1" presStyleCnt="0"/>
      <dgm:spPr/>
    </dgm:pt>
    <dgm:pt modelId="{B75D978D-2B91-4215-801C-C50845635140}" type="pres">
      <dgm:prSet presAssocID="{D67DF137-870D-4293-A56C-0D5F1CBAB233}" presName="LevelOneTextNode" presStyleLbl="node0" presStyleIdx="0" presStyleCnt="1">
        <dgm:presLayoutVars>
          <dgm:chPref val="3"/>
        </dgm:presLayoutVars>
      </dgm:prSet>
      <dgm:spPr/>
    </dgm:pt>
    <dgm:pt modelId="{F9EC307C-5788-4BDB-BE1C-65E76924E772}" type="pres">
      <dgm:prSet presAssocID="{D67DF137-870D-4293-A56C-0D5F1CBAB233}" presName="level2hierChild" presStyleCnt="0"/>
      <dgm:spPr/>
    </dgm:pt>
    <dgm:pt modelId="{682883DF-1A05-4E86-82F3-CC899C4B3FC3}" type="pres">
      <dgm:prSet presAssocID="{2E27B07B-BD95-4F61-AE6A-7F86166F204A}" presName="conn2-1" presStyleLbl="parChTrans1D2" presStyleIdx="0" presStyleCnt="6"/>
      <dgm:spPr/>
    </dgm:pt>
    <dgm:pt modelId="{CD474F5F-D502-4431-9311-0EE6DEACFB1F}" type="pres">
      <dgm:prSet presAssocID="{2E27B07B-BD95-4F61-AE6A-7F86166F204A}" presName="connTx" presStyleLbl="parChTrans1D2" presStyleIdx="0" presStyleCnt="6"/>
      <dgm:spPr/>
    </dgm:pt>
    <dgm:pt modelId="{FC343962-5969-47D1-95A4-2A73BAE92467}" type="pres">
      <dgm:prSet presAssocID="{95C704CE-C23B-4855-872D-B985D0D2F0C7}" presName="root2" presStyleCnt="0"/>
      <dgm:spPr/>
    </dgm:pt>
    <dgm:pt modelId="{32CFC3EC-B823-4470-9CBC-AE840514A901}" type="pres">
      <dgm:prSet presAssocID="{95C704CE-C23B-4855-872D-B985D0D2F0C7}" presName="LevelTwoTextNode" presStyleLbl="node2" presStyleIdx="0" presStyleCnt="6">
        <dgm:presLayoutVars>
          <dgm:chPref val="3"/>
        </dgm:presLayoutVars>
      </dgm:prSet>
      <dgm:spPr/>
    </dgm:pt>
    <dgm:pt modelId="{909EAEBD-9430-4815-BE4E-985972CED018}" type="pres">
      <dgm:prSet presAssocID="{95C704CE-C23B-4855-872D-B985D0D2F0C7}" presName="level3hierChild" presStyleCnt="0"/>
      <dgm:spPr/>
    </dgm:pt>
    <dgm:pt modelId="{BBD3843D-BA4D-4093-AE31-2704954B7F00}" type="pres">
      <dgm:prSet presAssocID="{ED2B5D98-0AD2-4E4B-BBE4-23C89D28555F}" presName="conn2-1" presStyleLbl="parChTrans1D3" presStyleIdx="0" presStyleCnt="5"/>
      <dgm:spPr/>
    </dgm:pt>
    <dgm:pt modelId="{3FDB8EC9-1286-427F-BAF3-0DF6F7E5269D}" type="pres">
      <dgm:prSet presAssocID="{ED2B5D98-0AD2-4E4B-BBE4-23C89D28555F}" presName="connTx" presStyleLbl="parChTrans1D3" presStyleIdx="0" presStyleCnt="5"/>
      <dgm:spPr/>
    </dgm:pt>
    <dgm:pt modelId="{C4AD46AF-FD16-4052-8EB9-DBC9415E9F2C}" type="pres">
      <dgm:prSet presAssocID="{DC2AD135-33EF-418F-8652-F504F8722C55}" presName="root2" presStyleCnt="0"/>
      <dgm:spPr/>
    </dgm:pt>
    <dgm:pt modelId="{891E95BD-98DE-4593-B244-2081ABF3FA2D}" type="pres">
      <dgm:prSet presAssocID="{DC2AD135-33EF-418F-8652-F504F8722C55}" presName="LevelTwoTextNode" presStyleLbl="node3" presStyleIdx="0" presStyleCnt="5">
        <dgm:presLayoutVars>
          <dgm:chPref val="3"/>
        </dgm:presLayoutVars>
      </dgm:prSet>
      <dgm:spPr/>
    </dgm:pt>
    <dgm:pt modelId="{17B3F455-49A2-49FC-9CEC-D79B64401663}" type="pres">
      <dgm:prSet presAssocID="{DC2AD135-33EF-418F-8652-F504F8722C55}" presName="level3hierChild" presStyleCnt="0"/>
      <dgm:spPr/>
    </dgm:pt>
    <dgm:pt modelId="{DD633BDE-5821-4F80-BF49-C67CB3CD4E8A}" type="pres">
      <dgm:prSet presAssocID="{04F14F52-6967-48A2-9225-8405C5F18FD9}" presName="conn2-1" presStyleLbl="parChTrans1D3" presStyleIdx="1" presStyleCnt="5"/>
      <dgm:spPr/>
    </dgm:pt>
    <dgm:pt modelId="{58D15003-15BF-463F-92CD-DE8B6513FE08}" type="pres">
      <dgm:prSet presAssocID="{04F14F52-6967-48A2-9225-8405C5F18FD9}" presName="connTx" presStyleLbl="parChTrans1D3" presStyleIdx="1" presStyleCnt="5"/>
      <dgm:spPr/>
    </dgm:pt>
    <dgm:pt modelId="{51E0292A-1F33-447E-A59E-875299EDFED9}" type="pres">
      <dgm:prSet presAssocID="{7B6B2328-7A33-4E98-B422-7BE862547C90}" presName="root2" presStyleCnt="0"/>
      <dgm:spPr/>
    </dgm:pt>
    <dgm:pt modelId="{18E14665-AFF5-440E-A9B5-688DA835353E}" type="pres">
      <dgm:prSet presAssocID="{7B6B2328-7A33-4E98-B422-7BE862547C90}" presName="LevelTwoTextNode" presStyleLbl="node3" presStyleIdx="1" presStyleCnt="5">
        <dgm:presLayoutVars>
          <dgm:chPref val="3"/>
        </dgm:presLayoutVars>
      </dgm:prSet>
      <dgm:spPr/>
    </dgm:pt>
    <dgm:pt modelId="{901F6505-EE46-487F-BF71-8C23C82E9850}" type="pres">
      <dgm:prSet presAssocID="{7B6B2328-7A33-4E98-B422-7BE862547C90}" presName="level3hierChild" presStyleCnt="0"/>
      <dgm:spPr/>
    </dgm:pt>
    <dgm:pt modelId="{DAFE191E-562B-44CC-AA82-1E2D58C247AA}" type="pres">
      <dgm:prSet presAssocID="{DBF33AFF-668B-4E9E-A227-A4511FEB9417}" presName="conn2-1" presStyleLbl="parChTrans1D3" presStyleIdx="2" presStyleCnt="5"/>
      <dgm:spPr/>
    </dgm:pt>
    <dgm:pt modelId="{C56FCDF2-52F8-4D68-9BF4-9DAE9246AA4D}" type="pres">
      <dgm:prSet presAssocID="{DBF33AFF-668B-4E9E-A227-A4511FEB9417}" presName="connTx" presStyleLbl="parChTrans1D3" presStyleIdx="2" presStyleCnt="5"/>
      <dgm:spPr/>
    </dgm:pt>
    <dgm:pt modelId="{9B9EED55-BD27-4C90-AF6A-10CE2B46B5FC}" type="pres">
      <dgm:prSet presAssocID="{D5DAC97E-2A69-4819-BA9B-878674EACADA}" presName="root2" presStyleCnt="0"/>
      <dgm:spPr/>
    </dgm:pt>
    <dgm:pt modelId="{FEE6749C-EC10-4D76-9DC4-6BF9DD73DE7A}" type="pres">
      <dgm:prSet presAssocID="{D5DAC97E-2A69-4819-BA9B-878674EACADA}" presName="LevelTwoTextNode" presStyleLbl="node3" presStyleIdx="2" presStyleCnt="5">
        <dgm:presLayoutVars>
          <dgm:chPref val="3"/>
        </dgm:presLayoutVars>
      </dgm:prSet>
      <dgm:spPr/>
    </dgm:pt>
    <dgm:pt modelId="{0FDD390C-AB77-4863-970A-9D0B6AFFE6D1}" type="pres">
      <dgm:prSet presAssocID="{D5DAC97E-2A69-4819-BA9B-878674EACADA}" presName="level3hierChild" presStyleCnt="0"/>
      <dgm:spPr/>
    </dgm:pt>
    <dgm:pt modelId="{F6E03E73-BBAE-4911-B368-D2EAF16ECDFC}" type="pres">
      <dgm:prSet presAssocID="{8A85C624-90F5-4954-93ED-8A779F856FF5}" presName="conn2-1" presStyleLbl="parChTrans1D3" presStyleIdx="3" presStyleCnt="5"/>
      <dgm:spPr/>
    </dgm:pt>
    <dgm:pt modelId="{554FAF37-A274-483B-9A94-2FCDBDBCFA71}" type="pres">
      <dgm:prSet presAssocID="{8A85C624-90F5-4954-93ED-8A779F856FF5}" presName="connTx" presStyleLbl="parChTrans1D3" presStyleIdx="3" presStyleCnt="5"/>
      <dgm:spPr/>
    </dgm:pt>
    <dgm:pt modelId="{07719D1E-CFC6-4357-955B-BD21ED5BFAA1}" type="pres">
      <dgm:prSet presAssocID="{56FF0ACB-A417-4301-9F60-9C23BB0A2F04}" presName="root2" presStyleCnt="0"/>
      <dgm:spPr/>
    </dgm:pt>
    <dgm:pt modelId="{FEAA9BC2-646C-40D5-9FB0-71D8F115434A}" type="pres">
      <dgm:prSet presAssocID="{56FF0ACB-A417-4301-9F60-9C23BB0A2F04}" presName="LevelTwoTextNode" presStyleLbl="node3" presStyleIdx="3" presStyleCnt="5">
        <dgm:presLayoutVars>
          <dgm:chPref val="3"/>
        </dgm:presLayoutVars>
      </dgm:prSet>
      <dgm:spPr/>
    </dgm:pt>
    <dgm:pt modelId="{E7004AAC-6990-4185-BF21-BEFD9D226031}" type="pres">
      <dgm:prSet presAssocID="{56FF0ACB-A417-4301-9F60-9C23BB0A2F04}" presName="level3hierChild" presStyleCnt="0"/>
      <dgm:spPr/>
    </dgm:pt>
    <dgm:pt modelId="{1E0A5204-1DB9-4989-B678-1261992D3373}" type="pres">
      <dgm:prSet presAssocID="{1D45AD74-2F6E-4326-86A6-168E848614B6}" presName="conn2-1" presStyleLbl="parChTrans1D3" presStyleIdx="4" presStyleCnt="5"/>
      <dgm:spPr/>
    </dgm:pt>
    <dgm:pt modelId="{1A3B7A46-92FD-4241-8FD3-1B147FC3C78A}" type="pres">
      <dgm:prSet presAssocID="{1D45AD74-2F6E-4326-86A6-168E848614B6}" presName="connTx" presStyleLbl="parChTrans1D3" presStyleIdx="4" presStyleCnt="5"/>
      <dgm:spPr/>
    </dgm:pt>
    <dgm:pt modelId="{69E87C4B-9A70-4F57-982B-C475725D69F6}" type="pres">
      <dgm:prSet presAssocID="{9FF68EBB-5A2B-4BAB-9119-E7BC9DB8DBCF}" presName="root2" presStyleCnt="0"/>
      <dgm:spPr/>
    </dgm:pt>
    <dgm:pt modelId="{8A8AD6BC-DBD1-4A49-918E-07092BAEAA9A}" type="pres">
      <dgm:prSet presAssocID="{9FF68EBB-5A2B-4BAB-9119-E7BC9DB8DBCF}" presName="LevelTwoTextNode" presStyleLbl="node3" presStyleIdx="4" presStyleCnt="5">
        <dgm:presLayoutVars>
          <dgm:chPref val="3"/>
        </dgm:presLayoutVars>
      </dgm:prSet>
      <dgm:spPr/>
    </dgm:pt>
    <dgm:pt modelId="{B6500770-6A6C-4989-B68D-B39D4A4D7A26}" type="pres">
      <dgm:prSet presAssocID="{9FF68EBB-5A2B-4BAB-9119-E7BC9DB8DBCF}" presName="level3hierChild" presStyleCnt="0"/>
      <dgm:spPr/>
    </dgm:pt>
    <dgm:pt modelId="{DDF99387-A54E-454E-B11E-DE0A2DB988E4}" type="pres">
      <dgm:prSet presAssocID="{C1F8CA02-7396-4A52-B899-BD9F8DB95DD6}" presName="conn2-1" presStyleLbl="parChTrans1D2" presStyleIdx="1" presStyleCnt="6"/>
      <dgm:spPr/>
    </dgm:pt>
    <dgm:pt modelId="{20949FD7-A979-47A7-BBD3-A09885B9E51D}" type="pres">
      <dgm:prSet presAssocID="{C1F8CA02-7396-4A52-B899-BD9F8DB95DD6}" presName="connTx" presStyleLbl="parChTrans1D2" presStyleIdx="1" presStyleCnt="6"/>
      <dgm:spPr/>
    </dgm:pt>
    <dgm:pt modelId="{7272F0C7-4B86-4ABC-B5EA-37FD6DC0AB0E}" type="pres">
      <dgm:prSet presAssocID="{825DC4B8-6564-449E-952C-BE7761CB5DF4}" presName="root2" presStyleCnt="0"/>
      <dgm:spPr/>
    </dgm:pt>
    <dgm:pt modelId="{174B41E7-817C-4134-A601-7CF6F1A7717A}" type="pres">
      <dgm:prSet presAssocID="{825DC4B8-6564-449E-952C-BE7761CB5DF4}" presName="LevelTwoTextNode" presStyleLbl="node2" presStyleIdx="1" presStyleCnt="6">
        <dgm:presLayoutVars>
          <dgm:chPref val="3"/>
        </dgm:presLayoutVars>
      </dgm:prSet>
      <dgm:spPr/>
    </dgm:pt>
    <dgm:pt modelId="{E37DA280-F7B7-4F74-9EC1-60B9ECBAA838}" type="pres">
      <dgm:prSet presAssocID="{825DC4B8-6564-449E-952C-BE7761CB5DF4}" presName="level3hierChild" presStyleCnt="0"/>
      <dgm:spPr/>
    </dgm:pt>
    <dgm:pt modelId="{0DBBEECF-B12D-4CC9-BEB5-950DFA9FEEF7}" type="pres">
      <dgm:prSet presAssocID="{D827045B-B417-437F-8090-831AF814605B}" presName="conn2-1" presStyleLbl="parChTrans1D2" presStyleIdx="2" presStyleCnt="6"/>
      <dgm:spPr/>
    </dgm:pt>
    <dgm:pt modelId="{9A6B2991-5BD4-41F8-8237-A99827382976}" type="pres">
      <dgm:prSet presAssocID="{D827045B-B417-437F-8090-831AF814605B}" presName="connTx" presStyleLbl="parChTrans1D2" presStyleIdx="2" presStyleCnt="6"/>
      <dgm:spPr/>
    </dgm:pt>
    <dgm:pt modelId="{700D6041-0BB2-46C3-94EA-919BE7A0465C}" type="pres">
      <dgm:prSet presAssocID="{AFBCDFF5-568B-4751-AD38-8778DA71A1B0}" presName="root2" presStyleCnt="0"/>
      <dgm:spPr/>
    </dgm:pt>
    <dgm:pt modelId="{304D6CBB-D831-41C9-8269-5227DFEE0B37}" type="pres">
      <dgm:prSet presAssocID="{AFBCDFF5-568B-4751-AD38-8778DA71A1B0}" presName="LevelTwoTextNode" presStyleLbl="node2" presStyleIdx="2" presStyleCnt="6">
        <dgm:presLayoutVars>
          <dgm:chPref val="3"/>
        </dgm:presLayoutVars>
      </dgm:prSet>
      <dgm:spPr/>
    </dgm:pt>
    <dgm:pt modelId="{1D10E65C-7B40-4F63-B2A7-8AFAD70D7B86}" type="pres">
      <dgm:prSet presAssocID="{AFBCDFF5-568B-4751-AD38-8778DA71A1B0}" presName="level3hierChild" presStyleCnt="0"/>
      <dgm:spPr/>
    </dgm:pt>
    <dgm:pt modelId="{EEC33625-7683-41F1-A501-214DE27A658B}" type="pres">
      <dgm:prSet presAssocID="{C4D705CD-E6E0-42D1-B4E8-66AD78F6E6D0}" presName="conn2-1" presStyleLbl="parChTrans1D2" presStyleIdx="3" presStyleCnt="6"/>
      <dgm:spPr/>
    </dgm:pt>
    <dgm:pt modelId="{FEF96D2C-87FC-41C0-876F-ABCBB8776C5C}" type="pres">
      <dgm:prSet presAssocID="{C4D705CD-E6E0-42D1-B4E8-66AD78F6E6D0}" presName="connTx" presStyleLbl="parChTrans1D2" presStyleIdx="3" presStyleCnt="6"/>
      <dgm:spPr/>
    </dgm:pt>
    <dgm:pt modelId="{B74A784B-D350-4F2E-9CBD-B15B0D51AB17}" type="pres">
      <dgm:prSet presAssocID="{CEA50B96-DEC2-4302-95B9-F0A56D2B23F5}" presName="root2" presStyleCnt="0"/>
      <dgm:spPr/>
    </dgm:pt>
    <dgm:pt modelId="{ACDB31EE-9CBA-4D12-B4C4-D41F867B182B}" type="pres">
      <dgm:prSet presAssocID="{CEA50B96-DEC2-4302-95B9-F0A56D2B23F5}" presName="LevelTwoTextNode" presStyleLbl="node2" presStyleIdx="3" presStyleCnt="6">
        <dgm:presLayoutVars>
          <dgm:chPref val="3"/>
        </dgm:presLayoutVars>
      </dgm:prSet>
      <dgm:spPr/>
    </dgm:pt>
    <dgm:pt modelId="{C2453274-E660-4D4F-B747-0DD626D347C7}" type="pres">
      <dgm:prSet presAssocID="{CEA50B96-DEC2-4302-95B9-F0A56D2B23F5}" presName="level3hierChild" presStyleCnt="0"/>
      <dgm:spPr/>
    </dgm:pt>
    <dgm:pt modelId="{6349BBAE-6201-4B71-8A3A-2992AF5F74DE}" type="pres">
      <dgm:prSet presAssocID="{12DF4FF0-F432-488B-9577-5984A0DFFC82}" presName="conn2-1" presStyleLbl="parChTrans1D2" presStyleIdx="4" presStyleCnt="6"/>
      <dgm:spPr/>
    </dgm:pt>
    <dgm:pt modelId="{1290C4BD-5858-410C-AFA1-D00961EFE0A8}" type="pres">
      <dgm:prSet presAssocID="{12DF4FF0-F432-488B-9577-5984A0DFFC82}" presName="connTx" presStyleLbl="parChTrans1D2" presStyleIdx="4" presStyleCnt="6"/>
      <dgm:spPr/>
    </dgm:pt>
    <dgm:pt modelId="{E1E9B120-8222-41AD-B75D-A8BCAEA3C7EF}" type="pres">
      <dgm:prSet presAssocID="{53AF72E9-7B69-4A85-B86F-F807AE4CBAD8}" presName="root2" presStyleCnt="0"/>
      <dgm:spPr/>
    </dgm:pt>
    <dgm:pt modelId="{E28B2D38-D247-4422-B608-CEDBF8CD0F48}" type="pres">
      <dgm:prSet presAssocID="{53AF72E9-7B69-4A85-B86F-F807AE4CBAD8}" presName="LevelTwoTextNode" presStyleLbl="node2" presStyleIdx="4" presStyleCnt="6">
        <dgm:presLayoutVars>
          <dgm:chPref val="3"/>
        </dgm:presLayoutVars>
      </dgm:prSet>
      <dgm:spPr/>
    </dgm:pt>
    <dgm:pt modelId="{AFF7E3E0-3760-400B-858D-440DD51832CF}" type="pres">
      <dgm:prSet presAssocID="{53AF72E9-7B69-4A85-B86F-F807AE4CBAD8}" presName="level3hierChild" presStyleCnt="0"/>
      <dgm:spPr/>
    </dgm:pt>
    <dgm:pt modelId="{DC9ABF6E-A403-4070-A807-EE537D3C798F}" type="pres">
      <dgm:prSet presAssocID="{E8F48FDF-BC99-4A8E-B8D9-115260CD80DD}" presName="conn2-1" presStyleLbl="parChTrans1D2" presStyleIdx="5" presStyleCnt="6"/>
      <dgm:spPr/>
    </dgm:pt>
    <dgm:pt modelId="{632FA887-C08E-4FE6-90D7-8E4E34DBDB11}" type="pres">
      <dgm:prSet presAssocID="{E8F48FDF-BC99-4A8E-B8D9-115260CD80DD}" presName="connTx" presStyleLbl="parChTrans1D2" presStyleIdx="5" presStyleCnt="6"/>
      <dgm:spPr/>
    </dgm:pt>
    <dgm:pt modelId="{BC86A768-ED01-45F0-844F-0CC1090CCB16}" type="pres">
      <dgm:prSet presAssocID="{A6324379-0128-4E08-8857-C2A7FA9AC4F1}" presName="root2" presStyleCnt="0"/>
      <dgm:spPr/>
    </dgm:pt>
    <dgm:pt modelId="{456E4418-6276-4DFE-B44C-9C7D85DC00D9}" type="pres">
      <dgm:prSet presAssocID="{A6324379-0128-4E08-8857-C2A7FA9AC4F1}" presName="LevelTwoTextNode" presStyleLbl="node2" presStyleIdx="5" presStyleCnt="6">
        <dgm:presLayoutVars>
          <dgm:chPref val="3"/>
        </dgm:presLayoutVars>
      </dgm:prSet>
      <dgm:spPr/>
    </dgm:pt>
    <dgm:pt modelId="{3F1ECC9E-C6B3-46C7-BB94-D356E61643B0}" type="pres">
      <dgm:prSet presAssocID="{A6324379-0128-4E08-8857-C2A7FA9AC4F1}" presName="level3hierChild" presStyleCnt="0"/>
      <dgm:spPr/>
    </dgm:pt>
  </dgm:ptLst>
  <dgm:cxnLst>
    <dgm:cxn modelId="{8FA00406-5C59-4C2D-87A7-B319F145BA94}" type="presOf" srcId="{7B6B2328-7A33-4E98-B422-7BE862547C90}" destId="{18E14665-AFF5-440E-A9B5-688DA835353E}" srcOrd="0" destOrd="0" presId="urn:microsoft.com/office/officeart/2008/layout/HorizontalMultiLevelHierarchy"/>
    <dgm:cxn modelId="{457E4509-4679-4621-8E1C-DA49A7EDD400}" type="presOf" srcId="{C1F8CA02-7396-4A52-B899-BD9F8DB95DD6}" destId="{20949FD7-A979-47A7-BBD3-A09885B9E51D}" srcOrd="1" destOrd="0" presId="urn:microsoft.com/office/officeart/2008/layout/HorizontalMultiLevelHierarchy"/>
    <dgm:cxn modelId="{3D90E709-E8CA-4FF8-B9BA-0D80D263AC3C}" type="presOf" srcId="{1D45AD74-2F6E-4326-86A6-168E848614B6}" destId="{1A3B7A46-92FD-4241-8FD3-1B147FC3C78A}" srcOrd="1" destOrd="0" presId="urn:microsoft.com/office/officeart/2008/layout/HorizontalMultiLevelHierarchy"/>
    <dgm:cxn modelId="{C4A93511-3F47-4993-860C-0DC22C9FD956}" srcId="{D67DF137-870D-4293-A56C-0D5F1CBAB233}" destId="{A6324379-0128-4E08-8857-C2A7FA9AC4F1}" srcOrd="5" destOrd="0" parTransId="{E8F48FDF-BC99-4A8E-B8D9-115260CD80DD}" sibTransId="{C0B407BE-F083-4E2C-847F-5D7C047AA62C}"/>
    <dgm:cxn modelId="{64699C1E-ACC6-454F-9A03-D7B503B6652D}" type="presOf" srcId="{E8F48FDF-BC99-4A8E-B8D9-115260CD80DD}" destId="{DC9ABF6E-A403-4070-A807-EE537D3C798F}" srcOrd="0" destOrd="0" presId="urn:microsoft.com/office/officeart/2008/layout/HorizontalMultiLevelHierarchy"/>
    <dgm:cxn modelId="{E734081F-CE26-4AC1-AE5A-9FE9FA004333}" srcId="{D67DF137-870D-4293-A56C-0D5F1CBAB233}" destId="{53AF72E9-7B69-4A85-B86F-F807AE4CBAD8}" srcOrd="4" destOrd="0" parTransId="{12DF4FF0-F432-488B-9577-5984A0DFFC82}" sibTransId="{DAF753FC-E0B3-43FE-A7A2-A2B13BE0AEC1}"/>
    <dgm:cxn modelId="{D565A21F-19FB-470C-8CDC-20DD2AFD9BCD}" srcId="{95C704CE-C23B-4855-872D-B985D0D2F0C7}" destId="{9FF68EBB-5A2B-4BAB-9119-E7BC9DB8DBCF}" srcOrd="4" destOrd="0" parTransId="{1D45AD74-2F6E-4326-86A6-168E848614B6}" sibTransId="{476D5870-ACC9-49F7-8F21-A094844718E3}"/>
    <dgm:cxn modelId="{029E2520-4115-4891-A6D5-B4DE10361E39}" type="presOf" srcId="{ED2B5D98-0AD2-4E4B-BBE4-23C89D28555F}" destId="{BBD3843D-BA4D-4093-AE31-2704954B7F00}" srcOrd="0" destOrd="0" presId="urn:microsoft.com/office/officeart/2008/layout/HorizontalMultiLevelHierarchy"/>
    <dgm:cxn modelId="{0BCA9722-DC56-4A29-8AE4-7F7E3D54D930}" type="presOf" srcId="{DBF33AFF-668B-4E9E-A227-A4511FEB9417}" destId="{C56FCDF2-52F8-4D68-9BF4-9DAE9246AA4D}" srcOrd="1" destOrd="0" presId="urn:microsoft.com/office/officeart/2008/layout/HorizontalMultiLevelHierarchy"/>
    <dgm:cxn modelId="{FD754523-D6BC-4A09-AD7D-6BD13954BB04}" type="presOf" srcId="{C4D705CD-E6E0-42D1-B4E8-66AD78F6E6D0}" destId="{FEF96D2C-87FC-41C0-876F-ABCBB8776C5C}" srcOrd="1" destOrd="0" presId="urn:microsoft.com/office/officeart/2008/layout/HorizontalMultiLevelHierarchy"/>
    <dgm:cxn modelId="{FD6BAE24-FBAD-4177-8E03-6F7F2E0ED2A9}" type="presOf" srcId="{95C704CE-C23B-4855-872D-B985D0D2F0C7}" destId="{32CFC3EC-B823-4470-9CBC-AE840514A901}" srcOrd="0" destOrd="0" presId="urn:microsoft.com/office/officeart/2008/layout/HorizontalMultiLevelHierarchy"/>
    <dgm:cxn modelId="{2BB84B29-9688-4929-98A8-8E95076FFD0A}" srcId="{5B30CC66-806A-46FB-947A-920E9B6E086E}" destId="{D67DF137-870D-4293-A56C-0D5F1CBAB233}" srcOrd="0" destOrd="0" parTransId="{FE536FA5-4CD8-4008-A1D4-E85909C8541C}" sibTransId="{012CC438-46DD-4300-9852-8CFC34874367}"/>
    <dgm:cxn modelId="{4A5F9429-DD25-4FB6-AB18-6A09DBE8449C}" type="presOf" srcId="{D827045B-B417-437F-8090-831AF814605B}" destId="{0DBBEECF-B12D-4CC9-BEB5-950DFA9FEEF7}" srcOrd="0" destOrd="0" presId="urn:microsoft.com/office/officeart/2008/layout/HorizontalMultiLevelHierarchy"/>
    <dgm:cxn modelId="{6A02793C-583E-4478-B46E-A79D9D59D49A}" type="presOf" srcId="{A6324379-0128-4E08-8857-C2A7FA9AC4F1}" destId="{456E4418-6276-4DFE-B44C-9C7D85DC00D9}" srcOrd="0" destOrd="0" presId="urn:microsoft.com/office/officeart/2008/layout/HorizontalMultiLevelHierarchy"/>
    <dgm:cxn modelId="{21F6D642-BD14-4964-A514-EF2E52F95B59}" type="presOf" srcId="{9FF68EBB-5A2B-4BAB-9119-E7BC9DB8DBCF}" destId="{8A8AD6BC-DBD1-4A49-918E-07092BAEAA9A}" srcOrd="0" destOrd="0" presId="urn:microsoft.com/office/officeart/2008/layout/HorizontalMultiLevelHierarchy"/>
    <dgm:cxn modelId="{487BA243-FDE3-4530-B05E-E4E6530D4304}" type="presOf" srcId="{DC2AD135-33EF-418F-8652-F504F8722C55}" destId="{891E95BD-98DE-4593-B244-2081ABF3FA2D}" srcOrd="0" destOrd="0" presId="urn:microsoft.com/office/officeart/2008/layout/HorizontalMultiLevelHierarchy"/>
    <dgm:cxn modelId="{D0159F4B-C795-4567-A457-5B1C073736AF}" srcId="{D67DF137-870D-4293-A56C-0D5F1CBAB233}" destId="{CEA50B96-DEC2-4302-95B9-F0A56D2B23F5}" srcOrd="3" destOrd="0" parTransId="{C4D705CD-E6E0-42D1-B4E8-66AD78F6E6D0}" sibTransId="{A8B8C4BE-8C45-48EE-AAF1-9EA4708D972F}"/>
    <dgm:cxn modelId="{E6409F51-7169-4E0A-B1E4-C66928759912}" type="presOf" srcId="{ED2B5D98-0AD2-4E4B-BBE4-23C89D28555F}" destId="{3FDB8EC9-1286-427F-BAF3-0DF6F7E5269D}" srcOrd="1" destOrd="0" presId="urn:microsoft.com/office/officeart/2008/layout/HorizontalMultiLevelHierarchy"/>
    <dgm:cxn modelId="{1D1D4F5B-ECBC-414D-BD7A-47FF16904FFC}" type="presOf" srcId="{1D45AD74-2F6E-4326-86A6-168E848614B6}" destId="{1E0A5204-1DB9-4989-B678-1261992D3373}" srcOrd="0" destOrd="0" presId="urn:microsoft.com/office/officeart/2008/layout/HorizontalMultiLevelHierarchy"/>
    <dgm:cxn modelId="{E7E45A62-2A8D-4208-BD42-0856C6A02E22}" srcId="{D67DF137-870D-4293-A56C-0D5F1CBAB233}" destId="{95C704CE-C23B-4855-872D-B985D0D2F0C7}" srcOrd="0" destOrd="0" parTransId="{2E27B07B-BD95-4F61-AE6A-7F86166F204A}" sibTransId="{94DAF1FA-475C-4DBB-B5AA-C856824ADBAB}"/>
    <dgm:cxn modelId="{2940476E-1EF2-4907-9531-C2C58ACA0C27}" type="presOf" srcId="{53AF72E9-7B69-4A85-B86F-F807AE4CBAD8}" destId="{E28B2D38-D247-4422-B608-CEDBF8CD0F48}" srcOrd="0" destOrd="0" presId="urn:microsoft.com/office/officeart/2008/layout/HorizontalMultiLevelHierarchy"/>
    <dgm:cxn modelId="{0AC93773-F071-478B-A81B-FEE6A7ED95A5}" type="presOf" srcId="{C1F8CA02-7396-4A52-B899-BD9F8DB95DD6}" destId="{DDF99387-A54E-454E-B11E-DE0A2DB988E4}" srcOrd="0" destOrd="0" presId="urn:microsoft.com/office/officeart/2008/layout/HorizontalMultiLevelHierarchy"/>
    <dgm:cxn modelId="{51818A78-308E-4C70-BE24-CA2814EEC8AE}" type="presOf" srcId="{2E27B07B-BD95-4F61-AE6A-7F86166F204A}" destId="{CD474F5F-D502-4431-9311-0EE6DEACFB1F}" srcOrd="1" destOrd="0" presId="urn:microsoft.com/office/officeart/2008/layout/HorizontalMultiLevelHierarchy"/>
    <dgm:cxn modelId="{C989A17C-12FE-4BF8-A611-2DF19ACF47B6}" type="presOf" srcId="{12DF4FF0-F432-488B-9577-5984A0DFFC82}" destId="{1290C4BD-5858-410C-AFA1-D00961EFE0A8}" srcOrd="1" destOrd="0" presId="urn:microsoft.com/office/officeart/2008/layout/HorizontalMultiLevelHierarchy"/>
    <dgm:cxn modelId="{5CBD777E-E063-446E-9713-AFA10D802786}" srcId="{95C704CE-C23B-4855-872D-B985D0D2F0C7}" destId="{56FF0ACB-A417-4301-9F60-9C23BB0A2F04}" srcOrd="3" destOrd="0" parTransId="{8A85C624-90F5-4954-93ED-8A779F856FF5}" sibTransId="{A89280FE-A7AB-4375-BC04-3724E6CC866A}"/>
    <dgm:cxn modelId="{4B1C6386-807F-44F8-A7A3-5FF70B752584}" srcId="{95C704CE-C23B-4855-872D-B985D0D2F0C7}" destId="{7B6B2328-7A33-4E98-B422-7BE862547C90}" srcOrd="1" destOrd="0" parTransId="{04F14F52-6967-48A2-9225-8405C5F18FD9}" sibTransId="{7A0D2DCC-A558-4D0C-91B7-55BCE6AD56F0}"/>
    <dgm:cxn modelId="{4C1B9E8B-EC01-4309-B883-F06E1D05A6EF}" type="presOf" srcId="{E8F48FDF-BC99-4A8E-B8D9-115260CD80DD}" destId="{632FA887-C08E-4FE6-90D7-8E4E34DBDB11}" srcOrd="1" destOrd="0" presId="urn:microsoft.com/office/officeart/2008/layout/HorizontalMultiLevelHierarchy"/>
    <dgm:cxn modelId="{FDC0F48D-77BC-4910-AB9F-876CD0919A3A}" type="presOf" srcId="{825DC4B8-6564-449E-952C-BE7761CB5DF4}" destId="{174B41E7-817C-4134-A601-7CF6F1A7717A}" srcOrd="0" destOrd="0" presId="urn:microsoft.com/office/officeart/2008/layout/HorizontalMultiLevelHierarchy"/>
    <dgm:cxn modelId="{4E93E297-895D-4A11-B053-11E2E4B56414}" srcId="{95C704CE-C23B-4855-872D-B985D0D2F0C7}" destId="{D5DAC97E-2A69-4819-BA9B-878674EACADA}" srcOrd="2" destOrd="0" parTransId="{DBF33AFF-668B-4E9E-A227-A4511FEB9417}" sibTransId="{623D45F5-3A6C-4EA6-8A07-67116951198F}"/>
    <dgm:cxn modelId="{6FE8849A-4A8E-44D5-8090-2C28769D0CF7}" type="presOf" srcId="{8A85C624-90F5-4954-93ED-8A779F856FF5}" destId="{554FAF37-A274-483B-9A94-2FCDBDBCFA71}" srcOrd="1" destOrd="0" presId="urn:microsoft.com/office/officeart/2008/layout/HorizontalMultiLevelHierarchy"/>
    <dgm:cxn modelId="{832595A5-1A2B-4731-98B0-7C32D89802BC}" type="presOf" srcId="{AFBCDFF5-568B-4751-AD38-8778DA71A1B0}" destId="{304D6CBB-D831-41C9-8269-5227DFEE0B37}" srcOrd="0" destOrd="0" presId="urn:microsoft.com/office/officeart/2008/layout/HorizontalMultiLevelHierarchy"/>
    <dgm:cxn modelId="{5D8B6CA8-4AF1-4386-8A8E-BFC09986E291}" type="presOf" srcId="{5B30CC66-806A-46FB-947A-920E9B6E086E}" destId="{7D3A9E97-8221-49F4-AC40-B77A6FFF7298}" srcOrd="0" destOrd="0" presId="urn:microsoft.com/office/officeart/2008/layout/HorizontalMultiLevelHierarchy"/>
    <dgm:cxn modelId="{05A06DA9-A549-4061-87B5-4C193C5641DC}" type="presOf" srcId="{04F14F52-6967-48A2-9225-8405C5F18FD9}" destId="{DD633BDE-5821-4F80-BF49-C67CB3CD4E8A}" srcOrd="0" destOrd="0" presId="urn:microsoft.com/office/officeart/2008/layout/HorizontalMultiLevelHierarchy"/>
    <dgm:cxn modelId="{CAA991B6-179B-42CD-A54D-EA01269D9ADB}" type="presOf" srcId="{D827045B-B417-437F-8090-831AF814605B}" destId="{9A6B2991-5BD4-41F8-8237-A99827382976}" srcOrd="1" destOrd="0" presId="urn:microsoft.com/office/officeart/2008/layout/HorizontalMultiLevelHierarchy"/>
    <dgm:cxn modelId="{CF7DAEBF-E40A-46B2-B3E3-CBE6AA7217B8}" type="presOf" srcId="{12DF4FF0-F432-488B-9577-5984A0DFFC82}" destId="{6349BBAE-6201-4B71-8A3A-2992AF5F74DE}" srcOrd="0" destOrd="0" presId="urn:microsoft.com/office/officeart/2008/layout/HorizontalMultiLevelHierarchy"/>
    <dgm:cxn modelId="{BBBA49C0-ADB5-44F0-A7B2-852717AE58C4}" srcId="{95C704CE-C23B-4855-872D-B985D0D2F0C7}" destId="{DC2AD135-33EF-418F-8652-F504F8722C55}" srcOrd="0" destOrd="0" parTransId="{ED2B5D98-0AD2-4E4B-BBE4-23C89D28555F}" sibTransId="{CC8D80AE-59A7-4B53-96DA-CE22024306D3}"/>
    <dgm:cxn modelId="{9D822FC6-BBBF-45CF-9CA7-C89887F62425}" type="presOf" srcId="{04F14F52-6967-48A2-9225-8405C5F18FD9}" destId="{58D15003-15BF-463F-92CD-DE8B6513FE08}" srcOrd="1" destOrd="0" presId="urn:microsoft.com/office/officeart/2008/layout/HorizontalMultiLevelHierarchy"/>
    <dgm:cxn modelId="{730D69C7-901B-4D9B-9343-7DB29046B7D3}" type="presOf" srcId="{56FF0ACB-A417-4301-9F60-9C23BB0A2F04}" destId="{FEAA9BC2-646C-40D5-9FB0-71D8F115434A}" srcOrd="0" destOrd="0" presId="urn:microsoft.com/office/officeart/2008/layout/HorizontalMultiLevelHierarchy"/>
    <dgm:cxn modelId="{F854F7C9-9D35-478E-85DB-07AC55A96B5F}" type="presOf" srcId="{8A85C624-90F5-4954-93ED-8A779F856FF5}" destId="{F6E03E73-BBAE-4911-B368-D2EAF16ECDFC}" srcOrd="0" destOrd="0" presId="urn:microsoft.com/office/officeart/2008/layout/HorizontalMultiLevelHierarchy"/>
    <dgm:cxn modelId="{3D9F83D2-DDC7-4466-A7DD-0DC7CE8F8405}" type="presOf" srcId="{DBF33AFF-668B-4E9E-A227-A4511FEB9417}" destId="{DAFE191E-562B-44CC-AA82-1E2D58C247AA}" srcOrd="0" destOrd="0" presId="urn:microsoft.com/office/officeart/2008/layout/HorizontalMultiLevelHierarchy"/>
    <dgm:cxn modelId="{137EE0D5-1F8F-46E1-9323-86D2676F560F}" type="presOf" srcId="{C4D705CD-E6E0-42D1-B4E8-66AD78F6E6D0}" destId="{EEC33625-7683-41F1-A501-214DE27A658B}" srcOrd="0" destOrd="0" presId="urn:microsoft.com/office/officeart/2008/layout/HorizontalMultiLevelHierarchy"/>
    <dgm:cxn modelId="{468E25D6-D294-4821-B5CB-7BB3DB19E3DA}" srcId="{D67DF137-870D-4293-A56C-0D5F1CBAB233}" destId="{825DC4B8-6564-449E-952C-BE7761CB5DF4}" srcOrd="1" destOrd="0" parTransId="{C1F8CA02-7396-4A52-B899-BD9F8DB95DD6}" sibTransId="{DA429510-F415-40D1-BB72-3D9E0D00FBF1}"/>
    <dgm:cxn modelId="{86FEF6DC-6B15-4F9E-904E-4A5EFEB6B298}" type="presOf" srcId="{2E27B07B-BD95-4F61-AE6A-7F86166F204A}" destId="{682883DF-1A05-4E86-82F3-CC899C4B3FC3}" srcOrd="0" destOrd="0" presId="urn:microsoft.com/office/officeart/2008/layout/HorizontalMultiLevelHierarchy"/>
    <dgm:cxn modelId="{3DE3D8DD-456A-4B7D-A775-2C7D6E64357E}" type="presOf" srcId="{D5DAC97E-2A69-4819-BA9B-878674EACADA}" destId="{FEE6749C-EC10-4D76-9DC4-6BF9DD73DE7A}" srcOrd="0" destOrd="0" presId="urn:microsoft.com/office/officeart/2008/layout/HorizontalMultiLevelHierarchy"/>
    <dgm:cxn modelId="{97B004EB-C10D-40CA-8337-8F7EEE850DE2}" type="presOf" srcId="{D67DF137-870D-4293-A56C-0D5F1CBAB233}" destId="{B75D978D-2B91-4215-801C-C50845635140}" srcOrd="0" destOrd="0" presId="urn:microsoft.com/office/officeart/2008/layout/HorizontalMultiLevelHierarchy"/>
    <dgm:cxn modelId="{15D75BF0-5F37-486E-BD23-EDD90608AED0}" type="presOf" srcId="{CEA50B96-DEC2-4302-95B9-F0A56D2B23F5}" destId="{ACDB31EE-9CBA-4D12-B4C4-D41F867B182B}" srcOrd="0" destOrd="0" presId="urn:microsoft.com/office/officeart/2008/layout/HorizontalMultiLevelHierarchy"/>
    <dgm:cxn modelId="{07DA71F6-9E45-42A6-BAD3-5453789F4E60}" srcId="{D67DF137-870D-4293-A56C-0D5F1CBAB233}" destId="{AFBCDFF5-568B-4751-AD38-8778DA71A1B0}" srcOrd="2" destOrd="0" parTransId="{D827045B-B417-437F-8090-831AF814605B}" sibTransId="{29DCFA52-B13B-4867-B2D8-A77EB1B4E952}"/>
    <dgm:cxn modelId="{EB92868C-15D0-4E39-AC6B-6CB2F6355BE9}" type="presParOf" srcId="{7D3A9E97-8221-49F4-AC40-B77A6FFF7298}" destId="{55443932-D8F5-4F82-9525-3A7DC9E62DE6}" srcOrd="0" destOrd="0" presId="urn:microsoft.com/office/officeart/2008/layout/HorizontalMultiLevelHierarchy"/>
    <dgm:cxn modelId="{E217ED91-3937-4B0D-AC04-67DA0D4C6C48}" type="presParOf" srcId="{55443932-D8F5-4F82-9525-3A7DC9E62DE6}" destId="{B75D978D-2B91-4215-801C-C50845635140}" srcOrd="0" destOrd="0" presId="urn:microsoft.com/office/officeart/2008/layout/HorizontalMultiLevelHierarchy"/>
    <dgm:cxn modelId="{D105ADA8-1E72-4854-8807-1FDB59814E1C}" type="presParOf" srcId="{55443932-D8F5-4F82-9525-3A7DC9E62DE6}" destId="{F9EC307C-5788-4BDB-BE1C-65E76924E772}" srcOrd="1" destOrd="0" presId="urn:microsoft.com/office/officeart/2008/layout/HorizontalMultiLevelHierarchy"/>
    <dgm:cxn modelId="{136C86DE-F77A-449C-A071-7047E9E3B245}" type="presParOf" srcId="{F9EC307C-5788-4BDB-BE1C-65E76924E772}" destId="{682883DF-1A05-4E86-82F3-CC899C4B3FC3}" srcOrd="0" destOrd="0" presId="urn:microsoft.com/office/officeart/2008/layout/HorizontalMultiLevelHierarchy"/>
    <dgm:cxn modelId="{16F565AE-C69F-41D2-B9C5-095FD3FE02B3}" type="presParOf" srcId="{682883DF-1A05-4E86-82F3-CC899C4B3FC3}" destId="{CD474F5F-D502-4431-9311-0EE6DEACFB1F}" srcOrd="0" destOrd="0" presId="urn:microsoft.com/office/officeart/2008/layout/HorizontalMultiLevelHierarchy"/>
    <dgm:cxn modelId="{9D515ACD-50FB-4522-AFB3-EC439399A756}" type="presParOf" srcId="{F9EC307C-5788-4BDB-BE1C-65E76924E772}" destId="{FC343962-5969-47D1-95A4-2A73BAE92467}" srcOrd="1" destOrd="0" presId="urn:microsoft.com/office/officeart/2008/layout/HorizontalMultiLevelHierarchy"/>
    <dgm:cxn modelId="{494D7CD4-8AAF-4246-B31C-3B3C200C393B}" type="presParOf" srcId="{FC343962-5969-47D1-95A4-2A73BAE92467}" destId="{32CFC3EC-B823-4470-9CBC-AE840514A901}" srcOrd="0" destOrd="0" presId="urn:microsoft.com/office/officeart/2008/layout/HorizontalMultiLevelHierarchy"/>
    <dgm:cxn modelId="{5308A445-E2E0-4762-93B5-D7CA4C647170}" type="presParOf" srcId="{FC343962-5969-47D1-95A4-2A73BAE92467}" destId="{909EAEBD-9430-4815-BE4E-985972CED018}" srcOrd="1" destOrd="0" presId="urn:microsoft.com/office/officeart/2008/layout/HorizontalMultiLevelHierarchy"/>
    <dgm:cxn modelId="{561F62D9-C5F0-4F64-93BB-348C65A9777C}" type="presParOf" srcId="{909EAEBD-9430-4815-BE4E-985972CED018}" destId="{BBD3843D-BA4D-4093-AE31-2704954B7F00}" srcOrd="0" destOrd="0" presId="urn:microsoft.com/office/officeart/2008/layout/HorizontalMultiLevelHierarchy"/>
    <dgm:cxn modelId="{8FA5F152-3FC8-4596-B528-9ADC03971F5D}" type="presParOf" srcId="{BBD3843D-BA4D-4093-AE31-2704954B7F00}" destId="{3FDB8EC9-1286-427F-BAF3-0DF6F7E5269D}" srcOrd="0" destOrd="0" presId="urn:microsoft.com/office/officeart/2008/layout/HorizontalMultiLevelHierarchy"/>
    <dgm:cxn modelId="{D999498D-AFB4-4F5B-A5CD-22C0C57CBC84}" type="presParOf" srcId="{909EAEBD-9430-4815-BE4E-985972CED018}" destId="{C4AD46AF-FD16-4052-8EB9-DBC9415E9F2C}" srcOrd="1" destOrd="0" presId="urn:microsoft.com/office/officeart/2008/layout/HorizontalMultiLevelHierarchy"/>
    <dgm:cxn modelId="{D2370806-A9F6-4C65-BC4B-2FAE58E90CFA}" type="presParOf" srcId="{C4AD46AF-FD16-4052-8EB9-DBC9415E9F2C}" destId="{891E95BD-98DE-4593-B244-2081ABF3FA2D}" srcOrd="0" destOrd="0" presId="urn:microsoft.com/office/officeart/2008/layout/HorizontalMultiLevelHierarchy"/>
    <dgm:cxn modelId="{A8A05740-B6BD-47F0-973A-699C90C120AA}" type="presParOf" srcId="{C4AD46AF-FD16-4052-8EB9-DBC9415E9F2C}" destId="{17B3F455-49A2-49FC-9CEC-D79B64401663}" srcOrd="1" destOrd="0" presId="urn:microsoft.com/office/officeart/2008/layout/HorizontalMultiLevelHierarchy"/>
    <dgm:cxn modelId="{3D5BF2F3-0208-4085-AEA0-5B5E3A6665F7}" type="presParOf" srcId="{909EAEBD-9430-4815-BE4E-985972CED018}" destId="{DD633BDE-5821-4F80-BF49-C67CB3CD4E8A}" srcOrd="2" destOrd="0" presId="urn:microsoft.com/office/officeart/2008/layout/HorizontalMultiLevelHierarchy"/>
    <dgm:cxn modelId="{92835EE9-EB6E-43A6-B707-CDF16ECE22CF}" type="presParOf" srcId="{DD633BDE-5821-4F80-BF49-C67CB3CD4E8A}" destId="{58D15003-15BF-463F-92CD-DE8B6513FE08}" srcOrd="0" destOrd="0" presId="urn:microsoft.com/office/officeart/2008/layout/HorizontalMultiLevelHierarchy"/>
    <dgm:cxn modelId="{30BA7CF1-18D3-4CE0-A8C6-C99D1075D989}" type="presParOf" srcId="{909EAEBD-9430-4815-BE4E-985972CED018}" destId="{51E0292A-1F33-447E-A59E-875299EDFED9}" srcOrd="3" destOrd="0" presId="urn:microsoft.com/office/officeart/2008/layout/HorizontalMultiLevelHierarchy"/>
    <dgm:cxn modelId="{5C724FFD-33DF-45AE-AA02-2FF3BE407E19}" type="presParOf" srcId="{51E0292A-1F33-447E-A59E-875299EDFED9}" destId="{18E14665-AFF5-440E-A9B5-688DA835353E}" srcOrd="0" destOrd="0" presId="urn:microsoft.com/office/officeart/2008/layout/HorizontalMultiLevelHierarchy"/>
    <dgm:cxn modelId="{C87DD6A2-C0F3-4840-9D5C-B366756137CB}" type="presParOf" srcId="{51E0292A-1F33-447E-A59E-875299EDFED9}" destId="{901F6505-EE46-487F-BF71-8C23C82E9850}" srcOrd="1" destOrd="0" presId="urn:microsoft.com/office/officeart/2008/layout/HorizontalMultiLevelHierarchy"/>
    <dgm:cxn modelId="{72C33C06-E75B-4D51-8B98-635F6B522136}" type="presParOf" srcId="{909EAEBD-9430-4815-BE4E-985972CED018}" destId="{DAFE191E-562B-44CC-AA82-1E2D58C247AA}" srcOrd="4" destOrd="0" presId="urn:microsoft.com/office/officeart/2008/layout/HorizontalMultiLevelHierarchy"/>
    <dgm:cxn modelId="{DEA4AE7C-AF12-4B02-93E5-6AB3A385C773}" type="presParOf" srcId="{DAFE191E-562B-44CC-AA82-1E2D58C247AA}" destId="{C56FCDF2-52F8-4D68-9BF4-9DAE9246AA4D}" srcOrd="0" destOrd="0" presId="urn:microsoft.com/office/officeart/2008/layout/HorizontalMultiLevelHierarchy"/>
    <dgm:cxn modelId="{A74EBCE0-E59C-4BF8-8CFB-A48099E1C8DD}" type="presParOf" srcId="{909EAEBD-9430-4815-BE4E-985972CED018}" destId="{9B9EED55-BD27-4C90-AF6A-10CE2B46B5FC}" srcOrd="5" destOrd="0" presId="urn:microsoft.com/office/officeart/2008/layout/HorizontalMultiLevelHierarchy"/>
    <dgm:cxn modelId="{E551D494-5C93-4868-BD35-7875E5026133}" type="presParOf" srcId="{9B9EED55-BD27-4C90-AF6A-10CE2B46B5FC}" destId="{FEE6749C-EC10-4D76-9DC4-6BF9DD73DE7A}" srcOrd="0" destOrd="0" presId="urn:microsoft.com/office/officeart/2008/layout/HorizontalMultiLevelHierarchy"/>
    <dgm:cxn modelId="{AC40832D-F54E-45AA-AB8F-7C387261B17A}" type="presParOf" srcId="{9B9EED55-BD27-4C90-AF6A-10CE2B46B5FC}" destId="{0FDD390C-AB77-4863-970A-9D0B6AFFE6D1}" srcOrd="1" destOrd="0" presId="urn:microsoft.com/office/officeart/2008/layout/HorizontalMultiLevelHierarchy"/>
    <dgm:cxn modelId="{74D8B729-154F-4133-AF18-505CA0D3C6A6}" type="presParOf" srcId="{909EAEBD-9430-4815-BE4E-985972CED018}" destId="{F6E03E73-BBAE-4911-B368-D2EAF16ECDFC}" srcOrd="6" destOrd="0" presId="urn:microsoft.com/office/officeart/2008/layout/HorizontalMultiLevelHierarchy"/>
    <dgm:cxn modelId="{E121F768-89EE-4896-B8F0-37E239F19B0C}" type="presParOf" srcId="{F6E03E73-BBAE-4911-B368-D2EAF16ECDFC}" destId="{554FAF37-A274-483B-9A94-2FCDBDBCFA71}" srcOrd="0" destOrd="0" presId="urn:microsoft.com/office/officeart/2008/layout/HorizontalMultiLevelHierarchy"/>
    <dgm:cxn modelId="{E8110862-F2E6-4227-8B39-87F04A646C26}" type="presParOf" srcId="{909EAEBD-9430-4815-BE4E-985972CED018}" destId="{07719D1E-CFC6-4357-955B-BD21ED5BFAA1}" srcOrd="7" destOrd="0" presId="urn:microsoft.com/office/officeart/2008/layout/HorizontalMultiLevelHierarchy"/>
    <dgm:cxn modelId="{4F929C06-D3D6-487E-BFFD-F07ACB36BF58}" type="presParOf" srcId="{07719D1E-CFC6-4357-955B-BD21ED5BFAA1}" destId="{FEAA9BC2-646C-40D5-9FB0-71D8F115434A}" srcOrd="0" destOrd="0" presId="urn:microsoft.com/office/officeart/2008/layout/HorizontalMultiLevelHierarchy"/>
    <dgm:cxn modelId="{F34FB183-2512-4287-BD74-A4B9D0A20292}" type="presParOf" srcId="{07719D1E-CFC6-4357-955B-BD21ED5BFAA1}" destId="{E7004AAC-6990-4185-BF21-BEFD9D226031}" srcOrd="1" destOrd="0" presId="urn:microsoft.com/office/officeart/2008/layout/HorizontalMultiLevelHierarchy"/>
    <dgm:cxn modelId="{C1F99402-FF17-461B-8327-A0147E618AA8}" type="presParOf" srcId="{909EAEBD-9430-4815-BE4E-985972CED018}" destId="{1E0A5204-1DB9-4989-B678-1261992D3373}" srcOrd="8" destOrd="0" presId="urn:microsoft.com/office/officeart/2008/layout/HorizontalMultiLevelHierarchy"/>
    <dgm:cxn modelId="{2CB3651A-E70B-4B29-ABC9-2CDC3D55ED7B}" type="presParOf" srcId="{1E0A5204-1DB9-4989-B678-1261992D3373}" destId="{1A3B7A46-92FD-4241-8FD3-1B147FC3C78A}" srcOrd="0" destOrd="0" presId="urn:microsoft.com/office/officeart/2008/layout/HorizontalMultiLevelHierarchy"/>
    <dgm:cxn modelId="{F4FF3E7A-30D3-4DE5-A670-8548407E3307}" type="presParOf" srcId="{909EAEBD-9430-4815-BE4E-985972CED018}" destId="{69E87C4B-9A70-4F57-982B-C475725D69F6}" srcOrd="9" destOrd="0" presId="urn:microsoft.com/office/officeart/2008/layout/HorizontalMultiLevelHierarchy"/>
    <dgm:cxn modelId="{03634F20-1554-4C43-9260-149C311FFB91}" type="presParOf" srcId="{69E87C4B-9A70-4F57-982B-C475725D69F6}" destId="{8A8AD6BC-DBD1-4A49-918E-07092BAEAA9A}" srcOrd="0" destOrd="0" presId="urn:microsoft.com/office/officeart/2008/layout/HorizontalMultiLevelHierarchy"/>
    <dgm:cxn modelId="{4BF5EDA9-4C8F-4982-BBE0-125A0F40A615}" type="presParOf" srcId="{69E87C4B-9A70-4F57-982B-C475725D69F6}" destId="{B6500770-6A6C-4989-B68D-B39D4A4D7A26}" srcOrd="1" destOrd="0" presId="urn:microsoft.com/office/officeart/2008/layout/HorizontalMultiLevelHierarchy"/>
    <dgm:cxn modelId="{71CAE869-F74D-4D88-AE87-C6B1590A8953}" type="presParOf" srcId="{F9EC307C-5788-4BDB-BE1C-65E76924E772}" destId="{DDF99387-A54E-454E-B11E-DE0A2DB988E4}" srcOrd="2" destOrd="0" presId="urn:microsoft.com/office/officeart/2008/layout/HorizontalMultiLevelHierarchy"/>
    <dgm:cxn modelId="{DFE99E9B-79B2-4D13-80A2-6AC1EC8A0AC9}" type="presParOf" srcId="{DDF99387-A54E-454E-B11E-DE0A2DB988E4}" destId="{20949FD7-A979-47A7-BBD3-A09885B9E51D}" srcOrd="0" destOrd="0" presId="urn:microsoft.com/office/officeart/2008/layout/HorizontalMultiLevelHierarchy"/>
    <dgm:cxn modelId="{F0CFE47B-4144-489B-AAD7-3468D3D02CED}" type="presParOf" srcId="{F9EC307C-5788-4BDB-BE1C-65E76924E772}" destId="{7272F0C7-4B86-4ABC-B5EA-37FD6DC0AB0E}" srcOrd="3" destOrd="0" presId="urn:microsoft.com/office/officeart/2008/layout/HorizontalMultiLevelHierarchy"/>
    <dgm:cxn modelId="{891B7331-474C-4320-8F0C-1256A3E60E7F}" type="presParOf" srcId="{7272F0C7-4B86-4ABC-B5EA-37FD6DC0AB0E}" destId="{174B41E7-817C-4134-A601-7CF6F1A7717A}" srcOrd="0" destOrd="0" presId="urn:microsoft.com/office/officeart/2008/layout/HorizontalMultiLevelHierarchy"/>
    <dgm:cxn modelId="{B387AEBD-E131-4408-906E-9C26EDE8AAF2}" type="presParOf" srcId="{7272F0C7-4B86-4ABC-B5EA-37FD6DC0AB0E}" destId="{E37DA280-F7B7-4F74-9EC1-60B9ECBAA838}" srcOrd="1" destOrd="0" presId="urn:microsoft.com/office/officeart/2008/layout/HorizontalMultiLevelHierarchy"/>
    <dgm:cxn modelId="{CA4AEDB6-E92B-4527-A924-84DEA5ECD3B3}" type="presParOf" srcId="{F9EC307C-5788-4BDB-BE1C-65E76924E772}" destId="{0DBBEECF-B12D-4CC9-BEB5-950DFA9FEEF7}" srcOrd="4" destOrd="0" presId="urn:microsoft.com/office/officeart/2008/layout/HorizontalMultiLevelHierarchy"/>
    <dgm:cxn modelId="{ADF22D2E-6B24-48D7-B8D1-F3DAA9EE2E15}" type="presParOf" srcId="{0DBBEECF-B12D-4CC9-BEB5-950DFA9FEEF7}" destId="{9A6B2991-5BD4-41F8-8237-A99827382976}" srcOrd="0" destOrd="0" presId="urn:microsoft.com/office/officeart/2008/layout/HorizontalMultiLevelHierarchy"/>
    <dgm:cxn modelId="{18350E4B-1AE0-4C2A-93D2-2498C5BE3DDD}" type="presParOf" srcId="{F9EC307C-5788-4BDB-BE1C-65E76924E772}" destId="{700D6041-0BB2-46C3-94EA-919BE7A0465C}" srcOrd="5" destOrd="0" presId="urn:microsoft.com/office/officeart/2008/layout/HorizontalMultiLevelHierarchy"/>
    <dgm:cxn modelId="{5DB0DBF6-3F9F-4946-B21C-71525D718254}" type="presParOf" srcId="{700D6041-0BB2-46C3-94EA-919BE7A0465C}" destId="{304D6CBB-D831-41C9-8269-5227DFEE0B37}" srcOrd="0" destOrd="0" presId="urn:microsoft.com/office/officeart/2008/layout/HorizontalMultiLevelHierarchy"/>
    <dgm:cxn modelId="{DBEEEAC7-9F31-443B-9283-3FDC1F173DBD}" type="presParOf" srcId="{700D6041-0BB2-46C3-94EA-919BE7A0465C}" destId="{1D10E65C-7B40-4F63-B2A7-8AFAD70D7B86}" srcOrd="1" destOrd="0" presId="urn:microsoft.com/office/officeart/2008/layout/HorizontalMultiLevelHierarchy"/>
    <dgm:cxn modelId="{04960CCA-C179-4C36-9617-151BB57B98AF}" type="presParOf" srcId="{F9EC307C-5788-4BDB-BE1C-65E76924E772}" destId="{EEC33625-7683-41F1-A501-214DE27A658B}" srcOrd="6" destOrd="0" presId="urn:microsoft.com/office/officeart/2008/layout/HorizontalMultiLevelHierarchy"/>
    <dgm:cxn modelId="{6A0F04AD-B29D-44AF-97A3-D7594FACF429}" type="presParOf" srcId="{EEC33625-7683-41F1-A501-214DE27A658B}" destId="{FEF96D2C-87FC-41C0-876F-ABCBB8776C5C}" srcOrd="0" destOrd="0" presId="urn:microsoft.com/office/officeart/2008/layout/HorizontalMultiLevelHierarchy"/>
    <dgm:cxn modelId="{6C1084D5-8074-49B1-AABC-E9CFD098C163}" type="presParOf" srcId="{F9EC307C-5788-4BDB-BE1C-65E76924E772}" destId="{B74A784B-D350-4F2E-9CBD-B15B0D51AB17}" srcOrd="7" destOrd="0" presId="urn:microsoft.com/office/officeart/2008/layout/HorizontalMultiLevelHierarchy"/>
    <dgm:cxn modelId="{4361DF1B-075B-441F-8F18-BB2A2A67B2E8}" type="presParOf" srcId="{B74A784B-D350-4F2E-9CBD-B15B0D51AB17}" destId="{ACDB31EE-9CBA-4D12-B4C4-D41F867B182B}" srcOrd="0" destOrd="0" presId="urn:microsoft.com/office/officeart/2008/layout/HorizontalMultiLevelHierarchy"/>
    <dgm:cxn modelId="{9E5081A8-2FE3-4228-ABC9-0E984ECE649C}" type="presParOf" srcId="{B74A784B-D350-4F2E-9CBD-B15B0D51AB17}" destId="{C2453274-E660-4D4F-B747-0DD626D347C7}" srcOrd="1" destOrd="0" presId="urn:microsoft.com/office/officeart/2008/layout/HorizontalMultiLevelHierarchy"/>
    <dgm:cxn modelId="{FD4E10A0-EFA3-40FB-ACD2-80B6E590067C}" type="presParOf" srcId="{F9EC307C-5788-4BDB-BE1C-65E76924E772}" destId="{6349BBAE-6201-4B71-8A3A-2992AF5F74DE}" srcOrd="8" destOrd="0" presId="urn:microsoft.com/office/officeart/2008/layout/HorizontalMultiLevelHierarchy"/>
    <dgm:cxn modelId="{31AAE790-385C-4610-AA2C-6E92B3991945}" type="presParOf" srcId="{6349BBAE-6201-4B71-8A3A-2992AF5F74DE}" destId="{1290C4BD-5858-410C-AFA1-D00961EFE0A8}" srcOrd="0" destOrd="0" presId="urn:microsoft.com/office/officeart/2008/layout/HorizontalMultiLevelHierarchy"/>
    <dgm:cxn modelId="{4A0C1196-CDAB-4151-A81D-11B1B8769449}" type="presParOf" srcId="{F9EC307C-5788-4BDB-BE1C-65E76924E772}" destId="{E1E9B120-8222-41AD-B75D-A8BCAEA3C7EF}" srcOrd="9" destOrd="0" presId="urn:microsoft.com/office/officeart/2008/layout/HorizontalMultiLevelHierarchy"/>
    <dgm:cxn modelId="{275DE99C-05F3-4375-9290-61119D16BE70}" type="presParOf" srcId="{E1E9B120-8222-41AD-B75D-A8BCAEA3C7EF}" destId="{E28B2D38-D247-4422-B608-CEDBF8CD0F48}" srcOrd="0" destOrd="0" presId="urn:microsoft.com/office/officeart/2008/layout/HorizontalMultiLevelHierarchy"/>
    <dgm:cxn modelId="{2A163B99-16D5-4287-98DB-E8A6BD6F2E68}" type="presParOf" srcId="{E1E9B120-8222-41AD-B75D-A8BCAEA3C7EF}" destId="{AFF7E3E0-3760-400B-858D-440DD51832CF}" srcOrd="1" destOrd="0" presId="urn:microsoft.com/office/officeart/2008/layout/HorizontalMultiLevelHierarchy"/>
    <dgm:cxn modelId="{5D376365-F47F-4F1E-BB93-48207C7644CA}" type="presParOf" srcId="{F9EC307C-5788-4BDB-BE1C-65E76924E772}" destId="{DC9ABF6E-A403-4070-A807-EE537D3C798F}" srcOrd="10" destOrd="0" presId="urn:microsoft.com/office/officeart/2008/layout/HorizontalMultiLevelHierarchy"/>
    <dgm:cxn modelId="{20578FF4-A685-49FC-AF5A-7EA6D4DC3320}" type="presParOf" srcId="{DC9ABF6E-A403-4070-A807-EE537D3C798F}" destId="{632FA887-C08E-4FE6-90D7-8E4E34DBDB11}" srcOrd="0" destOrd="0" presId="urn:microsoft.com/office/officeart/2008/layout/HorizontalMultiLevelHierarchy"/>
    <dgm:cxn modelId="{51BD2C0B-939C-4A6C-9E51-22B62814B54D}" type="presParOf" srcId="{F9EC307C-5788-4BDB-BE1C-65E76924E772}" destId="{BC86A768-ED01-45F0-844F-0CC1090CCB16}" srcOrd="11" destOrd="0" presId="urn:microsoft.com/office/officeart/2008/layout/HorizontalMultiLevelHierarchy"/>
    <dgm:cxn modelId="{FAEAC0AF-BEC5-4F7D-AFA0-D17FA08E44BE}" type="presParOf" srcId="{BC86A768-ED01-45F0-844F-0CC1090CCB16}" destId="{456E4418-6276-4DFE-B44C-9C7D85DC00D9}" srcOrd="0" destOrd="0" presId="urn:microsoft.com/office/officeart/2008/layout/HorizontalMultiLevelHierarchy"/>
    <dgm:cxn modelId="{E9AA1835-5275-4DFA-94AF-B5824073F3CF}" type="presParOf" srcId="{BC86A768-ED01-45F0-844F-0CC1090CCB16}" destId="{3F1ECC9E-C6B3-46C7-BB94-D356E61643B0}"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9ABF6E-A403-4070-A807-EE537D3C798F}">
      <dsp:nvSpPr>
        <dsp:cNvPr id="0" name=""/>
        <dsp:cNvSpPr/>
      </dsp:nvSpPr>
      <dsp:spPr>
        <a:xfrm>
          <a:off x="2695694" y="2532487"/>
          <a:ext cx="270935" cy="1290659"/>
        </a:xfrm>
        <a:custGeom>
          <a:avLst/>
          <a:gdLst/>
          <a:ahLst/>
          <a:cxnLst/>
          <a:rect l="0" t="0" r="0" b="0"/>
          <a:pathLst>
            <a:path>
              <a:moveTo>
                <a:pt x="0" y="0"/>
              </a:moveTo>
              <a:lnTo>
                <a:pt x="135467" y="0"/>
              </a:lnTo>
              <a:lnTo>
                <a:pt x="135467" y="1290659"/>
              </a:lnTo>
              <a:lnTo>
                <a:pt x="270935" y="1290659"/>
              </a:lnTo>
            </a:path>
          </a:pathLst>
        </a:custGeom>
        <a:noFill/>
        <a:ln w="25400" cap="flat" cmpd="sng" algn="ctr">
          <a:solidFill>
            <a:schemeClr val="accent1">
              <a:tint val="9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98192" y="3144847"/>
        <a:ext cx="65939" cy="65939"/>
      </dsp:txXfrm>
    </dsp:sp>
    <dsp:sp modelId="{6349BBAE-6201-4B71-8A3A-2992AF5F74DE}">
      <dsp:nvSpPr>
        <dsp:cNvPr id="0" name=""/>
        <dsp:cNvSpPr/>
      </dsp:nvSpPr>
      <dsp:spPr>
        <a:xfrm>
          <a:off x="2695694" y="2532487"/>
          <a:ext cx="270935" cy="774395"/>
        </a:xfrm>
        <a:custGeom>
          <a:avLst/>
          <a:gdLst/>
          <a:ahLst/>
          <a:cxnLst/>
          <a:rect l="0" t="0" r="0" b="0"/>
          <a:pathLst>
            <a:path>
              <a:moveTo>
                <a:pt x="0" y="0"/>
              </a:moveTo>
              <a:lnTo>
                <a:pt x="135467" y="0"/>
              </a:lnTo>
              <a:lnTo>
                <a:pt x="135467" y="774395"/>
              </a:lnTo>
              <a:lnTo>
                <a:pt x="270935" y="774395"/>
              </a:lnTo>
            </a:path>
          </a:pathLst>
        </a:custGeom>
        <a:noFill/>
        <a:ln w="25400" cap="flat" cmpd="sng" algn="ctr">
          <a:solidFill>
            <a:schemeClr val="accent1">
              <a:tint val="9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10651" y="2899174"/>
        <a:ext cx="41021" cy="41021"/>
      </dsp:txXfrm>
    </dsp:sp>
    <dsp:sp modelId="{EEC33625-7683-41F1-A501-214DE27A658B}">
      <dsp:nvSpPr>
        <dsp:cNvPr id="0" name=""/>
        <dsp:cNvSpPr/>
      </dsp:nvSpPr>
      <dsp:spPr>
        <a:xfrm>
          <a:off x="2695694" y="2532487"/>
          <a:ext cx="270935" cy="258131"/>
        </a:xfrm>
        <a:custGeom>
          <a:avLst/>
          <a:gdLst/>
          <a:ahLst/>
          <a:cxnLst/>
          <a:rect l="0" t="0" r="0" b="0"/>
          <a:pathLst>
            <a:path>
              <a:moveTo>
                <a:pt x="0" y="0"/>
              </a:moveTo>
              <a:lnTo>
                <a:pt x="135467" y="0"/>
              </a:lnTo>
              <a:lnTo>
                <a:pt x="135467" y="258131"/>
              </a:lnTo>
              <a:lnTo>
                <a:pt x="270935" y="258131"/>
              </a:lnTo>
            </a:path>
          </a:pathLst>
        </a:custGeom>
        <a:noFill/>
        <a:ln w="25400" cap="flat" cmpd="sng" algn="ctr">
          <a:solidFill>
            <a:schemeClr val="accent1">
              <a:tint val="9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21806" y="2652198"/>
        <a:ext cx="18710" cy="18710"/>
      </dsp:txXfrm>
    </dsp:sp>
    <dsp:sp modelId="{0DBBEECF-B12D-4CC9-BEB5-950DFA9FEEF7}">
      <dsp:nvSpPr>
        <dsp:cNvPr id="0" name=""/>
        <dsp:cNvSpPr/>
      </dsp:nvSpPr>
      <dsp:spPr>
        <a:xfrm>
          <a:off x="2695694" y="2274355"/>
          <a:ext cx="270935" cy="258131"/>
        </a:xfrm>
        <a:custGeom>
          <a:avLst/>
          <a:gdLst/>
          <a:ahLst/>
          <a:cxnLst/>
          <a:rect l="0" t="0" r="0" b="0"/>
          <a:pathLst>
            <a:path>
              <a:moveTo>
                <a:pt x="0" y="258131"/>
              </a:moveTo>
              <a:lnTo>
                <a:pt x="135467" y="258131"/>
              </a:lnTo>
              <a:lnTo>
                <a:pt x="135467" y="0"/>
              </a:lnTo>
              <a:lnTo>
                <a:pt x="270935" y="0"/>
              </a:lnTo>
            </a:path>
          </a:pathLst>
        </a:custGeom>
        <a:noFill/>
        <a:ln w="25400" cap="flat" cmpd="sng" algn="ctr">
          <a:solidFill>
            <a:schemeClr val="accent1">
              <a:tint val="9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21806" y="2394066"/>
        <a:ext cx="18710" cy="18710"/>
      </dsp:txXfrm>
    </dsp:sp>
    <dsp:sp modelId="{DDF99387-A54E-454E-B11E-DE0A2DB988E4}">
      <dsp:nvSpPr>
        <dsp:cNvPr id="0" name=""/>
        <dsp:cNvSpPr/>
      </dsp:nvSpPr>
      <dsp:spPr>
        <a:xfrm>
          <a:off x="2695694" y="1758092"/>
          <a:ext cx="270935" cy="774395"/>
        </a:xfrm>
        <a:custGeom>
          <a:avLst/>
          <a:gdLst/>
          <a:ahLst/>
          <a:cxnLst/>
          <a:rect l="0" t="0" r="0" b="0"/>
          <a:pathLst>
            <a:path>
              <a:moveTo>
                <a:pt x="0" y="774395"/>
              </a:moveTo>
              <a:lnTo>
                <a:pt x="135467" y="774395"/>
              </a:lnTo>
              <a:lnTo>
                <a:pt x="135467" y="0"/>
              </a:lnTo>
              <a:lnTo>
                <a:pt x="270935" y="0"/>
              </a:lnTo>
            </a:path>
          </a:pathLst>
        </a:custGeom>
        <a:noFill/>
        <a:ln w="25400" cap="flat" cmpd="sng" algn="ctr">
          <a:solidFill>
            <a:schemeClr val="accent1">
              <a:tint val="9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10651" y="2124779"/>
        <a:ext cx="41021" cy="41021"/>
      </dsp:txXfrm>
    </dsp:sp>
    <dsp:sp modelId="{1E0A5204-1DB9-4989-B678-1261992D3373}">
      <dsp:nvSpPr>
        <dsp:cNvPr id="0" name=""/>
        <dsp:cNvSpPr/>
      </dsp:nvSpPr>
      <dsp:spPr>
        <a:xfrm>
          <a:off x="4321305" y="1241828"/>
          <a:ext cx="270935" cy="1032527"/>
        </a:xfrm>
        <a:custGeom>
          <a:avLst/>
          <a:gdLst/>
          <a:ahLst/>
          <a:cxnLst/>
          <a:rect l="0" t="0" r="0" b="0"/>
          <a:pathLst>
            <a:path>
              <a:moveTo>
                <a:pt x="0" y="0"/>
              </a:moveTo>
              <a:lnTo>
                <a:pt x="135467" y="0"/>
              </a:lnTo>
              <a:lnTo>
                <a:pt x="135467" y="1032527"/>
              </a:lnTo>
              <a:lnTo>
                <a:pt x="270935" y="1032527"/>
              </a:lnTo>
            </a:path>
          </a:pathLst>
        </a:custGeom>
        <a:noFill/>
        <a:ln w="25400" cap="flat" cmpd="sng" algn="ctr">
          <a:solidFill>
            <a:schemeClr val="accent1">
              <a:tint val="7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30085" y="1731405"/>
        <a:ext cx="53374" cy="53374"/>
      </dsp:txXfrm>
    </dsp:sp>
    <dsp:sp modelId="{F6E03E73-BBAE-4911-B368-D2EAF16ECDFC}">
      <dsp:nvSpPr>
        <dsp:cNvPr id="0" name=""/>
        <dsp:cNvSpPr/>
      </dsp:nvSpPr>
      <dsp:spPr>
        <a:xfrm>
          <a:off x="4321305" y="1241828"/>
          <a:ext cx="270935" cy="516263"/>
        </a:xfrm>
        <a:custGeom>
          <a:avLst/>
          <a:gdLst/>
          <a:ahLst/>
          <a:cxnLst/>
          <a:rect l="0" t="0" r="0" b="0"/>
          <a:pathLst>
            <a:path>
              <a:moveTo>
                <a:pt x="0" y="0"/>
              </a:moveTo>
              <a:lnTo>
                <a:pt x="135467" y="0"/>
              </a:lnTo>
              <a:lnTo>
                <a:pt x="135467" y="516263"/>
              </a:lnTo>
              <a:lnTo>
                <a:pt x="270935" y="516263"/>
              </a:lnTo>
            </a:path>
          </a:pathLst>
        </a:custGeom>
        <a:noFill/>
        <a:ln w="25400" cap="flat" cmpd="sng" algn="ctr">
          <a:solidFill>
            <a:schemeClr val="accent1">
              <a:tint val="7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42197" y="1485384"/>
        <a:ext cx="29151" cy="29151"/>
      </dsp:txXfrm>
    </dsp:sp>
    <dsp:sp modelId="{DAFE191E-562B-44CC-AA82-1E2D58C247AA}">
      <dsp:nvSpPr>
        <dsp:cNvPr id="0" name=""/>
        <dsp:cNvSpPr/>
      </dsp:nvSpPr>
      <dsp:spPr>
        <a:xfrm>
          <a:off x="4321305" y="1196108"/>
          <a:ext cx="270935" cy="91440"/>
        </a:xfrm>
        <a:custGeom>
          <a:avLst/>
          <a:gdLst/>
          <a:ahLst/>
          <a:cxnLst/>
          <a:rect l="0" t="0" r="0" b="0"/>
          <a:pathLst>
            <a:path>
              <a:moveTo>
                <a:pt x="0" y="45720"/>
              </a:moveTo>
              <a:lnTo>
                <a:pt x="270935" y="45720"/>
              </a:lnTo>
            </a:path>
          </a:pathLst>
        </a:custGeom>
        <a:noFill/>
        <a:ln w="25400" cap="flat" cmpd="sng" algn="ctr">
          <a:solidFill>
            <a:schemeClr val="accent1">
              <a:tint val="7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49999" y="1235055"/>
        <a:ext cx="13546" cy="13546"/>
      </dsp:txXfrm>
    </dsp:sp>
    <dsp:sp modelId="{DD633BDE-5821-4F80-BF49-C67CB3CD4E8A}">
      <dsp:nvSpPr>
        <dsp:cNvPr id="0" name=""/>
        <dsp:cNvSpPr/>
      </dsp:nvSpPr>
      <dsp:spPr>
        <a:xfrm>
          <a:off x="4321305" y="725564"/>
          <a:ext cx="270935" cy="516263"/>
        </a:xfrm>
        <a:custGeom>
          <a:avLst/>
          <a:gdLst/>
          <a:ahLst/>
          <a:cxnLst/>
          <a:rect l="0" t="0" r="0" b="0"/>
          <a:pathLst>
            <a:path>
              <a:moveTo>
                <a:pt x="0" y="516263"/>
              </a:moveTo>
              <a:lnTo>
                <a:pt x="135467" y="516263"/>
              </a:lnTo>
              <a:lnTo>
                <a:pt x="135467" y="0"/>
              </a:lnTo>
              <a:lnTo>
                <a:pt x="270935" y="0"/>
              </a:lnTo>
            </a:path>
          </a:pathLst>
        </a:custGeom>
        <a:noFill/>
        <a:ln w="25400" cap="flat" cmpd="sng" algn="ctr">
          <a:solidFill>
            <a:schemeClr val="accent1">
              <a:tint val="7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42197" y="969120"/>
        <a:ext cx="29151" cy="29151"/>
      </dsp:txXfrm>
    </dsp:sp>
    <dsp:sp modelId="{BBD3843D-BA4D-4093-AE31-2704954B7F00}">
      <dsp:nvSpPr>
        <dsp:cNvPr id="0" name=""/>
        <dsp:cNvSpPr/>
      </dsp:nvSpPr>
      <dsp:spPr>
        <a:xfrm>
          <a:off x="4321305" y="209301"/>
          <a:ext cx="270935" cy="1032527"/>
        </a:xfrm>
        <a:custGeom>
          <a:avLst/>
          <a:gdLst/>
          <a:ahLst/>
          <a:cxnLst/>
          <a:rect l="0" t="0" r="0" b="0"/>
          <a:pathLst>
            <a:path>
              <a:moveTo>
                <a:pt x="0" y="1032527"/>
              </a:moveTo>
              <a:lnTo>
                <a:pt x="135467" y="1032527"/>
              </a:lnTo>
              <a:lnTo>
                <a:pt x="135467" y="0"/>
              </a:lnTo>
              <a:lnTo>
                <a:pt x="270935" y="0"/>
              </a:lnTo>
            </a:path>
          </a:pathLst>
        </a:custGeom>
        <a:noFill/>
        <a:ln w="25400" cap="flat" cmpd="sng" algn="ctr">
          <a:solidFill>
            <a:schemeClr val="accent1">
              <a:tint val="7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30085" y="698877"/>
        <a:ext cx="53374" cy="53374"/>
      </dsp:txXfrm>
    </dsp:sp>
    <dsp:sp modelId="{682883DF-1A05-4E86-82F3-CC899C4B3FC3}">
      <dsp:nvSpPr>
        <dsp:cNvPr id="0" name=""/>
        <dsp:cNvSpPr/>
      </dsp:nvSpPr>
      <dsp:spPr>
        <a:xfrm>
          <a:off x="2695694" y="1241828"/>
          <a:ext cx="270935" cy="1290659"/>
        </a:xfrm>
        <a:custGeom>
          <a:avLst/>
          <a:gdLst/>
          <a:ahLst/>
          <a:cxnLst/>
          <a:rect l="0" t="0" r="0" b="0"/>
          <a:pathLst>
            <a:path>
              <a:moveTo>
                <a:pt x="0" y="1290659"/>
              </a:moveTo>
              <a:lnTo>
                <a:pt x="135467" y="1290659"/>
              </a:lnTo>
              <a:lnTo>
                <a:pt x="135467" y="0"/>
              </a:lnTo>
              <a:lnTo>
                <a:pt x="270935" y="0"/>
              </a:lnTo>
            </a:path>
          </a:pathLst>
        </a:custGeom>
        <a:noFill/>
        <a:ln w="25400" cap="flat" cmpd="sng" algn="ctr">
          <a:solidFill>
            <a:schemeClr val="accent1">
              <a:tint val="9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98192" y="1854188"/>
        <a:ext cx="65939" cy="65939"/>
      </dsp:txXfrm>
    </dsp:sp>
    <dsp:sp modelId="{B75D978D-2B91-4215-801C-C50845635140}">
      <dsp:nvSpPr>
        <dsp:cNvPr id="0" name=""/>
        <dsp:cNvSpPr/>
      </dsp:nvSpPr>
      <dsp:spPr>
        <a:xfrm rot="16200000">
          <a:off x="1402318" y="2325982"/>
          <a:ext cx="2173741" cy="413010"/>
        </a:xfrm>
        <a:prstGeom prst="rect">
          <a:avLst/>
        </a:prstGeom>
        <a:solidFill>
          <a:schemeClr val="accent1">
            <a:shade val="60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t>Total Fitness</a:t>
          </a:r>
        </a:p>
      </dsp:txBody>
      <dsp:txXfrm>
        <a:off x="1402318" y="2325982"/>
        <a:ext cx="2173741" cy="413010"/>
      </dsp:txXfrm>
    </dsp:sp>
    <dsp:sp modelId="{32CFC3EC-B823-4470-9CBC-AE840514A901}">
      <dsp:nvSpPr>
        <dsp:cNvPr id="0" name=""/>
        <dsp:cNvSpPr/>
      </dsp:nvSpPr>
      <dsp:spPr>
        <a:xfrm>
          <a:off x="2966629" y="1035323"/>
          <a:ext cx="1354675" cy="413010"/>
        </a:xfrm>
        <a:prstGeom prst="rect">
          <a:avLst/>
        </a:prstGeom>
        <a:solidFill>
          <a:schemeClr val="accent1">
            <a:shade val="80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Physical Fitness</a:t>
          </a:r>
        </a:p>
      </dsp:txBody>
      <dsp:txXfrm>
        <a:off x="2966629" y="1035323"/>
        <a:ext cx="1354675" cy="413010"/>
      </dsp:txXfrm>
    </dsp:sp>
    <dsp:sp modelId="{891E95BD-98DE-4593-B244-2081ABF3FA2D}">
      <dsp:nvSpPr>
        <dsp:cNvPr id="0" name=""/>
        <dsp:cNvSpPr/>
      </dsp:nvSpPr>
      <dsp:spPr>
        <a:xfrm>
          <a:off x="4592240" y="2795"/>
          <a:ext cx="1354675" cy="413010"/>
        </a:xfrm>
        <a:prstGeom prst="rect">
          <a:avLst/>
        </a:prstGeom>
        <a:solidFill>
          <a:schemeClr val="accent1">
            <a:tint val="99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Cardiovascular</a:t>
          </a:r>
        </a:p>
      </dsp:txBody>
      <dsp:txXfrm>
        <a:off x="4592240" y="2795"/>
        <a:ext cx="1354675" cy="413010"/>
      </dsp:txXfrm>
    </dsp:sp>
    <dsp:sp modelId="{18E14665-AFF5-440E-A9B5-688DA835353E}">
      <dsp:nvSpPr>
        <dsp:cNvPr id="0" name=""/>
        <dsp:cNvSpPr/>
      </dsp:nvSpPr>
      <dsp:spPr>
        <a:xfrm>
          <a:off x="4592240" y="519059"/>
          <a:ext cx="1354675" cy="413010"/>
        </a:xfrm>
        <a:prstGeom prst="rect">
          <a:avLst/>
        </a:prstGeom>
        <a:solidFill>
          <a:schemeClr val="accent1">
            <a:tint val="99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Muscular Strength</a:t>
          </a:r>
        </a:p>
      </dsp:txBody>
      <dsp:txXfrm>
        <a:off x="4592240" y="519059"/>
        <a:ext cx="1354675" cy="413010"/>
      </dsp:txXfrm>
    </dsp:sp>
    <dsp:sp modelId="{FEE6749C-EC10-4D76-9DC4-6BF9DD73DE7A}">
      <dsp:nvSpPr>
        <dsp:cNvPr id="0" name=""/>
        <dsp:cNvSpPr/>
      </dsp:nvSpPr>
      <dsp:spPr>
        <a:xfrm>
          <a:off x="4592240" y="1035323"/>
          <a:ext cx="1354675" cy="413010"/>
        </a:xfrm>
        <a:prstGeom prst="rect">
          <a:avLst/>
        </a:prstGeom>
        <a:solidFill>
          <a:schemeClr val="accent1">
            <a:tint val="99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Muscular Endurance</a:t>
          </a:r>
        </a:p>
      </dsp:txBody>
      <dsp:txXfrm>
        <a:off x="4592240" y="1035323"/>
        <a:ext cx="1354675" cy="413010"/>
      </dsp:txXfrm>
    </dsp:sp>
    <dsp:sp modelId="{FEAA9BC2-646C-40D5-9FB0-71D8F115434A}">
      <dsp:nvSpPr>
        <dsp:cNvPr id="0" name=""/>
        <dsp:cNvSpPr/>
      </dsp:nvSpPr>
      <dsp:spPr>
        <a:xfrm>
          <a:off x="4592240" y="1551586"/>
          <a:ext cx="1354675" cy="413010"/>
        </a:xfrm>
        <a:prstGeom prst="rect">
          <a:avLst/>
        </a:prstGeom>
        <a:solidFill>
          <a:schemeClr val="accent1">
            <a:tint val="99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Flexibility</a:t>
          </a:r>
        </a:p>
      </dsp:txBody>
      <dsp:txXfrm>
        <a:off x="4592240" y="1551586"/>
        <a:ext cx="1354675" cy="413010"/>
      </dsp:txXfrm>
    </dsp:sp>
    <dsp:sp modelId="{8A8AD6BC-DBD1-4A49-918E-07092BAEAA9A}">
      <dsp:nvSpPr>
        <dsp:cNvPr id="0" name=""/>
        <dsp:cNvSpPr/>
      </dsp:nvSpPr>
      <dsp:spPr>
        <a:xfrm>
          <a:off x="4592240" y="2067850"/>
          <a:ext cx="1354675" cy="413010"/>
        </a:xfrm>
        <a:prstGeom prst="rect">
          <a:avLst/>
        </a:prstGeom>
        <a:solidFill>
          <a:schemeClr val="accent1">
            <a:tint val="99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Motor Fitness</a:t>
          </a:r>
        </a:p>
      </dsp:txBody>
      <dsp:txXfrm>
        <a:off x="4592240" y="2067850"/>
        <a:ext cx="1354675" cy="413010"/>
      </dsp:txXfrm>
    </dsp:sp>
    <dsp:sp modelId="{174B41E7-817C-4134-A601-7CF6F1A7717A}">
      <dsp:nvSpPr>
        <dsp:cNvPr id="0" name=""/>
        <dsp:cNvSpPr/>
      </dsp:nvSpPr>
      <dsp:spPr>
        <a:xfrm>
          <a:off x="2966629" y="1551586"/>
          <a:ext cx="1354675" cy="413010"/>
        </a:xfrm>
        <a:prstGeom prst="rect">
          <a:avLst/>
        </a:prstGeom>
        <a:solidFill>
          <a:schemeClr val="accent1">
            <a:shade val="80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Emotional/Mental Fitness</a:t>
          </a:r>
        </a:p>
      </dsp:txBody>
      <dsp:txXfrm>
        <a:off x="2966629" y="1551586"/>
        <a:ext cx="1354675" cy="413010"/>
      </dsp:txXfrm>
    </dsp:sp>
    <dsp:sp modelId="{304D6CBB-D831-41C9-8269-5227DFEE0B37}">
      <dsp:nvSpPr>
        <dsp:cNvPr id="0" name=""/>
        <dsp:cNvSpPr/>
      </dsp:nvSpPr>
      <dsp:spPr>
        <a:xfrm>
          <a:off x="2966629" y="2067850"/>
          <a:ext cx="1354675" cy="413010"/>
        </a:xfrm>
        <a:prstGeom prst="rect">
          <a:avLst/>
        </a:prstGeom>
        <a:solidFill>
          <a:schemeClr val="accent1">
            <a:shade val="80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Social Fitness</a:t>
          </a:r>
        </a:p>
      </dsp:txBody>
      <dsp:txXfrm>
        <a:off x="2966629" y="2067850"/>
        <a:ext cx="1354675" cy="413010"/>
      </dsp:txXfrm>
    </dsp:sp>
    <dsp:sp modelId="{ACDB31EE-9CBA-4D12-B4C4-D41F867B182B}">
      <dsp:nvSpPr>
        <dsp:cNvPr id="0" name=""/>
        <dsp:cNvSpPr/>
      </dsp:nvSpPr>
      <dsp:spPr>
        <a:xfrm>
          <a:off x="2966629" y="2584113"/>
          <a:ext cx="1354675" cy="413010"/>
        </a:xfrm>
        <a:prstGeom prst="rect">
          <a:avLst/>
        </a:prstGeom>
        <a:solidFill>
          <a:schemeClr val="accent1">
            <a:shade val="80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Nutritional Fitness</a:t>
          </a:r>
        </a:p>
      </dsp:txBody>
      <dsp:txXfrm>
        <a:off x="2966629" y="2584113"/>
        <a:ext cx="1354675" cy="413010"/>
      </dsp:txXfrm>
    </dsp:sp>
    <dsp:sp modelId="{E28B2D38-D247-4422-B608-CEDBF8CD0F48}">
      <dsp:nvSpPr>
        <dsp:cNvPr id="0" name=""/>
        <dsp:cNvSpPr/>
      </dsp:nvSpPr>
      <dsp:spPr>
        <a:xfrm>
          <a:off x="2966629" y="3100377"/>
          <a:ext cx="1354675" cy="413010"/>
        </a:xfrm>
        <a:prstGeom prst="rect">
          <a:avLst/>
        </a:prstGeom>
        <a:solidFill>
          <a:schemeClr val="accent1">
            <a:shade val="80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Medical Fitness</a:t>
          </a:r>
        </a:p>
      </dsp:txBody>
      <dsp:txXfrm>
        <a:off x="2966629" y="3100377"/>
        <a:ext cx="1354675" cy="413010"/>
      </dsp:txXfrm>
    </dsp:sp>
    <dsp:sp modelId="{456E4418-6276-4DFE-B44C-9C7D85DC00D9}">
      <dsp:nvSpPr>
        <dsp:cNvPr id="0" name=""/>
        <dsp:cNvSpPr/>
      </dsp:nvSpPr>
      <dsp:spPr>
        <a:xfrm>
          <a:off x="2966629" y="3616641"/>
          <a:ext cx="1354675" cy="413010"/>
        </a:xfrm>
        <a:prstGeom prst="rect">
          <a:avLst/>
        </a:prstGeom>
        <a:solidFill>
          <a:schemeClr val="accent1">
            <a:shade val="80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Spiritual Fitness</a:t>
          </a:r>
        </a:p>
      </dsp:txBody>
      <dsp:txXfrm>
        <a:off x="2966629" y="3616641"/>
        <a:ext cx="1354675" cy="413010"/>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4C6FA2B-47B7-4A03-837C-9172C916D433}" type="datetimeFigureOut">
              <a:rPr lang="en-GB" smtClean="0"/>
              <a:pPr/>
              <a:t>22/11/2022</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60AB5E45-8239-4E36-87B4-4D738271AF03}" type="slidenum">
              <a:rPr lang="en-GB" smtClean="0"/>
              <a:pPr/>
              <a:t>‹#›</a:t>
            </a:fld>
            <a:endParaRPr lang="en-GB" dirty="0"/>
          </a:p>
        </p:txBody>
      </p:sp>
    </p:spTree>
    <p:extLst>
      <p:ext uri="{BB962C8B-B14F-4D97-AF65-F5344CB8AC3E}">
        <p14:creationId xmlns:p14="http://schemas.microsoft.com/office/powerpoint/2010/main" val="328941044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7666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9471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907704" y="5949280"/>
            <a:ext cx="5328592" cy="675456"/>
          </a:xfrm>
          <a:prstGeom prst="rect">
            <a:avLst/>
          </a:prstGeom>
        </p:spPr>
        <p:txBody>
          <a:bodyPr/>
          <a:lstStyle>
            <a:lvl1pPr algn="l">
              <a:defRPr sz="1200">
                <a:latin typeface="Arial" pitchFamily="34" charset="0"/>
                <a:cs typeface="Arial" pitchFamily="34" charset="0"/>
              </a:defRPr>
            </a:lvl1pPr>
          </a:lstStyle>
          <a:p>
            <a:r>
              <a:rPr lang="en-US" dirty="0"/>
              <a:t>Click to edit details end style </a:t>
            </a:r>
            <a:endParaRPr lang="en-GB" dirty="0"/>
          </a:p>
        </p:txBody>
      </p:sp>
    </p:spTree>
    <p:extLst>
      <p:ext uri="{BB962C8B-B14F-4D97-AF65-F5344CB8AC3E}">
        <p14:creationId xmlns:p14="http://schemas.microsoft.com/office/powerpoint/2010/main" val="3940585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39552" y="1772815"/>
            <a:ext cx="7918648" cy="1440161"/>
          </a:xfrm>
        </p:spPr>
        <p:txBody>
          <a:bodyPr anchor="t"/>
          <a:lstStyle>
            <a:lvl1pPr algn="l">
              <a:defRPr baseline="0">
                <a:solidFill>
                  <a:schemeClr val="bg1"/>
                </a:solidFill>
                <a:latin typeface="Arial" pitchFamily="34" charset="0"/>
                <a:cs typeface="Arial" pitchFamily="34" charset="0"/>
              </a:defRPr>
            </a:lvl1pPr>
          </a:lstStyle>
          <a:p>
            <a:r>
              <a:rPr lang="en-US" dirty="0"/>
              <a:t>Intro title</a:t>
            </a:r>
            <a:endParaRPr lang="en-GB" dirty="0"/>
          </a:p>
        </p:txBody>
      </p:sp>
      <p:sp>
        <p:nvSpPr>
          <p:cNvPr id="3" name="Subtitle 2"/>
          <p:cNvSpPr>
            <a:spLocks noGrp="1"/>
          </p:cNvSpPr>
          <p:nvPr>
            <p:ph type="subTitle" idx="1" hasCustomPrompt="1"/>
          </p:nvPr>
        </p:nvSpPr>
        <p:spPr>
          <a:xfrm>
            <a:off x="539552" y="3645024"/>
            <a:ext cx="7232848" cy="1993776"/>
          </a:xfrm>
        </p:spPr>
        <p:txBody>
          <a:bodyPr>
            <a:normAutofit/>
          </a:bodyPr>
          <a:lstStyle>
            <a:lvl1pPr marL="0" indent="0" algn="l">
              <a:buNone/>
              <a:defRPr sz="2000">
                <a:solidFill>
                  <a:schemeClr val="bg1"/>
                </a:solidFill>
                <a:latin typeface="Arial" pitchFamily="34" charset="0"/>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err="1"/>
              <a:t>Subheader</a:t>
            </a:r>
            <a:r>
              <a:rPr lang="en-US" dirty="0"/>
              <a:t> – move to suit length of intro title</a:t>
            </a:r>
            <a:endParaRPr lang="en-GB" dirty="0"/>
          </a:p>
        </p:txBody>
      </p:sp>
      <p:sp>
        <p:nvSpPr>
          <p:cNvPr id="4" name="Date Placeholder 3"/>
          <p:cNvSpPr>
            <a:spLocks noGrp="1"/>
          </p:cNvSpPr>
          <p:nvPr>
            <p:ph type="dt" sz="half" idx="10"/>
          </p:nvPr>
        </p:nvSpPr>
        <p:spPr/>
        <p:txBody>
          <a:bodyPr/>
          <a:lstStyle/>
          <a:p>
            <a:fld id="{C57EBBD4-4BE8-4E28-B92B-60C7AE278155}" type="datetimeFigureOut">
              <a:rPr lang="en-GB" smtClean="0"/>
              <a:pPr/>
              <a:t>22/11/2022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BAA0EF1-890B-4AF0-91B2-4B14D5602417}" type="slidenum">
              <a:rPr lang="en-GB" smtClean="0"/>
              <a:pPr/>
              <a:t>‹#›</a:t>
            </a:fld>
            <a:endParaRPr lang="en-GB" dirty="0"/>
          </a:p>
        </p:txBody>
      </p:sp>
    </p:spTree>
    <p:extLst>
      <p:ext uri="{BB962C8B-B14F-4D97-AF65-F5344CB8AC3E}">
        <p14:creationId xmlns:p14="http://schemas.microsoft.com/office/powerpoint/2010/main" val="2650473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57EBBD4-4BE8-4E28-B92B-60C7AE278155}" type="datetimeFigureOut">
              <a:rPr lang="en-GB" smtClean="0"/>
              <a:pPr/>
              <a:t>22/11/2022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BAA0EF1-890B-4AF0-91B2-4B14D5602417}" type="slidenum">
              <a:rPr lang="en-GB" smtClean="0"/>
              <a:pPr/>
              <a:t>‹#›</a:t>
            </a:fld>
            <a:endParaRPr lang="en-GB" dirty="0"/>
          </a:p>
        </p:txBody>
      </p:sp>
    </p:spTree>
    <p:extLst>
      <p:ext uri="{BB962C8B-B14F-4D97-AF65-F5344CB8AC3E}">
        <p14:creationId xmlns:p14="http://schemas.microsoft.com/office/powerpoint/2010/main" val="3398227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3240360" cy="2232248"/>
          </a:xfrm>
        </p:spPr>
        <p:txBody>
          <a:bodyPr anchor="t">
            <a:normAutofit/>
          </a:bodyPr>
          <a:lstStyle>
            <a:lvl1pPr algn="l">
              <a:defRPr sz="3200" b="1">
                <a:solidFill>
                  <a:schemeClr val="bg1"/>
                </a:solidFill>
                <a:latin typeface="Arial" pitchFamily="34" charset="0"/>
                <a:cs typeface="Arial" pitchFamily="34" charset="0"/>
              </a:defRPr>
            </a:lvl1pPr>
          </a:lstStyle>
          <a:p>
            <a:r>
              <a:rPr lang="en-US" dirty="0"/>
              <a:t>Click to edit Master title style</a:t>
            </a:r>
            <a:endParaRPr lang="en-GB" dirty="0"/>
          </a:p>
        </p:txBody>
      </p:sp>
      <p:sp>
        <p:nvSpPr>
          <p:cNvPr id="3" name="Picture Placeholder 2"/>
          <p:cNvSpPr>
            <a:spLocks noGrp="1"/>
          </p:cNvSpPr>
          <p:nvPr>
            <p:ph type="pic" idx="1"/>
          </p:nvPr>
        </p:nvSpPr>
        <p:spPr>
          <a:xfrm>
            <a:off x="3923928" y="1844824"/>
            <a:ext cx="4694312" cy="439248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Tree>
    <p:extLst>
      <p:ext uri="{BB962C8B-B14F-4D97-AF65-F5344CB8AC3E}">
        <p14:creationId xmlns:p14="http://schemas.microsoft.com/office/powerpoint/2010/main" val="2329584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624570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89114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JP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4.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487583725"/>
      </p:ext>
    </p:extLst>
  </p:cSld>
  <p:clrMap bg1="lt1" tx1="dk1" bg2="lt2" tx2="dk2" accent1="accent1" accent2="accent2" accent3="accent3" accent4="accent4" accent5="accent5" accent6="accent6" hlink="hlink" folHlink="folHlink"/>
  <p:sldLayoutIdLst>
    <p:sldLayoutId id="2147483649"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635535141"/>
      </p:ext>
    </p:extLst>
  </p:cSld>
  <p:clrMap bg1="lt1" tx1="dk1" bg2="lt2" tx2="dk2" accent1="accent1" accent2="accent2" accent3="accent3" accent4="accent4" accent5="accent5" accent6="accent6" hlink="hlink" folHlink="folHlink"/>
  <p:sldLayoutIdLst>
    <p:sldLayoutId id="2147483684" r:id="rId1"/>
    <p:sldLayoutId id="2147483685"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7EBBD4-4BE8-4E28-B92B-60C7AE278155}" type="datetimeFigureOut">
              <a:rPr lang="en-GB" smtClean="0"/>
              <a:pPr/>
              <a:t>22/11/2022</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AA0EF1-890B-4AF0-91B2-4B14D5602417}" type="slidenum">
              <a:rPr lang="en-GB" smtClean="0"/>
              <a:pPr/>
              <a:t>‹#›</a:t>
            </a:fld>
            <a:endParaRPr lang="en-GB" dirty="0"/>
          </a:p>
        </p:txBody>
      </p:sp>
      <p:pic>
        <p:nvPicPr>
          <p:cNvPr id="9" name="Picture 8"/>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82059089"/>
      </p:ext>
    </p:extLst>
  </p:cSld>
  <p:clrMap bg1="lt1" tx1="dk1" bg2="lt2" tx2="dk2" accent1="accent1" accent2="accent2" accent3="accent3" accent4="accent4" accent5="accent5" accent6="accent6" hlink="hlink" folHlink="folHlink"/>
  <p:sldLayoutIdLst>
    <p:sldLayoutId id="2147483661" r:id="rId1"/>
    <p:sldLayoutId id="2147483665" r:id="rId2"/>
    <p:sldLayoutId id="2147483669" r:id="rId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41870037"/>
      </p:ext>
    </p:extLst>
  </p:cSld>
  <p:clrMap bg1="lt1" tx1="dk1" bg2="lt2" tx2="dk2" accent1="accent1" accent2="accent2" accent3="accent3" accent4="accent4" accent5="accent5" accent6="accent6" hlink="hlink" folHlink="folHlink"/>
  <p:sldLayoutIdLst>
    <p:sldLayoutId id="2147483674" r:id="rId1"/>
    <p:sldLayoutId id="214748367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www.bhfactive.org.uk/home/index.html"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9420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772815"/>
            <a:ext cx="8280920" cy="1440161"/>
          </a:xfrm>
        </p:spPr>
        <p:txBody>
          <a:bodyPr>
            <a:normAutofit/>
          </a:bodyPr>
          <a:lstStyle/>
          <a:p>
            <a:pPr algn="ctr"/>
            <a:r>
              <a:rPr lang="en-GB" sz="4000" b="1" dirty="0">
                <a:latin typeface="Avenir LT Std 65 Medium" pitchFamily="34" charset="0"/>
              </a:rPr>
              <a:t>YMCA Awards</a:t>
            </a:r>
          </a:p>
        </p:txBody>
      </p:sp>
      <p:sp>
        <p:nvSpPr>
          <p:cNvPr id="4" name="Title 4"/>
          <p:cNvSpPr txBox="1">
            <a:spLocks/>
          </p:cNvSpPr>
          <p:nvPr/>
        </p:nvSpPr>
        <p:spPr>
          <a:xfrm>
            <a:off x="755576" y="3501008"/>
            <a:ext cx="7772400" cy="1470025"/>
          </a:xfrm>
          <a:prstGeom prst="rect">
            <a:avLst/>
          </a:prstGeom>
        </p:spPr>
        <p:txBody>
          <a:bodyPr vert="horz" lIns="91440" tIns="45720" rIns="91440" bIns="45720" rtlCol="0" anchor="t">
            <a:normAutofit fontScale="675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bg1"/>
                </a:solidFill>
                <a:effectLst/>
                <a:uLnTx/>
                <a:uFillTx/>
                <a:latin typeface="Arial" pitchFamily="34" charset="0"/>
                <a:ea typeface="+mj-ea"/>
                <a:cs typeface="Arial" pitchFamily="34" charset="0"/>
              </a:rPr>
            </a:br>
            <a:r>
              <a:rPr kumimoji="0" lang="en-GB" sz="4300" b="1" i="0" u="none" strike="noStrike" kern="1200" cap="none" spc="0" normalizeH="0" baseline="0" noProof="0" dirty="0">
                <a:ln>
                  <a:noFill/>
                </a:ln>
                <a:solidFill>
                  <a:schemeClr val="bg1"/>
                </a:solidFill>
                <a:effectLst/>
                <a:uLnTx/>
                <a:uFillTx/>
                <a:latin typeface="Arial" pitchFamily="34" charset="0"/>
                <a:ea typeface="+mj-ea"/>
                <a:cs typeface="Arial" pitchFamily="34" charset="0"/>
              </a:rPr>
              <a:t>Principles of Exercise, Fitness and Health</a:t>
            </a:r>
            <a:br>
              <a:rPr kumimoji="0" lang="en-GB" sz="3600" b="0" i="0" u="none" strike="noStrike" kern="1200" cap="none" spc="0" normalizeH="0" baseline="0" noProof="0" dirty="0">
                <a:ln>
                  <a:noFill/>
                </a:ln>
                <a:solidFill>
                  <a:schemeClr val="bg1"/>
                </a:solidFill>
                <a:effectLst/>
                <a:uLnTx/>
                <a:uFillTx/>
                <a:latin typeface="Arial" pitchFamily="34" charset="0"/>
                <a:ea typeface="+mj-ea"/>
                <a:cs typeface="Arial" pitchFamily="34" charset="0"/>
              </a:rPr>
            </a:br>
            <a:br>
              <a:rPr kumimoji="0" lang="en-GB" sz="3600" b="0" i="0" u="none" strike="noStrike" kern="1200" cap="none" spc="0" normalizeH="0" baseline="0" noProof="0" dirty="0">
                <a:ln>
                  <a:noFill/>
                </a:ln>
                <a:solidFill>
                  <a:schemeClr val="bg1"/>
                </a:solidFill>
                <a:effectLst/>
                <a:uLnTx/>
                <a:uFillTx/>
                <a:latin typeface="Arial" pitchFamily="34" charset="0"/>
                <a:ea typeface="+mj-ea"/>
                <a:cs typeface="Arial" pitchFamily="34" charset="0"/>
              </a:rPr>
            </a:br>
            <a:endParaRPr kumimoji="0" lang="en-GB" sz="3600" b="0" i="0" u="none" strike="noStrike" kern="1200" cap="none" spc="0" normalizeH="0" baseline="0" noProof="0" dirty="0">
              <a:ln>
                <a:noFill/>
              </a:ln>
              <a:solidFill>
                <a:schemeClr val="bg1"/>
              </a:solidFill>
              <a:effectLst/>
              <a:uLnTx/>
              <a:uFillTx/>
              <a:latin typeface="Arial" pitchFamily="34" charset="0"/>
              <a:ea typeface="+mj-ea"/>
              <a:cs typeface="Arial" pitchFamily="34" charset="0"/>
            </a:endParaRPr>
          </a:p>
        </p:txBody>
      </p:sp>
    </p:spTree>
    <p:extLst>
      <p:ext uri="{BB962C8B-B14F-4D97-AF65-F5344CB8AC3E}">
        <p14:creationId xmlns:p14="http://schemas.microsoft.com/office/powerpoint/2010/main" val="3012619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p:cNvSpPr txBox="1">
            <a:spLocks/>
          </p:cNvSpPr>
          <p:nvPr/>
        </p:nvSpPr>
        <p:spPr>
          <a:xfrm>
            <a:off x="179512" y="1268760"/>
            <a:ext cx="8785225" cy="5328592"/>
          </a:xfrm>
          <a:prstGeom prst="rect">
            <a:avLst/>
          </a:prstGeom>
        </p:spPr>
        <p:txBody>
          <a:bodyPr rtlCol="0">
            <a:normAutofit fontScale="40000" lnSpcReduction="20000"/>
          </a:bodyPr>
          <a:lstStyle/>
          <a:p>
            <a:pPr marR="0" lvl="0" algn="l" defTabSz="914400" rtl="0" eaLnBrk="1" fontAlgn="auto" latinLnBrk="0" hangingPunct="1">
              <a:lnSpc>
                <a:spcPct val="100000"/>
              </a:lnSpc>
              <a:spcBef>
                <a:spcPct val="20000"/>
              </a:spcBef>
              <a:spcAft>
                <a:spcPts val="0"/>
              </a:spcAft>
              <a:buClrTx/>
              <a:buSzTx/>
              <a:tabLst/>
              <a:defRPr/>
            </a:pPr>
            <a:r>
              <a:rPr kumimoji="0" lang="en-GB" sz="5000" b="1" i="0" u="none" strike="noStrike" kern="1200" cap="none" spc="0" normalizeH="0" baseline="0" noProof="0" dirty="0">
                <a:ln>
                  <a:noFill/>
                </a:ln>
                <a:solidFill>
                  <a:schemeClr val="tx1"/>
                </a:solidFill>
                <a:effectLst/>
                <a:uLnTx/>
                <a:uFillTx/>
                <a:latin typeface="Avenir LT Std 65 Medium"/>
                <a:cs typeface="Arial" pitchFamily="34" charset="0"/>
              </a:rPr>
              <a:t>By the end of this </a:t>
            </a:r>
            <a:r>
              <a:rPr lang="en-GB" sz="5000" b="1" dirty="0">
                <a:latin typeface="Avenir LT Std 65 Medium"/>
                <a:cs typeface="Arial" pitchFamily="34" charset="0"/>
              </a:rPr>
              <a:t>unit</a:t>
            </a:r>
            <a:r>
              <a:rPr kumimoji="0" lang="en-GB" sz="5000" b="1" i="0" u="none" strike="noStrike" kern="1200" cap="none" spc="0" normalizeH="0" baseline="0" noProof="0" dirty="0">
                <a:ln>
                  <a:noFill/>
                </a:ln>
                <a:solidFill>
                  <a:schemeClr val="tx1"/>
                </a:solidFill>
                <a:effectLst/>
                <a:uLnTx/>
                <a:uFillTx/>
                <a:latin typeface="Avenir LT Std 65 Medium"/>
                <a:cs typeface="Arial" pitchFamily="34" charset="0"/>
              </a:rPr>
              <a:t> you will be able to:</a:t>
            </a:r>
          </a:p>
          <a:p>
            <a:pPr marL="342900" marR="0" lvl="0" indent="-342900" algn="l" defTabSz="914400" rtl="0" eaLnBrk="1" fontAlgn="auto" latinLnBrk="0" hangingPunct="1">
              <a:lnSpc>
                <a:spcPct val="100000"/>
              </a:lnSpc>
              <a:spcBef>
                <a:spcPct val="20000"/>
              </a:spcBef>
              <a:spcAft>
                <a:spcPts val="0"/>
              </a:spcAft>
              <a:buClrTx/>
              <a:buSzTx/>
              <a:tabLst/>
              <a:defRPr/>
            </a:pPr>
            <a:endParaRPr kumimoji="0" lang="en-GB" sz="5000" b="1" i="0" u="none" strike="noStrike" kern="1200" cap="none" spc="0" normalizeH="0" baseline="0" noProof="0" dirty="0">
              <a:ln>
                <a:noFill/>
              </a:ln>
              <a:solidFill>
                <a:schemeClr val="tx1"/>
              </a:solidFill>
              <a:effectLst/>
              <a:uLnTx/>
              <a:uFillTx/>
              <a:latin typeface="Avenir LT Std 65 Medium"/>
              <a:cs typeface="Arial"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a:ln>
                  <a:noFill/>
                </a:ln>
                <a:solidFill>
                  <a:schemeClr val="tx1"/>
                </a:solidFill>
                <a:effectLst/>
                <a:uLnTx/>
                <a:uFillTx/>
                <a:latin typeface="Avenir LT Std 65 Medium"/>
                <a:cs typeface="Arial" pitchFamily="34" charset="0"/>
              </a:rPr>
              <a:t>Understand the relationship between health and physical activity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a:ln>
                  <a:noFill/>
                </a:ln>
                <a:solidFill>
                  <a:schemeClr val="tx1"/>
                </a:solidFill>
                <a:effectLst/>
                <a:uLnTx/>
                <a:uFillTx/>
                <a:latin typeface="Avenir LT Std 65 Medium"/>
                <a:cs typeface="Arial" pitchFamily="34" charset="0"/>
              </a:rPr>
              <a:t>Describe the aspects of total fitness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a:ln>
                  <a:noFill/>
                </a:ln>
                <a:solidFill>
                  <a:schemeClr val="tx1"/>
                </a:solidFill>
                <a:effectLst/>
                <a:uLnTx/>
                <a:uFillTx/>
                <a:latin typeface="Avenir LT Std 65 Medium"/>
                <a:cs typeface="Arial" pitchFamily="34" charset="0"/>
              </a:rPr>
              <a:t>Name the five components of physical fitness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a:ln>
                  <a:noFill/>
                </a:ln>
                <a:solidFill>
                  <a:schemeClr val="tx1"/>
                </a:solidFill>
                <a:effectLst/>
                <a:uLnTx/>
                <a:uFillTx/>
                <a:latin typeface="Avenir LT Std 65 Medium"/>
                <a:cs typeface="Arial" pitchFamily="34" charset="0"/>
              </a:rPr>
              <a:t>Explain the factors that affect health, physical fitness and training potential</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a:ln>
                  <a:noFill/>
                </a:ln>
                <a:solidFill>
                  <a:schemeClr val="tx1"/>
                </a:solidFill>
                <a:effectLst/>
                <a:uLnTx/>
                <a:uFillTx/>
                <a:latin typeface="Avenir LT Std 65 Medium"/>
                <a:cs typeface="Arial" pitchFamily="34" charset="0"/>
              </a:rPr>
              <a:t>Understand all aspects of cardiovascular fitness with particular reference to the aerobic heart rate training zone model</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a:ln>
                  <a:noFill/>
                </a:ln>
                <a:solidFill>
                  <a:schemeClr val="tx1"/>
                </a:solidFill>
                <a:effectLst/>
                <a:uLnTx/>
                <a:uFillTx/>
                <a:latin typeface="Avenir LT Std 65 Medium"/>
                <a:cs typeface="Arial" pitchFamily="34" charset="0"/>
              </a:rPr>
              <a:t>Define the terms: muscular strength, muscular endurance and understand aspects of training for muscular strength and endurance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a:ln>
                  <a:noFill/>
                </a:ln>
                <a:solidFill>
                  <a:schemeClr val="tx1"/>
                </a:solidFill>
                <a:effectLst/>
                <a:uLnTx/>
                <a:uFillTx/>
                <a:latin typeface="Avenir LT Std 65 Medium"/>
                <a:cs typeface="Arial" pitchFamily="34" charset="0"/>
              </a:rPr>
              <a:t>Explain the terms: flexibility, static flexibility, ballistic flexibility and developmental stretching</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a:ln>
                  <a:noFill/>
                </a:ln>
                <a:solidFill>
                  <a:schemeClr val="tx1"/>
                </a:solidFill>
                <a:effectLst/>
                <a:uLnTx/>
                <a:uFillTx/>
                <a:latin typeface="Avenir LT Std 65 Medium"/>
                <a:cs typeface="Arial" pitchFamily="34" charset="0"/>
              </a:rPr>
              <a:t>Define the term motor fitness and understand aspects of training motor fitness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a:ln>
                  <a:noFill/>
                </a:ln>
                <a:solidFill>
                  <a:schemeClr val="tx1"/>
                </a:solidFill>
                <a:effectLst/>
                <a:uLnTx/>
                <a:uFillTx/>
                <a:latin typeface="Avenir LT Std 65 Medium"/>
                <a:cs typeface="Arial" pitchFamily="34" charset="0"/>
              </a:rPr>
              <a:t>Explain adaptations for special populations for the components of physical fitness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5000" b="0" i="0" u="none" strike="noStrike" kern="1200" cap="none" spc="0" normalizeH="0" baseline="0" noProof="0" dirty="0">
                <a:ln>
                  <a:noFill/>
                </a:ln>
                <a:solidFill>
                  <a:schemeClr val="tx1"/>
                </a:solidFill>
                <a:effectLst/>
                <a:uLnTx/>
                <a:uFillTx/>
                <a:latin typeface="Avenir LT Std 65 Medium"/>
                <a:cs typeface="Arial" pitchFamily="34" charset="0"/>
              </a:rPr>
              <a:t>Explain basic nutritional guidelines for exercise and health</a:t>
            </a:r>
            <a:endParaRPr kumimoji="0" lang="en-GB" sz="5000" b="0" i="0" u="none" strike="noStrike" kern="1200" cap="none" spc="0" normalizeH="0" baseline="0" noProof="0" dirty="0">
              <a:ln>
                <a:noFill/>
              </a:ln>
              <a:solidFill>
                <a:schemeClr val="tx1"/>
              </a:solidFill>
              <a:effectLst/>
              <a:uLnTx/>
              <a:uFillTx/>
              <a:latin typeface="Avenir LT Std 65 Medium"/>
              <a:cs typeface="Arial" pitchFamily="34" charset="0"/>
            </a:endParaRP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8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435280" cy="3960440"/>
          </a:xfrm>
        </p:spPr>
        <p:txBody>
          <a:bodyPr/>
          <a:lstStyle/>
          <a:p>
            <a:pPr marL="0" indent="0">
              <a:buFont typeface="Arial" charset="0"/>
              <a:buNone/>
            </a:pPr>
            <a:r>
              <a:rPr lang="en-GB" sz="2800" dirty="0">
                <a:latin typeface="Avenir LT Std 65 Medium"/>
              </a:rPr>
              <a:t>Unit 3 (Principles of Exercise, Fitness and Health) will be assessed by an externally set and assessed written test.</a:t>
            </a:r>
          </a:p>
          <a:p>
            <a:pPr marL="0" indent="0">
              <a:buFont typeface="Arial" charset="0"/>
              <a:buNone/>
            </a:pPr>
            <a:r>
              <a:rPr lang="en-GB" sz="2800" dirty="0">
                <a:latin typeface="Avenir LT Std 65 Medium"/>
              </a:rPr>
              <a:t>The test will be:</a:t>
            </a:r>
          </a:p>
          <a:p>
            <a:pPr marL="0" indent="0"/>
            <a:r>
              <a:rPr lang="en-GB" sz="2800" dirty="0">
                <a:latin typeface="Avenir LT Std 65 Medium"/>
              </a:rPr>
              <a:t> Externally set and assessed (by YMCA Awards)</a:t>
            </a:r>
          </a:p>
          <a:p>
            <a:pPr marL="0" indent="0"/>
            <a:r>
              <a:rPr lang="en-GB" sz="2800" dirty="0">
                <a:latin typeface="Avenir LT Std 65 Medium"/>
              </a:rPr>
              <a:t> Multiple choice questions</a:t>
            </a:r>
          </a:p>
          <a:p>
            <a:pPr marL="0" indent="0"/>
            <a:r>
              <a:rPr lang="en-GB" sz="2800" dirty="0">
                <a:latin typeface="Avenir LT Std 65 Medium"/>
              </a:rPr>
              <a:t> 40 questions (70% pass mark - 28 marks required)</a:t>
            </a:r>
          </a:p>
          <a:p>
            <a:pPr marL="0" indent="0"/>
            <a:r>
              <a:rPr lang="en-GB" sz="2800" dirty="0">
                <a:latin typeface="Avenir LT Std 65 Medium"/>
              </a:rPr>
              <a:t> Time allocation  60 minutes</a:t>
            </a:r>
          </a:p>
        </p:txBody>
      </p:sp>
      <p:sp>
        <p:nvSpPr>
          <p:cNvPr id="3" name="Title 1"/>
          <p:cNvSpPr txBox="1">
            <a:spLocks/>
          </p:cNvSpPr>
          <p:nvPr/>
        </p:nvSpPr>
        <p:spPr>
          <a:xfrm>
            <a:off x="467544" y="1124744"/>
            <a:ext cx="8229600" cy="79208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cs typeface="Arial" pitchFamily="34" charset="0"/>
              </a:rPr>
              <a:t>Assessment</a:t>
            </a:r>
            <a:r>
              <a:rPr kumimoji="0" lang="en-GB" sz="3600" b="1" i="0" u="none" strike="noStrike" kern="1200" cap="none" spc="0" normalizeH="0" baseline="0" noProof="0" dirty="0">
                <a:ln>
                  <a:noFill/>
                </a:ln>
                <a:solidFill>
                  <a:schemeClr val="tx1"/>
                </a:solidFill>
                <a:effectLst/>
                <a:uLnTx/>
                <a:uFillTx/>
                <a:latin typeface="Avenir LT Std 35 Light"/>
                <a:ea typeface="+mj-ea"/>
                <a:cs typeface="Arial" charset="0"/>
              </a:rPr>
              <a:t> </a:t>
            </a:r>
          </a:p>
        </p:txBody>
      </p:sp>
    </p:spTree>
    <p:extLst>
      <p:ext uri="{BB962C8B-B14F-4D97-AF65-F5344CB8AC3E}">
        <p14:creationId xmlns:p14="http://schemas.microsoft.com/office/powerpoint/2010/main" val="410958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2420888"/>
            <a:ext cx="8280920" cy="1440161"/>
          </a:xfrm>
        </p:spPr>
        <p:txBody>
          <a:bodyPr>
            <a:normAutofit/>
          </a:bodyPr>
          <a:lstStyle/>
          <a:p>
            <a:pPr algn="ctr"/>
            <a:r>
              <a:rPr lang="en-US" sz="4000" b="1" dirty="0">
                <a:latin typeface="Avenir LT Std 65 Medium" pitchFamily="34" charset="0"/>
              </a:rPr>
              <a:t>Health &amp; Fitness</a:t>
            </a:r>
            <a:endParaRPr lang="en-GB" sz="4000" b="1" dirty="0">
              <a:latin typeface="Avenir LT Std 65 Medium" pitchFamily="34" charset="0"/>
            </a:endParaRPr>
          </a:p>
        </p:txBody>
      </p:sp>
      <p:sp>
        <p:nvSpPr>
          <p:cNvPr id="4" name="Title 4"/>
          <p:cNvSpPr txBox="1">
            <a:spLocks/>
          </p:cNvSpPr>
          <p:nvPr/>
        </p:nvSpPr>
        <p:spPr>
          <a:xfrm>
            <a:off x="179512" y="3429000"/>
            <a:ext cx="8748464"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t>L2 Principles of Exercise</a:t>
            </a:r>
            <a:r>
              <a:rPr kumimoji="0" lang="en-GB" sz="3200" b="1" i="0" u="none" strike="noStrike" kern="1200" cap="none" spc="0" normalizeH="0" noProof="0" dirty="0">
                <a:ln>
                  <a:noFill/>
                </a:ln>
                <a:solidFill>
                  <a:schemeClr val="bg1"/>
                </a:solidFill>
                <a:effectLst/>
                <a:uLnTx/>
                <a:uFillTx/>
                <a:latin typeface="Avenir LT Std 35 Light"/>
                <a:ea typeface="+mj-ea"/>
                <a:cs typeface="Arial" pitchFamily="34" charset="0"/>
              </a:rPr>
              <a:t> </a:t>
            </a:r>
            <a: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t>Fitness and Health</a:t>
            </a:r>
            <a:b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br>
            <a:b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br>
            <a:endPar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3012619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2332037"/>
            <a:ext cx="8229600" cy="3113187"/>
          </a:xfrm>
        </p:spPr>
        <p:txBody>
          <a:bodyPr/>
          <a:lstStyle/>
          <a:p>
            <a:pPr>
              <a:defRPr/>
            </a:pPr>
            <a:r>
              <a:rPr lang="en-US" sz="2800" dirty="0">
                <a:latin typeface="Avenir LT Std 65 Medium"/>
              </a:rPr>
              <a:t>According to the World Health Organisation, </a:t>
            </a:r>
            <a:r>
              <a:rPr lang="en-US" sz="2800" b="1" dirty="0">
                <a:latin typeface="Avenir LT Std 65 Medium"/>
              </a:rPr>
              <a:t>health</a:t>
            </a:r>
            <a:r>
              <a:rPr lang="en-US" sz="2800" dirty="0">
                <a:latin typeface="Avenir LT Std 65 Medium"/>
              </a:rPr>
              <a:t> is a state of complete physical, mental and social well being; not merely the absence of disease or infirmity (WHO, 1946)</a:t>
            </a:r>
          </a:p>
          <a:p>
            <a:pPr>
              <a:defRPr/>
            </a:pPr>
            <a:endParaRPr lang="en-US" sz="2800" dirty="0"/>
          </a:p>
          <a:p>
            <a:pPr>
              <a:buNone/>
              <a:defRPr/>
            </a:pPr>
            <a:endParaRPr lang="en-US" sz="2800" b="1" dirty="0"/>
          </a:p>
          <a:p>
            <a:endParaRPr lang="en-GB" sz="2800" dirty="0">
              <a:latin typeface="Avenir LT Std 65 Medium" pitchFamily="34" charset="0"/>
            </a:endParaRP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cs typeface="Arial" pitchFamily="34" charset="0"/>
              </a:rPr>
              <a:t>Defining Health and Fitness</a:t>
            </a:r>
          </a:p>
        </p:txBody>
      </p:sp>
    </p:spTree>
    <p:extLst>
      <p:ext uri="{BB962C8B-B14F-4D97-AF65-F5344CB8AC3E}">
        <p14:creationId xmlns:p14="http://schemas.microsoft.com/office/powerpoint/2010/main" val="410958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1988840"/>
            <a:ext cx="8229600" cy="4525963"/>
          </a:xfrm>
        </p:spPr>
        <p:txBody>
          <a:bodyPr/>
          <a:lstStyle/>
          <a:p>
            <a:r>
              <a:rPr lang="en-US" sz="2800" dirty="0">
                <a:latin typeface="Avenir LT Std 65 Medium"/>
              </a:rPr>
              <a:t>The term ‘</a:t>
            </a:r>
            <a:r>
              <a:rPr lang="en-US" sz="2800" b="1" dirty="0">
                <a:latin typeface="Avenir LT Std 65 Medium"/>
              </a:rPr>
              <a:t>fitness</a:t>
            </a:r>
            <a:r>
              <a:rPr lang="en-US" sz="2800" dirty="0">
                <a:latin typeface="Avenir LT Std 65 Medium"/>
              </a:rPr>
              <a:t>’ refers to the ability to meet the demands of life safely and effectively, without exhaustion or undue stress. Fitness is a multi-dimensional concept and the level of fitness in one area can influence other aspects of  ‘total health’ including: </a:t>
            </a:r>
            <a:r>
              <a:rPr lang="en-US" sz="2800" b="1" dirty="0">
                <a:latin typeface="Avenir LT Std 65 Medium"/>
              </a:rPr>
              <a:t>emotional &amp; mental, social, medical, nutritional, spiritual and physical </a:t>
            </a:r>
          </a:p>
          <a:p>
            <a:endParaRPr lang="en-GB" dirty="0">
              <a:latin typeface="Avenir LT Std 65 Medium" pitchFamily="34" charset="0"/>
            </a:endParaRP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cs typeface="Arial" pitchFamily="34" charset="0"/>
              </a:rPr>
              <a:t>Defining Health and Fitness</a:t>
            </a:r>
          </a:p>
        </p:txBody>
      </p:sp>
    </p:spTree>
    <p:extLst>
      <p:ext uri="{BB962C8B-B14F-4D97-AF65-F5344CB8AC3E}">
        <p14:creationId xmlns:p14="http://schemas.microsoft.com/office/powerpoint/2010/main" val="410958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988841"/>
            <a:ext cx="8229600" cy="3600400"/>
          </a:xfrm>
        </p:spPr>
        <p:txBody>
          <a:bodyPr/>
          <a:lstStyle/>
          <a:p>
            <a:r>
              <a:rPr lang="en-US" sz="2800" b="1" dirty="0">
                <a:latin typeface="Avenir LT Std 65 Medium"/>
              </a:rPr>
              <a:t>Physical activity </a:t>
            </a:r>
            <a:r>
              <a:rPr lang="en-US" sz="2800" dirty="0">
                <a:latin typeface="Avenir LT Std 65 Medium"/>
              </a:rPr>
              <a:t>is defined as any bodily movement produced by skeletal muscles that require energy expenditure. Physical inactivity is an independent risk factor for chronic disease and is estimated to cause 1.9 million deaths globally</a:t>
            </a:r>
            <a:endParaRPr lang="en-GB" sz="2800" dirty="0">
              <a:latin typeface="Avenir LT Std 65 Medium"/>
            </a:endParaRPr>
          </a:p>
          <a:p>
            <a:endParaRPr lang="en-GB" sz="2800" dirty="0">
              <a:latin typeface="Avenir LT Std 65 Medium"/>
            </a:endParaRPr>
          </a:p>
        </p:txBody>
      </p:sp>
      <p:sp>
        <p:nvSpPr>
          <p:cNvPr id="4"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Defining Health and Fitness</a:t>
            </a:r>
          </a:p>
        </p:txBody>
      </p:sp>
    </p:spTree>
    <p:extLst>
      <p:ext uri="{BB962C8B-B14F-4D97-AF65-F5344CB8AC3E}">
        <p14:creationId xmlns:p14="http://schemas.microsoft.com/office/powerpoint/2010/main" val="410958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88840"/>
            <a:ext cx="8229600" cy="4137323"/>
          </a:xfrm>
        </p:spPr>
        <p:txBody>
          <a:bodyPr/>
          <a:lstStyle/>
          <a:p>
            <a:pPr>
              <a:defRPr/>
            </a:pPr>
            <a:r>
              <a:rPr lang="en-US" sz="2800" dirty="0">
                <a:latin typeface="Avenir LT Std 65 Medium"/>
              </a:rPr>
              <a:t>Health related fitness is the capacity to combine all aspects of fitness to facilitate positive health and maintain optimal quality of life</a:t>
            </a:r>
          </a:p>
          <a:p>
            <a:pPr>
              <a:defRPr/>
            </a:pPr>
            <a:r>
              <a:rPr lang="en-US" sz="2800" dirty="0">
                <a:latin typeface="Avenir LT Std 65 Medium"/>
              </a:rPr>
              <a:t>This is often referred to as </a:t>
            </a:r>
            <a:r>
              <a:rPr lang="en-US" sz="2800" b="1" dirty="0">
                <a:latin typeface="Avenir LT Std 65 Medium"/>
              </a:rPr>
              <a:t>‘total </a:t>
            </a:r>
            <a:r>
              <a:rPr lang="en-GB" sz="2800" b="1" dirty="0">
                <a:latin typeface="Avenir LT Std 65 Medium"/>
              </a:rPr>
              <a:t>fitness’</a:t>
            </a:r>
          </a:p>
          <a:p>
            <a:pPr>
              <a:buNone/>
              <a:defRPr/>
            </a:pPr>
            <a:endParaRPr lang="en-GB" sz="2800" dirty="0">
              <a:latin typeface="Avenir LT Std 65 Medium"/>
            </a:endParaRPr>
          </a:p>
          <a:p>
            <a:endParaRPr lang="en-GB" sz="2800" dirty="0">
              <a:latin typeface="Avenir LT Std 65 Medium"/>
            </a:endParaRPr>
          </a:p>
        </p:txBody>
      </p:sp>
      <p:sp>
        <p:nvSpPr>
          <p:cNvPr id="4" name="Title 1"/>
          <p:cNvSpPr txBox="1">
            <a:spLocks/>
          </p:cNvSpPr>
          <p:nvPr/>
        </p:nvSpPr>
        <p:spPr>
          <a:xfrm>
            <a:off x="539552"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Health related Fitness</a:t>
            </a:r>
          </a:p>
        </p:txBody>
      </p:sp>
    </p:spTree>
    <p:extLst>
      <p:ext uri="{BB962C8B-B14F-4D97-AF65-F5344CB8AC3E}">
        <p14:creationId xmlns:p14="http://schemas.microsoft.com/office/powerpoint/2010/main" val="410958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988840"/>
            <a:ext cx="8229600" cy="4525963"/>
          </a:xfrm>
        </p:spPr>
        <p:txBody>
          <a:bodyPr/>
          <a:lstStyle/>
          <a:p>
            <a:r>
              <a:rPr lang="en-GB" sz="2800" dirty="0">
                <a:latin typeface="Avenir LT Std 65 Medium"/>
              </a:rPr>
              <a:t>Physical fitness is unique among the components of ‘whole health’ as it is accepted that physical fitness can have a beneficial impact on ALL other aspects ‘total fitness’</a:t>
            </a:r>
          </a:p>
        </p:txBody>
      </p:sp>
      <p:sp>
        <p:nvSpPr>
          <p:cNvPr id="3" name="Title 1"/>
          <p:cNvSpPr txBox="1">
            <a:spLocks/>
          </p:cNvSpPr>
          <p:nvPr/>
        </p:nvSpPr>
        <p:spPr>
          <a:xfrm>
            <a:off x="539552"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Health related Fitness</a:t>
            </a:r>
          </a:p>
        </p:txBody>
      </p:sp>
    </p:spTree>
    <p:extLst>
      <p:ext uri="{BB962C8B-B14F-4D97-AF65-F5344CB8AC3E}">
        <p14:creationId xmlns:p14="http://schemas.microsoft.com/office/powerpoint/2010/main" val="410958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p:cNvSpPr txBox="1"/>
          <p:nvPr/>
        </p:nvSpPr>
        <p:spPr>
          <a:xfrm>
            <a:off x="539552" y="1052736"/>
            <a:ext cx="7992888" cy="1077218"/>
          </a:xfrm>
          <a:prstGeom prst="rect">
            <a:avLst/>
          </a:prstGeom>
          <a:noFill/>
        </p:spPr>
        <p:txBody>
          <a:bodyPr wrap="square" rtlCol="0">
            <a:spAutoFit/>
          </a:bodyPr>
          <a:lstStyle/>
          <a:p>
            <a:pPr algn="ctr"/>
            <a:r>
              <a:rPr lang="en-US" sz="3200" b="1" dirty="0">
                <a:latin typeface="Avenir LT Std 65 Medium"/>
              </a:rPr>
              <a:t>Relationship between Total Fitness &amp; Physical Fitness</a:t>
            </a:r>
            <a:endParaRPr lang="en-GB" sz="3200" b="1" dirty="0">
              <a:latin typeface="Avenir LT Std 65 Medium"/>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423127328"/>
              </p:ext>
            </p:extLst>
          </p:nvPr>
        </p:nvGraphicFramePr>
        <p:xfrm>
          <a:off x="539552" y="2276872"/>
          <a:ext cx="8229600"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958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484" y="1902842"/>
            <a:ext cx="8229600" cy="4281339"/>
          </a:xfrm>
        </p:spPr>
        <p:txBody>
          <a:bodyPr/>
          <a:lstStyle/>
          <a:p>
            <a:r>
              <a:rPr lang="en-US" sz="2800" b="1" dirty="0">
                <a:latin typeface="Avenir LT Std 65 Medium" pitchFamily="34" charset="0"/>
              </a:rPr>
              <a:t>Emotional and mental </a:t>
            </a:r>
            <a:r>
              <a:rPr lang="en-US" sz="2800" dirty="0">
                <a:latin typeface="Avenir LT Std 65 Medium" pitchFamily="34" charset="0"/>
              </a:rPr>
              <a:t>– well being, the ability to think clearly an constructively</a:t>
            </a:r>
          </a:p>
          <a:p>
            <a:r>
              <a:rPr lang="en-US" sz="2800" b="1" dirty="0">
                <a:latin typeface="Avenir LT Std 65 Medium" pitchFamily="34" charset="0"/>
              </a:rPr>
              <a:t>Social</a:t>
            </a:r>
            <a:r>
              <a:rPr lang="en-US" sz="2800" dirty="0">
                <a:latin typeface="Avenir LT Std 65 Medium" pitchFamily="34" charset="0"/>
              </a:rPr>
              <a:t> – ability to interact, communicate and form relationships with others</a:t>
            </a:r>
          </a:p>
          <a:p>
            <a:r>
              <a:rPr lang="en-US" sz="2800" b="1" dirty="0">
                <a:latin typeface="Avenir LT Std 65 Medium" pitchFamily="34" charset="0"/>
              </a:rPr>
              <a:t>Medical</a:t>
            </a:r>
            <a:r>
              <a:rPr lang="en-US" sz="2800" dirty="0">
                <a:latin typeface="Avenir LT Std 65 Medium" pitchFamily="34" charset="0"/>
              </a:rPr>
              <a:t> – state of health and absence of disease</a:t>
            </a:r>
          </a:p>
          <a:p>
            <a:r>
              <a:rPr lang="en-US" sz="2800" b="1" dirty="0">
                <a:latin typeface="Avenir LT Std 65 Medium" pitchFamily="34" charset="0"/>
              </a:rPr>
              <a:t>Nutritional</a:t>
            </a:r>
            <a:r>
              <a:rPr lang="en-US" sz="2800" dirty="0">
                <a:latin typeface="Avenir LT Std 65 Medium" pitchFamily="34" charset="0"/>
              </a:rPr>
              <a:t> – eating a well balanced diet </a:t>
            </a:r>
          </a:p>
        </p:txBody>
      </p:sp>
      <p:sp>
        <p:nvSpPr>
          <p:cNvPr id="3" name="Title 1"/>
          <p:cNvSpPr txBox="1">
            <a:spLocks/>
          </p:cNvSpPr>
          <p:nvPr/>
        </p:nvSpPr>
        <p:spPr>
          <a:xfrm>
            <a:off x="467544" y="1196752"/>
            <a:ext cx="8229600" cy="70609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The Components of</a:t>
            </a:r>
            <a:r>
              <a:rPr kumimoji="0" lang="en-GB" sz="3200" b="1" i="0" u="none" strike="noStrike" kern="1200" cap="none" spc="0" normalizeH="0" noProof="0" dirty="0">
                <a:ln>
                  <a:noFill/>
                </a:ln>
                <a:solidFill>
                  <a:schemeClr val="tx1"/>
                </a:solidFill>
                <a:effectLst/>
                <a:uLnTx/>
                <a:uFillTx/>
                <a:latin typeface="Avenir LT Std 65 Medium"/>
                <a:ea typeface="+mj-ea"/>
                <a:cs typeface="Arial" charset="0"/>
              </a:rPr>
              <a:t> Total Fitness</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16832"/>
            <a:ext cx="8229600" cy="4209331"/>
          </a:xfrm>
        </p:spPr>
        <p:txBody>
          <a:bodyPr/>
          <a:lstStyle/>
          <a:p>
            <a:r>
              <a:rPr lang="en-US" sz="2800" b="1" dirty="0">
                <a:latin typeface="Avenir LT Std 65 Medium" pitchFamily="34" charset="0"/>
              </a:rPr>
              <a:t>Spiritual</a:t>
            </a:r>
            <a:r>
              <a:rPr lang="en-US" sz="2800" dirty="0">
                <a:latin typeface="Avenir LT Std 65 Medium" pitchFamily="34" charset="0"/>
              </a:rPr>
              <a:t> – attitude, honoring ones own and others human values </a:t>
            </a:r>
          </a:p>
          <a:p>
            <a:r>
              <a:rPr lang="en-US" sz="2800" b="1" dirty="0">
                <a:latin typeface="Avenir LT Std 65 Medium" pitchFamily="34" charset="0"/>
              </a:rPr>
              <a:t>Physical</a:t>
            </a:r>
            <a:r>
              <a:rPr lang="en-US" sz="2800" dirty="0">
                <a:latin typeface="Avenir LT Std 65 Medium" pitchFamily="34" charset="0"/>
              </a:rPr>
              <a:t> – a combination of attributes that allows you to function effectively, to enjoy leisure and cope with emergencies</a:t>
            </a:r>
          </a:p>
          <a:p>
            <a:pPr>
              <a:buNone/>
            </a:pPr>
            <a:endParaRPr lang="en-US" sz="2800" dirty="0">
              <a:latin typeface="Avenir LT Std 65 Medium" pitchFamily="34" charset="0"/>
            </a:endParaRPr>
          </a:p>
          <a:p>
            <a:pPr>
              <a:buNone/>
            </a:pPr>
            <a:endParaRPr lang="en-GB" sz="2800" dirty="0">
              <a:latin typeface="Avenir LT Std 65 Medium" pitchFamily="34" charset="0"/>
            </a:endParaRPr>
          </a:p>
        </p:txBody>
      </p:sp>
      <p:sp>
        <p:nvSpPr>
          <p:cNvPr id="3" name="Title 1"/>
          <p:cNvSpPr txBox="1">
            <a:spLocks/>
          </p:cNvSpPr>
          <p:nvPr/>
        </p:nvSpPr>
        <p:spPr>
          <a:xfrm>
            <a:off x="467544" y="1196752"/>
            <a:ext cx="8229600" cy="70609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The Components of</a:t>
            </a:r>
            <a:r>
              <a:rPr kumimoji="0" lang="en-GB" sz="3200" b="1" i="0" u="none" strike="noStrike" kern="1200" cap="none" spc="0" normalizeH="0" noProof="0" dirty="0">
                <a:ln>
                  <a:noFill/>
                </a:ln>
                <a:solidFill>
                  <a:schemeClr val="tx1"/>
                </a:solidFill>
                <a:effectLst/>
                <a:uLnTx/>
                <a:uFillTx/>
                <a:latin typeface="Avenir LT Std 65 Medium"/>
                <a:ea typeface="+mj-ea"/>
                <a:cs typeface="Arial" charset="0"/>
              </a:rPr>
              <a:t> Total Fitness</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988840"/>
            <a:ext cx="8229600" cy="4353347"/>
          </a:xfrm>
        </p:spPr>
        <p:txBody>
          <a:bodyPr/>
          <a:lstStyle/>
          <a:p>
            <a:pPr>
              <a:defRPr/>
            </a:pPr>
            <a:r>
              <a:rPr lang="en-GB" sz="2800" b="1" dirty="0">
                <a:latin typeface="Avenir LT Std 65 Medium"/>
              </a:rPr>
              <a:t>Flexibility</a:t>
            </a:r>
            <a:r>
              <a:rPr lang="en-GB" sz="2800" dirty="0">
                <a:latin typeface="Avenir LT Std 65 Medium"/>
              </a:rPr>
              <a:t> - </a:t>
            </a:r>
            <a:r>
              <a:rPr lang="en-US" sz="2800" dirty="0">
                <a:latin typeface="Avenir LT Std 65 Medium"/>
              </a:rPr>
              <a:t>the ability of a joint or joint complex to work to its full range of movement</a:t>
            </a:r>
          </a:p>
          <a:p>
            <a:pPr>
              <a:buNone/>
              <a:defRPr/>
            </a:pPr>
            <a:endParaRPr lang="en-GB" sz="800" dirty="0">
              <a:latin typeface="Avenir LT Std 65 Medium"/>
            </a:endParaRPr>
          </a:p>
          <a:p>
            <a:pPr>
              <a:defRPr/>
            </a:pPr>
            <a:r>
              <a:rPr lang="en-GB" sz="2800" b="1" dirty="0">
                <a:latin typeface="Avenir LT Std 65 Medium"/>
              </a:rPr>
              <a:t>Motor skills </a:t>
            </a:r>
            <a:r>
              <a:rPr lang="en-GB" sz="2800" dirty="0">
                <a:latin typeface="Avenir LT Std 65 Medium"/>
              </a:rPr>
              <a:t>- </a:t>
            </a:r>
            <a:r>
              <a:rPr lang="en-US" sz="2800" dirty="0">
                <a:latin typeface="Avenir LT Std 65 Medium"/>
              </a:rPr>
              <a:t>the ability to perform a range of skills such as balance, </a:t>
            </a:r>
            <a:r>
              <a:rPr lang="en-GB" sz="2800" dirty="0">
                <a:latin typeface="Avenir LT Std 65 Medium"/>
              </a:rPr>
              <a:t>coordination, speed, agility, power and reaction time</a:t>
            </a:r>
          </a:p>
          <a:p>
            <a:endParaRPr lang="en-GB" sz="2800" dirty="0">
              <a:latin typeface="Avenir LT Std 65 Medium"/>
            </a:endParaRPr>
          </a:p>
        </p:txBody>
      </p:sp>
      <p:sp>
        <p:nvSpPr>
          <p:cNvPr id="3" name="Title 1"/>
          <p:cNvSpPr txBox="1">
            <a:spLocks/>
          </p:cNvSpPr>
          <p:nvPr/>
        </p:nvSpPr>
        <p:spPr>
          <a:xfrm>
            <a:off x="467544" y="1052736"/>
            <a:ext cx="8229600" cy="70609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The Components of Physical Fitness</a:t>
            </a:r>
          </a:p>
        </p:txBody>
      </p:sp>
    </p:spTree>
    <p:extLst>
      <p:ext uri="{BB962C8B-B14F-4D97-AF65-F5344CB8AC3E}">
        <p14:creationId xmlns:p14="http://schemas.microsoft.com/office/powerpoint/2010/main" val="410958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268760"/>
            <a:ext cx="8229600" cy="70609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The Components of Physical Fitness</a:t>
            </a:r>
          </a:p>
        </p:txBody>
      </p:sp>
      <p:sp>
        <p:nvSpPr>
          <p:cNvPr id="4" name="Subtitle 2"/>
          <p:cNvSpPr>
            <a:spLocks noGrp="1"/>
          </p:cNvSpPr>
          <p:nvPr>
            <p:ph idx="1"/>
          </p:nvPr>
        </p:nvSpPr>
        <p:spPr>
          <a:xfrm>
            <a:off x="297868" y="2020232"/>
            <a:ext cx="8568952" cy="4104456"/>
          </a:xfrm>
        </p:spPr>
        <p:txBody>
          <a:bodyPr rtlCol="0">
            <a:normAutofit/>
          </a:bodyPr>
          <a:lstStyle/>
          <a:p>
            <a:pPr fontAlgn="auto">
              <a:spcAft>
                <a:spcPts val="0"/>
              </a:spcAft>
              <a:buFont typeface="Arial" pitchFamily="34" charset="0"/>
              <a:buChar char="•"/>
              <a:defRPr/>
            </a:pPr>
            <a:r>
              <a:rPr lang="en-GB" sz="2800" b="1" dirty="0">
                <a:latin typeface="Avenir LT Std 65 Medium"/>
              </a:rPr>
              <a:t>Cardiovascular fitness </a:t>
            </a:r>
            <a:r>
              <a:rPr lang="en-GB" sz="2800" dirty="0">
                <a:latin typeface="Avenir LT Std 65 Medium"/>
              </a:rPr>
              <a:t>- </a:t>
            </a:r>
            <a:r>
              <a:rPr lang="en-US" sz="2800" dirty="0">
                <a:latin typeface="Avenir LT Std 65 Medium"/>
              </a:rPr>
              <a:t>the ability of the heart and lungs to take in, transport and utilise </a:t>
            </a:r>
            <a:r>
              <a:rPr lang="en-GB" sz="2800" dirty="0">
                <a:latin typeface="Avenir LT Std 65 Medium"/>
              </a:rPr>
              <a:t>oxygen</a:t>
            </a:r>
          </a:p>
          <a:p>
            <a:pPr fontAlgn="auto">
              <a:spcAft>
                <a:spcPts val="0"/>
              </a:spcAft>
              <a:buNone/>
              <a:defRPr/>
            </a:pPr>
            <a:endParaRPr lang="en-GB" sz="800" dirty="0">
              <a:latin typeface="Avenir LT Std 65 Medium"/>
            </a:endParaRPr>
          </a:p>
          <a:p>
            <a:pPr fontAlgn="auto">
              <a:spcAft>
                <a:spcPts val="0"/>
              </a:spcAft>
              <a:buFont typeface="Arial" pitchFamily="34" charset="0"/>
              <a:buChar char="•"/>
              <a:defRPr/>
            </a:pPr>
            <a:r>
              <a:rPr lang="en-GB" sz="2800" b="1" dirty="0">
                <a:latin typeface="Avenir LT Std 65 Medium"/>
              </a:rPr>
              <a:t>Muscular strength </a:t>
            </a:r>
            <a:r>
              <a:rPr lang="en-GB" sz="2800" dirty="0">
                <a:latin typeface="Avenir LT Std 65 Medium"/>
              </a:rPr>
              <a:t>- </a:t>
            </a:r>
            <a:r>
              <a:rPr lang="en-US" sz="2800" dirty="0">
                <a:latin typeface="Avenir LT Std 65 Medium"/>
              </a:rPr>
              <a:t>the ability of a muscle or group of muscles to use maximum force</a:t>
            </a:r>
          </a:p>
          <a:p>
            <a:pPr fontAlgn="auto">
              <a:spcAft>
                <a:spcPts val="0"/>
              </a:spcAft>
              <a:buNone/>
              <a:defRPr/>
            </a:pPr>
            <a:endParaRPr lang="en-GB" sz="800" dirty="0">
              <a:latin typeface="Avenir LT Std 65 Medium"/>
            </a:endParaRPr>
          </a:p>
          <a:p>
            <a:pPr fontAlgn="auto">
              <a:spcAft>
                <a:spcPts val="0"/>
              </a:spcAft>
              <a:buFont typeface="Arial" pitchFamily="34" charset="0"/>
              <a:buChar char="•"/>
              <a:defRPr/>
            </a:pPr>
            <a:r>
              <a:rPr lang="en-GB" sz="2800" b="1" dirty="0">
                <a:latin typeface="Avenir LT Std 65 Medium"/>
              </a:rPr>
              <a:t>Muscular endurance </a:t>
            </a:r>
            <a:r>
              <a:rPr lang="en-GB" sz="2800" dirty="0">
                <a:latin typeface="Avenir LT Std 65 Medium"/>
              </a:rPr>
              <a:t>- </a:t>
            </a:r>
            <a:r>
              <a:rPr lang="en-US" sz="2800" dirty="0">
                <a:latin typeface="Avenir LT Std 65 Medium"/>
              </a:rPr>
              <a:t>the ability of a muscle or muscle group to perform continual repetitions</a:t>
            </a:r>
          </a:p>
          <a:p>
            <a:pPr fontAlgn="auto">
              <a:spcAft>
                <a:spcPts val="0"/>
              </a:spcAft>
              <a:buFont typeface="Arial" pitchFamily="34" charset="0"/>
              <a:buChar char="•"/>
              <a:defRPr/>
            </a:pPr>
            <a:endParaRPr lang="en-GB" sz="2800" dirty="0">
              <a:latin typeface="Avenir LT Std 65 Medium"/>
            </a:endParaRPr>
          </a:p>
        </p:txBody>
      </p:sp>
    </p:spTree>
    <p:extLst>
      <p:ext uri="{BB962C8B-B14F-4D97-AF65-F5344CB8AC3E}">
        <p14:creationId xmlns:p14="http://schemas.microsoft.com/office/powerpoint/2010/main" val="410958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772816"/>
            <a:ext cx="8229600" cy="4320480"/>
          </a:xfrm>
        </p:spPr>
        <p:txBody>
          <a:bodyPr/>
          <a:lstStyle/>
          <a:p>
            <a:pPr marL="0" indent="0">
              <a:buNone/>
              <a:defRPr/>
            </a:pPr>
            <a:r>
              <a:rPr lang="en-US" sz="2800" dirty="0">
                <a:latin typeface="Avenir LT Std 65 Medium"/>
              </a:rPr>
              <a:t>Health, physical fitness and training potential are determined by several variables including:</a:t>
            </a:r>
          </a:p>
          <a:p>
            <a:pPr>
              <a:buNone/>
              <a:defRPr/>
            </a:pPr>
            <a:endParaRPr lang="en-US" sz="800" dirty="0">
              <a:latin typeface="Avenir LT Std 65 Medium"/>
            </a:endParaRPr>
          </a:p>
          <a:p>
            <a:pPr>
              <a:defRPr/>
            </a:pPr>
            <a:r>
              <a:rPr lang="en-GB" sz="2800" b="1" dirty="0">
                <a:latin typeface="Avenir LT Std 65 Medium"/>
              </a:rPr>
              <a:t>Genetic Factors </a:t>
            </a:r>
          </a:p>
          <a:p>
            <a:pPr lvl="1">
              <a:defRPr/>
            </a:pPr>
            <a:r>
              <a:rPr lang="en-GB" dirty="0">
                <a:latin typeface="Avenir LT Std 65 Medium"/>
              </a:rPr>
              <a:t>Heredity</a:t>
            </a:r>
          </a:p>
          <a:p>
            <a:pPr lvl="1">
              <a:defRPr/>
            </a:pPr>
            <a:r>
              <a:rPr lang="en-GB" dirty="0">
                <a:latin typeface="Avenir LT Std 65 Medium"/>
              </a:rPr>
              <a:t>Body type (ectomorph, mesomorph and endomorph)</a:t>
            </a:r>
          </a:p>
          <a:p>
            <a:pPr>
              <a:defRPr/>
            </a:pPr>
            <a:r>
              <a:rPr lang="en-GB" sz="2800" b="1" dirty="0">
                <a:latin typeface="Avenir LT Std 65 Medium"/>
              </a:rPr>
              <a:t>Gender</a:t>
            </a:r>
          </a:p>
          <a:p>
            <a:pPr>
              <a:defRPr/>
            </a:pPr>
            <a:r>
              <a:rPr lang="en-GB" sz="2800" b="1" dirty="0">
                <a:latin typeface="Avenir LT Std 65 Medium"/>
              </a:rPr>
              <a:t>Age</a:t>
            </a:r>
          </a:p>
          <a:p>
            <a:endParaRPr lang="en-GB" sz="2800" dirty="0">
              <a:latin typeface="Avenir LT Std 65 Medium"/>
            </a:endParaRPr>
          </a:p>
        </p:txBody>
      </p:sp>
      <p:sp>
        <p:nvSpPr>
          <p:cNvPr id="3" name="Title 1"/>
          <p:cNvSpPr txBox="1">
            <a:spLocks/>
          </p:cNvSpPr>
          <p:nvPr/>
        </p:nvSpPr>
        <p:spPr>
          <a:xfrm>
            <a:off x="467544" y="1124744"/>
            <a:ext cx="8229600" cy="100811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Factors Influencing Health and Fitness</a:t>
            </a:r>
          </a:p>
        </p:txBody>
      </p:sp>
    </p:spTree>
    <p:extLst>
      <p:ext uri="{BB962C8B-B14F-4D97-AF65-F5344CB8AC3E}">
        <p14:creationId xmlns:p14="http://schemas.microsoft.com/office/powerpoint/2010/main" val="4109587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76872"/>
            <a:ext cx="8229600" cy="3849291"/>
          </a:xfrm>
        </p:spPr>
        <p:txBody>
          <a:bodyPr/>
          <a:lstStyle/>
          <a:p>
            <a:pPr>
              <a:defRPr/>
            </a:pPr>
            <a:r>
              <a:rPr lang="en-GB" sz="2800" b="1" dirty="0">
                <a:latin typeface="Avenir LT Std 65 Medium"/>
              </a:rPr>
              <a:t>Lifestyle factors</a:t>
            </a:r>
            <a:r>
              <a:rPr lang="en-GB" sz="2800" dirty="0">
                <a:latin typeface="Avenir LT Std 65 Medium"/>
              </a:rPr>
              <a:t>:</a:t>
            </a:r>
          </a:p>
          <a:p>
            <a:pPr lvl="1">
              <a:defRPr/>
            </a:pPr>
            <a:r>
              <a:rPr lang="en-GB" dirty="0">
                <a:latin typeface="Avenir LT Std 65 Medium"/>
              </a:rPr>
              <a:t>Everyday activity</a:t>
            </a:r>
          </a:p>
          <a:p>
            <a:pPr lvl="1">
              <a:defRPr/>
            </a:pPr>
            <a:r>
              <a:rPr lang="en-GB" dirty="0">
                <a:latin typeface="Avenir LT Std 65 Medium"/>
              </a:rPr>
              <a:t>Health status</a:t>
            </a:r>
          </a:p>
          <a:p>
            <a:pPr lvl="1">
              <a:defRPr/>
            </a:pPr>
            <a:r>
              <a:rPr lang="en-GB" dirty="0">
                <a:latin typeface="Avenir LT Std 65 Medium"/>
              </a:rPr>
              <a:t>Lifestyle habits</a:t>
            </a:r>
          </a:p>
          <a:p>
            <a:pPr lvl="1">
              <a:defRPr/>
            </a:pPr>
            <a:r>
              <a:rPr lang="en-GB" dirty="0">
                <a:latin typeface="Avenir LT Std 65 Medium"/>
              </a:rPr>
              <a:t>Diet</a:t>
            </a:r>
          </a:p>
          <a:p>
            <a:endParaRPr lang="en-GB" sz="2800" dirty="0">
              <a:latin typeface="Avenir LT Std 65 Medium"/>
            </a:endParaRPr>
          </a:p>
        </p:txBody>
      </p:sp>
      <p:sp>
        <p:nvSpPr>
          <p:cNvPr id="3" name="Title 1"/>
          <p:cNvSpPr txBox="1">
            <a:spLocks/>
          </p:cNvSpPr>
          <p:nvPr/>
        </p:nvSpPr>
        <p:spPr>
          <a:xfrm>
            <a:off x="467544" y="1124744"/>
            <a:ext cx="8229600" cy="100811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Factors Influencing Health and Fitness</a:t>
            </a:r>
          </a:p>
        </p:txBody>
      </p:sp>
    </p:spTree>
    <p:extLst>
      <p:ext uri="{BB962C8B-B14F-4D97-AF65-F5344CB8AC3E}">
        <p14:creationId xmlns:p14="http://schemas.microsoft.com/office/powerpoint/2010/main" val="410958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772816"/>
            <a:ext cx="8229600" cy="4464496"/>
          </a:xfrm>
        </p:spPr>
        <p:txBody>
          <a:bodyPr/>
          <a:lstStyle/>
          <a:p>
            <a:pPr marL="0" indent="0">
              <a:buNone/>
              <a:defRPr/>
            </a:pPr>
            <a:r>
              <a:rPr lang="en-US" sz="2800" dirty="0">
                <a:latin typeface="Avenir LT Std 65 Medium"/>
              </a:rPr>
              <a:t>Regular physical activity is one of the most important things that you can do for your health. According to the WHO, at least 30 minutes of regular, moderate-intensity physical activity on most </a:t>
            </a:r>
            <a:r>
              <a:rPr lang="en-GB" sz="2800" dirty="0">
                <a:latin typeface="Avenir LT Std 65 Medium"/>
              </a:rPr>
              <a:t>days can help:</a:t>
            </a:r>
            <a:endParaRPr lang="en-US" sz="2800" dirty="0">
              <a:latin typeface="Avenir LT Std 65 Medium"/>
            </a:endParaRPr>
          </a:p>
          <a:p>
            <a:pPr>
              <a:buNone/>
              <a:defRPr/>
            </a:pPr>
            <a:endParaRPr lang="en-US" sz="800" dirty="0">
              <a:latin typeface="Avenir LT Std 65 Medium"/>
            </a:endParaRPr>
          </a:p>
          <a:p>
            <a:pPr>
              <a:defRPr/>
            </a:pPr>
            <a:r>
              <a:rPr lang="en-US" sz="2800" dirty="0">
                <a:latin typeface="Avenir LT Std 65 Medium"/>
              </a:rPr>
              <a:t>Decrease the risk of coronary heart disease</a:t>
            </a:r>
          </a:p>
          <a:p>
            <a:pPr>
              <a:defRPr/>
            </a:pPr>
            <a:r>
              <a:rPr lang="en-GB" sz="2800" dirty="0">
                <a:latin typeface="Avenir LT Std 65 Medium"/>
              </a:rPr>
              <a:t>Decrease the risk of some cancers</a:t>
            </a:r>
          </a:p>
          <a:p>
            <a:pPr>
              <a:defRPr/>
            </a:pPr>
            <a:r>
              <a:rPr lang="en-GB" sz="2800" dirty="0">
                <a:latin typeface="Avenir LT Std 65 Medium"/>
              </a:rPr>
              <a:t>Normalise blood pressure</a:t>
            </a:r>
          </a:p>
          <a:p>
            <a:pPr>
              <a:defRPr/>
            </a:pPr>
            <a:r>
              <a:rPr lang="en-GB" sz="2800" dirty="0">
                <a:latin typeface="Avenir LT Std 65 Medium"/>
              </a:rPr>
              <a:t>Decrease high cholesterol</a:t>
            </a:r>
          </a:p>
        </p:txBody>
      </p:sp>
      <p:sp>
        <p:nvSpPr>
          <p:cNvPr id="3" name="Title 1"/>
          <p:cNvSpPr txBox="1">
            <a:spLocks/>
          </p:cNvSpPr>
          <p:nvPr/>
        </p:nvSpPr>
        <p:spPr>
          <a:xfrm>
            <a:off x="467544" y="1196752"/>
            <a:ext cx="8229600" cy="850106"/>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Health and Regular Physical Activity</a:t>
            </a:r>
          </a:p>
        </p:txBody>
      </p:sp>
    </p:spTree>
    <p:extLst>
      <p:ext uri="{BB962C8B-B14F-4D97-AF65-F5344CB8AC3E}">
        <p14:creationId xmlns:p14="http://schemas.microsoft.com/office/powerpoint/2010/main" val="410958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16832"/>
            <a:ext cx="8229600" cy="4209331"/>
          </a:xfrm>
        </p:spPr>
        <p:txBody>
          <a:bodyPr/>
          <a:lstStyle/>
          <a:p>
            <a:pPr>
              <a:defRPr/>
            </a:pPr>
            <a:r>
              <a:rPr lang="en-US" sz="2800" dirty="0">
                <a:latin typeface="Avenir LT Std 65 Medium"/>
              </a:rPr>
              <a:t>Promote bone density to protect against osteoporosis and falls in older age</a:t>
            </a:r>
          </a:p>
          <a:p>
            <a:pPr>
              <a:defRPr/>
            </a:pPr>
            <a:r>
              <a:rPr lang="en-US" sz="2800" dirty="0">
                <a:latin typeface="Avenir LT Std 65 Medium"/>
              </a:rPr>
              <a:t>Decrease the risk of type 2 diabetes</a:t>
            </a:r>
          </a:p>
          <a:p>
            <a:pPr>
              <a:defRPr/>
            </a:pPr>
            <a:r>
              <a:rPr lang="en-US" sz="2800" dirty="0">
                <a:latin typeface="Avenir LT Std 65 Medium"/>
              </a:rPr>
              <a:t>Reduce the risks of developing some types of cancers</a:t>
            </a:r>
          </a:p>
          <a:p>
            <a:pPr>
              <a:defRPr/>
            </a:pPr>
            <a:r>
              <a:rPr lang="en-US" sz="2800" dirty="0">
                <a:latin typeface="Avenir LT Std 65 Medium"/>
              </a:rPr>
              <a:t>Promote healthy growth in children</a:t>
            </a:r>
            <a:endParaRPr lang="en-GB" sz="2800" dirty="0">
              <a:latin typeface="Avenir LT Std 65 Medium"/>
            </a:endParaRPr>
          </a:p>
          <a:p>
            <a:endParaRPr lang="en-GB" sz="2800" dirty="0">
              <a:latin typeface="Avenir LT Std 65 Medium" pitchFamily="34" charset="0"/>
            </a:endParaRPr>
          </a:p>
        </p:txBody>
      </p:sp>
      <p:sp>
        <p:nvSpPr>
          <p:cNvPr id="3" name="Title 1"/>
          <p:cNvSpPr txBox="1">
            <a:spLocks/>
          </p:cNvSpPr>
          <p:nvPr/>
        </p:nvSpPr>
        <p:spPr>
          <a:xfrm>
            <a:off x="467544" y="1196752"/>
            <a:ext cx="8229600" cy="850106"/>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Health and Regular Physical Activity</a:t>
            </a:r>
          </a:p>
        </p:txBody>
      </p:sp>
    </p:spTree>
    <p:extLst>
      <p:ext uri="{BB962C8B-B14F-4D97-AF65-F5344CB8AC3E}">
        <p14:creationId xmlns:p14="http://schemas.microsoft.com/office/powerpoint/2010/main" val="4109587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060848"/>
            <a:ext cx="8229600" cy="4065315"/>
          </a:xfrm>
        </p:spPr>
        <p:txBody>
          <a:bodyPr/>
          <a:lstStyle/>
          <a:p>
            <a:pPr>
              <a:defRPr/>
            </a:pPr>
            <a:r>
              <a:rPr lang="en-GB" sz="2800" dirty="0">
                <a:latin typeface="Avenir LT Std 65 Medium"/>
              </a:rPr>
              <a:t>Weight management</a:t>
            </a:r>
          </a:p>
          <a:p>
            <a:pPr>
              <a:defRPr/>
            </a:pPr>
            <a:r>
              <a:rPr lang="en-GB" sz="2800" dirty="0">
                <a:latin typeface="Avenir LT Std 65 Medium"/>
              </a:rPr>
              <a:t>Improve confidence and wellbeing</a:t>
            </a:r>
          </a:p>
          <a:p>
            <a:pPr>
              <a:defRPr/>
            </a:pPr>
            <a:r>
              <a:rPr lang="en-US" sz="2800" dirty="0">
                <a:latin typeface="Avenir LT Std 65 Medium"/>
              </a:rPr>
              <a:t>Strengthen bones, joints and muscles to improve joint stability and posture</a:t>
            </a:r>
          </a:p>
          <a:p>
            <a:pPr>
              <a:defRPr/>
            </a:pPr>
            <a:r>
              <a:rPr lang="en-US" sz="2800" dirty="0">
                <a:latin typeface="Avenir LT Std 65 Medium"/>
              </a:rPr>
              <a:t>Decreasing the risk of injury </a:t>
            </a:r>
            <a:endParaRPr lang="en-GB" sz="2800" dirty="0">
              <a:latin typeface="Avenir LT Std 65 Medium"/>
            </a:endParaRPr>
          </a:p>
          <a:p>
            <a:pPr>
              <a:buNone/>
            </a:pPr>
            <a:endParaRPr lang="en-GB" dirty="0">
              <a:latin typeface="Avenir LT Std 65 Medium" pitchFamily="34" charset="0"/>
            </a:endParaRPr>
          </a:p>
        </p:txBody>
      </p:sp>
      <p:sp>
        <p:nvSpPr>
          <p:cNvPr id="3" name="Title 1"/>
          <p:cNvSpPr txBox="1">
            <a:spLocks/>
          </p:cNvSpPr>
          <p:nvPr/>
        </p:nvSpPr>
        <p:spPr>
          <a:xfrm>
            <a:off x="467544" y="1196752"/>
            <a:ext cx="8229600" cy="850106"/>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Health and Regular Physical Activity</a:t>
            </a:r>
          </a:p>
        </p:txBody>
      </p:sp>
    </p:spTree>
    <p:extLst>
      <p:ext uri="{BB962C8B-B14F-4D97-AF65-F5344CB8AC3E}">
        <p14:creationId xmlns:p14="http://schemas.microsoft.com/office/powerpoint/2010/main" val="4109587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p:cNvSpPr txBox="1">
            <a:spLocks/>
          </p:cNvSpPr>
          <p:nvPr/>
        </p:nvSpPr>
        <p:spPr>
          <a:xfrm>
            <a:off x="539552" y="1196752"/>
            <a:ext cx="8229600" cy="720080"/>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Exercise Prescription for Health </a:t>
            </a:r>
          </a:p>
        </p:txBody>
      </p:sp>
      <p:sp>
        <p:nvSpPr>
          <p:cNvPr id="7" name="Content Placeholder 6"/>
          <p:cNvSpPr>
            <a:spLocks noGrp="1"/>
          </p:cNvSpPr>
          <p:nvPr>
            <p:ph idx="1"/>
          </p:nvPr>
        </p:nvSpPr>
        <p:spPr>
          <a:xfrm>
            <a:off x="467544" y="1844824"/>
            <a:ext cx="8229600" cy="4608512"/>
          </a:xfrm>
        </p:spPr>
        <p:txBody>
          <a:bodyPr/>
          <a:lstStyle/>
          <a:p>
            <a:pPr>
              <a:defRPr/>
            </a:pPr>
            <a:r>
              <a:rPr lang="en-US" sz="2800" dirty="0">
                <a:latin typeface="Avenir LT Std 65 Medium"/>
              </a:rPr>
              <a:t>Chief Medical Officer and Department of Health `Start Active and Stay Active` report guidelines:</a:t>
            </a:r>
          </a:p>
          <a:p>
            <a:pPr>
              <a:defRPr/>
            </a:pPr>
            <a:r>
              <a:rPr lang="en-US" sz="2800" dirty="0">
                <a:latin typeface="Avenir LT Std 65 Medium"/>
              </a:rPr>
              <a:t>Under fives – 180 min per day</a:t>
            </a:r>
          </a:p>
          <a:p>
            <a:pPr>
              <a:defRPr/>
            </a:pPr>
            <a:r>
              <a:rPr lang="en-US" sz="2800" dirty="0">
                <a:latin typeface="Avenir LT Std 65 Medium"/>
              </a:rPr>
              <a:t>Children and young adults – 60 min and up to several hours per day</a:t>
            </a:r>
          </a:p>
          <a:p>
            <a:pPr>
              <a:defRPr/>
            </a:pPr>
            <a:r>
              <a:rPr lang="en-US" sz="2800" dirty="0">
                <a:latin typeface="Avenir LT Std 65 Medium"/>
              </a:rPr>
              <a:t>Adults 19-64 and older – 150 minutes each week of moderate to vigorous intensity physical activity</a:t>
            </a:r>
            <a:endParaRPr lang="en-US" sz="2800" dirty="0">
              <a:latin typeface="Avenir LT Std 65 Medium" pitchFamily="34" charset="0"/>
            </a:endParaRPr>
          </a:p>
          <a:p>
            <a:pPr>
              <a:buNone/>
            </a:pPr>
            <a:r>
              <a:rPr lang="en-GB" sz="1800" b="1" dirty="0">
                <a:latin typeface="Avenir LT Std 65 Medium" pitchFamily="34" charset="0"/>
                <a:hlinkClick r:id="rId2"/>
              </a:rPr>
              <a:t>http://www.bhfactive.org.uk/home/index.html</a:t>
            </a:r>
            <a:endParaRPr lang="en-GB" sz="1800" b="1" dirty="0">
              <a:latin typeface="Avenir LT Std 65 Medium" pitchFamily="34" charset="0"/>
            </a:endParaRPr>
          </a:p>
          <a:p>
            <a:pPr>
              <a:buNone/>
            </a:pPr>
            <a:endParaRPr lang="en-US" sz="2800" dirty="0">
              <a:latin typeface="Avenir LT Std 65 Medium" pitchFamily="34" charset="0"/>
            </a:endParaRPr>
          </a:p>
          <a:p>
            <a:pPr>
              <a:buNone/>
            </a:pPr>
            <a:endParaRPr lang="en-GB" sz="2800" dirty="0">
              <a:latin typeface="Avenir LT Std 65 Medium"/>
            </a:endParaRPr>
          </a:p>
        </p:txBody>
      </p:sp>
    </p:spTree>
    <p:extLst>
      <p:ext uri="{BB962C8B-B14F-4D97-AF65-F5344CB8AC3E}">
        <p14:creationId xmlns:p14="http://schemas.microsoft.com/office/powerpoint/2010/main" val="4109587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608512"/>
          </a:xfrm>
        </p:spPr>
        <p:txBody>
          <a:bodyPr/>
          <a:lstStyle/>
          <a:p>
            <a:pPr marL="0" indent="0">
              <a:buNone/>
              <a:defRPr/>
            </a:pPr>
            <a:r>
              <a:rPr lang="en-US" sz="2800" dirty="0">
                <a:latin typeface="Avenir LT Std 65 Medium"/>
              </a:rPr>
              <a:t>Despite growing awareness of the benefits many people struggle to start or to maintain an effective long term exercise habit.  Common barriers include:</a:t>
            </a:r>
          </a:p>
          <a:p>
            <a:pPr marL="0" indent="0">
              <a:defRPr/>
            </a:pPr>
            <a:r>
              <a:rPr lang="en-US" sz="2800" dirty="0">
                <a:latin typeface="Avenir LT Std 65 Medium"/>
              </a:rPr>
              <a:t> Physical</a:t>
            </a:r>
          </a:p>
          <a:p>
            <a:pPr marL="0" indent="0">
              <a:defRPr/>
            </a:pPr>
            <a:r>
              <a:rPr lang="en-US" sz="2800" dirty="0">
                <a:latin typeface="Avenir LT Std 65 Medium"/>
              </a:rPr>
              <a:t> Physiological</a:t>
            </a:r>
          </a:p>
          <a:p>
            <a:pPr marL="0" indent="0">
              <a:defRPr/>
            </a:pPr>
            <a:r>
              <a:rPr lang="en-US" sz="2800" dirty="0">
                <a:latin typeface="Avenir LT Std 65 Medium"/>
              </a:rPr>
              <a:t> Financial</a:t>
            </a:r>
          </a:p>
          <a:p>
            <a:pPr marL="0" indent="0">
              <a:defRPr/>
            </a:pPr>
            <a:r>
              <a:rPr lang="en-US" sz="2800" dirty="0">
                <a:latin typeface="Avenir LT Std 65 Medium"/>
              </a:rPr>
              <a:t> Time  </a:t>
            </a:r>
          </a:p>
          <a:p>
            <a:pPr marL="0" indent="0">
              <a:defRPr/>
            </a:pPr>
            <a:r>
              <a:rPr lang="en-US" sz="2800" dirty="0">
                <a:latin typeface="Avenir LT Std 65 Medium"/>
              </a:rPr>
              <a:t> Motivational </a:t>
            </a:r>
          </a:p>
          <a:p>
            <a:pPr>
              <a:defRPr/>
            </a:pPr>
            <a:endParaRPr lang="en-US" sz="2800" dirty="0"/>
          </a:p>
        </p:txBody>
      </p:sp>
      <p:sp>
        <p:nvSpPr>
          <p:cNvPr id="3" name="Title 1"/>
          <p:cNvSpPr txBox="1">
            <a:spLocks/>
          </p:cNvSpPr>
          <p:nvPr/>
        </p:nvSpPr>
        <p:spPr>
          <a:xfrm>
            <a:off x="467544" y="1124744"/>
            <a:ext cx="8229600" cy="77809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Barriers to Fitness and Exercise</a:t>
            </a:r>
            <a:r>
              <a:rPr kumimoji="0" lang="en-GB" sz="3200" b="1" i="0" u="none" strike="noStrike" kern="1200" cap="none" spc="0" normalizeH="0" noProof="0" dirty="0">
                <a:ln>
                  <a:noFill/>
                </a:ln>
                <a:solidFill>
                  <a:schemeClr val="tx1"/>
                </a:solidFill>
                <a:effectLst/>
                <a:uLnTx/>
                <a:uFillTx/>
                <a:latin typeface="Avenir LT Std 65 Medium"/>
                <a:ea typeface="+mj-ea"/>
                <a:cs typeface="Arial" charset="0"/>
              </a:rPr>
              <a:t> </a:t>
            </a: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  </a:t>
            </a:r>
          </a:p>
        </p:txBody>
      </p:sp>
    </p:spTree>
    <p:extLst>
      <p:ext uri="{BB962C8B-B14F-4D97-AF65-F5344CB8AC3E}">
        <p14:creationId xmlns:p14="http://schemas.microsoft.com/office/powerpoint/2010/main" val="4109587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608512"/>
          </a:xfrm>
        </p:spPr>
        <p:txBody>
          <a:bodyPr/>
          <a:lstStyle/>
          <a:p>
            <a:pPr marL="268288" indent="-268288">
              <a:defRPr/>
            </a:pPr>
            <a:r>
              <a:rPr lang="en-US" sz="2800" dirty="0">
                <a:latin typeface="Avenir LT Std 65 Medium"/>
              </a:rPr>
              <a:t>Total fitness is a multi dimensional concept that includes various fitness aspects</a:t>
            </a:r>
          </a:p>
          <a:p>
            <a:pPr marL="0" indent="0">
              <a:defRPr/>
            </a:pPr>
            <a:r>
              <a:rPr lang="en-US" sz="2800" dirty="0">
                <a:latin typeface="Avenir LT Std 65 Medium"/>
              </a:rPr>
              <a:t> Regular physical activity is beneficial to health </a:t>
            </a:r>
          </a:p>
          <a:p>
            <a:pPr marL="268288" indent="-268288">
              <a:defRPr/>
            </a:pPr>
            <a:r>
              <a:rPr lang="en-US" sz="2800" dirty="0">
                <a:latin typeface="Avenir LT Std 65 Medium"/>
              </a:rPr>
              <a:t>Physical fitness has five components and is affected by several factors</a:t>
            </a:r>
          </a:p>
          <a:p>
            <a:pPr marL="268288" indent="-268288">
              <a:defRPr/>
            </a:pPr>
            <a:r>
              <a:rPr lang="en-US" sz="2800" dirty="0">
                <a:latin typeface="Avenir LT Std 65 Medium"/>
              </a:rPr>
              <a:t>Common barriers can influence an individuals participation in regular exercise</a:t>
            </a:r>
          </a:p>
          <a:p>
            <a:pPr marL="0" indent="0">
              <a:buNone/>
              <a:defRPr/>
            </a:pPr>
            <a:endParaRPr lang="en-US" sz="2800" dirty="0"/>
          </a:p>
          <a:p>
            <a:pPr>
              <a:defRPr/>
            </a:pPr>
            <a:endParaRPr lang="en-US" sz="2800" dirty="0"/>
          </a:p>
        </p:txBody>
      </p:sp>
      <p:sp>
        <p:nvSpPr>
          <p:cNvPr id="3" name="Title 1"/>
          <p:cNvSpPr txBox="1">
            <a:spLocks/>
          </p:cNvSpPr>
          <p:nvPr/>
        </p:nvSpPr>
        <p:spPr>
          <a:xfrm>
            <a:off x="467544" y="1124744"/>
            <a:ext cx="8229600" cy="77809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Key Points</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132856"/>
            <a:ext cx="7848872" cy="2232248"/>
          </a:xfrm>
        </p:spPr>
        <p:txBody>
          <a:bodyPr>
            <a:normAutofit/>
          </a:bodyPr>
          <a:lstStyle/>
          <a:p>
            <a:pPr algn="ctr"/>
            <a:r>
              <a:rPr lang="en-US" sz="4000" dirty="0">
                <a:latin typeface="Avenir LT Std 65 Medium"/>
              </a:rPr>
              <a:t>Principles of Training</a:t>
            </a:r>
            <a:endParaRPr lang="en-GB" sz="4000" dirty="0">
              <a:latin typeface="Avenir LT Std 65 Medium"/>
            </a:endParaRPr>
          </a:p>
        </p:txBody>
      </p:sp>
      <p:sp>
        <p:nvSpPr>
          <p:cNvPr id="3" name="Title 4"/>
          <p:cNvSpPr txBox="1">
            <a:spLocks/>
          </p:cNvSpPr>
          <p:nvPr/>
        </p:nvSpPr>
        <p:spPr>
          <a:xfrm>
            <a:off x="92279" y="3573016"/>
            <a:ext cx="8728193"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t>L2 Principles of Exercise</a:t>
            </a:r>
            <a:r>
              <a:rPr kumimoji="0" lang="en-GB" sz="3200" b="1" i="0" u="none" strike="noStrike" kern="1200" cap="none" spc="0" normalizeH="0" noProof="0" dirty="0">
                <a:ln>
                  <a:noFill/>
                </a:ln>
                <a:solidFill>
                  <a:schemeClr val="bg1"/>
                </a:solidFill>
                <a:effectLst/>
                <a:uLnTx/>
                <a:uFillTx/>
                <a:latin typeface="Avenir LT Std 35 Light"/>
                <a:ea typeface="+mj-ea"/>
                <a:cs typeface="Arial" pitchFamily="34" charset="0"/>
              </a:rPr>
              <a:t> </a:t>
            </a:r>
            <a: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t>Fitness and Health</a:t>
            </a:r>
            <a:b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br>
            <a:b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br>
            <a:endPar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902842"/>
            <a:ext cx="8784976" cy="4680520"/>
          </a:xfrm>
        </p:spPr>
        <p:txBody>
          <a:bodyPr/>
          <a:lstStyle/>
          <a:p>
            <a:pPr marL="0" indent="0">
              <a:buNone/>
              <a:defRPr/>
            </a:pPr>
            <a:r>
              <a:rPr lang="en-US" sz="2800" dirty="0">
                <a:latin typeface="Avenir LT Std 65 Medium"/>
              </a:rPr>
              <a:t>Training is a slow and subtle process that should lead to improved performance resulting from planned physiological and psychological changes.  Programming considerations include:</a:t>
            </a:r>
            <a:endParaRPr lang="en-US" sz="200" dirty="0">
              <a:latin typeface="Avenir LT Std 65 Medium"/>
            </a:endParaRPr>
          </a:p>
          <a:p>
            <a:pPr marL="0" indent="0">
              <a:buNone/>
              <a:defRPr/>
            </a:pPr>
            <a:endParaRPr lang="en-US" sz="200" dirty="0">
              <a:latin typeface="Avenir LT Std 65 Medium"/>
            </a:endParaRPr>
          </a:p>
          <a:p>
            <a:pPr marL="0" indent="0">
              <a:buNone/>
              <a:defRPr/>
            </a:pPr>
            <a:endParaRPr lang="en-US" sz="200" dirty="0">
              <a:latin typeface="Avenir LT Std 65 Medium"/>
            </a:endParaRPr>
          </a:p>
          <a:p>
            <a:pPr marL="0" indent="0">
              <a:defRPr/>
            </a:pPr>
            <a:r>
              <a:rPr lang="en-GB" sz="2800" dirty="0">
                <a:latin typeface="Avenir LT Std 65 Medium"/>
              </a:rPr>
              <a:t> Overload principle</a:t>
            </a:r>
          </a:p>
          <a:p>
            <a:pPr marL="0" lvl="2" indent="0">
              <a:defRPr/>
            </a:pPr>
            <a:r>
              <a:rPr lang="en-GB" sz="2800" dirty="0">
                <a:latin typeface="Avenir LT Std 65 Medium"/>
              </a:rPr>
              <a:t> Progressive principle </a:t>
            </a:r>
          </a:p>
          <a:p>
            <a:pPr marL="0" lvl="2" indent="0">
              <a:buNone/>
              <a:defRPr/>
            </a:pPr>
            <a:r>
              <a:rPr lang="en-GB" sz="2800" dirty="0">
                <a:latin typeface="Avenir LT Std 65 Medium"/>
              </a:rPr>
              <a:t>   </a:t>
            </a:r>
            <a:r>
              <a:rPr lang="en-US" sz="2800" dirty="0">
                <a:latin typeface="Avenir LT Std 65 Medium"/>
              </a:rPr>
              <a:t>- Repetitions, resistance, rate, rest, complexity</a:t>
            </a:r>
            <a:endParaRPr lang="en-GB" sz="2800" dirty="0">
              <a:latin typeface="Avenir LT Std 65 Medium"/>
            </a:endParaRPr>
          </a:p>
          <a:p>
            <a:pPr marL="0" lvl="2" indent="0">
              <a:defRPr/>
            </a:pPr>
            <a:r>
              <a:rPr lang="en-GB" sz="2800" dirty="0">
                <a:latin typeface="Avenir LT Std 65 Medium"/>
              </a:rPr>
              <a:t> Specificity principle</a:t>
            </a:r>
          </a:p>
          <a:p>
            <a:pPr>
              <a:buNone/>
              <a:defRPr/>
            </a:pPr>
            <a:r>
              <a:rPr lang="en-GB" sz="2800" dirty="0">
                <a:latin typeface="Avenir LT Std 65 Medium"/>
              </a:rPr>
              <a:t>   - Specific adaptations to imposed demands (SAID)</a:t>
            </a:r>
          </a:p>
          <a:p>
            <a:pPr>
              <a:buNone/>
              <a:defRPr/>
            </a:pPr>
            <a:endParaRPr lang="en-GB" sz="2800" dirty="0">
              <a:latin typeface="Avenir LT Std 65 Medium"/>
            </a:endParaRPr>
          </a:p>
        </p:txBody>
      </p:sp>
      <p:sp>
        <p:nvSpPr>
          <p:cNvPr id="5" name="Title 1"/>
          <p:cNvSpPr txBox="1">
            <a:spLocks/>
          </p:cNvSpPr>
          <p:nvPr/>
        </p:nvSpPr>
        <p:spPr>
          <a:xfrm>
            <a:off x="467544" y="1196752"/>
            <a:ext cx="8229600" cy="70609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dirty="0">
                <a:ln>
                  <a:noFill/>
                </a:ln>
                <a:solidFill>
                  <a:schemeClr val="tx1"/>
                </a:solidFill>
                <a:effectLst/>
                <a:uLnTx/>
                <a:uFillTx/>
                <a:latin typeface="Avenir LT Std 65 Medium"/>
                <a:ea typeface="+mj-ea"/>
                <a:cs typeface="Arial" charset="0"/>
              </a:rPr>
              <a:t>Principles</a:t>
            </a:r>
            <a:r>
              <a:rPr kumimoji="0" lang="en-US" sz="3200" b="1" i="0" u="none" strike="noStrike" kern="1200" cap="none" spc="0" normalizeH="0" noProof="0" dirty="0">
                <a:ln>
                  <a:noFill/>
                </a:ln>
                <a:solidFill>
                  <a:schemeClr val="tx1"/>
                </a:solidFill>
                <a:effectLst/>
                <a:uLnTx/>
                <a:uFillTx/>
                <a:latin typeface="Avenir LT Std 65 Medium"/>
                <a:ea typeface="+mj-ea"/>
                <a:cs typeface="Arial" charset="0"/>
              </a:rPr>
              <a:t> of Training </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988840"/>
            <a:ext cx="8229600" cy="4525963"/>
          </a:xfrm>
        </p:spPr>
        <p:txBody>
          <a:bodyPr/>
          <a:lstStyle/>
          <a:p>
            <a:pPr>
              <a:defRPr/>
            </a:pPr>
            <a:r>
              <a:rPr lang="en-GB" sz="2800" dirty="0">
                <a:latin typeface="Avenir LT Std 65 Medium"/>
              </a:rPr>
              <a:t>Overload</a:t>
            </a:r>
          </a:p>
          <a:p>
            <a:pPr>
              <a:defRPr/>
            </a:pPr>
            <a:r>
              <a:rPr lang="en-GB" sz="2800" dirty="0">
                <a:latin typeface="Avenir LT Std 65 Medium"/>
              </a:rPr>
              <a:t>Specificity</a:t>
            </a:r>
          </a:p>
          <a:p>
            <a:pPr>
              <a:defRPr/>
            </a:pPr>
            <a:r>
              <a:rPr lang="en-GB" sz="2800" dirty="0">
                <a:latin typeface="Avenir LT Std 65 Medium"/>
              </a:rPr>
              <a:t>Reversibility principle</a:t>
            </a:r>
          </a:p>
          <a:p>
            <a:pPr>
              <a:defRPr/>
            </a:pPr>
            <a:r>
              <a:rPr lang="en-GB" sz="2800" dirty="0">
                <a:latin typeface="Avenir LT Std 65 Medium"/>
              </a:rPr>
              <a:t>Adaptability</a:t>
            </a:r>
          </a:p>
          <a:p>
            <a:pPr>
              <a:defRPr/>
            </a:pPr>
            <a:r>
              <a:rPr lang="en-GB" sz="2800" dirty="0">
                <a:latin typeface="Avenir LT Std 65 Medium"/>
              </a:rPr>
              <a:t>Recovery time</a:t>
            </a:r>
          </a:p>
          <a:p>
            <a:pPr>
              <a:defRPr/>
            </a:pPr>
            <a:r>
              <a:rPr lang="en-GB" sz="2800" dirty="0">
                <a:latin typeface="Avenir LT Std 65 Medium"/>
              </a:rPr>
              <a:t>Plateau</a:t>
            </a:r>
          </a:p>
          <a:p>
            <a:pPr>
              <a:defRPr/>
            </a:pPr>
            <a:r>
              <a:rPr lang="en-US" sz="2800" dirty="0">
                <a:latin typeface="Avenir LT Std 65 Medium"/>
              </a:rPr>
              <a:t>Regression</a:t>
            </a:r>
            <a:endParaRPr lang="en-GB" sz="2800" dirty="0">
              <a:latin typeface="Avenir LT Std 65 Medium"/>
            </a:endParaRPr>
          </a:p>
          <a:p>
            <a:endParaRPr lang="en-GB" sz="2800" dirty="0">
              <a:latin typeface="Avenir LT Std 65 Medium" pitchFamily="34" charset="0"/>
            </a:endParaRPr>
          </a:p>
        </p:txBody>
      </p:sp>
      <p:sp>
        <p:nvSpPr>
          <p:cNvPr id="3" name="Title 1"/>
          <p:cNvSpPr txBox="1">
            <a:spLocks/>
          </p:cNvSpPr>
          <p:nvPr/>
        </p:nvSpPr>
        <p:spPr>
          <a:xfrm>
            <a:off x="539552" y="1196752"/>
            <a:ext cx="8229600" cy="79208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rPr>
              <a:t> </a:t>
            </a: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Principles of Training</a:t>
            </a:r>
          </a:p>
        </p:txBody>
      </p:sp>
    </p:spTree>
    <p:extLst>
      <p:ext uri="{BB962C8B-B14F-4D97-AF65-F5344CB8AC3E}">
        <p14:creationId xmlns:p14="http://schemas.microsoft.com/office/powerpoint/2010/main" val="4109587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844824"/>
            <a:ext cx="8229600" cy="4525963"/>
          </a:xfrm>
        </p:spPr>
        <p:txBody>
          <a:bodyPr/>
          <a:lstStyle/>
          <a:p>
            <a:pPr>
              <a:buNone/>
            </a:pPr>
            <a:r>
              <a:rPr lang="en-US" sz="2800" dirty="0">
                <a:latin typeface="Avenir LT Std 65 Medium" pitchFamily="34" charset="0"/>
              </a:rPr>
              <a:t>What happens to the body during training?</a:t>
            </a:r>
          </a:p>
          <a:p>
            <a:pPr>
              <a:buNone/>
            </a:pPr>
            <a:r>
              <a:rPr lang="en-US" sz="2800" dirty="0">
                <a:latin typeface="Avenir LT Std 65 Medium" pitchFamily="34" charset="0"/>
              </a:rPr>
              <a:t>The following short term responses take place:</a:t>
            </a:r>
          </a:p>
          <a:p>
            <a:r>
              <a:rPr lang="en-US" sz="2800" dirty="0">
                <a:latin typeface="Avenir LT Std 65 Medium" pitchFamily="34" charset="0"/>
              </a:rPr>
              <a:t>Activity of the nervous system increases</a:t>
            </a:r>
          </a:p>
          <a:p>
            <a:r>
              <a:rPr lang="en-US" sz="2800" dirty="0">
                <a:latin typeface="Avenir LT Std 65 Medium" pitchFamily="34" charset="0"/>
              </a:rPr>
              <a:t>Heart rate, blood flow, oxygen uptake, cardiac output and stroke volume increase</a:t>
            </a:r>
          </a:p>
          <a:p>
            <a:r>
              <a:rPr lang="en-US" sz="2800" dirty="0">
                <a:latin typeface="Avenir LT Std 65 Medium" pitchFamily="34" charset="0"/>
              </a:rPr>
              <a:t>Blood vessels dilate </a:t>
            </a:r>
          </a:p>
          <a:p>
            <a:r>
              <a:rPr lang="en-US" sz="2800" dirty="0">
                <a:latin typeface="Avenir LT Std 65 Medium" pitchFamily="34" charset="0"/>
              </a:rPr>
              <a:t>Concentration of CO2 rises in the blood leading to increased breathing rate</a:t>
            </a:r>
          </a:p>
          <a:p>
            <a:r>
              <a:rPr lang="en-US" sz="2800" dirty="0">
                <a:latin typeface="Avenir LT Std 65 Medium" pitchFamily="34" charset="0"/>
              </a:rPr>
              <a:t>Muscle and core body temperature rises</a:t>
            </a:r>
          </a:p>
        </p:txBody>
      </p:sp>
      <p:sp>
        <p:nvSpPr>
          <p:cNvPr id="3" name="Title 1"/>
          <p:cNvSpPr txBox="1">
            <a:spLocks/>
          </p:cNvSpPr>
          <p:nvPr/>
        </p:nvSpPr>
        <p:spPr>
          <a:xfrm>
            <a:off x="539552" y="1196752"/>
            <a:ext cx="8229600" cy="79208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Short Term Effects of Training </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988840"/>
            <a:ext cx="8229600" cy="4525963"/>
          </a:xfrm>
        </p:spPr>
        <p:txBody>
          <a:bodyPr/>
          <a:lstStyle/>
          <a:p>
            <a:r>
              <a:rPr lang="en-US" sz="2800" dirty="0">
                <a:latin typeface="Avenir LT Std 65 Medium" pitchFamily="34" charset="0"/>
              </a:rPr>
              <a:t>Levels of lactic acid rise</a:t>
            </a:r>
          </a:p>
          <a:p>
            <a:r>
              <a:rPr lang="en-US" sz="2800" dirty="0">
                <a:latin typeface="Avenir LT Std 65 Medium" pitchFamily="34" charset="0"/>
              </a:rPr>
              <a:t>Blood pressure increases</a:t>
            </a:r>
          </a:p>
          <a:p>
            <a:r>
              <a:rPr lang="en-US" sz="2800" dirty="0">
                <a:latin typeface="Avenir LT Std 65 Medium" pitchFamily="34" charset="0"/>
              </a:rPr>
              <a:t>Joints become more mobile</a:t>
            </a:r>
          </a:p>
          <a:p>
            <a:pPr>
              <a:buNone/>
            </a:pPr>
            <a:endParaRPr lang="en-US" sz="2800" dirty="0">
              <a:latin typeface="Avenir LT Std 65 Medium" pitchFamily="34" charset="0"/>
            </a:endParaRPr>
          </a:p>
          <a:p>
            <a:pPr marL="0" indent="0">
              <a:buNone/>
            </a:pPr>
            <a:r>
              <a:rPr lang="en-US" sz="2800" dirty="0">
                <a:latin typeface="Avenir LT Std 65 Medium" pitchFamily="34" charset="0"/>
              </a:rPr>
              <a:t>Once training stops, the body returns to its normal resting state. However, this process must be gradual to avoid blood pooling</a:t>
            </a:r>
          </a:p>
        </p:txBody>
      </p:sp>
      <p:sp>
        <p:nvSpPr>
          <p:cNvPr id="4" name="Title 1"/>
          <p:cNvSpPr txBox="1">
            <a:spLocks/>
          </p:cNvSpPr>
          <p:nvPr/>
        </p:nvSpPr>
        <p:spPr>
          <a:xfrm>
            <a:off x="539552" y="1196752"/>
            <a:ext cx="8229600" cy="79208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dirty="0">
                <a:ln>
                  <a:noFill/>
                </a:ln>
                <a:solidFill>
                  <a:schemeClr val="tx1"/>
                </a:solidFill>
                <a:effectLst/>
                <a:uLnTx/>
                <a:uFillTx/>
                <a:latin typeface="Avenir LT Std 65 Medium"/>
                <a:ea typeface="+mj-ea"/>
                <a:cs typeface="Arial" charset="0"/>
              </a:rPr>
              <a:t>Short</a:t>
            </a:r>
            <a:r>
              <a:rPr kumimoji="0" lang="en-US" sz="3200" b="1" i="0" u="none" strike="noStrike" kern="1200" cap="none" spc="0" normalizeH="0" noProof="0" dirty="0">
                <a:ln>
                  <a:noFill/>
                </a:ln>
                <a:solidFill>
                  <a:schemeClr val="tx1"/>
                </a:solidFill>
                <a:effectLst/>
                <a:uLnTx/>
                <a:uFillTx/>
                <a:latin typeface="Avenir LT Std 65 Medium"/>
                <a:ea typeface="+mj-ea"/>
                <a:cs typeface="Arial" charset="0"/>
              </a:rPr>
              <a:t> Term Effects of Training </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988840"/>
            <a:ext cx="8229600" cy="4525963"/>
          </a:xfrm>
        </p:spPr>
        <p:txBody>
          <a:bodyPr/>
          <a:lstStyle/>
          <a:p>
            <a:pPr>
              <a:buNone/>
            </a:pPr>
            <a:r>
              <a:rPr lang="en-US" sz="2800" b="1" dirty="0">
                <a:latin typeface="Avenir LT Std 65 Medium" pitchFamily="34" charset="0"/>
              </a:rPr>
              <a:t>Blood Pooling</a:t>
            </a:r>
          </a:p>
          <a:p>
            <a:r>
              <a:rPr lang="en-US" sz="2800" dirty="0">
                <a:latin typeface="Avenir LT Std 65 Medium" pitchFamily="34" charset="0"/>
              </a:rPr>
              <a:t>If exercise stops suddenly the blood and waste products stay in the muscle</a:t>
            </a:r>
          </a:p>
          <a:p>
            <a:r>
              <a:rPr lang="en-US" sz="2800" dirty="0">
                <a:latin typeface="Avenir LT Std 65 Medium" pitchFamily="34" charset="0"/>
              </a:rPr>
              <a:t>Blood pooling can be avoided by incorporating an effective cool down whereby the intensity is reduced slowly</a:t>
            </a:r>
          </a:p>
          <a:p>
            <a:endParaRPr lang="en-US" sz="2800" dirty="0">
              <a:latin typeface="Avenir LT Std 65 Medium" pitchFamily="34" charset="0"/>
            </a:endParaRPr>
          </a:p>
        </p:txBody>
      </p:sp>
      <p:sp>
        <p:nvSpPr>
          <p:cNvPr id="3" name="Title 1"/>
          <p:cNvSpPr txBox="1">
            <a:spLocks/>
          </p:cNvSpPr>
          <p:nvPr/>
        </p:nvSpPr>
        <p:spPr>
          <a:xfrm>
            <a:off x="539552" y="1196752"/>
            <a:ext cx="8229600" cy="79208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rPr>
              <a:t> </a:t>
            </a: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Principles of Training</a:t>
            </a:r>
          </a:p>
        </p:txBody>
      </p:sp>
    </p:spTree>
    <p:extLst>
      <p:ext uri="{BB962C8B-B14F-4D97-AF65-F5344CB8AC3E}">
        <p14:creationId xmlns:p14="http://schemas.microsoft.com/office/powerpoint/2010/main" val="4109587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844824"/>
            <a:ext cx="8229600" cy="4608512"/>
          </a:xfrm>
        </p:spPr>
        <p:txBody>
          <a:bodyPr/>
          <a:lstStyle/>
          <a:p>
            <a:pPr>
              <a:buNone/>
              <a:defRPr/>
            </a:pPr>
            <a:r>
              <a:rPr lang="en-US" sz="2800" b="1" dirty="0">
                <a:latin typeface="Avenir LT Std 65 Medium"/>
              </a:rPr>
              <a:t>Applying the FITT principle to achieve overload</a:t>
            </a:r>
          </a:p>
          <a:p>
            <a:pPr>
              <a:defRPr/>
            </a:pPr>
            <a:r>
              <a:rPr lang="en-US" sz="2800" b="1" dirty="0">
                <a:latin typeface="Avenir LT Std 65 Medium"/>
              </a:rPr>
              <a:t>F</a:t>
            </a:r>
            <a:r>
              <a:rPr lang="en-US" sz="2800" dirty="0">
                <a:latin typeface="Avenir LT Std 65 Medium"/>
              </a:rPr>
              <a:t>requency – the number of sessions in a given period (how often)</a:t>
            </a:r>
          </a:p>
          <a:p>
            <a:pPr>
              <a:defRPr/>
            </a:pPr>
            <a:r>
              <a:rPr lang="en-US" sz="2800" b="1" dirty="0">
                <a:latin typeface="Avenir LT Std 65 Medium"/>
              </a:rPr>
              <a:t>I</a:t>
            </a:r>
            <a:r>
              <a:rPr lang="en-US" sz="2800" dirty="0">
                <a:latin typeface="Avenir LT Std 65 Medium"/>
              </a:rPr>
              <a:t>ntensity – the level of work performed during an activity session (how hard)</a:t>
            </a:r>
          </a:p>
          <a:p>
            <a:pPr>
              <a:defRPr/>
            </a:pPr>
            <a:r>
              <a:rPr lang="en-US" sz="2800" b="1" dirty="0">
                <a:latin typeface="Avenir LT Std 65 Medium"/>
              </a:rPr>
              <a:t>T</a:t>
            </a:r>
            <a:r>
              <a:rPr lang="en-US" sz="2800" dirty="0">
                <a:latin typeface="Avenir LT Std 65 Medium"/>
              </a:rPr>
              <a:t>ime – the duration of a given session (how long)</a:t>
            </a:r>
          </a:p>
          <a:p>
            <a:pPr>
              <a:defRPr/>
            </a:pPr>
            <a:r>
              <a:rPr lang="en-US" sz="2800" b="1" dirty="0">
                <a:latin typeface="Avenir LT Std 65 Medium"/>
              </a:rPr>
              <a:t>T</a:t>
            </a:r>
            <a:r>
              <a:rPr lang="en-US" sz="2800" dirty="0">
                <a:latin typeface="Avenir LT Std 65 Medium"/>
              </a:rPr>
              <a:t>ype – the choice of activity. For example, running, weight training, stretching etc.</a:t>
            </a:r>
          </a:p>
          <a:p>
            <a:endParaRPr lang="en-GB" sz="2800" dirty="0">
              <a:latin typeface="Avenir LT Std 65 Medium"/>
            </a:endParaRPr>
          </a:p>
        </p:txBody>
      </p:sp>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Title 1"/>
          <p:cNvSpPr txBox="1">
            <a:spLocks/>
          </p:cNvSpPr>
          <p:nvPr/>
        </p:nvSpPr>
        <p:spPr>
          <a:xfrm>
            <a:off x="395536" y="1124744"/>
            <a:ext cx="8229600" cy="79208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rPr>
              <a:t> </a:t>
            </a: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Principles of Training</a:t>
            </a:r>
          </a:p>
        </p:txBody>
      </p:sp>
    </p:spTree>
    <p:extLst>
      <p:ext uri="{BB962C8B-B14F-4D97-AF65-F5344CB8AC3E}">
        <p14:creationId xmlns:p14="http://schemas.microsoft.com/office/powerpoint/2010/main" val="4109587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988840"/>
            <a:ext cx="8229600" cy="4525963"/>
          </a:xfrm>
        </p:spPr>
        <p:txBody>
          <a:bodyPr/>
          <a:lstStyle/>
          <a:p>
            <a:pPr marL="0" indent="0">
              <a:buNone/>
              <a:defRPr/>
            </a:pPr>
            <a:r>
              <a:rPr lang="en-US" sz="2800" dirty="0">
                <a:latin typeface="Avenir LT Std 65 Medium"/>
              </a:rPr>
              <a:t>Regular exercise has a positive impact on the skeletal system as well as the muscles</a:t>
            </a:r>
            <a:endParaRPr lang="en-US" sz="1000" dirty="0">
              <a:latin typeface="Avenir LT Std 65 Medium"/>
            </a:endParaRPr>
          </a:p>
          <a:p>
            <a:pPr marL="0" indent="0">
              <a:buNone/>
              <a:defRPr/>
            </a:pPr>
            <a:endParaRPr lang="en-US" sz="1000" dirty="0">
              <a:latin typeface="Avenir LT Std 65 Medium"/>
            </a:endParaRPr>
          </a:p>
          <a:p>
            <a:pPr marL="0" indent="0">
              <a:buNone/>
              <a:defRPr/>
            </a:pPr>
            <a:r>
              <a:rPr lang="en-US" sz="2800" dirty="0">
                <a:latin typeface="Avenir LT Std 65 Medium"/>
              </a:rPr>
              <a:t>Regular weight bearing exercise has been shown to have the following benefits:</a:t>
            </a:r>
          </a:p>
          <a:p>
            <a:pPr>
              <a:buNone/>
              <a:defRPr/>
            </a:pPr>
            <a:endParaRPr lang="en-US" sz="800" dirty="0"/>
          </a:p>
          <a:p>
            <a:pPr>
              <a:buNone/>
              <a:defRPr/>
            </a:pPr>
            <a:r>
              <a:rPr lang="en-US" sz="2800" b="1" dirty="0">
                <a:latin typeface="Avenir LT Std 65 Medium"/>
              </a:rPr>
              <a:t>Short term</a:t>
            </a:r>
          </a:p>
          <a:p>
            <a:pPr>
              <a:defRPr/>
            </a:pPr>
            <a:r>
              <a:rPr lang="en-US" sz="2800" dirty="0">
                <a:latin typeface="Avenir LT Std 65 Medium"/>
              </a:rPr>
              <a:t>Increased ROM</a:t>
            </a:r>
          </a:p>
          <a:p>
            <a:pPr>
              <a:defRPr/>
            </a:pPr>
            <a:r>
              <a:rPr lang="en-US" sz="2800" dirty="0">
                <a:latin typeface="Avenir LT Std 65 Medium"/>
              </a:rPr>
              <a:t>Increased secretion of synovial fluid</a:t>
            </a:r>
          </a:p>
          <a:p>
            <a:pPr>
              <a:defRPr/>
            </a:pPr>
            <a:r>
              <a:rPr lang="en-US" sz="2800" dirty="0">
                <a:latin typeface="Avenir LT Std 65 Medium"/>
              </a:rPr>
              <a:t>Improved shock absorption</a:t>
            </a:r>
          </a:p>
          <a:p>
            <a:endParaRPr lang="en-US" sz="2800" dirty="0">
              <a:latin typeface="Avenir LT Std 65 Medium" pitchFamily="34" charset="0"/>
            </a:endParaRPr>
          </a:p>
        </p:txBody>
      </p:sp>
      <p:sp>
        <p:nvSpPr>
          <p:cNvPr id="4" name="Title 1"/>
          <p:cNvSpPr txBox="1">
            <a:spLocks/>
          </p:cNvSpPr>
          <p:nvPr/>
        </p:nvSpPr>
        <p:spPr>
          <a:xfrm>
            <a:off x="539552" y="1196752"/>
            <a:ext cx="8229600" cy="77809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Exercise and the Skeletal System</a:t>
            </a:r>
          </a:p>
        </p:txBody>
      </p:sp>
    </p:spTree>
    <p:extLst>
      <p:ext uri="{BB962C8B-B14F-4D97-AF65-F5344CB8AC3E}">
        <p14:creationId xmlns:p14="http://schemas.microsoft.com/office/powerpoint/2010/main" val="4109587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668588"/>
            <a:ext cx="8229600" cy="5157192"/>
          </a:xfrm>
        </p:spPr>
        <p:txBody>
          <a:bodyPr/>
          <a:lstStyle/>
          <a:p>
            <a:pPr>
              <a:buNone/>
              <a:defRPr/>
            </a:pPr>
            <a:r>
              <a:rPr lang="en-US" sz="2800" b="1" dirty="0">
                <a:latin typeface="Avenir LT Std 65 Medium"/>
              </a:rPr>
              <a:t>Long term</a:t>
            </a:r>
          </a:p>
          <a:p>
            <a:pPr>
              <a:defRPr/>
            </a:pPr>
            <a:r>
              <a:rPr lang="en-US" sz="2800" dirty="0">
                <a:latin typeface="Avenir LT Std 65 Medium"/>
              </a:rPr>
              <a:t>Increased bone density</a:t>
            </a:r>
          </a:p>
          <a:p>
            <a:pPr>
              <a:defRPr/>
            </a:pPr>
            <a:r>
              <a:rPr lang="en-US" sz="2800" dirty="0">
                <a:latin typeface="Avenir LT Std 65 Medium"/>
              </a:rPr>
              <a:t>Decreased risk of osteoporosis</a:t>
            </a:r>
          </a:p>
          <a:p>
            <a:pPr>
              <a:defRPr/>
            </a:pPr>
            <a:r>
              <a:rPr lang="en-US" sz="2800" dirty="0">
                <a:latin typeface="Avenir LT Std 65 Medium"/>
              </a:rPr>
              <a:t>Improved joint stability</a:t>
            </a:r>
          </a:p>
          <a:p>
            <a:pPr>
              <a:defRPr/>
            </a:pPr>
            <a:r>
              <a:rPr lang="en-US" sz="2800" dirty="0">
                <a:latin typeface="Avenir LT Std 65 Medium"/>
              </a:rPr>
              <a:t>Increased joint mobility</a:t>
            </a:r>
          </a:p>
          <a:p>
            <a:pPr>
              <a:defRPr/>
            </a:pPr>
            <a:r>
              <a:rPr lang="en-US" sz="2800" dirty="0">
                <a:latin typeface="Avenir LT Std 65 Medium"/>
              </a:rPr>
              <a:t>Stronger connective tissue</a:t>
            </a:r>
          </a:p>
          <a:p>
            <a:pPr>
              <a:defRPr/>
            </a:pPr>
            <a:r>
              <a:rPr lang="en-US" sz="2800" dirty="0">
                <a:latin typeface="Avenir LT Std 65 Medium"/>
              </a:rPr>
              <a:t>Improved ROM</a:t>
            </a:r>
          </a:p>
          <a:p>
            <a:pPr>
              <a:defRPr/>
            </a:pPr>
            <a:r>
              <a:rPr lang="en-US" sz="2800" dirty="0">
                <a:latin typeface="Avenir LT Std 65 Medium"/>
              </a:rPr>
              <a:t>Improved posture</a:t>
            </a:r>
          </a:p>
          <a:p>
            <a:pPr>
              <a:defRPr/>
            </a:pPr>
            <a:r>
              <a:rPr lang="en-US" sz="2800" dirty="0">
                <a:latin typeface="Avenir LT Std 65 Medium"/>
              </a:rPr>
              <a:t>Improved coordination and balance</a:t>
            </a:r>
          </a:p>
          <a:p>
            <a:pPr>
              <a:defRPr/>
            </a:pPr>
            <a:r>
              <a:rPr lang="en-US" sz="2800" dirty="0">
                <a:latin typeface="Avenir LT Std 65 Medium"/>
              </a:rPr>
              <a:t>Decreased risk of injury</a:t>
            </a:r>
          </a:p>
        </p:txBody>
      </p:sp>
      <p:sp>
        <p:nvSpPr>
          <p:cNvPr id="3" name="Title 1"/>
          <p:cNvSpPr txBox="1">
            <a:spLocks/>
          </p:cNvSpPr>
          <p:nvPr/>
        </p:nvSpPr>
        <p:spPr>
          <a:xfrm>
            <a:off x="539552" y="1124744"/>
            <a:ext cx="8229600" cy="77809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Exercise and the Skeletal System</a:t>
            </a:r>
          </a:p>
        </p:txBody>
      </p:sp>
    </p:spTree>
    <p:extLst>
      <p:ext uri="{BB962C8B-B14F-4D97-AF65-F5344CB8AC3E}">
        <p14:creationId xmlns:p14="http://schemas.microsoft.com/office/powerpoint/2010/main" val="4109587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00808"/>
            <a:ext cx="8229600" cy="5157193"/>
          </a:xfrm>
        </p:spPr>
        <p:txBody>
          <a:bodyPr/>
          <a:lstStyle/>
          <a:p>
            <a:pPr marL="0" indent="0">
              <a:buNone/>
              <a:defRPr/>
            </a:pPr>
            <a:r>
              <a:rPr lang="en-US" sz="2800" dirty="0">
                <a:latin typeface="Avenir LT Std 65 Medium"/>
              </a:rPr>
              <a:t>A balanced exercise </a:t>
            </a:r>
            <a:r>
              <a:rPr lang="en-GB" sz="2800" dirty="0">
                <a:latin typeface="Avenir LT Std 65 Medium"/>
              </a:rPr>
              <a:t>programme</a:t>
            </a:r>
            <a:r>
              <a:rPr lang="en-US" sz="2800" dirty="0">
                <a:latin typeface="Avenir LT Std 65 Medium"/>
              </a:rPr>
              <a:t> can improve posture. Benefits of improved posture include:</a:t>
            </a:r>
          </a:p>
          <a:p>
            <a:pPr marL="342000" indent="-342000">
              <a:defRPr/>
            </a:pPr>
            <a:r>
              <a:rPr lang="en-US" sz="2800" dirty="0">
                <a:latin typeface="Avenir LT Std 65 Medium"/>
              </a:rPr>
              <a:t>Improved functional performance</a:t>
            </a:r>
          </a:p>
          <a:p>
            <a:pPr marL="342000" indent="-342000">
              <a:defRPr/>
            </a:pPr>
            <a:r>
              <a:rPr lang="en-US" sz="2800" dirty="0">
                <a:latin typeface="Avenir LT Std 65 Medium"/>
              </a:rPr>
              <a:t>Reduced risk of injury</a:t>
            </a:r>
          </a:p>
          <a:p>
            <a:pPr marL="342000" indent="-342000">
              <a:defRPr/>
            </a:pPr>
            <a:r>
              <a:rPr lang="en-US" sz="2800" dirty="0">
                <a:latin typeface="Avenir LT Std 65 Medium"/>
              </a:rPr>
              <a:t>Elevated self esteem</a:t>
            </a:r>
          </a:p>
          <a:p>
            <a:pPr marL="0" indent="0">
              <a:buNone/>
              <a:defRPr/>
            </a:pPr>
            <a:r>
              <a:rPr lang="en-US" sz="2800" dirty="0">
                <a:latin typeface="Avenir LT Std 65 Medium"/>
              </a:rPr>
              <a:t>Discuss postural focused exercises within:</a:t>
            </a:r>
          </a:p>
          <a:p>
            <a:pPr marL="342000" indent="-342000">
              <a:defRPr/>
            </a:pPr>
            <a:r>
              <a:rPr lang="en-US" sz="2800" dirty="0">
                <a:latin typeface="Avenir LT Std 65 Medium"/>
              </a:rPr>
              <a:t>Muscular strength</a:t>
            </a:r>
          </a:p>
          <a:p>
            <a:pPr marL="342000" indent="-342000">
              <a:defRPr/>
            </a:pPr>
            <a:r>
              <a:rPr lang="en-US" sz="2800" dirty="0">
                <a:latin typeface="Avenir LT Std 65 Medium"/>
              </a:rPr>
              <a:t>Muscular endurance </a:t>
            </a:r>
          </a:p>
          <a:p>
            <a:pPr marL="342000" indent="-342000">
              <a:defRPr/>
            </a:pPr>
            <a:r>
              <a:rPr lang="en-US" sz="2800" dirty="0">
                <a:latin typeface="Avenir LT Std 65 Medium"/>
              </a:rPr>
              <a:t>Flexibility</a:t>
            </a:r>
          </a:p>
          <a:p>
            <a:pPr marL="342000" indent="-342000">
              <a:defRPr/>
            </a:pPr>
            <a:r>
              <a:rPr lang="en-US" sz="2800" dirty="0">
                <a:latin typeface="Avenir LT Std 65 Medium"/>
              </a:rPr>
              <a:t>Core stability</a:t>
            </a:r>
            <a:endParaRPr lang="en-GB" sz="2800" dirty="0">
              <a:latin typeface="Avenir LT Std 65 Medium"/>
            </a:endParaRPr>
          </a:p>
        </p:txBody>
      </p:sp>
      <p:sp>
        <p:nvSpPr>
          <p:cNvPr id="5" name="Title 1"/>
          <p:cNvSpPr txBox="1">
            <a:spLocks/>
          </p:cNvSpPr>
          <p:nvPr/>
        </p:nvSpPr>
        <p:spPr>
          <a:xfrm>
            <a:off x="467544" y="1124744"/>
            <a:ext cx="8229600" cy="57606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Exercise and Improved Posture</a:t>
            </a:r>
          </a:p>
        </p:txBody>
      </p:sp>
    </p:spTree>
    <p:extLst>
      <p:ext uri="{BB962C8B-B14F-4D97-AF65-F5344CB8AC3E}">
        <p14:creationId xmlns:p14="http://schemas.microsoft.com/office/powerpoint/2010/main" val="4109587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539552" y="2060848"/>
            <a:ext cx="8229600" cy="4281339"/>
          </a:xfrm>
        </p:spPr>
        <p:txBody>
          <a:bodyPr/>
          <a:lstStyle/>
          <a:p>
            <a:pPr marL="342000" indent="-342000">
              <a:defRPr/>
            </a:pPr>
            <a:r>
              <a:rPr lang="en-GB" sz="2800" dirty="0">
                <a:latin typeface="Avenir LT Std 65 Medium"/>
              </a:rPr>
              <a:t>Potentially negative impact on posture</a:t>
            </a:r>
          </a:p>
          <a:p>
            <a:pPr marL="342000" indent="-342000">
              <a:defRPr/>
            </a:pPr>
            <a:r>
              <a:rPr lang="en-GB" sz="2800" dirty="0">
                <a:latin typeface="Avenir LT Std 65 Medium"/>
              </a:rPr>
              <a:t>Increased muscular strength (and control) required to maintain posture at speed</a:t>
            </a:r>
          </a:p>
          <a:p>
            <a:pPr marL="342000" indent="-342000">
              <a:defRPr/>
            </a:pPr>
            <a:r>
              <a:rPr lang="en-GB" sz="2800" dirty="0">
                <a:latin typeface="Avenir LT Std 65 Medium"/>
              </a:rPr>
              <a:t>Speed can be used to increase or decrease intensity</a:t>
            </a:r>
          </a:p>
          <a:p>
            <a:pPr marL="342000" indent="-342000">
              <a:defRPr/>
            </a:pPr>
            <a:r>
              <a:rPr lang="en-GB" sz="2800" dirty="0">
                <a:latin typeface="Avenir LT Std 65 Medium"/>
              </a:rPr>
              <a:t>Not always the most appropriate method of increasing exercise intensity</a:t>
            </a:r>
          </a:p>
          <a:p>
            <a:endParaRPr lang="en-GB" sz="2800" dirty="0"/>
          </a:p>
        </p:txBody>
      </p:sp>
      <p:sp>
        <p:nvSpPr>
          <p:cNvPr id="5" name="Title 1"/>
          <p:cNvSpPr txBox="1">
            <a:spLocks/>
          </p:cNvSpPr>
          <p:nvPr/>
        </p:nvSpPr>
        <p:spPr>
          <a:xfrm>
            <a:off x="467544" y="1196752"/>
            <a:ext cx="8229600" cy="64807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Speed and its Impact on Exercise</a:t>
            </a:r>
          </a:p>
        </p:txBody>
      </p:sp>
    </p:spTree>
    <p:extLst>
      <p:ext uri="{BB962C8B-B14F-4D97-AF65-F5344CB8AC3E}">
        <p14:creationId xmlns:p14="http://schemas.microsoft.com/office/powerpoint/2010/main" val="4109587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844824"/>
            <a:ext cx="8229600" cy="4569371"/>
          </a:xfrm>
        </p:spPr>
        <p:txBody>
          <a:bodyPr/>
          <a:lstStyle/>
          <a:p>
            <a:pPr marL="342000" indent="-342000">
              <a:defRPr/>
            </a:pPr>
            <a:r>
              <a:rPr lang="en-US" sz="2800" dirty="0">
                <a:latin typeface="Avenir LT Std 65 Medium"/>
              </a:rPr>
              <a:t>The principles of training are overload, specificity, adaptability, individuality, recovery time and plateau</a:t>
            </a:r>
          </a:p>
          <a:p>
            <a:pPr marL="342000" indent="-342000">
              <a:defRPr/>
            </a:pPr>
            <a:r>
              <a:rPr lang="en-US" sz="2800" dirty="0">
                <a:latin typeface="Avenir LT Std 65 Medium"/>
              </a:rPr>
              <a:t>Overload is applied using the FITT principle</a:t>
            </a:r>
          </a:p>
          <a:p>
            <a:pPr marL="342000" indent="-342000">
              <a:defRPr/>
            </a:pPr>
            <a:r>
              <a:rPr lang="en-US" sz="2800" dirty="0">
                <a:latin typeface="Avenir LT Std 65 Medium"/>
              </a:rPr>
              <a:t>Modifications, progressions and adaptations are required to meet individual needs</a:t>
            </a:r>
          </a:p>
          <a:p>
            <a:pPr marL="342000" indent="-342000">
              <a:defRPr/>
            </a:pPr>
            <a:r>
              <a:rPr lang="en-US" sz="2800" dirty="0">
                <a:latin typeface="Avenir LT Std 65 Medium"/>
              </a:rPr>
              <a:t>And effective cool down will ensure that safely the body returns to normal</a:t>
            </a:r>
            <a:endParaRPr lang="en-GB" sz="2800" dirty="0">
              <a:latin typeface="Avenir LT Std 65 Medium"/>
            </a:endParaRPr>
          </a:p>
        </p:txBody>
      </p:sp>
      <p:sp>
        <p:nvSpPr>
          <p:cNvPr id="5" name="Title 1"/>
          <p:cNvSpPr txBox="1">
            <a:spLocks/>
          </p:cNvSpPr>
          <p:nvPr/>
        </p:nvSpPr>
        <p:spPr>
          <a:xfrm>
            <a:off x="395536" y="1196752"/>
            <a:ext cx="8229600" cy="720080"/>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Key Points </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060848"/>
            <a:ext cx="7848872" cy="2232248"/>
          </a:xfrm>
        </p:spPr>
        <p:txBody>
          <a:bodyPr>
            <a:normAutofit/>
          </a:bodyPr>
          <a:lstStyle/>
          <a:p>
            <a:pPr algn="ctr"/>
            <a:r>
              <a:rPr lang="en-US" sz="4000" dirty="0">
                <a:solidFill>
                  <a:schemeClr val="tx1"/>
                </a:solidFill>
              </a:rPr>
              <a:t>Cardiovascular Fitness</a:t>
            </a:r>
            <a:endParaRPr lang="en-GB" sz="4000" dirty="0">
              <a:solidFill>
                <a:schemeClr val="tx1"/>
              </a:solidFill>
            </a:endParaRPr>
          </a:p>
        </p:txBody>
      </p:sp>
      <p:sp>
        <p:nvSpPr>
          <p:cNvPr id="4" name="Title 4"/>
          <p:cNvSpPr txBox="1">
            <a:spLocks/>
          </p:cNvSpPr>
          <p:nvPr/>
        </p:nvSpPr>
        <p:spPr>
          <a:xfrm>
            <a:off x="192081" y="3342059"/>
            <a:ext cx="8784976"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effectLst/>
                <a:uLnTx/>
                <a:uFillTx/>
                <a:latin typeface="Avenir LT Std 35 Light"/>
                <a:ea typeface="+mj-ea"/>
                <a:cs typeface="Arial" pitchFamily="34" charset="0"/>
              </a:rPr>
              <a:t> Principles of Exercise</a:t>
            </a:r>
            <a:r>
              <a:rPr kumimoji="0" lang="en-GB" sz="3200" b="1" i="0" u="none" strike="noStrike" kern="1200" cap="none" spc="0" normalizeH="0" noProof="0" dirty="0">
                <a:ln>
                  <a:noFill/>
                </a:ln>
                <a:effectLst/>
                <a:uLnTx/>
                <a:uFillTx/>
                <a:latin typeface="Avenir LT Std 35 Light"/>
                <a:ea typeface="+mj-ea"/>
                <a:cs typeface="Arial" pitchFamily="34" charset="0"/>
              </a:rPr>
              <a:t> </a:t>
            </a:r>
            <a:r>
              <a:rPr kumimoji="0" lang="en-GB" sz="3200" b="1" i="0" u="none" strike="noStrike" kern="1200" cap="none" spc="0" normalizeH="0" baseline="0" noProof="0" dirty="0">
                <a:ln>
                  <a:noFill/>
                </a:ln>
                <a:effectLst/>
                <a:uLnTx/>
                <a:uFillTx/>
                <a:latin typeface="Avenir LT Std 35 Light"/>
                <a:ea typeface="+mj-ea"/>
                <a:cs typeface="Arial" pitchFamily="34" charset="0"/>
              </a:rPr>
              <a:t>Fitness and Health</a:t>
            </a:r>
            <a:br>
              <a:rPr kumimoji="0" lang="en-GB" sz="3200" b="1" i="0" u="none" strike="noStrike" kern="1200" cap="none" spc="0" normalizeH="0" baseline="0" noProof="0" dirty="0">
                <a:ln>
                  <a:noFill/>
                </a:ln>
                <a:effectLst/>
                <a:uLnTx/>
                <a:uFillTx/>
                <a:latin typeface="Avenir LT Std 35 Light"/>
                <a:ea typeface="+mj-ea"/>
                <a:cs typeface="Arial" pitchFamily="34" charset="0"/>
              </a:rPr>
            </a:br>
            <a:br>
              <a:rPr kumimoji="0" lang="en-GB" sz="3200" b="1" i="0" u="none" strike="noStrike" kern="1200" cap="none" spc="0" normalizeH="0" baseline="0" noProof="0" dirty="0">
                <a:ln>
                  <a:noFill/>
                </a:ln>
                <a:effectLst/>
                <a:uLnTx/>
                <a:uFillTx/>
                <a:latin typeface="Avenir LT Std 35 Light"/>
                <a:ea typeface="+mj-ea"/>
                <a:cs typeface="Arial" pitchFamily="34" charset="0"/>
              </a:rPr>
            </a:br>
            <a:endParaRPr kumimoji="0" lang="en-GB" sz="3200" b="1" i="0" u="none" strike="noStrike" kern="1200" cap="none" spc="0" normalizeH="0" baseline="0" noProof="0" dirty="0">
              <a:ln>
                <a:noFill/>
              </a:ln>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2060848"/>
            <a:ext cx="8229600" cy="4353347"/>
          </a:xfrm>
        </p:spPr>
        <p:txBody>
          <a:bodyPr/>
          <a:lstStyle/>
          <a:p>
            <a:pPr>
              <a:defRPr/>
            </a:pPr>
            <a:r>
              <a:rPr lang="en-US" sz="2800" dirty="0">
                <a:latin typeface="Avenir LT Std 65 Medium"/>
              </a:rPr>
              <a:t>Cardiovascular fitness is often referred to as stamina, endurance, cardio-respiratory fitness (heart and lungs) or aerobic fitness. All these terms essentially refer to ‘the ability to take in,</a:t>
            </a:r>
            <a:r>
              <a:rPr lang="en-GB" sz="2800" dirty="0">
                <a:latin typeface="Avenir LT Std 65 Medium"/>
              </a:rPr>
              <a:t>transport and utilise oxygen`</a:t>
            </a:r>
          </a:p>
        </p:txBody>
      </p:sp>
      <p:sp>
        <p:nvSpPr>
          <p:cNvPr id="5" name="Title 1"/>
          <p:cNvSpPr txBox="1">
            <a:spLocks/>
          </p:cNvSpPr>
          <p:nvPr/>
        </p:nvSpPr>
        <p:spPr>
          <a:xfrm>
            <a:off x="395536" y="1196752"/>
            <a:ext cx="8229600" cy="720080"/>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Cardiovascular Fitness</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395536" y="1844824"/>
            <a:ext cx="8229600" cy="4569371"/>
          </a:xfrm>
        </p:spPr>
        <p:txBody>
          <a:bodyPr/>
          <a:lstStyle/>
          <a:p>
            <a:pPr>
              <a:defRPr/>
            </a:pPr>
            <a:r>
              <a:rPr lang="en-US" sz="2800" dirty="0">
                <a:latin typeface="Avenir LT Std 65 Medium"/>
              </a:rPr>
              <a:t>Cardiovascular exercise can be defined as being:</a:t>
            </a:r>
          </a:p>
          <a:p>
            <a:pPr lvl="1">
              <a:defRPr/>
            </a:pPr>
            <a:r>
              <a:rPr lang="en-US" dirty="0">
                <a:latin typeface="Avenir LT Std 65 Medium"/>
              </a:rPr>
              <a:t>Rhythmic in nature</a:t>
            </a:r>
          </a:p>
          <a:p>
            <a:pPr lvl="1">
              <a:defRPr/>
            </a:pPr>
            <a:r>
              <a:rPr lang="en-US" dirty="0">
                <a:latin typeface="Avenir LT Std 65 Medium"/>
              </a:rPr>
              <a:t>Continuous</a:t>
            </a:r>
          </a:p>
          <a:p>
            <a:pPr lvl="1">
              <a:defRPr/>
            </a:pPr>
            <a:r>
              <a:rPr lang="en-US" dirty="0">
                <a:latin typeface="Avenir LT Std 65 Medium"/>
              </a:rPr>
              <a:t>Uses large muscle group</a:t>
            </a:r>
          </a:p>
          <a:p>
            <a:pPr lvl="1">
              <a:defRPr/>
            </a:pPr>
            <a:r>
              <a:rPr lang="en-US" dirty="0">
                <a:latin typeface="Avenir LT Std 65 Medium"/>
              </a:rPr>
              <a:t>Under low to moderate tension</a:t>
            </a:r>
          </a:p>
          <a:p>
            <a:pPr lvl="1">
              <a:defRPr/>
            </a:pPr>
            <a:r>
              <a:rPr lang="en-US" dirty="0">
                <a:latin typeface="Avenir LT Std 65 Medium"/>
              </a:rPr>
              <a:t>Over an extended period of time</a:t>
            </a:r>
          </a:p>
          <a:p>
            <a:pPr lvl="1">
              <a:defRPr/>
            </a:pPr>
            <a:r>
              <a:rPr lang="en-US" dirty="0">
                <a:latin typeface="Avenir LT Std 65 Medium"/>
              </a:rPr>
              <a:t>Frequently referred to as ‘aerobic exercise’.</a:t>
            </a:r>
            <a:endParaRPr lang="en-GB" dirty="0">
              <a:latin typeface="Avenir LT Std 65 Medium"/>
            </a:endParaRPr>
          </a:p>
          <a:p>
            <a:pPr>
              <a:defRPr/>
            </a:pPr>
            <a:endParaRPr lang="en-GB" sz="2800" dirty="0">
              <a:latin typeface="Avenir LT Std 65 Medium"/>
            </a:endParaRPr>
          </a:p>
        </p:txBody>
      </p:sp>
      <p:sp>
        <p:nvSpPr>
          <p:cNvPr id="5" name="Title 1"/>
          <p:cNvSpPr txBox="1">
            <a:spLocks/>
          </p:cNvSpPr>
          <p:nvPr/>
        </p:nvSpPr>
        <p:spPr>
          <a:xfrm>
            <a:off x="395536" y="1196752"/>
            <a:ext cx="8229600" cy="720080"/>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dirty="0">
                <a:ln>
                  <a:noFill/>
                </a:ln>
                <a:solidFill>
                  <a:schemeClr val="tx1"/>
                </a:solidFill>
                <a:effectLst/>
                <a:uLnTx/>
                <a:uFillTx/>
                <a:latin typeface="Avenir LT Std 65 Medium"/>
                <a:ea typeface="+mj-ea"/>
                <a:cs typeface="Arial" pitchFamily="34" charset="0"/>
              </a:rPr>
              <a:t>Cardiovascular Exercise</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5" name="Title 1"/>
          <p:cNvSpPr txBox="1">
            <a:spLocks/>
          </p:cNvSpPr>
          <p:nvPr/>
        </p:nvSpPr>
        <p:spPr>
          <a:xfrm>
            <a:off x="395536" y="1196752"/>
            <a:ext cx="8229600" cy="720080"/>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dirty="0">
                <a:ln>
                  <a:noFill/>
                </a:ln>
                <a:solidFill>
                  <a:schemeClr val="tx1"/>
                </a:solidFill>
                <a:effectLst/>
                <a:uLnTx/>
                <a:uFillTx/>
                <a:latin typeface="Avenir LT Std 65 Medium"/>
                <a:ea typeface="+mj-ea"/>
                <a:cs typeface="Arial" pitchFamily="34" charset="0"/>
              </a:rPr>
              <a:t>Guidelines</a:t>
            </a:r>
            <a:r>
              <a:rPr kumimoji="0" lang="en-US" sz="3200" b="1" i="0" u="none" strike="noStrike" kern="1200" cap="none" spc="0" normalizeH="0" noProof="0" dirty="0">
                <a:ln>
                  <a:noFill/>
                </a:ln>
                <a:solidFill>
                  <a:schemeClr val="tx1"/>
                </a:solidFill>
                <a:effectLst/>
                <a:uLnTx/>
                <a:uFillTx/>
                <a:latin typeface="Avenir LT Std 65 Medium"/>
                <a:ea typeface="+mj-ea"/>
                <a:cs typeface="Arial" pitchFamily="34" charset="0"/>
              </a:rPr>
              <a:t> for CV Training </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graphicFrame>
        <p:nvGraphicFramePr>
          <p:cNvPr id="6" name="Table 5"/>
          <p:cNvGraphicFramePr>
            <a:graphicFrameLocks noGrp="1"/>
          </p:cNvGraphicFramePr>
          <p:nvPr>
            <p:extLst>
              <p:ext uri="{D42A27DB-BD31-4B8C-83A1-F6EECF244321}">
                <p14:modId xmlns:p14="http://schemas.microsoft.com/office/powerpoint/2010/main" val="2150611926"/>
              </p:ext>
            </p:extLst>
          </p:nvPr>
        </p:nvGraphicFramePr>
        <p:xfrm>
          <a:off x="827584" y="2204864"/>
          <a:ext cx="7704856" cy="2748611"/>
        </p:xfrm>
        <a:graphic>
          <a:graphicData uri="http://schemas.openxmlformats.org/drawingml/2006/table">
            <a:tbl>
              <a:tblPr>
                <a:effectLst/>
                <a:tableStyleId>{3C2FFA5D-87B4-456A-9821-1D502468CF0F}</a:tableStyleId>
              </a:tblPr>
              <a:tblGrid>
                <a:gridCol w="1844538">
                  <a:extLst>
                    <a:ext uri="{9D8B030D-6E8A-4147-A177-3AD203B41FA5}">
                      <a16:colId xmlns:a16="http://schemas.microsoft.com/office/drawing/2014/main" val="20000"/>
                    </a:ext>
                  </a:extLst>
                </a:gridCol>
                <a:gridCol w="5860318">
                  <a:extLst>
                    <a:ext uri="{9D8B030D-6E8A-4147-A177-3AD203B41FA5}">
                      <a16:colId xmlns:a16="http://schemas.microsoft.com/office/drawing/2014/main" val="20001"/>
                    </a:ext>
                  </a:extLst>
                </a:gridCol>
              </a:tblGrid>
              <a:tr h="454809">
                <a:tc gridSpan="2">
                  <a:txBody>
                    <a:bodyPr/>
                    <a:lstStyle/>
                    <a:p>
                      <a:pPr marL="71755">
                        <a:spcAft>
                          <a:spcPts val="0"/>
                        </a:spcAft>
                      </a:pPr>
                      <a:r>
                        <a:rPr lang="en-GB" sz="1800" kern="1200" dirty="0"/>
                        <a:t>ACSM guidelines to achieve and maintain cardiovascular health and fitness benefits</a:t>
                      </a:r>
                      <a:endParaRPr lang="en-GB" sz="1800" kern="1200" dirty="0">
                        <a:solidFill>
                          <a:schemeClr val="tx1"/>
                        </a:solidFill>
                        <a:latin typeface="Avenir LT Std 65 Medium"/>
                        <a:ea typeface="+mn-ea"/>
                        <a:cs typeface="Arial" pitchFamily="34" charset="0"/>
                      </a:endParaRPr>
                    </a:p>
                  </a:txBody>
                  <a:tcPr marL="68580" marR="68580" marT="36195" marB="36195"/>
                </a:tc>
                <a:tc hMerge="1">
                  <a:txBody>
                    <a:bodyPr/>
                    <a:lstStyle/>
                    <a:p>
                      <a:endParaRPr lang="en-GB"/>
                    </a:p>
                  </a:txBody>
                  <a:tcPr/>
                </a:tc>
                <a:extLst>
                  <a:ext uri="{0D108BD9-81ED-4DB2-BD59-A6C34878D82A}">
                    <a16:rowId xmlns:a16="http://schemas.microsoft.com/office/drawing/2014/main" val="10000"/>
                  </a:ext>
                </a:extLst>
              </a:tr>
              <a:tr h="454809">
                <a:tc>
                  <a:txBody>
                    <a:bodyPr/>
                    <a:lstStyle/>
                    <a:p>
                      <a:pPr marL="71755">
                        <a:spcAft>
                          <a:spcPts val="0"/>
                        </a:spcAft>
                      </a:pPr>
                      <a:r>
                        <a:rPr lang="en-GB" sz="1800" kern="1200" dirty="0"/>
                        <a:t>Frequency</a:t>
                      </a:r>
                      <a:endParaRPr lang="en-GB" sz="1800" kern="1200" dirty="0">
                        <a:solidFill>
                          <a:schemeClr val="tx1"/>
                        </a:solidFill>
                        <a:latin typeface="Avenir LT Std 65 Medium"/>
                        <a:ea typeface="+mn-ea"/>
                        <a:cs typeface="Arial" pitchFamily="34" charset="0"/>
                      </a:endParaRPr>
                    </a:p>
                  </a:txBody>
                  <a:tcPr marL="68580" marR="68580" marT="36195" marB="36195"/>
                </a:tc>
                <a:tc>
                  <a:txBody>
                    <a:bodyPr/>
                    <a:lstStyle/>
                    <a:p>
                      <a:pPr marL="71755">
                        <a:spcAft>
                          <a:spcPts val="0"/>
                        </a:spcAft>
                      </a:pPr>
                      <a:r>
                        <a:rPr lang="en-GB" sz="1800" kern="1200" dirty="0"/>
                        <a:t>3-5 days per week</a:t>
                      </a:r>
                      <a:endParaRPr lang="en-GB" sz="1800" kern="1200" dirty="0">
                        <a:solidFill>
                          <a:schemeClr val="tx1"/>
                        </a:solidFill>
                        <a:latin typeface="Avenir LT Std 65 Medium"/>
                        <a:ea typeface="+mn-ea"/>
                        <a:cs typeface="Arial" pitchFamily="34" charset="0"/>
                      </a:endParaRPr>
                    </a:p>
                  </a:txBody>
                  <a:tcPr marL="68580" marR="68580" marT="36195" marB="36195"/>
                </a:tc>
                <a:extLst>
                  <a:ext uri="{0D108BD9-81ED-4DB2-BD59-A6C34878D82A}">
                    <a16:rowId xmlns:a16="http://schemas.microsoft.com/office/drawing/2014/main" val="10001"/>
                  </a:ext>
                </a:extLst>
              </a:tr>
              <a:tr h="454809">
                <a:tc>
                  <a:txBody>
                    <a:bodyPr/>
                    <a:lstStyle/>
                    <a:p>
                      <a:pPr marL="71755">
                        <a:spcAft>
                          <a:spcPts val="0"/>
                        </a:spcAft>
                      </a:pPr>
                      <a:r>
                        <a:rPr lang="en-GB" sz="1800" kern="1200" dirty="0"/>
                        <a:t>Intensity</a:t>
                      </a:r>
                      <a:endParaRPr lang="en-GB" sz="1800" kern="1200" dirty="0">
                        <a:solidFill>
                          <a:schemeClr val="tx1"/>
                        </a:solidFill>
                        <a:latin typeface="Avenir LT Std 65 Medium"/>
                        <a:ea typeface="+mn-ea"/>
                        <a:cs typeface="Arial" pitchFamily="34" charset="0"/>
                      </a:endParaRPr>
                    </a:p>
                  </a:txBody>
                  <a:tcPr marL="68580" marR="68580" marT="36195" marB="36195"/>
                </a:tc>
                <a:tc>
                  <a:txBody>
                    <a:bodyPr/>
                    <a:lstStyle/>
                    <a:p>
                      <a:pPr marL="71755">
                        <a:spcAft>
                          <a:spcPts val="0"/>
                        </a:spcAft>
                      </a:pPr>
                      <a:r>
                        <a:rPr lang="en-GB" sz="1800" kern="1200" dirty="0"/>
                        <a:t>Moderate and vigorous </a:t>
                      </a:r>
                      <a:endParaRPr lang="en-GB" sz="1800" kern="1200" dirty="0">
                        <a:solidFill>
                          <a:schemeClr val="tx1"/>
                        </a:solidFill>
                        <a:latin typeface="Avenir LT Std 65 Medium"/>
                        <a:ea typeface="+mn-ea"/>
                        <a:cs typeface="Arial" pitchFamily="34" charset="0"/>
                      </a:endParaRPr>
                    </a:p>
                  </a:txBody>
                  <a:tcPr marL="68580" marR="68580" marT="36195" marB="36195"/>
                </a:tc>
                <a:extLst>
                  <a:ext uri="{0D108BD9-81ED-4DB2-BD59-A6C34878D82A}">
                    <a16:rowId xmlns:a16="http://schemas.microsoft.com/office/drawing/2014/main" val="10002"/>
                  </a:ext>
                </a:extLst>
              </a:tr>
              <a:tr h="763154">
                <a:tc>
                  <a:txBody>
                    <a:bodyPr/>
                    <a:lstStyle/>
                    <a:p>
                      <a:pPr marL="71755">
                        <a:spcAft>
                          <a:spcPts val="0"/>
                        </a:spcAft>
                      </a:pPr>
                      <a:r>
                        <a:rPr lang="en-GB" sz="1800" kern="1200" dirty="0"/>
                        <a:t>Time </a:t>
                      </a:r>
                      <a:endParaRPr lang="en-GB" sz="1800" kern="1200" dirty="0">
                        <a:solidFill>
                          <a:schemeClr val="tx1"/>
                        </a:solidFill>
                        <a:latin typeface="Avenir LT Std 65 Medium"/>
                        <a:ea typeface="+mn-ea"/>
                        <a:cs typeface="Arial" pitchFamily="34" charset="0"/>
                      </a:endParaRPr>
                    </a:p>
                  </a:txBody>
                  <a:tcPr marL="68580" marR="68580" marT="36195" marB="36195"/>
                </a:tc>
                <a:tc>
                  <a:txBody>
                    <a:bodyPr/>
                    <a:lstStyle/>
                    <a:p>
                      <a:pPr marL="71755">
                        <a:spcAft>
                          <a:spcPts val="0"/>
                        </a:spcAft>
                      </a:pPr>
                      <a:r>
                        <a:rPr lang="en-GB" sz="1800" kern="1200" dirty="0"/>
                        <a:t>Moderate 30 minutes 5 days a week OR vigorous 20-25 minutes 3 days a week</a:t>
                      </a:r>
                      <a:endParaRPr lang="en-GB" sz="1800" kern="1200" dirty="0">
                        <a:solidFill>
                          <a:schemeClr val="tx1"/>
                        </a:solidFill>
                        <a:latin typeface="Avenir LT Std 65 Medium"/>
                        <a:ea typeface="+mn-ea"/>
                        <a:cs typeface="Arial" pitchFamily="34" charset="0"/>
                      </a:endParaRPr>
                    </a:p>
                  </a:txBody>
                  <a:tcPr marL="68580" marR="68580" marT="36195" marB="36195"/>
                </a:tc>
                <a:extLst>
                  <a:ext uri="{0D108BD9-81ED-4DB2-BD59-A6C34878D82A}">
                    <a16:rowId xmlns:a16="http://schemas.microsoft.com/office/drawing/2014/main" val="10003"/>
                  </a:ext>
                </a:extLst>
              </a:tr>
              <a:tr h="454809">
                <a:tc>
                  <a:txBody>
                    <a:bodyPr/>
                    <a:lstStyle/>
                    <a:p>
                      <a:pPr marL="71755">
                        <a:spcAft>
                          <a:spcPts val="0"/>
                        </a:spcAft>
                      </a:pPr>
                      <a:r>
                        <a:rPr lang="en-GB" sz="1800" kern="1200" dirty="0"/>
                        <a:t>Type</a:t>
                      </a:r>
                      <a:endParaRPr lang="en-GB" sz="1800" kern="1200" dirty="0">
                        <a:solidFill>
                          <a:schemeClr val="tx1"/>
                        </a:solidFill>
                        <a:latin typeface="Avenir LT Std 65 Medium"/>
                        <a:ea typeface="+mn-ea"/>
                        <a:cs typeface="Arial" pitchFamily="34" charset="0"/>
                      </a:endParaRPr>
                    </a:p>
                  </a:txBody>
                  <a:tcPr marL="68580" marR="68580" marT="36195" marB="36195"/>
                </a:tc>
                <a:tc>
                  <a:txBody>
                    <a:bodyPr/>
                    <a:lstStyle/>
                    <a:p>
                      <a:pPr marL="71755">
                        <a:spcAft>
                          <a:spcPts val="0"/>
                        </a:spcAft>
                      </a:pPr>
                      <a:r>
                        <a:rPr lang="en-GB" sz="1800" kern="1200" dirty="0"/>
                        <a:t>Rhythmic aerobic activity that involves large muscle groups</a:t>
                      </a:r>
                      <a:endParaRPr lang="en-GB" sz="1800" kern="1200" dirty="0">
                        <a:solidFill>
                          <a:schemeClr val="tx1"/>
                        </a:solidFill>
                        <a:latin typeface="Avenir LT Std 65 Medium"/>
                        <a:ea typeface="+mn-ea"/>
                        <a:cs typeface="Arial" pitchFamily="34" charset="0"/>
                      </a:endParaRPr>
                    </a:p>
                  </a:txBody>
                  <a:tcPr marL="68580" marR="68580" marT="36195" marB="36195"/>
                </a:tc>
                <a:extLst>
                  <a:ext uri="{0D108BD9-81ED-4DB2-BD59-A6C34878D82A}">
                    <a16:rowId xmlns:a16="http://schemas.microsoft.com/office/drawing/2014/main" val="10004"/>
                  </a:ext>
                </a:extLst>
              </a:tr>
            </a:tbl>
          </a:graphicData>
        </a:graphic>
      </p:graphicFrame>
      <p:sp>
        <p:nvSpPr>
          <p:cNvPr id="90113"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5" name="Title 1"/>
          <p:cNvSpPr txBox="1">
            <a:spLocks/>
          </p:cNvSpPr>
          <p:nvPr/>
        </p:nvSpPr>
        <p:spPr>
          <a:xfrm>
            <a:off x="395536" y="1196752"/>
            <a:ext cx="8229600" cy="77809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Physical Exercise and the Heart  </a:t>
            </a:r>
          </a:p>
        </p:txBody>
      </p:sp>
      <p:sp>
        <p:nvSpPr>
          <p:cNvPr id="6" name="Subtitle 2"/>
          <p:cNvSpPr>
            <a:spLocks noGrp="1"/>
          </p:cNvSpPr>
          <p:nvPr>
            <p:ph idx="1"/>
          </p:nvPr>
        </p:nvSpPr>
        <p:spPr>
          <a:xfrm>
            <a:off x="395536" y="1988840"/>
            <a:ext cx="8229600" cy="4525963"/>
          </a:xfrm>
        </p:spPr>
        <p:txBody>
          <a:bodyPr/>
          <a:lstStyle/>
          <a:p>
            <a:r>
              <a:rPr lang="en-GB" sz="2800" dirty="0">
                <a:latin typeface="Avenir LT Std 65 Medium"/>
                <a:cs typeface="Arial" charset="0"/>
              </a:rPr>
              <a:t>The heart is a muscle (specifically cardiac muscle)</a:t>
            </a:r>
          </a:p>
          <a:p>
            <a:r>
              <a:rPr lang="en-GB" sz="2800" dirty="0">
                <a:latin typeface="Avenir LT Std 65 Medium"/>
                <a:cs typeface="Arial" charset="0"/>
              </a:rPr>
              <a:t>Improves in response to overload</a:t>
            </a:r>
          </a:p>
          <a:p>
            <a:r>
              <a:rPr lang="en-GB" sz="2800" dirty="0">
                <a:latin typeface="Avenir LT Std 65 Medium"/>
                <a:cs typeface="Arial" charset="0"/>
              </a:rPr>
              <a:t>HR is very individual</a:t>
            </a:r>
          </a:p>
          <a:p>
            <a:r>
              <a:rPr lang="en-GB" sz="2800" dirty="0">
                <a:latin typeface="Avenir LT Std 65 Medium"/>
                <a:cs typeface="Arial" charset="0"/>
              </a:rPr>
              <a:t>Not necessarily an indication of CV fitness (heart size)</a:t>
            </a:r>
          </a:p>
          <a:p>
            <a:r>
              <a:rPr lang="en-GB" sz="2800" dirty="0">
                <a:latin typeface="Avenir LT Std 65 Medium"/>
                <a:cs typeface="Arial" charset="0"/>
              </a:rPr>
              <a:t>Resting HR will be lower in response to regular and progressive CV training</a:t>
            </a:r>
          </a:p>
          <a:p>
            <a:r>
              <a:rPr lang="en-GB" sz="2800" dirty="0">
                <a:latin typeface="Avenir LT Std 65 Medium"/>
                <a:cs typeface="Arial" charset="0"/>
              </a:rPr>
              <a:t>Massive health benefits in reduced risk of CHD</a:t>
            </a:r>
          </a:p>
        </p:txBody>
      </p:sp>
    </p:spTree>
    <p:extLst>
      <p:ext uri="{BB962C8B-B14F-4D97-AF65-F5344CB8AC3E}">
        <p14:creationId xmlns:p14="http://schemas.microsoft.com/office/powerpoint/2010/main" val="4109587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5" name="Title 1"/>
          <p:cNvSpPr txBox="1">
            <a:spLocks/>
          </p:cNvSpPr>
          <p:nvPr/>
        </p:nvSpPr>
        <p:spPr>
          <a:xfrm>
            <a:off x="611560" y="1196752"/>
            <a:ext cx="8229600" cy="77809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Heart Rate Training Zones  </a:t>
            </a:r>
          </a:p>
        </p:txBody>
      </p:sp>
      <p:sp>
        <p:nvSpPr>
          <p:cNvPr id="6" name="Subtitle 2"/>
          <p:cNvSpPr>
            <a:spLocks noGrp="1"/>
          </p:cNvSpPr>
          <p:nvPr>
            <p:ph idx="1"/>
          </p:nvPr>
        </p:nvSpPr>
        <p:spPr>
          <a:xfrm>
            <a:off x="395536" y="1988840"/>
            <a:ext cx="8229600" cy="1324744"/>
          </a:xfrm>
        </p:spPr>
        <p:txBody>
          <a:bodyPr/>
          <a:lstStyle/>
          <a:p>
            <a:pPr>
              <a:buFont typeface="Arial" charset="0"/>
              <a:buNone/>
            </a:pPr>
            <a:r>
              <a:rPr lang="en-GB" sz="2400" dirty="0">
                <a:latin typeface="Avenir LT Std 65 Medium"/>
                <a:cs typeface="Arial" charset="0"/>
              </a:rPr>
              <a:t>Aerobic HR training zone</a:t>
            </a:r>
          </a:p>
          <a:p>
            <a:r>
              <a:rPr lang="en-GB" sz="2400" dirty="0">
                <a:latin typeface="Avenir LT Std 65 Medium"/>
                <a:cs typeface="Arial" charset="0"/>
              </a:rPr>
              <a:t>50% - 100% maximum HR</a:t>
            </a:r>
          </a:p>
          <a:p>
            <a:r>
              <a:rPr lang="en-GB" sz="2400" dirty="0">
                <a:latin typeface="Avenir LT Std 65 Medium"/>
                <a:cs typeface="Arial" charset="0"/>
              </a:rPr>
              <a:t>Partly genetic but always affected by age</a:t>
            </a:r>
          </a:p>
          <a:p>
            <a:pPr>
              <a:buFont typeface="Arial" charset="0"/>
              <a:buNone/>
            </a:pPr>
            <a:endParaRPr lang="en-GB" sz="2400" dirty="0">
              <a:latin typeface="Avenir LT Std 65 Medium"/>
              <a:cs typeface="Arial" charset="0"/>
            </a:endParaRPr>
          </a:p>
        </p:txBody>
      </p:sp>
      <p:pic>
        <p:nvPicPr>
          <p:cNvPr id="7" name="Picture 4" descr="heart-rate-chart.png"/>
          <p:cNvPicPr>
            <a:picLocks noChangeAspect="1"/>
          </p:cNvPicPr>
          <p:nvPr/>
        </p:nvPicPr>
        <p:blipFill>
          <a:blip r:embed="rId2" cstate="print">
            <a:duotone>
              <a:schemeClr val="accent1">
                <a:shade val="45000"/>
                <a:satMod val="135000"/>
              </a:schemeClr>
              <a:prstClr val="white"/>
            </a:duotone>
          </a:blip>
          <a:srcRect/>
          <a:stretch>
            <a:fillRect/>
          </a:stretch>
        </p:blipFill>
        <p:spPr bwMode="auto">
          <a:xfrm>
            <a:off x="1403648" y="3501008"/>
            <a:ext cx="6021387" cy="3040063"/>
          </a:xfrm>
          <a:prstGeom prst="rect">
            <a:avLst/>
          </a:prstGeom>
          <a:noFill/>
          <a:ln w="9525">
            <a:noFill/>
            <a:miter lim="800000"/>
            <a:headEnd/>
            <a:tailEnd/>
          </a:ln>
        </p:spPr>
      </p:pic>
    </p:spTree>
    <p:extLst>
      <p:ext uri="{BB962C8B-B14F-4D97-AF65-F5344CB8AC3E}">
        <p14:creationId xmlns:p14="http://schemas.microsoft.com/office/powerpoint/2010/main" val="4109587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57200" y="1772816"/>
            <a:ext cx="8229600" cy="4353347"/>
          </a:xfrm>
        </p:spPr>
        <p:txBody>
          <a:bodyPr/>
          <a:lstStyle/>
          <a:p>
            <a:pPr>
              <a:buFont typeface="Arial" charset="0"/>
              <a:buNone/>
            </a:pPr>
            <a:r>
              <a:rPr lang="en-GB" sz="2400" dirty="0">
                <a:latin typeface="Avenir LT Std 65 Medium"/>
                <a:cs typeface="Arial" charset="0"/>
              </a:rPr>
              <a:t>We use four key aerobic HR training zones</a:t>
            </a:r>
          </a:p>
          <a:p>
            <a:r>
              <a:rPr lang="en-GB" sz="2400" b="1" dirty="0">
                <a:latin typeface="Avenir LT Std 65 Medium"/>
                <a:cs typeface="Arial" charset="0"/>
              </a:rPr>
              <a:t>Moderate aerobic zone - </a:t>
            </a:r>
            <a:r>
              <a:rPr lang="en-GB" sz="2400" dirty="0">
                <a:latin typeface="Avenir LT Std 65 Medium"/>
                <a:cs typeface="Arial" charset="0"/>
              </a:rPr>
              <a:t>50%+ MaxHR, mainly for untrained sedentary individuals &amp; realistic first step to training </a:t>
            </a:r>
          </a:p>
          <a:p>
            <a:r>
              <a:rPr lang="en-GB" sz="2400" b="1" dirty="0">
                <a:latin typeface="Avenir LT Std 65 Medium"/>
                <a:cs typeface="Arial" charset="0"/>
              </a:rPr>
              <a:t>The fitness zone - </a:t>
            </a:r>
            <a:r>
              <a:rPr lang="en-GB" sz="2400" dirty="0">
                <a:latin typeface="Avenir LT Std 65 Medium"/>
                <a:cs typeface="Arial" charset="0"/>
              </a:rPr>
              <a:t>60%-70% MaxHR, ‘Fat burning’ – suitable for most individuals &amp; next step in intensity</a:t>
            </a:r>
          </a:p>
          <a:p>
            <a:r>
              <a:rPr lang="en-GB" sz="2400" b="1" dirty="0">
                <a:latin typeface="Avenir LT Std 65 Medium"/>
                <a:cs typeface="Arial" charset="0"/>
              </a:rPr>
              <a:t>The performance zone - </a:t>
            </a:r>
            <a:r>
              <a:rPr lang="en-GB" sz="2400" dirty="0">
                <a:latin typeface="Avenir LT Std 65 Medium"/>
                <a:cs typeface="Arial" charset="0"/>
              </a:rPr>
              <a:t>70%-80% MaxHR, for improvements in CV fitness `aerobic training zone`</a:t>
            </a:r>
          </a:p>
          <a:p>
            <a:r>
              <a:rPr lang="en-GB" sz="2400" b="1" dirty="0">
                <a:latin typeface="Avenir LT Std 65 Medium"/>
                <a:cs typeface="Arial" charset="0"/>
              </a:rPr>
              <a:t>Performance anaerobic zone - </a:t>
            </a:r>
            <a:r>
              <a:rPr lang="en-GB" sz="2400" dirty="0">
                <a:latin typeface="Avenir LT Std 65 Medium"/>
                <a:cs typeface="Arial" charset="0"/>
              </a:rPr>
              <a:t>80%-90% MaxHR, for very well trained individuals, to increase speed, pace and performance</a:t>
            </a:r>
            <a:endParaRPr lang="en-GB" sz="2400" dirty="0">
              <a:latin typeface="Avenir LT Std 65 Medium"/>
            </a:endParaRPr>
          </a:p>
        </p:txBody>
      </p:sp>
      <p:sp>
        <p:nvSpPr>
          <p:cNvPr id="5" name="Title 1"/>
          <p:cNvSpPr txBox="1">
            <a:spLocks/>
          </p:cNvSpPr>
          <p:nvPr/>
        </p:nvSpPr>
        <p:spPr>
          <a:xfrm>
            <a:off x="467544" y="1124744"/>
            <a:ext cx="8229600" cy="70609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Heart Rate Training Zones  </a:t>
            </a:r>
          </a:p>
        </p:txBody>
      </p:sp>
    </p:spTree>
    <p:extLst>
      <p:ext uri="{BB962C8B-B14F-4D97-AF65-F5344CB8AC3E}">
        <p14:creationId xmlns:p14="http://schemas.microsoft.com/office/powerpoint/2010/main" val="4109587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323528" y="1844825"/>
            <a:ext cx="8229600" cy="4032448"/>
          </a:xfrm>
        </p:spPr>
        <p:txBody>
          <a:bodyPr/>
          <a:lstStyle/>
          <a:p>
            <a:r>
              <a:rPr lang="en-GB" sz="2800" dirty="0">
                <a:latin typeface="Avenir LT Std 65 Medium"/>
                <a:cs typeface="Arial" charset="0"/>
              </a:rPr>
              <a:t>HR changes in response to exercise</a:t>
            </a:r>
          </a:p>
          <a:p>
            <a:pPr lvl="1"/>
            <a:r>
              <a:rPr lang="en-GB" dirty="0">
                <a:latin typeface="Avenir LT Std 65 Medium"/>
                <a:cs typeface="Arial" charset="0"/>
              </a:rPr>
              <a:t>Heart size, stroke volume, HR, oxygen uptake (V0</a:t>
            </a:r>
            <a:r>
              <a:rPr lang="en-GB" sz="1600" dirty="0">
                <a:latin typeface="Avenir LT Std 65 Medium"/>
                <a:cs typeface="Arial" charset="0"/>
              </a:rPr>
              <a:t>2</a:t>
            </a:r>
            <a:r>
              <a:rPr lang="en-GB" dirty="0">
                <a:latin typeface="Avenir LT Std 65 Medium"/>
                <a:cs typeface="Arial" charset="0"/>
              </a:rPr>
              <a:t> MAX)</a:t>
            </a:r>
          </a:p>
          <a:p>
            <a:r>
              <a:rPr lang="en-GB" sz="2800" dirty="0">
                <a:latin typeface="Avenir LT Std 65 Medium"/>
                <a:cs typeface="Arial" charset="0"/>
              </a:rPr>
              <a:t>HR is a valid measure of both:</a:t>
            </a:r>
          </a:p>
          <a:p>
            <a:pPr lvl="1"/>
            <a:r>
              <a:rPr lang="en-GB" dirty="0">
                <a:latin typeface="Avenir LT Std 65 Medium"/>
                <a:cs typeface="Arial" charset="0"/>
              </a:rPr>
              <a:t>Exercise intensity</a:t>
            </a:r>
          </a:p>
          <a:p>
            <a:pPr lvl="1"/>
            <a:r>
              <a:rPr lang="en-GB" dirty="0">
                <a:latin typeface="Avenir LT Std 65 Medium"/>
                <a:cs typeface="Arial" charset="0"/>
              </a:rPr>
              <a:t>CV performance progression (fitness)</a:t>
            </a:r>
          </a:p>
          <a:p>
            <a:r>
              <a:rPr lang="en-GB" sz="2800" dirty="0">
                <a:latin typeface="Avenir LT Std 65 Medium"/>
                <a:cs typeface="Arial" charset="0"/>
              </a:rPr>
              <a:t>HR affected by a number of factors (medication, pregnancy, etc)</a:t>
            </a:r>
          </a:p>
        </p:txBody>
      </p:sp>
      <p:sp>
        <p:nvSpPr>
          <p:cNvPr id="5" name="Title 1"/>
          <p:cNvSpPr txBox="1">
            <a:spLocks/>
          </p:cNvSpPr>
          <p:nvPr/>
        </p:nvSpPr>
        <p:spPr>
          <a:xfrm>
            <a:off x="395536"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Exercise Intensity </a:t>
            </a:r>
          </a:p>
        </p:txBody>
      </p:sp>
    </p:spTree>
    <p:extLst>
      <p:ext uri="{BB962C8B-B14F-4D97-AF65-F5344CB8AC3E}">
        <p14:creationId xmlns:p14="http://schemas.microsoft.com/office/powerpoint/2010/main" val="41095876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539552" y="1916832"/>
            <a:ext cx="8229600" cy="4525963"/>
          </a:xfrm>
        </p:spPr>
        <p:txBody>
          <a:bodyPr/>
          <a:lstStyle/>
          <a:p>
            <a:pPr marL="0" indent="0">
              <a:buNone/>
              <a:defRPr/>
            </a:pPr>
            <a:r>
              <a:rPr lang="en-GB" sz="2800" dirty="0">
                <a:latin typeface="Avenir LT Std 65 Medium"/>
              </a:rPr>
              <a:t>A quick and </a:t>
            </a:r>
            <a:r>
              <a:rPr lang="en-US" sz="2800" dirty="0">
                <a:latin typeface="Avenir LT Std 65 Medium"/>
              </a:rPr>
              <a:t>simple method for measuring exercise intensity for aerobic work is to use heart rate</a:t>
            </a:r>
          </a:p>
          <a:p>
            <a:pPr>
              <a:buNone/>
              <a:defRPr/>
            </a:pPr>
            <a:endParaRPr lang="en-US" sz="800" dirty="0">
              <a:latin typeface="Avenir LT Std 65 Medium"/>
            </a:endParaRPr>
          </a:p>
          <a:p>
            <a:pPr>
              <a:defRPr/>
            </a:pPr>
            <a:r>
              <a:rPr lang="en-US" sz="2800" dirty="0">
                <a:latin typeface="Avenir LT Std 65 Medium"/>
              </a:rPr>
              <a:t>Heart rate (HR) – beats per minute</a:t>
            </a:r>
          </a:p>
          <a:p>
            <a:pPr lvl="1">
              <a:defRPr/>
            </a:pPr>
            <a:r>
              <a:rPr lang="en-US" dirty="0">
                <a:latin typeface="Avenir LT Std 65 Medium"/>
              </a:rPr>
              <a:t>Resting HR</a:t>
            </a:r>
          </a:p>
          <a:p>
            <a:pPr lvl="1">
              <a:defRPr/>
            </a:pPr>
            <a:r>
              <a:rPr lang="en-US" dirty="0">
                <a:latin typeface="Avenir LT Std 65 Medium"/>
              </a:rPr>
              <a:t>Maximum HR – Age adjusted prediction   (220 – age)</a:t>
            </a:r>
          </a:p>
          <a:p>
            <a:pPr>
              <a:buNone/>
              <a:defRPr/>
            </a:pPr>
            <a:endParaRPr lang="en-US" sz="2800" dirty="0">
              <a:latin typeface="Avenir LT Std 65 Medium"/>
            </a:endParaRPr>
          </a:p>
          <a:p>
            <a:endParaRPr lang="en-GB" sz="2800" dirty="0">
              <a:latin typeface="Avenir LT Std 65 Medium"/>
            </a:endParaRPr>
          </a:p>
        </p:txBody>
      </p:sp>
      <p:sp>
        <p:nvSpPr>
          <p:cNvPr id="5" name="Title 1"/>
          <p:cNvSpPr txBox="1">
            <a:spLocks/>
          </p:cNvSpPr>
          <p:nvPr/>
        </p:nvSpPr>
        <p:spPr>
          <a:xfrm>
            <a:off x="467544" y="1196752"/>
            <a:ext cx="8229600" cy="864096"/>
          </a:xfrm>
          <a:prstGeom prst="rect">
            <a:avLst/>
          </a:prstGeom>
        </p:spPr>
        <p:txBody>
          <a:bodyPr rtlCol="0">
            <a:normAutofit fontScale="975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300" b="1" i="0" u="none" strike="noStrike" kern="1200" cap="none" spc="0" normalizeH="0" baseline="0" noProof="0" dirty="0">
                <a:ln>
                  <a:noFill/>
                </a:ln>
                <a:solidFill>
                  <a:schemeClr val="tx1"/>
                </a:solidFill>
                <a:effectLst/>
                <a:uLnTx/>
                <a:uFillTx/>
                <a:latin typeface="Avenir LT Std 65 Medium"/>
                <a:ea typeface="+mj-ea"/>
                <a:cs typeface="Arial" pitchFamily="34" charset="0"/>
              </a:rPr>
              <a:t>Monitoring</a:t>
            </a:r>
            <a:r>
              <a:rPr kumimoji="0" lang="en-US" sz="3200" b="1" i="0" u="none" strike="noStrike" kern="1200" cap="none" spc="0" normalizeH="0" noProof="0" dirty="0">
                <a:ln>
                  <a:noFill/>
                </a:ln>
                <a:solidFill>
                  <a:schemeClr val="tx1"/>
                </a:solidFill>
                <a:effectLst/>
                <a:uLnTx/>
                <a:uFillTx/>
                <a:latin typeface="Avenir LT Std 65 Medium"/>
                <a:ea typeface="+mj-ea"/>
                <a:cs typeface="Arial" pitchFamily="34" charset="0"/>
              </a:rPr>
              <a:t> Exercise Intensity</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916832"/>
            <a:ext cx="8229600" cy="4525963"/>
          </a:xfrm>
        </p:spPr>
        <p:txBody>
          <a:bodyPr/>
          <a:lstStyle/>
          <a:p>
            <a:r>
              <a:rPr lang="en-GB" sz="2800" dirty="0">
                <a:latin typeface="Avenir LT Std 65 Medium"/>
                <a:cs typeface="Arial" charset="0"/>
              </a:rPr>
              <a:t>Effective alternative methods of measuring intensity:</a:t>
            </a:r>
          </a:p>
          <a:p>
            <a:pPr lvl="1"/>
            <a:r>
              <a:rPr lang="en-GB" dirty="0">
                <a:latin typeface="Avenir LT Std 65 Medium"/>
                <a:cs typeface="Arial" charset="0"/>
              </a:rPr>
              <a:t>RPE 6–20 Borg scale</a:t>
            </a:r>
          </a:p>
          <a:p>
            <a:pPr lvl="1"/>
            <a:r>
              <a:rPr lang="en-GB" dirty="0">
                <a:latin typeface="Avenir LT Std 65 Medium"/>
                <a:cs typeface="Arial" charset="0"/>
              </a:rPr>
              <a:t>RPE Borg CR 10 scale</a:t>
            </a:r>
          </a:p>
          <a:p>
            <a:pPr lvl="1"/>
            <a:r>
              <a:rPr lang="en-GB" dirty="0">
                <a:latin typeface="Avenir LT Std 65 Medium"/>
                <a:cs typeface="Arial" charset="0"/>
              </a:rPr>
              <a:t>Talk test</a:t>
            </a:r>
          </a:p>
          <a:p>
            <a:pPr lvl="1"/>
            <a:r>
              <a:rPr lang="en-GB" dirty="0">
                <a:latin typeface="Avenir LT Std 65 Medium"/>
                <a:cs typeface="Arial" charset="0"/>
              </a:rPr>
              <a:t>Observation</a:t>
            </a:r>
            <a:endParaRPr lang="en-GB" dirty="0">
              <a:latin typeface="Avenir LT Std 65 Medium"/>
            </a:endParaRPr>
          </a:p>
          <a:p>
            <a:endParaRPr lang="en-GB" dirty="0"/>
          </a:p>
        </p:txBody>
      </p:sp>
      <p:sp>
        <p:nvSpPr>
          <p:cNvPr id="5" name="Title 1"/>
          <p:cNvSpPr txBox="1">
            <a:spLocks/>
          </p:cNvSpPr>
          <p:nvPr/>
        </p:nvSpPr>
        <p:spPr>
          <a:xfrm>
            <a:off x="395536"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Measuring</a:t>
            </a:r>
            <a:r>
              <a:rPr kumimoji="0" lang="en-GB" sz="3200" b="1" i="0" u="none" strike="noStrike" kern="1200" cap="none" spc="0" normalizeH="0" noProof="0" dirty="0">
                <a:ln>
                  <a:noFill/>
                </a:ln>
                <a:solidFill>
                  <a:schemeClr val="tx1"/>
                </a:solidFill>
                <a:effectLst/>
                <a:uLnTx/>
                <a:uFillTx/>
                <a:latin typeface="Avenir LT Std 65 Medium"/>
                <a:ea typeface="+mj-ea"/>
                <a:cs typeface="Arial" charset="0"/>
              </a:rPr>
              <a:t> </a:t>
            </a: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Exercise Intensity </a:t>
            </a:r>
          </a:p>
        </p:txBody>
      </p:sp>
    </p:spTree>
    <p:extLst>
      <p:ext uri="{BB962C8B-B14F-4D97-AF65-F5344CB8AC3E}">
        <p14:creationId xmlns:p14="http://schemas.microsoft.com/office/powerpoint/2010/main" val="4109587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5" name="Title 1"/>
          <p:cNvSpPr txBox="1">
            <a:spLocks/>
          </p:cNvSpPr>
          <p:nvPr/>
        </p:nvSpPr>
        <p:spPr>
          <a:xfrm>
            <a:off x="467544" y="2204864"/>
            <a:ext cx="4140968" cy="273630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Exercise Intensity</a:t>
            </a:r>
          </a:p>
          <a:p>
            <a:pPr marL="0" marR="0" lvl="0" indent="0" algn="ctr" defTabSz="914400" rtl="0" eaLnBrk="1" fontAlgn="auto" latinLnBrk="0" hangingPunct="1">
              <a:lnSpc>
                <a:spcPct val="100000"/>
              </a:lnSpc>
              <a:spcBef>
                <a:spcPct val="0"/>
              </a:spcBef>
              <a:spcAft>
                <a:spcPts val="0"/>
              </a:spcAft>
              <a:buClrTx/>
              <a:buSzTx/>
              <a:buFontTx/>
              <a:buNone/>
              <a:tabLst/>
              <a:defRPr/>
            </a:pPr>
            <a:r>
              <a:rPr lang="en-US" sz="2800" dirty="0">
                <a:latin typeface="Avenir LT Std 65 Medium"/>
                <a:ea typeface="+mj-ea"/>
                <a:cs typeface="Arial" charset="0"/>
              </a:rPr>
              <a:t>The 6 – 20 Borg scale</a:t>
            </a:r>
            <a:endParaRPr kumimoji="0" lang="en-GB" sz="2800" i="0" u="none" strike="noStrike" kern="1200" cap="none" spc="0" normalizeH="0" baseline="0" noProof="0" dirty="0">
              <a:ln>
                <a:noFill/>
              </a:ln>
              <a:solidFill>
                <a:schemeClr val="tx1"/>
              </a:solidFill>
              <a:effectLst/>
              <a:uLnTx/>
              <a:uFillTx/>
              <a:latin typeface="Avenir LT Std 65 Medium"/>
              <a:ea typeface="+mj-ea"/>
              <a:cs typeface="Arial" charset="0"/>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endParaRPr>
          </a:p>
        </p:txBody>
      </p:sp>
      <p:pic>
        <p:nvPicPr>
          <p:cNvPr id="6" name="Content Placeholder 5" descr="borg.png"/>
          <p:cNvPicPr>
            <a:picLocks noGrp="1" noChangeAspect="1"/>
          </p:cNvPicPr>
          <p:nvPr>
            <p:ph idx="1"/>
          </p:nvPr>
        </p:nvPicPr>
        <p:blipFill>
          <a:blip r:embed="rId2" cstate="print"/>
          <a:srcRect/>
          <a:stretch>
            <a:fillRect/>
          </a:stretch>
        </p:blipFill>
        <p:spPr bwMode="auto">
          <a:xfrm>
            <a:off x="4932040" y="1196752"/>
            <a:ext cx="3672408" cy="5112568"/>
          </a:xfrm>
          <a:prstGeom prst="rect">
            <a:avLst/>
          </a:prstGeom>
          <a:noFill/>
          <a:ln w="9525">
            <a:noFill/>
            <a:miter lim="800000"/>
            <a:headEnd/>
            <a:tailEnd/>
          </a:ln>
        </p:spPr>
      </p:pic>
    </p:spTree>
    <p:extLst>
      <p:ext uri="{BB962C8B-B14F-4D97-AF65-F5344CB8AC3E}">
        <p14:creationId xmlns:p14="http://schemas.microsoft.com/office/powerpoint/2010/main" val="41095876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5" name="Title 1"/>
          <p:cNvSpPr txBox="1">
            <a:spLocks/>
          </p:cNvSpPr>
          <p:nvPr/>
        </p:nvSpPr>
        <p:spPr>
          <a:xfrm>
            <a:off x="179512" y="2203423"/>
            <a:ext cx="4140968" cy="273630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Exercise Intensity</a:t>
            </a:r>
          </a:p>
          <a:p>
            <a:pPr marL="0" marR="0" lvl="0" indent="0" algn="ctr" defTabSz="914400" rtl="0" eaLnBrk="1" fontAlgn="auto" latinLnBrk="0" hangingPunct="1">
              <a:lnSpc>
                <a:spcPct val="100000"/>
              </a:lnSpc>
              <a:spcBef>
                <a:spcPct val="0"/>
              </a:spcBef>
              <a:spcAft>
                <a:spcPts val="0"/>
              </a:spcAft>
              <a:buClrTx/>
              <a:buSzTx/>
              <a:buFontTx/>
              <a:buNone/>
              <a:tabLst/>
              <a:defRPr/>
            </a:pPr>
            <a:r>
              <a:rPr lang="en-GB" sz="2800" dirty="0">
                <a:latin typeface="Avenir LT Std 65 Medium"/>
                <a:ea typeface="+mj-ea"/>
                <a:cs typeface="Arial" charset="0"/>
              </a:rPr>
              <a:t>T</a:t>
            </a:r>
            <a:r>
              <a:rPr lang="en-US" sz="2800" dirty="0">
                <a:latin typeface="Avenir LT Std 65 Medium"/>
                <a:ea typeface="+mj-ea"/>
                <a:cs typeface="Arial" charset="0"/>
              </a:rPr>
              <a:t>he CR 1-10 scale</a:t>
            </a:r>
            <a:endParaRPr kumimoji="0" lang="en-GB" sz="2800" i="0" u="none" strike="noStrike" kern="1200" cap="none" spc="0" normalizeH="0" baseline="0" noProof="0" dirty="0">
              <a:ln>
                <a:noFill/>
              </a:ln>
              <a:solidFill>
                <a:schemeClr val="tx1"/>
              </a:solidFill>
              <a:effectLst/>
              <a:uLnTx/>
              <a:uFillTx/>
              <a:latin typeface="Avenir LT Std 65 Medium"/>
              <a:ea typeface="+mj-ea"/>
              <a:cs typeface="Arial" charset="0"/>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0480" y="1124744"/>
            <a:ext cx="4560640" cy="5429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95876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322692" y="1916832"/>
            <a:ext cx="8497780" cy="4525963"/>
          </a:xfrm>
        </p:spPr>
        <p:txBody>
          <a:bodyPr/>
          <a:lstStyle/>
          <a:p>
            <a:pPr>
              <a:buFont typeface="Arial" charset="0"/>
              <a:buNone/>
            </a:pPr>
            <a:r>
              <a:rPr lang="en-GB" sz="2800" b="1" dirty="0">
                <a:latin typeface="Avenir LT Std 65 Medium"/>
                <a:cs typeface="Arial" charset="0"/>
              </a:rPr>
              <a:t>Short term effects </a:t>
            </a:r>
            <a:r>
              <a:rPr lang="en-GB" sz="2800" dirty="0">
                <a:latin typeface="Avenir LT Std 65 Medium"/>
                <a:cs typeface="Arial" charset="0"/>
              </a:rPr>
              <a:t>of CV activity (during exercise):</a:t>
            </a:r>
          </a:p>
          <a:p>
            <a:r>
              <a:rPr lang="en-US" sz="2800" dirty="0">
                <a:latin typeface="Avenir LT Std 65 Medium"/>
                <a:cs typeface="Arial" charset="0"/>
              </a:rPr>
              <a:t>Heart rate, blood flow, oxygen uptake, cardiac output and stroke volume all increase</a:t>
            </a:r>
          </a:p>
          <a:p>
            <a:r>
              <a:rPr lang="en-GB" sz="2800" dirty="0">
                <a:latin typeface="Avenir LT Std 65 Medium"/>
                <a:cs typeface="Arial" charset="0"/>
              </a:rPr>
              <a:t>Blood vessels dilate</a:t>
            </a:r>
          </a:p>
          <a:p>
            <a:r>
              <a:rPr lang="en-US" sz="2800" dirty="0">
                <a:latin typeface="Avenir LT Std 65 Medium"/>
                <a:cs typeface="Arial" charset="0"/>
              </a:rPr>
              <a:t>Concentration of CO</a:t>
            </a:r>
            <a:r>
              <a:rPr lang="en-US" sz="1600" dirty="0">
                <a:latin typeface="Avenir LT Std 65 Medium"/>
                <a:cs typeface="Arial" charset="0"/>
              </a:rPr>
              <a:t>2</a:t>
            </a:r>
            <a:r>
              <a:rPr lang="en-US" sz="2800" dirty="0">
                <a:latin typeface="Avenir LT Std 65 Medium"/>
                <a:cs typeface="Arial" charset="0"/>
              </a:rPr>
              <a:t> in the blood increases and thereby breathing rate</a:t>
            </a:r>
          </a:p>
          <a:p>
            <a:r>
              <a:rPr lang="en-US" sz="2800" dirty="0">
                <a:latin typeface="Avenir LT Std 65 Medium"/>
                <a:cs typeface="Arial" charset="0"/>
              </a:rPr>
              <a:t>Muscle temperature and overall core body temperature increase</a:t>
            </a:r>
          </a:p>
          <a:p>
            <a:r>
              <a:rPr lang="en-US" sz="2800" dirty="0">
                <a:latin typeface="Avenir LT Std 65 Medium"/>
                <a:cs typeface="Arial" charset="0"/>
              </a:rPr>
              <a:t>Levels of lactic acid in the blood rise</a:t>
            </a:r>
            <a:endParaRPr lang="en-GB" sz="2800" dirty="0">
              <a:latin typeface="Avenir LT Std 65 Medium"/>
              <a:cs typeface="Arial" charset="0"/>
            </a:endParaRPr>
          </a:p>
          <a:p>
            <a:endParaRPr lang="en-GB" sz="2800" dirty="0">
              <a:latin typeface="Avenir LT Std 65 Medium"/>
            </a:endParaRPr>
          </a:p>
        </p:txBody>
      </p:sp>
      <p:sp>
        <p:nvSpPr>
          <p:cNvPr id="5" name="Title 1"/>
          <p:cNvSpPr txBox="1">
            <a:spLocks/>
          </p:cNvSpPr>
          <p:nvPr/>
        </p:nvSpPr>
        <p:spPr>
          <a:xfrm>
            <a:off x="395536"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Benefits of CV Training </a:t>
            </a: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 </a:t>
            </a:r>
          </a:p>
        </p:txBody>
      </p:sp>
    </p:spTree>
    <p:extLst>
      <p:ext uri="{BB962C8B-B14F-4D97-AF65-F5344CB8AC3E}">
        <p14:creationId xmlns:p14="http://schemas.microsoft.com/office/powerpoint/2010/main" val="4109587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395536" y="1772816"/>
            <a:ext cx="8640960" cy="4525963"/>
          </a:xfrm>
        </p:spPr>
        <p:txBody>
          <a:bodyPr/>
          <a:lstStyle/>
          <a:p>
            <a:pPr>
              <a:buNone/>
              <a:defRPr/>
            </a:pPr>
            <a:r>
              <a:rPr lang="en-GB" sz="2800" dirty="0">
                <a:latin typeface="Avenir LT Std 65 Medium"/>
              </a:rPr>
              <a:t>Longer term effects of CV training (health &amp; fitness):</a:t>
            </a:r>
          </a:p>
          <a:p>
            <a:pPr>
              <a:defRPr/>
            </a:pPr>
            <a:r>
              <a:rPr lang="en-GB" sz="2800" dirty="0">
                <a:latin typeface="Avenir LT Std 65 Medium"/>
              </a:rPr>
              <a:t>The lungs (increased capacity – utilisation rather than size)</a:t>
            </a:r>
          </a:p>
          <a:p>
            <a:pPr>
              <a:defRPr/>
            </a:pPr>
            <a:r>
              <a:rPr lang="en-GB" sz="2800" dirty="0">
                <a:latin typeface="Avenir LT Std 65 Medium"/>
              </a:rPr>
              <a:t>The blood (increased transport – blood volume and red blood cells)</a:t>
            </a:r>
          </a:p>
          <a:p>
            <a:pPr>
              <a:defRPr/>
            </a:pPr>
            <a:r>
              <a:rPr lang="en-GB" sz="2800" dirty="0">
                <a:latin typeface="Avenir LT Std 65 Medium"/>
              </a:rPr>
              <a:t>The heart (increased cardiac output – larger and stronger heart muscle)</a:t>
            </a:r>
          </a:p>
          <a:p>
            <a:pPr>
              <a:defRPr/>
            </a:pPr>
            <a:r>
              <a:rPr lang="en-GB" sz="2800" dirty="0">
                <a:latin typeface="Avenir LT Std 65 Medium"/>
              </a:rPr>
              <a:t>Blood capillaries (increased number – increased exchange)</a:t>
            </a:r>
          </a:p>
        </p:txBody>
      </p:sp>
      <p:sp>
        <p:nvSpPr>
          <p:cNvPr id="5" name="Title 1"/>
          <p:cNvSpPr txBox="1">
            <a:spLocks/>
          </p:cNvSpPr>
          <p:nvPr/>
        </p:nvSpPr>
        <p:spPr>
          <a:xfrm>
            <a:off x="395536"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Benefits of CV Training </a:t>
            </a: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 </a:t>
            </a:r>
          </a:p>
        </p:txBody>
      </p:sp>
    </p:spTree>
    <p:extLst>
      <p:ext uri="{BB962C8B-B14F-4D97-AF65-F5344CB8AC3E}">
        <p14:creationId xmlns:p14="http://schemas.microsoft.com/office/powerpoint/2010/main" val="4109587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72816"/>
            <a:ext cx="8229600" cy="4525963"/>
          </a:xfrm>
        </p:spPr>
        <p:txBody>
          <a:bodyPr/>
          <a:lstStyle/>
          <a:p>
            <a:pPr>
              <a:defRPr/>
            </a:pPr>
            <a:r>
              <a:rPr lang="en-GB" sz="2800" dirty="0">
                <a:latin typeface="Avenir LT Std 65 Medium"/>
              </a:rPr>
              <a:t>Blood pressure (reduced/normalised)</a:t>
            </a:r>
          </a:p>
          <a:p>
            <a:pPr>
              <a:defRPr/>
            </a:pPr>
            <a:r>
              <a:rPr lang="en-GB" sz="2800" dirty="0">
                <a:latin typeface="Avenir LT Std 65 Medium"/>
              </a:rPr>
              <a:t>The muscles (increased mitochondria – better oxygen utilisation)</a:t>
            </a:r>
          </a:p>
          <a:p>
            <a:pPr>
              <a:defRPr/>
            </a:pPr>
            <a:r>
              <a:rPr lang="en-GB" sz="2800" dirty="0">
                <a:latin typeface="Avenir LT Std 65 Medium"/>
              </a:rPr>
              <a:t>The bones (improved density – dependant on weight baring activity)</a:t>
            </a:r>
          </a:p>
          <a:p>
            <a:pPr>
              <a:defRPr/>
            </a:pPr>
            <a:r>
              <a:rPr lang="en-GB" sz="2800" dirty="0">
                <a:latin typeface="Avenir LT Std 65 Medium"/>
              </a:rPr>
              <a:t>Blood fat profile (LDL and HDL profile changes)</a:t>
            </a:r>
          </a:p>
          <a:p>
            <a:pPr>
              <a:defRPr/>
            </a:pPr>
            <a:r>
              <a:rPr lang="en-GB" sz="2800" dirty="0">
                <a:latin typeface="Avenir LT Std 65 Medium"/>
              </a:rPr>
              <a:t>Blood pooling (increased blood supply to working muscles – cool down</a:t>
            </a:r>
          </a:p>
          <a:p>
            <a:endParaRPr lang="en-GB" sz="2800" dirty="0"/>
          </a:p>
        </p:txBody>
      </p:sp>
      <p:sp>
        <p:nvSpPr>
          <p:cNvPr id="5" name="Title 1"/>
          <p:cNvSpPr txBox="1">
            <a:spLocks/>
          </p:cNvSpPr>
          <p:nvPr/>
        </p:nvSpPr>
        <p:spPr>
          <a:xfrm>
            <a:off x="395536"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Benefits of CV Training </a:t>
            </a: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 </a:t>
            </a:r>
          </a:p>
        </p:txBody>
      </p:sp>
    </p:spTree>
    <p:extLst>
      <p:ext uri="{BB962C8B-B14F-4D97-AF65-F5344CB8AC3E}">
        <p14:creationId xmlns:p14="http://schemas.microsoft.com/office/powerpoint/2010/main" val="41095876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72816"/>
            <a:ext cx="8229600" cy="5013176"/>
          </a:xfrm>
        </p:spPr>
        <p:txBody>
          <a:bodyPr/>
          <a:lstStyle/>
          <a:p>
            <a:r>
              <a:rPr lang="en-GB" sz="2800" dirty="0">
                <a:latin typeface="Avenir LT Std 65 Medium"/>
                <a:cs typeface="Arial" charset="0"/>
              </a:rPr>
              <a:t>Children</a:t>
            </a:r>
          </a:p>
          <a:p>
            <a:pPr lvl="1"/>
            <a:r>
              <a:rPr lang="en-GB" dirty="0">
                <a:latin typeface="Avenir LT Std 65 Medium"/>
                <a:cs typeface="Arial" charset="0"/>
              </a:rPr>
              <a:t>Need to work harder than adults to meet oxygen requirements</a:t>
            </a:r>
          </a:p>
          <a:p>
            <a:pPr lvl="1"/>
            <a:r>
              <a:rPr lang="en-GB" dirty="0">
                <a:latin typeface="Avenir LT Std 65 Medium"/>
                <a:cs typeface="Arial" charset="0"/>
              </a:rPr>
              <a:t>Developing energy supply systems</a:t>
            </a:r>
          </a:p>
          <a:p>
            <a:pPr lvl="1"/>
            <a:r>
              <a:rPr lang="en-GB" dirty="0">
                <a:latin typeface="Avenir LT Std 65 Medium"/>
                <a:cs typeface="Arial" charset="0"/>
              </a:rPr>
              <a:t>Interval or fartlek training more appropriate</a:t>
            </a:r>
            <a:endParaRPr lang="en-GB" sz="800" dirty="0">
              <a:latin typeface="Avenir LT Std 65 Medium"/>
              <a:cs typeface="Arial" charset="0"/>
            </a:endParaRPr>
          </a:p>
          <a:p>
            <a:r>
              <a:rPr lang="en-GB" sz="2800" dirty="0">
                <a:latin typeface="Avenir LT Std 65 Medium"/>
                <a:cs typeface="Arial" charset="0"/>
              </a:rPr>
              <a:t>Pregnancy</a:t>
            </a:r>
          </a:p>
          <a:p>
            <a:pPr lvl="1"/>
            <a:r>
              <a:rPr lang="en-GB" dirty="0">
                <a:latin typeface="Avenir LT Std 65 Medium"/>
                <a:cs typeface="Arial" charset="0"/>
              </a:rPr>
              <a:t>Low to moderate intensity – maintain blood flow to foetus</a:t>
            </a:r>
          </a:p>
          <a:p>
            <a:pPr lvl="1"/>
            <a:r>
              <a:rPr lang="en-GB" dirty="0">
                <a:latin typeface="Avenir LT Std 65 Medium"/>
                <a:cs typeface="Arial" charset="0"/>
              </a:rPr>
              <a:t>Overheating and breathlessness</a:t>
            </a:r>
          </a:p>
          <a:p>
            <a:pPr lvl="1"/>
            <a:r>
              <a:rPr lang="en-GB" dirty="0">
                <a:latin typeface="Avenir LT Std 65 Medium"/>
                <a:cs typeface="Arial" charset="0"/>
              </a:rPr>
              <a:t>Talk test rather than HR monitoring</a:t>
            </a:r>
            <a:endParaRPr lang="en-GB" dirty="0">
              <a:latin typeface="Avenir LT Std 65 Medium"/>
            </a:endParaRPr>
          </a:p>
        </p:txBody>
      </p:sp>
      <p:sp>
        <p:nvSpPr>
          <p:cNvPr id="5" name="Title 1"/>
          <p:cNvSpPr txBox="1">
            <a:spLocks/>
          </p:cNvSpPr>
          <p:nvPr/>
        </p:nvSpPr>
        <p:spPr>
          <a:xfrm>
            <a:off x="395536" y="1124744"/>
            <a:ext cx="8229600" cy="70609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rPr>
              <a:t>  CV Training for Special Populations</a:t>
            </a:r>
          </a:p>
        </p:txBody>
      </p:sp>
    </p:spTree>
    <p:extLst>
      <p:ext uri="{BB962C8B-B14F-4D97-AF65-F5344CB8AC3E}">
        <p14:creationId xmlns:p14="http://schemas.microsoft.com/office/powerpoint/2010/main" val="41095876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539552" y="1988840"/>
            <a:ext cx="8229600" cy="4608512"/>
          </a:xfrm>
        </p:spPr>
        <p:txBody>
          <a:bodyPr/>
          <a:lstStyle/>
          <a:p>
            <a:r>
              <a:rPr lang="en-GB" sz="2800" dirty="0">
                <a:latin typeface="Avenir LT Std 65 Medium"/>
                <a:cs typeface="Arial" charset="0"/>
              </a:rPr>
              <a:t>Ageing</a:t>
            </a:r>
          </a:p>
          <a:p>
            <a:pPr lvl="1"/>
            <a:r>
              <a:rPr lang="en-GB" dirty="0">
                <a:latin typeface="Avenir LT Std 65 Medium"/>
                <a:cs typeface="Arial" charset="0"/>
              </a:rPr>
              <a:t>Fatigue, lactic acid tolerance and recovery</a:t>
            </a:r>
          </a:p>
          <a:p>
            <a:pPr lvl="1"/>
            <a:r>
              <a:rPr lang="en-GB" dirty="0">
                <a:latin typeface="Avenir LT Std 65 Medium"/>
                <a:cs typeface="Arial" charset="0"/>
              </a:rPr>
              <a:t>Age related increased BP, dizziness and blood re-distribution</a:t>
            </a:r>
          </a:p>
          <a:p>
            <a:pPr lvl="1"/>
            <a:r>
              <a:rPr lang="en-GB" dirty="0">
                <a:latin typeface="Avenir LT Std 65 Medium"/>
                <a:cs typeface="Arial" charset="0"/>
              </a:rPr>
              <a:t>Rib cage flexibility and breathing rate (oxygen exchange)</a:t>
            </a:r>
          </a:p>
          <a:p>
            <a:pPr lvl="1"/>
            <a:r>
              <a:rPr lang="en-GB" dirty="0">
                <a:latin typeface="Avenir LT Std 65 Medium"/>
                <a:cs typeface="Arial" charset="0"/>
              </a:rPr>
              <a:t>Bones and joints – may need to avoid prolonged high impact exercise)</a:t>
            </a:r>
          </a:p>
          <a:p>
            <a:pPr lvl="1">
              <a:buFont typeface="Arial" charset="0"/>
              <a:buNone/>
            </a:pPr>
            <a:endParaRPr lang="en-GB" dirty="0">
              <a:latin typeface="Avenir LT Std 65 Medium"/>
              <a:cs typeface="Arial" charset="0"/>
            </a:endParaRPr>
          </a:p>
        </p:txBody>
      </p:sp>
      <p:sp>
        <p:nvSpPr>
          <p:cNvPr id="5" name="Title 1"/>
          <p:cNvSpPr txBox="1">
            <a:spLocks/>
          </p:cNvSpPr>
          <p:nvPr/>
        </p:nvSpPr>
        <p:spPr>
          <a:xfrm>
            <a:off x="467544" y="1196752"/>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rPr>
              <a:t>  </a:t>
            </a: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CV Training for Special Populations</a:t>
            </a:r>
          </a:p>
        </p:txBody>
      </p:sp>
    </p:spTree>
    <p:extLst>
      <p:ext uri="{BB962C8B-B14F-4D97-AF65-F5344CB8AC3E}">
        <p14:creationId xmlns:p14="http://schemas.microsoft.com/office/powerpoint/2010/main" val="41095876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57200" y="1988840"/>
            <a:ext cx="8229600" cy="4137323"/>
          </a:xfrm>
        </p:spPr>
        <p:txBody>
          <a:bodyPr/>
          <a:lstStyle/>
          <a:p>
            <a:r>
              <a:rPr lang="en-GB" sz="2800" dirty="0">
                <a:latin typeface="Avenir LT Std 65 Medium"/>
                <a:cs typeface="Arial" charset="0"/>
              </a:rPr>
              <a:t>Disability</a:t>
            </a:r>
          </a:p>
          <a:p>
            <a:pPr lvl="1"/>
            <a:r>
              <a:rPr lang="en-GB" dirty="0">
                <a:latin typeface="Avenir LT Std 65 Medium"/>
                <a:cs typeface="Arial" charset="0"/>
              </a:rPr>
              <a:t>Exercise options may be limited by disability</a:t>
            </a:r>
          </a:p>
          <a:p>
            <a:pPr lvl="1"/>
            <a:r>
              <a:rPr lang="en-GB" dirty="0">
                <a:latin typeface="Avenir LT Std 65 Medium"/>
                <a:cs typeface="Arial" charset="0"/>
              </a:rPr>
              <a:t>Fitness level may be low due to disability related inactivity</a:t>
            </a:r>
          </a:p>
          <a:p>
            <a:pPr lvl="1"/>
            <a:r>
              <a:rPr lang="en-GB" dirty="0">
                <a:latin typeface="Avenir LT Std 65 Medium"/>
                <a:cs typeface="Arial" charset="0"/>
              </a:rPr>
              <a:t>Consider exercise options carefully and seek professional advice</a:t>
            </a:r>
          </a:p>
          <a:p>
            <a:endParaRPr lang="en-GB" sz="2800" dirty="0">
              <a:latin typeface="Avenir LT Std 65 Medium"/>
            </a:endParaRPr>
          </a:p>
          <a:p>
            <a:endParaRPr lang="en-GB" dirty="0"/>
          </a:p>
        </p:txBody>
      </p:sp>
      <p:sp>
        <p:nvSpPr>
          <p:cNvPr id="6" name="Title 1"/>
          <p:cNvSpPr txBox="1">
            <a:spLocks/>
          </p:cNvSpPr>
          <p:nvPr/>
        </p:nvSpPr>
        <p:spPr>
          <a:xfrm>
            <a:off x="467544" y="1196752"/>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rPr>
              <a:t>  </a:t>
            </a: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CV Training for Special Populations</a:t>
            </a:r>
          </a:p>
        </p:txBody>
      </p:sp>
    </p:spTree>
    <p:extLst>
      <p:ext uri="{BB962C8B-B14F-4D97-AF65-F5344CB8AC3E}">
        <p14:creationId xmlns:p14="http://schemas.microsoft.com/office/powerpoint/2010/main" val="41095876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00808"/>
            <a:ext cx="8229600" cy="4896544"/>
          </a:xfrm>
        </p:spPr>
        <p:txBody>
          <a:bodyPr/>
          <a:lstStyle/>
          <a:p>
            <a:pPr>
              <a:defRPr/>
            </a:pPr>
            <a:r>
              <a:rPr lang="en-US" sz="2600" dirty="0">
                <a:latin typeface="Avenir LT Std 65 Medium"/>
              </a:rPr>
              <a:t>CV fitness refers to the body's ability to take in, transport and utilise oxygen </a:t>
            </a:r>
          </a:p>
          <a:p>
            <a:pPr>
              <a:defRPr/>
            </a:pPr>
            <a:r>
              <a:rPr lang="en-US" sz="2600" dirty="0">
                <a:latin typeface="Avenir LT Std 65 Medium"/>
              </a:rPr>
              <a:t>CV exercises are rhythmic, continuous using large muscle groups under moderate tensions </a:t>
            </a:r>
          </a:p>
          <a:p>
            <a:pPr>
              <a:defRPr/>
            </a:pPr>
            <a:r>
              <a:rPr lang="en-US" sz="2600" dirty="0">
                <a:latin typeface="Avenir LT Std 65 Medium"/>
              </a:rPr>
              <a:t>Max Hr can be estimated by using the formula 220 minus age</a:t>
            </a:r>
          </a:p>
          <a:p>
            <a:pPr>
              <a:defRPr/>
            </a:pPr>
            <a:r>
              <a:rPr lang="en-US" sz="2600" dirty="0">
                <a:latin typeface="Avenir LT Std 65 Medium"/>
              </a:rPr>
              <a:t>There are four heart rate training zones</a:t>
            </a:r>
          </a:p>
          <a:p>
            <a:pPr>
              <a:defRPr/>
            </a:pPr>
            <a:r>
              <a:rPr lang="en-US" sz="2600" dirty="0">
                <a:latin typeface="Avenir LT Std 65 Medium"/>
              </a:rPr>
              <a:t>Heart rate during exercise can me monitored by several methods</a:t>
            </a:r>
          </a:p>
          <a:p>
            <a:pPr>
              <a:defRPr/>
            </a:pPr>
            <a:r>
              <a:rPr lang="en-US" sz="2600" dirty="0">
                <a:latin typeface="Avenir LT Std 65 Medium"/>
              </a:rPr>
              <a:t>CV can provide protection against CHD and provide health benefits</a:t>
            </a:r>
          </a:p>
          <a:p>
            <a:pPr>
              <a:defRPr/>
            </a:pPr>
            <a:endParaRPr lang="en-US" sz="2800" dirty="0">
              <a:latin typeface="Avenir LT Std 65 Medium"/>
            </a:endParaRPr>
          </a:p>
          <a:p>
            <a:pPr>
              <a:defRPr/>
            </a:pPr>
            <a:endParaRPr lang="en-US" sz="2800" dirty="0">
              <a:latin typeface="Avenir LT Std 65 Medium"/>
            </a:endParaRPr>
          </a:p>
          <a:p>
            <a:pPr>
              <a:defRPr/>
            </a:pPr>
            <a:endParaRPr lang="en-GB" sz="2800" dirty="0">
              <a:latin typeface="Avenir LT Std 65 Medium"/>
            </a:endParaRPr>
          </a:p>
        </p:txBody>
      </p:sp>
      <p:sp>
        <p:nvSpPr>
          <p:cNvPr id="5" name="Title 1"/>
          <p:cNvSpPr txBox="1">
            <a:spLocks/>
          </p:cNvSpPr>
          <p:nvPr/>
        </p:nvSpPr>
        <p:spPr>
          <a:xfrm>
            <a:off x="382938" y="1124744"/>
            <a:ext cx="8229600" cy="576064"/>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600" b="1" i="0" u="none" strike="noStrike" kern="1200" cap="none" spc="0" normalizeH="0" baseline="0" noProof="0" dirty="0">
                <a:ln>
                  <a:noFill/>
                </a:ln>
                <a:solidFill>
                  <a:schemeClr val="tx1"/>
                </a:solidFill>
                <a:effectLst/>
                <a:uLnTx/>
                <a:uFillTx/>
                <a:latin typeface="Avenir LT Std 65 Medium"/>
                <a:ea typeface="+mj-ea"/>
                <a:cs typeface="Arial" pitchFamily="34" charset="0"/>
              </a:rPr>
              <a:t>Key</a:t>
            </a:r>
            <a:r>
              <a:rPr kumimoji="0" lang="en-US" sz="3600" b="1" i="0" u="none" strike="noStrike" kern="1200" cap="none" spc="0" normalizeH="0" noProof="0" dirty="0">
                <a:ln>
                  <a:noFill/>
                </a:ln>
                <a:solidFill>
                  <a:schemeClr val="tx1"/>
                </a:solidFill>
                <a:effectLst/>
                <a:uLnTx/>
                <a:uFillTx/>
                <a:latin typeface="Avenir LT Std 65 Medium"/>
                <a:ea typeface="+mj-ea"/>
                <a:cs typeface="Arial" pitchFamily="34" charset="0"/>
              </a:rPr>
              <a:t> Points </a:t>
            </a:r>
            <a:endParaRPr kumimoji="0" lang="en-GB" sz="36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204864"/>
            <a:ext cx="7704856" cy="2232248"/>
          </a:xfrm>
        </p:spPr>
        <p:txBody>
          <a:bodyPr>
            <a:normAutofit/>
          </a:bodyPr>
          <a:lstStyle/>
          <a:p>
            <a:pPr algn="ctr"/>
            <a:r>
              <a:rPr lang="en-US" sz="4000" dirty="0">
                <a:latin typeface="Avenir LT Std 65 Medium"/>
              </a:rPr>
              <a:t>Muscular Strength and Endurance </a:t>
            </a:r>
            <a:endParaRPr lang="en-GB" sz="4000" dirty="0">
              <a:latin typeface="Avenir LT Std 65 Medium"/>
            </a:endParaRPr>
          </a:p>
        </p:txBody>
      </p:sp>
      <p:sp>
        <p:nvSpPr>
          <p:cNvPr id="3" name="Title 4"/>
          <p:cNvSpPr txBox="1">
            <a:spLocks/>
          </p:cNvSpPr>
          <p:nvPr/>
        </p:nvSpPr>
        <p:spPr>
          <a:xfrm>
            <a:off x="179512" y="3789040"/>
            <a:ext cx="8712968"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t>L2 Principles of Exercise</a:t>
            </a:r>
            <a:r>
              <a:rPr kumimoji="0" lang="en-GB" sz="3200" b="1" i="0" u="none" strike="noStrike" kern="1200" cap="none" spc="0" normalizeH="0" noProof="0" dirty="0">
                <a:ln>
                  <a:noFill/>
                </a:ln>
                <a:solidFill>
                  <a:schemeClr val="bg1"/>
                </a:solidFill>
                <a:effectLst/>
                <a:uLnTx/>
                <a:uFillTx/>
                <a:latin typeface="Avenir LT Std 35 Light"/>
                <a:ea typeface="+mj-ea"/>
                <a:cs typeface="Arial" pitchFamily="34" charset="0"/>
              </a:rPr>
              <a:t> </a:t>
            </a:r>
            <a: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t>Fitness and Health</a:t>
            </a:r>
            <a:b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br>
            <a:b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br>
            <a:endPar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916832"/>
            <a:ext cx="8568952" cy="4536504"/>
          </a:xfrm>
        </p:spPr>
        <p:txBody>
          <a:bodyPr/>
          <a:lstStyle/>
          <a:p>
            <a:pPr>
              <a:buNone/>
            </a:pPr>
            <a:r>
              <a:rPr lang="en-US" sz="2800" b="1" dirty="0">
                <a:latin typeface="Avenir LT Std 65 Medium" pitchFamily="34" charset="0"/>
              </a:rPr>
              <a:t>Muscular Strength </a:t>
            </a:r>
          </a:p>
          <a:p>
            <a:pPr marL="0" indent="0">
              <a:buNone/>
            </a:pPr>
            <a:r>
              <a:rPr lang="en-US" sz="2800" dirty="0">
                <a:latin typeface="Avenir LT Std 65 Medium" pitchFamily="34" charset="0"/>
              </a:rPr>
              <a:t>`The Maximal tension or force that is produced by a muscle or muscle group`</a:t>
            </a:r>
          </a:p>
          <a:p>
            <a:pPr>
              <a:buNone/>
            </a:pPr>
            <a:endParaRPr lang="en-US" sz="2800" dirty="0">
              <a:latin typeface="Avenir LT Std 65 Medium" pitchFamily="34" charset="0"/>
            </a:endParaRPr>
          </a:p>
          <a:p>
            <a:pPr algn="ctr">
              <a:buNone/>
            </a:pPr>
            <a:r>
              <a:rPr lang="en-US" sz="2800" b="1" dirty="0">
                <a:latin typeface="Avenir LT Std 65 Medium" pitchFamily="34" charset="0"/>
              </a:rPr>
              <a:t>Very high resistance x low repetitions</a:t>
            </a:r>
          </a:p>
          <a:p>
            <a:pPr algn="ctr">
              <a:buNone/>
            </a:pPr>
            <a:r>
              <a:rPr lang="en-US" sz="2800" b="1" dirty="0">
                <a:latin typeface="Avenir LT Std 65 Medium" pitchFamily="34" charset="0"/>
              </a:rPr>
              <a:t>75% (or above) of 1RM x low repetitions </a:t>
            </a:r>
          </a:p>
          <a:p>
            <a:pPr algn="ctr">
              <a:buNone/>
            </a:pPr>
            <a:r>
              <a:rPr lang="en-US" sz="2800" b="1" dirty="0">
                <a:latin typeface="Avenir LT Std 65 Medium" pitchFamily="34" charset="0"/>
              </a:rPr>
              <a:t>(1-10 reps)</a:t>
            </a:r>
          </a:p>
          <a:p>
            <a:pPr>
              <a:buNone/>
            </a:pPr>
            <a:endParaRPr lang="en-US" sz="2800" dirty="0">
              <a:latin typeface="Avenir LT Std 65 Medium" pitchFamily="34" charset="0"/>
            </a:endParaRP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Muscular</a:t>
            </a:r>
            <a:r>
              <a:rPr kumimoji="0" lang="en-GB" sz="3200" b="1" i="0" u="none" strike="noStrike" kern="1200" cap="none" spc="0" normalizeH="0" noProof="0" dirty="0">
                <a:ln>
                  <a:noFill/>
                </a:ln>
                <a:solidFill>
                  <a:schemeClr val="tx1"/>
                </a:solidFill>
                <a:effectLst/>
                <a:uLnTx/>
                <a:uFillTx/>
                <a:latin typeface="Avenir LT Std 65 Medium"/>
                <a:ea typeface="+mj-ea"/>
                <a:cs typeface="Arial" charset="0"/>
              </a:rPr>
              <a:t> Strength</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281339"/>
          </a:xfrm>
        </p:spPr>
        <p:txBody>
          <a:bodyPr/>
          <a:lstStyle/>
          <a:p>
            <a:pPr>
              <a:buNone/>
            </a:pPr>
            <a:r>
              <a:rPr lang="en-US" sz="2800" b="1" dirty="0">
                <a:latin typeface="Avenir LT Std 65 Medium" pitchFamily="34" charset="0"/>
              </a:rPr>
              <a:t>Muscular Endurance</a:t>
            </a:r>
          </a:p>
          <a:p>
            <a:pPr marL="0" indent="0" algn="ctr">
              <a:buNone/>
            </a:pPr>
            <a:r>
              <a:rPr lang="en-US" sz="2800" dirty="0">
                <a:latin typeface="Avenir LT Std 65 Medium" pitchFamily="34" charset="0"/>
              </a:rPr>
              <a:t>`The ability of a muscle, or muscle group, to exert sub-maximal forces against a resistance over an extended period of time`</a:t>
            </a:r>
          </a:p>
          <a:p>
            <a:pPr algn="ctr">
              <a:buNone/>
            </a:pPr>
            <a:endParaRPr lang="en-US" sz="2800" dirty="0">
              <a:latin typeface="Avenir LT Std 65 Medium" pitchFamily="34" charset="0"/>
            </a:endParaRPr>
          </a:p>
          <a:p>
            <a:pPr algn="ctr">
              <a:buNone/>
            </a:pPr>
            <a:r>
              <a:rPr lang="en-US" sz="2800" b="1" dirty="0">
                <a:latin typeface="Avenir LT Std 65 Medium" pitchFamily="34" charset="0"/>
              </a:rPr>
              <a:t>Low to moderate intensity x high repetitions 40% – 60% of 1RM x high repetitions </a:t>
            </a:r>
          </a:p>
          <a:p>
            <a:pPr algn="ctr">
              <a:buNone/>
            </a:pPr>
            <a:r>
              <a:rPr lang="en-US" sz="2800" b="1" dirty="0">
                <a:latin typeface="Avenir LT Std 65 Medium" pitchFamily="34" charset="0"/>
              </a:rPr>
              <a:t>(15-25 reps)</a:t>
            </a:r>
            <a:endParaRPr lang="en-GB" sz="2800" b="1" dirty="0">
              <a:latin typeface="Avenir LT Std 65 Medium" pitchFamily="34" charset="0"/>
            </a:endParaRPr>
          </a:p>
          <a:p>
            <a:endParaRPr lang="en-GB" sz="2800" dirty="0">
              <a:latin typeface="Avenir LT Std 65 Medium" pitchFamily="34" charset="0"/>
            </a:endParaRPr>
          </a:p>
        </p:txBody>
      </p:sp>
      <p:sp>
        <p:nvSpPr>
          <p:cNvPr id="3" name="Title 1"/>
          <p:cNvSpPr txBox="1">
            <a:spLocks/>
          </p:cNvSpPr>
          <p:nvPr/>
        </p:nvSpPr>
        <p:spPr>
          <a:xfrm>
            <a:off x="467544" y="1196752"/>
            <a:ext cx="8229600" cy="115212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Muscular Endurance</a:t>
            </a:r>
          </a:p>
        </p:txBody>
      </p:sp>
    </p:spTree>
    <p:extLst>
      <p:ext uri="{BB962C8B-B14F-4D97-AF65-F5344CB8AC3E}">
        <p14:creationId xmlns:p14="http://schemas.microsoft.com/office/powerpoint/2010/main" val="41095876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281339"/>
          </a:xfrm>
        </p:spPr>
        <p:txBody>
          <a:bodyPr/>
          <a:lstStyle/>
          <a:p>
            <a:pPr>
              <a:buNone/>
            </a:pPr>
            <a:r>
              <a:rPr lang="en-US" sz="2800" dirty="0">
                <a:latin typeface="Avenir LT Std 65 Medium" pitchFamily="34" charset="0"/>
              </a:rPr>
              <a:t> </a:t>
            </a:r>
          </a:p>
          <a:p>
            <a:pPr algn="ctr">
              <a:buNone/>
            </a:pPr>
            <a:r>
              <a:rPr lang="en-US" sz="2800" dirty="0">
                <a:latin typeface="Avenir LT Std 65 Medium" pitchFamily="34" charset="0"/>
              </a:rPr>
              <a:t>Power is defined as:</a:t>
            </a:r>
          </a:p>
          <a:p>
            <a:pPr algn="ctr">
              <a:buNone/>
            </a:pPr>
            <a:r>
              <a:rPr lang="en-US" sz="2800" b="1" dirty="0">
                <a:latin typeface="Avenir LT Std 65 Medium" pitchFamily="34" charset="0"/>
              </a:rPr>
              <a:t>Force x Speed</a:t>
            </a:r>
            <a:endParaRPr lang="en-GB" sz="2800" b="1" dirty="0">
              <a:latin typeface="Avenir LT Std 65 Medium" pitchFamily="34" charset="0"/>
            </a:endParaRPr>
          </a:p>
        </p:txBody>
      </p:sp>
      <p:sp>
        <p:nvSpPr>
          <p:cNvPr id="3" name="Title 1"/>
          <p:cNvSpPr txBox="1">
            <a:spLocks/>
          </p:cNvSpPr>
          <p:nvPr/>
        </p:nvSpPr>
        <p:spPr>
          <a:xfrm>
            <a:off x="467544" y="1196752"/>
            <a:ext cx="8229600" cy="115212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Muscular Power</a:t>
            </a:r>
          </a:p>
        </p:txBody>
      </p:sp>
    </p:spTree>
    <p:extLst>
      <p:ext uri="{BB962C8B-B14F-4D97-AF65-F5344CB8AC3E}">
        <p14:creationId xmlns:p14="http://schemas.microsoft.com/office/powerpoint/2010/main" val="41095876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txBox="1">
            <a:spLocks/>
          </p:cNvSpPr>
          <p:nvPr/>
        </p:nvSpPr>
        <p:spPr>
          <a:xfrm>
            <a:off x="467544" y="1196752"/>
            <a:ext cx="8229600" cy="1152128"/>
          </a:xfrm>
          <a:prstGeom prst="rect">
            <a:avLst/>
          </a:prstGeom>
        </p:spPr>
        <p:txBody>
          <a:bodyPr/>
          <a:lstStyle/>
          <a:p>
            <a:pPr algn="ctr">
              <a:spcBef>
                <a:spcPct val="0"/>
              </a:spcBef>
              <a:defRPr/>
            </a:pPr>
            <a:r>
              <a:rPr lang="en-US" sz="3200" b="1" dirty="0">
                <a:latin typeface="Avenir LT Std 65 Medium"/>
                <a:ea typeface="+mj-ea"/>
                <a:cs typeface="Arial" charset="0"/>
              </a:rPr>
              <a:t>The Muscular Strength and Endurance Continuum</a:t>
            </a:r>
            <a:endParaRPr lang="en-GB" sz="3200" b="1" dirty="0">
              <a:latin typeface="Avenir LT Std 65 Medium"/>
              <a:ea typeface="+mj-ea"/>
              <a:cs typeface="Arial" charset="0"/>
            </a:endParaRPr>
          </a:p>
        </p:txBody>
      </p:sp>
      <p:graphicFrame>
        <p:nvGraphicFramePr>
          <p:cNvPr id="3" name="Table 2"/>
          <p:cNvGraphicFramePr>
            <a:graphicFrameLocks noGrp="1"/>
          </p:cNvGraphicFramePr>
          <p:nvPr>
            <p:extLst>
              <p:ext uri="{D42A27DB-BD31-4B8C-83A1-F6EECF244321}">
                <p14:modId xmlns:p14="http://schemas.microsoft.com/office/powerpoint/2010/main" val="2480605244"/>
              </p:ext>
            </p:extLst>
          </p:nvPr>
        </p:nvGraphicFramePr>
        <p:xfrm>
          <a:off x="693912" y="2339767"/>
          <a:ext cx="7776863" cy="3571287"/>
        </p:xfrm>
        <a:graphic>
          <a:graphicData uri="http://schemas.openxmlformats.org/drawingml/2006/table">
            <a:tbl>
              <a:tblPr/>
              <a:tblGrid>
                <a:gridCol w="2585435">
                  <a:extLst>
                    <a:ext uri="{9D8B030D-6E8A-4147-A177-3AD203B41FA5}">
                      <a16:colId xmlns:a16="http://schemas.microsoft.com/office/drawing/2014/main" val="20000"/>
                    </a:ext>
                  </a:extLst>
                </a:gridCol>
                <a:gridCol w="2602704">
                  <a:extLst>
                    <a:ext uri="{9D8B030D-6E8A-4147-A177-3AD203B41FA5}">
                      <a16:colId xmlns:a16="http://schemas.microsoft.com/office/drawing/2014/main" val="20001"/>
                    </a:ext>
                  </a:extLst>
                </a:gridCol>
                <a:gridCol w="2588724">
                  <a:extLst>
                    <a:ext uri="{9D8B030D-6E8A-4147-A177-3AD203B41FA5}">
                      <a16:colId xmlns:a16="http://schemas.microsoft.com/office/drawing/2014/main" val="20002"/>
                    </a:ext>
                  </a:extLst>
                </a:gridCol>
              </a:tblGrid>
              <a:tr h="508439">
                <a:tc>
                  <a:txBody>
                    <a:bodyPr/>
                    <a:lstStyle/>
                    <a:p>
                      <a:pPr marL="71755" algn="ctr">
                        <a:spcAft>
                          <a:spcPts val="0"/>
                        </a:spcAft>
                      </a:pPr>
                      <a:r>
                        <a:rPr lang="en-GB" sz="1800" b="1" dirty="0">
                          <a:latin typeface="Avenir LT Std 55 Roman"/>
                          <a:ea typeface="Calibri"/>
                          <a:cs typeface="Times New Roman"/>
                        </a:rPr>
                        <a:t>Strength</a:t>
                      </a:r>
                    </a:p>
                  </a:txBody>
                  <a:tcPr marL="68580" marR="68580" marT="36195" marB="36195">
                    <a:lnL>
                      <a:noFill/>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chemeClr val="accent1">
                        <a:lumMod val="40000"/>
                        <a:lumOff val="60000"/>
                      </a:schemeClr>
                    </a:solidFill>
                  </a:tcPr>
                </a:tc>
                <a:tc>
                  <a:txBody>
                    <a:bodyPr/>
                    <a:lstStyle/>
                    <a:p>
                      <a:pPr marL="71755" algn="ctr">
                        <a:spcAft>
                          <a:spcPts val="0"/>
                        </a:spcAft>
                      </a:pPr>
                      <a:r>
                        <a:rPr lang="en-GB" sz="1800" b="1" dirty="0">
                          <a:latin typeface="Avenir LT Std 55 Roman"/>
                          <a:ea typeface="Calibri"/>
                          <a:cs typeface="Times New Roman"/>
                        </a:rPr>
                        <a:t>Strength/endurance</a:t>
                      </a:r>
                    </a:p>
                  </a:txBody>
                  <a:tcPr marL="68580" marR="68580" marT="36195" marB="36195">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chemeClr val="accent1">
                        <a:lumMod val="40000"/>
                        <a:lumOff val="60000"/>
                      </a:schemeClr>
                    </a:solidFill>
                  </a:tcPr>
                </a:tc>
                <a:tc>
                  <a:txBody>
                    <a:bodyPr/>
                    <a:lstStyle/>
                    <a:p>
                      <a:pPr marL="71755" algn="ctr">
                        <a:spcAft>
                          <a:spcPts val="0"/>
                        </a:spcAft>
                      </a:pPr>
                      <a:r>
                        <a:rPr lang="en-GB" sz="1800" b="1" dirty="0">
                          <a:latin typeface="Avenir LT Std 55 Roman"/>
                          <a:ea typeface="Calibri"/>
                          <a:cs typeface="Times New Roman"/>
                        </a:rPr>
                        <a:t>Endurance</a:t>
                      </a:r>
                    </a:p>
                  </a:txBody>
                  <a:tcPr marL="68580" marR="68580" marT="36195" marB="36195">
                    <a:lnL w="12700" cap="flat" cmpd="sng" algn="ctr">
                      <a:solidFill>
                        <a:srgbClr val="FFFFFF"/>
                      </a:solidFill>
                      <a:prstDash val="solid"/>
                      <a:round/>
                      <a:headEnd type="none" w="med" len="med"/>
                      <a:tailEnd type="none" w="med" len="med"/>
                    </a:lnL>
                    <a:lnR>
                      <a:noFill/>
                    </a:lnR>
                    <a:lnT>
                      <a:noFill/>
                    </a:lnT>
                    <a:lnB w="12700" cap="flat" cmpd="sng" algn="ctr">
                      <a:solidFill>
                        <a:srgbClr val="FFFFFF"/>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0"/>
                  </a:ext>
                </a:extLst>
              </a:tr>
              <a:tr h="508439">
                <a:tc gridSpan="3">
                  <a:txBody>
                    <a:bodyPr/>
                    <a:lstStyle/>
                    <a:p>
                      <a:pPr marL="71755">
                        <a:spcAft>
                          <a:spcPts val="0"/>
                        </a:spcAft>
                      </a:pPr>
                      <a:endParaRPr lang="en-GB" sz="1100" dirty="0">
                        <a:latin typeface="Avenir LT Std 55 Roman"/>
                        <a:ea typeface="Calibri"/>
                        <a:cs typeface="Times New Roman"/>
                      </a:endParaRPr>
                    </a:p>
                  </a:txBody>
                  <a:tcPr marL="68580" marR="68580" marT="36195" marB="36195">
                    <a:lnL>
                      <a:noFill/>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508439">
                <a:tc>
                  <a:txBody>
                    <a:bodyPr/>
                    <a:lstStyle/>
                    <a:p>
                      <a:pPr marL="71755" algn="ctr">
                        <a:spcAft>
                          <a:spcPts val="0"/>
                        </a:spcAft>
                      </a:pPr>
                      <a:r>
                        <a:rPr lang="en-GB" sz="2000" dirty="0">
                          <a:latin typeface="Avenir LT Std 35 Light"/>
                          <a:ea typeface="Calibri"/>
                          <a:cs typeface="Times New Roman"/>
                        </a:rPr>
                        <a:t>Heavy resistance</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tc>
                  <a:txBody>
                    <a:bodyPr/>
                    <a:lstStyle/>
                    <a:p>
                      <a:pPr marL="71755" algn="ctr">
                        <a:spcAft>
                          <a:spcPts val="0"/>
                        </a:spcAft>
                      </a:pPr>
                      <a:r>
                        <a:rPr lang="en-GB" sz="2000" dirty="0">
                          <a:latin typeface="Avenir LT Std 35 Light"/>
                          <a:ea typeface="Calibri"/>
                          <a:cs typeface="Times New Roman"/>
                        </a:rPr>
                        <a:t>Heavy/moderate resistance</a:t>
                      </a:r>
                    </a:p>
                  </a:txBody>
                  <a:tcPr marL="68580" marR="68580" marT="36195" marB="36195">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tc>
                  <a:txBody>
                    <a:bodyPr/>
                    <a:lstStyle/>
                    <a:p>
                      <a:pPr marL="71755" algn="ctr">
                        <a:spcAft>
                          <a:spcPts val="0"/>
                        </a:spcAft>
                      </a:pPr>
                      <a:r>
                        <a:rPr lang="en-GB" sz="2000" dirty="0">
                          <a:latin typeface="Avenir LT Std 35 Light"/>
                          <a:ea typeface="Calibri"/>
                          <a:cs typeface="Times New Roman"/>
                        </a:rPr>
                        <a:t>Moderate resistance</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2"/>
                  </a:ext>
                </a:extLst>
              </a:tr>
              <a:tr h="508439">
                <a:tc>
                  <a:txBody>
                    <a:bodyPr/>
                    <a:lstStyle/>
                    <a:p>
                      <a:pPr marL="71755" algn="ctr">
                        <a:spcAft>
                          <a:spcPts val="0"/>
                        </a:spcAft>
                      </a:pPr>
                      <a:r>
                        <a:rPr lang="en-GB" sz="2000" dirty="0">
                          <a:latin typeface="Avenir LT Std 35 Light"/>
                          <a:ea typeface="Calibri"/>
                          <a:cs typeface="Times New Roman"/>
                        </a:rPr>
                        <a:t>PC energy system</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tc>
                  <a:txBody>
                    <a:bodyPr/>
                    <a:lstStyle/>
                    <a:p>
                      <a:pPr marL="71755" algn="ctr">
                        <a:spcAft>
                          <a:spcPts val="0"/>
                        </a:spcAft>
                      </a:pPr>
                      <a:r>
                        <a:rPr lang="en-GB" sz="2000" dirty="0">
                          <a:latin typeface="Avenir LT Std 35 Light"/>
                          <a:ea typeface="Calibri"/>
                          <a:cs typeface="Times New Roman"/>
                        </a:rPr>
                        <a:t>PC/LA energy system</a:t>
                      </a:r>
                    </a:p>
                  </a:txBody>
                  <a:tcPr marL="68580" marR="68580" marT="36195" marB="36195">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tc>
                  <a:txBody>
                    <a:bodyPr/>
                    <a:lstStyle/>
                    <a:p>
                      <a:pPr marL="71755" algn="ctr">
                        <a:spcAft>
                          <a:spcPts val="0"/>
                        </a:spcAft>
                      </a:pPr>
                      <a:r>
                        <a:rPr lang="en-GB" sz="2000" dirty="0">
                          <a:latin typeface="Avenir LT Std 35 Light"/>
                          <a:ea typeface="Calibri"/>
                          <a:cs typeface="Times New Roman"/>
                        </a:rPr>
                        <a:t>LA/O2 energy system</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3"/>
                  </a:ext>
                </a:extLst>
              </a:tr>
              <a:tr h="508439">
                <a:tc>
                  <a:txBody>
                    <a:bodyPr/>
                    <a:lstStyle/>
                    <a:p>
                      <a:pPr marL="71755" algn="ctr">
                        <a:spcAft>
                          <a:spcPts val="0"/>
                        </a:spcAft>
                      </a:pPr>
                      <a:r>
                        <a:rPr lang="en-GB" sz="2000" dirty="0">
                          <a:latin typeface="Avenir LT Std 35 Light"/>
                          <a:ea typeface="Calibri"/>
                          <a:cs typeface="Times New Roman"/>
                        </a:rPr>
                        <a:t>1-8 repetitions</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tc>
                  <a:txBody>
                    <a:bodyPr/>
                    <a:lstStyle/>
                    <a:p>
                      <a:pPr marL="71755" algn="ctr">
                        <a:spcAft>
                          <a:spcPts val="0"/>
                        </a:spcAft>
                      </a:pPr>
                      <a:r>
                        <a:rPr lang="en-GB" sz="2000" dirty="0">
                          <a:latin typeface="Avenir LT Std 35 Light"/>
                          <a:ea typeface="Calibri"/>
                          <a:cs typeface="Times New Roman"/>
                        </a:rPr>
                        <a:t>8-12 repetitions</a:t>
                      </a:r>
                    </a:p>
                  </a:txBody>
                  <a:tcPr marL="68580" marR="68580" marT="36195" marB="36195">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tc>
                  <a:txBody>
                    <a:bodyPr/>
                    <a:lstStyle/>
                    <a:p>
                      <a:pPr marL="71755" algn="ctr">
                        <a:spcAft>
                          <a:spcPts val="0"/>
                        </a:spcAft>
                      </a:pPr>
                      <a:r>
                        <a:rPr lang="en-GB" sz="2000" dirty="0">
                          <a:latin typeface="Avenir LT Std 35 Light"/>
                          <a:ea typeface="Calibri"/>
                          <a:cs typeface="Times New Roman"/>
                        </a:rPr>
                        <a:t>12-25 + repetitions</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4"/>
                  </a:ext>
                </a:extLst>
              </a:tr>
              <a:tr h="508439">
                <a:tc>
                  <a:txBody>
                    <a:bodyPr/>
                    <a:lstStyle/>
                    <a:p>
                      <a:pPr marL="71755" algn="ctr">
                        <a:spcAft>
                          <a:spcPts val="0"/>
                        </a:spcAft>
                      </a:pPr>
                      <a:r>
                        <a:rPr lang="en-GB" sz="2000" dirty="0">
                          <a:latin typeface="Avenir LT Std 35 Light"/>
                          <a:ea typeface="Calibri"/>
                          <a:cs typeface="Times New Roman"/>
                        </a:rPr>
                        <a:t>Fast twitch muscle fibres</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chemeClr val="accent1">
                        <a:lumMod val="40000"/>
                        <a:lumOff val="60000"/>
                      </a:schemeClr>
                    </a:solidFill>
                  </a:tcPr>
                </a:tc>
                <a:tc>
                  <a:txBody>
                    <a:bodyPr/>
                    <a:lstStyle/>
                    <a:p>
                      <a:pPr marL="71755" algn="ctr">
                        <a:spcAft>
                          <a:spcPts val="0"/>
                        </a:spcAft>
                      </a:pPr>
                      <a:r>
                        <a:rPr lang="en-GB" sz="2000" dirty="0">
                          <a:latin typeface="Avenir LT Std 35 Light"/>
                          <a:ea typeface="Calibri"/>
                          <a:cs typeface="Times New Roman"/>
                        </a:rPr>
                        <a:t>Mix of fibre types</a:t>
                      </a:r>
                    </a:p>
                  </a:txBody>
                  <a:tcPr marL="68580" marR="68580" marT="36195" marB="36195">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chemeClr val="accent1">
                        <a:lumMod val="40000"/>
                        <a:lumOff val="60000"/>
                      </a:schemeClr>
                    </a:solidFill>
                  </a:tcPr>
                </a:tc>
                <a:tc>
                  <a:txBody>
                    <a:bodyPr/>
                    <a:lstStyle/>
                    <a:p>
                      <a:pPr marL="71755" algn="ctr">
                        <a:spcAft>
                          <a:spcPts val="0"/>
                        </a:spcAft>
                      </a:pPr>
                      <a:r>
                        <a:rPr lang="en-GB" sz="2000" dirty="0">
                          <a:latin typeface="Avenir LT Std 35 Light"/>
                          <a:ea typeface="Calibri"/>
                          <a:cs typeface="Times New Roman"/>
                        </a:rPr>
                        <a:t>Slow twitch muscle fibres</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a:noFill/>
                    </a:lnB>
                    <a:solidFill>
                      <a:schemeClr val="accent1">
                        <a:lumMod val="40000"/>
                        <a:lumOff val="60000"/>
                      </a:schemeClr>
                    </a:solidFill>
                  </a:tcPr>
                </a:tc>
                <a:extLst>
                  <a:ext uri="{0D108BD9-81ED-4DB2-BD59-A6C34878D82A}">
                    <a16:rowId xmlns:a16="http://schemas.microsoft.com/office/drawing/2014/main" val="10005"/>
                  </a:ext>
                </a:extLst>
              </a:tr>
            </a:tbl>
          </a:graphicData>
        </a:graphic>
      </p:graphicFrame>
      <p:sp>
        <p:nvSpPr>
          <p:cNvPr id="69634"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dirty="0">
                <a:ln>
                  <a:noFill/>
                </a:ln>
                <a:solidFill>
                  <a:srgbClr val="3D3C92"/>
                </a:solidFill>
                <a:effectLst/>
                <a:latin typeface="Avenir LT Std 55 Roman"/>
                <a:ea typeface="Calibri" pitchFamily="34" charset="0"/>
                <a:cs typeface="Times New Roman" pitchFamily="18" charset="0"/>
              </a:rPr>
              <a:t>The strength and endurance continuum</a:t>
            </a: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sp>
        <p:nvSpPr>
          <p:cNvPr id="69633" name="Left-Right Arrow 1034"/>
          <p:cNvSpPr>
            <a:spLocks noChangeArrowheads="1"/>
          </p:cNvSpPr>
          <p:nvPr/>
        </p:nvSpPr>
        <p:spPr bwMode="auto">
          <a:xfrm>
            <a:off x="899592" y="2900329"/>
            <a:ext cx="7128792" cy="360363"/>
          </a:xfrm>
          <a:prstGeom prst="leftRightArrow">
            <a:avLst>
              <a:gd name="adj1" fmla="val 50000"/>
              <a:gd name="adj2" fmla="val 50020"/>
            </a:avLst>
          </a:prstGeom>
          <a:solidFill>
            <a:srgbClr val="000000"/>
          </a:solidFill>
          <a:ln w="25400">
            <a:solidFill>
              <a:srgbClr val="000000"/>
            </a:solidFill>
            <a:miter lim="800000"/>
            <a:headEnd/>
            <a:tailEnd/>
          </a:ln>
        </p:spPr>
        <p:txBody>
          <a:bodyPr vert="horz" wrap="square" lIns="91440" tIns="45720" rIns="91440" bIns="45720" numCol="1" anchor="ctr" anchorCtr="0" compatLnSpc="1">
            <a:prstTxWarp prst="textNoShape">
              <a:avLst/>
            </a:prstTxWarp>
          </a:bodyPr>
          <a:lstStyle/>
          <a:p>
            <a:endParaRPr lang="en-GB" dirty="0"/>
          </a:p>
        </p:txBody>
      </p:sp>
    </p:spTree>
    <p:extLst>
      <p:ext uri="{BB962C8B-B14F-4D97-AF65-F5344CB8AC3E}">
        <p14:creationId xmlns:p14="http://schemas.microsoft.com/office/powerpoint/2010/main" val="41095876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395536" y="1196752"/>
            <a:ext cx="8424936" cy="1152128"/>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Guidelines for Improving Muscular Fitness</a:t>
            </a:r>
          </a:p>
        </p:txBody>
      </p:sp>
      <p:graphicFrame>
        <p:nvGraphicFramePr>
          <p:cNvPr id="5" name="Table 4"/>
          <p:cNvGraphicFramePr>
            <a:graphicFrameLocks noGrp="1"/>
          </p:cNvGraphicFramePr>
          <p:nvPr>
            <p:extLst>
              <p:ext uri="{D42A27DB-BD31-4B8C-83A1-F6EECF244321}">
                <p14:modId xmlns:p14="http://schemas.microsoft.com/office/powerpoint/2010/main" val="1776616784"/>
              </p:ext>
            </p:extLst>
          </p:nvPr>
        </p:nvGraphicFramePr>
        <p:xfrm>
          <a:off x="791580" y="1916832"/>
          <a:ext cx="7632848" cy="4058218"/>
        </p:xfrm>
        <a:graphic>
          <a:graphicData uri="http://schemas.openxmlformats.org/drawingml/2006/table">
            <a:tbl>
              <a:tblPr/>
              <a:tblGrid>
                <a:gridCol w="1827299">
                  <a:extLst>
                    <a:ext uri="{9D8B030D-6E8A-4147-A177-3AD203B41FA5}">
                      <a16:colId xmlns:a16="http://schemas.microsoft.com/office/drawing/2014/main" val="20000"/>
                    </a:ext>
                  </a:extLst>
                </a:gridCol>
                <a:gridCol w="5805549">
                  <a:extLst>
                    <a:ext uri="{9D8B030D-6E8A-4147-A177-3AD203B41FA5}">
                      <a16:colId xmlns:a16="http://schemas.microsoft.com/office/drawing/2014/main" val="20001"/>
                    </a:ext>
                  </a:extLst>
                </a:gridCol>
              </a:tblGrid>
              <a:tr h="396524">
                <a:tc gridSpan="2">
                  <a:txBody>
                    <a:bodyPr/>
                    <a:lstStyle/>
                    <a:p>
                      <a:pPr marL="71755">
                        <a:spcAft>
                          <a:spcPts val="0"/>
                        </a:spcAft>
                      </a:pPr>
                      <a:r>
                        <a:rPr lang="en-GB" sz="2000" b="1" dirty="0">
                          <a:latin typeface="Avenir LT Std 55 Roman"/>
                          <a:ea typeface="Calibri"/>
                          <a:cs typeface="Times New Roman"/>
                        </a:rPr>
                        <a:t>ACSM guidelines for improving muscular fitness</a:t>
                      </a:r>
                    </a:p>
                  </a:txBody>
                  <a:tcPr marL="68580" marR="68580" marT="36195" marB="36195">
                    <a:lnL>
                      <a:noFill/>
                    </a:lnL>
                    <a:lnR>
                      <a:noFill/>
                    </a:lnR>
                    <a:lnT>
                      <a:noFill/>
                    </a:lnT>
                    <a:lnB w="12700" cap="flat" cmpd="sng" algn="ctr">
                      <a:solidFill>
                        <a:srgbClr val="FFFFFF"/>
                      </a:solidFill>
                      <a:prstDash val="solid"/>
                      <a:round/>
                      <a:headEnd type="none" w="med" len="med"/>
                      <a:tailEnd type="none" w="med" len="med"/>
                    </a:lnB>
                    <a:solidFill>
                      <a:schemeClr val="accent1">
                        <a:lumMod val="40000"/>
                        <a:lumOff val="60000"/>
                      </a:schemeClr>
                    </a:solidFill>
                  </a:tcPr>
                </a:tc>
                <a:tc hMerge="1">
                  <a:txBody>
                    <a:bodyPr/>
                    <a:lstStyle/>
                    <a:p>
                      <a:endParaRPr lang="en-GB"/>
                    </a:p>
                  </a:txBody>
                  <a:tcPr/>
                </a:tc>
                <a:extLst>
                  <a:ext uri="{0D108BD9-81ED-4DB2-BD59-A6C34878D82A}">
                    <a16:rowId xmlns:a16="http://schemas.microsoft.com/office/drawing/2014/main" val="10000"/>
                  </a:ext>
                </a:extLst>
              </a:tr>
              <a:tr h="396524">
                <a:tc>
                  <a:txBody>
                    <a:bodyPr/>
                    <a:lstStyle/>
                    <a:p>
                      <a:pPr marL="71755">
                        <a:spcAft>
                          <a:spcPts val="0"/>
                        </a:spcAft>
                      </a:pPr>
                      <a:r>
                        <a:rPr lang="en-GB" sz="2000" dirty="0">
                          <a:latin typeface="Avenir LT Std 35 Light"/>
                          <a:ea typeface="Calibri"/>
                          <a:cs typeface="Times New Roman"/>
                        </a:rPr>
                        <a:t>Frequency</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tc>
                  <a:txBody>
                    <a:bodyPr/>
                    <a:lstStyle/>
                    <a:p>
                      <a:pPr marL="71755">
                        <a:spcAft>
                          <a:spcPts val="0"/>
                        </a:spcAft>
                      </a:pPr>
                      <a:r>
                        <a:rPr lang="en-GB" sz="2000" dirty="0">
                          <a:latin typeface="Avenir LT Std 35 Light"/>
                          <a:ea typeface="Calibri"/>
                          <a:cs typeface="Times New Roman"/>
                        </a:rPr>
                        <a:t>2-3 times per week with 48 hours separating the training sessions</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1"/>
                  </a:ext>
                </a:extLst>
              </a:tr>
              <a:tr h="665354">
                <a:tc>
                  <a:txBody>
                    <a:bodyPr/>
                    <a:lstStyle/>
                    <a:p>
                      <a:pPr marL="71755">
                        <a:spcAft>
                          <a:spcPts val="0"/>
                        </a:spcAft>
                      </a:pPr>
                      <a:r>
                        <a:rPr lang="en-GB" sz="2000" dirty="0">
                          <a:latin typeface="Avenir LT Std 35 Light"/>
                          <a:ea typeface="Calibri"/>
                          <a:cs typeface="Times New Roman"/>
                        </a:rPr>
                        <a:t>Intensity</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tc>
                  <a:txBody>
                    <a:bodyPr/>
                    <a:lstStyle/>
                    <a:p>
                      <a:pPr marL="71755">
                        <a:spcAft>
                          <a:spcPts val="0"/>
                        </a:spcAft>
                      </a:pPr>
                      <a:r>
                        <a:rPr lang="en-GB" sz="2000" dirty="0">
                          <a:latin typeface="Avenir LT Std 35 Light"/>
                          <a:ea typeface="Calibri"/>
                          <a:cs typeface="Times New Roman"/>
                        </a:rPr>
                        <a:t>2-4 sets of 8-12 repetitions, with a rest interval of 2-4 minutes between sets. For older adults and the deconditioned, 1 or more sets of 10-15 repetitions</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2"/>
                  </a:ext>
                </a:extLst>
              </a:tr>
              <a:tr h="396524">
                <a:tc>
                  <a:txBody>
                    <a:bodyPr/>
                    <a:lstStyle/>
                    <a:p>
                      <a:pPr marL="71755">
                        <a:spcAft>
                          <a:spcPts val="0"/>
                        </a:spcAft>
                      </a:pPr>
                      <a:r>
                        <a:rPr lang="en-GB" sz="2000" dirty="0">
                          <a:latin typeface="Avenir LT Std 35 Light"/>
                          <a:ea typeface="Calibri"/>
                          <a:cs typeface="Times New Roman"/>
                        </a:rPr>
                        <a:t>Time </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tc>
                  <a:txBody>
                    <a:bodyPr/>
                    <a:lstStyle/>
                    <a:p>
                      <a:pPr marL="71755">
                        <a:spcAft>
                          <a:spcPts val="0"/>
                        </a:spcAft>
                      </a:pPr>
                      <a:r>
                        <a:rPr lang="en-GB" sz="2000" dirty="0">
                          <a:latin typeface="Avenir LT Std 35 Light"/>
                          <a:ea typeface="Calibri"/>
                          <a:cs typeface="Times New Roman"/>
                        </a:rPr>
                        <a:t>Relative to the number of exercises and sets/reps</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3"/>
                  </a:ext>
                </a:extLst>
              </a:tr>
              <a:tr h="665354">
                <a:tc>
                  <a:txBody>
                    <a:bodyPr/>
                    <a:lstStyle/>
                    <a:p>
                      <a:pPr marL="71755">
                        <a:spcAft>
                          <a:spcPts val="0"/>
                        </a:spcAft>
                      </a:pPr>
                      <a:r>
                        <a:rPr lang="en-GB" sz="2000" dirty="0">
                          <a:latin typeface="Avenir LT Std 35 Light"/>
                          <a:ea typeface="Calibri"/>
                          <a:cs typeface="Times New Roman"/>
                        </a:rPr>
                        <a:t>Type</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chemeClr val="accent1">
                        <a:lumMod val="40000"/>
                        <a:lumOff val="60000"/>
                      </a:schemeClr>
                    </a:solidFill>
                  </a:tcPr>
                </a:tc>
                <a:tc>
                  <a:txBody>
                    <a:bodyPr/>
                    <a:lstStyle/>
                    <a:p>
                      <a:pPr marL="71755">
                        <a:spcAft>
                          <a:spcPts val="0"/>
                        </a:spcAft>
                      </a:pPr>
                      <a:r>
                        <a:rPr lang="en-GB" sz="2000" dirty="0">
                          <a:latin typeface="Avenir LT Std 35 Light"/>
                          <a:ea typeface="Calibri"/>
                          <a:cs typeface="Times New Roman"/>
                        </a:rPr>
                        <a:t>Whole-body, multi joint exercises for the major muscle groups</a:t>
                      </a:r>
                    </a:p>
                    <a:p>
                      <a:pPr marL="71755">
                        <a:spcAft>
                          <a:spcPts val="0"/>
                        </a:spcAft>
                      </a:pPr>
                      <a:r>
                        <a:rPr lang="en-GB" sz="2000" dirty="0">
                          <a:latin typeface="Avenir LT Std 35 Light"/>
                          <a:ea typeface="Calibri"/>
                          <a:cs typeface="Times New Roman"/>
                        </a:rPr>
                        <a:t>Free weights, resistance machines, body weight etc.</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a:noFill/>
                    </a:lnB>
                    <a:solidFill>
                      <a:schemeClr val="accent1">
                        <a:lumMod val="40000"/>
                        <a:lumOff val="60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09587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611560"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dirty="0">
                <a:ln>
                  <a:noFill/>
                </a:ln>
                <a:solidFill>
                  <a:schemeClr val="tx1"/>
                </a:solidFill>
                <a:effectLst/>
                <a:uLnTx/>
                <a:uFillTx/>
                <a:latin typeface="Avenir LT Std 65 Medium"/>
                <a:ea typeface="+mj-ea"/>
                <a:cs typeface="Arial" charset="0"/>
              </a:rPr>
              <a:t>Long</a:t>
            </a:r>
            <a:r>
              <a:rPr kumimoji="0" lang="en-US" sz="3200" b="1" i="0" u="none" strike="noStrike" kern="1200" cap="none" spc="0" normalizeH="0" noProof="0" dirty="0">
                <a:ln>
                  <a:noFill/>
                </a:ln>
                <a:solidFill>
                  <a:schemeClr val="tx1"/>
                </a:solidFill>
                <a:effectLst/>
                <a:uLnTx/>
                <a:uFillTx/>
                <a:latin typeface="Avenir LT Std 65 Medium"/>
                <a:ea typeface="+mj-ea"/>
                <a:cs typeface="Arial" charset="0"/>
              </a:rPr>
              <a:t> Term Effects of MSE Training </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endParaRPr>
          </a:p>
        </p:txBody>
      </p:sp>
      <p:sp>
        <p:nvSpPr>
          <p:cNvPr id="4" name="Subtitle 2"/>
          <p:cNvSpPr>
            <a:spLocks noGrp="1"/>
          </p:cNvSpPr>
          <p:nvPr>
            <p:ph idx="1"/>
          </p:nvPr>
        </p:nvSpPr>
        <p:spPr>
          <a:xfrm>
            <a:off x="539552" y="1916832"/>
            <a:ext cx="8229600" cy="4491880"/>
          </a:xfrm>
        </p:spPr>
        <p:txBody>
          <a:bodyPr/>
          <a:lstStyle/>
          <a:p>
            <a:pPr marL="0" indent="0" eaLnBrk="1" hangingPunct="1">
              <a:buNone/>
            </a:pPr>
            <a:r>
              <a:rPr lang="en-US" sz="2800" dirty="0">
                <a:latin typeface="Avenir LT Std 65 Medium"/>
                <a:cs typeface="Arial" charset="0"/>
              </a:rPr>
              <a:t>Long-term moderate levels of CV fitness can improve:</a:t>
            </a:r>
          </a:p>
          <a:p>
            <a:pPr eaLnBrk="1" hangingPunct="1"/>
            <a:r>
              <a:rPr lang="en-US" sz="2800" dirty="0">
                <a:latin typeface="Avenir LT Std 65 Medium"/>
                <a:cs typeface="Arial" charset="0"/>
              </a:rPr>
              <a:t>The heart</a:t>
            </a:r>
          </a:p>
          <a:p>
            <a:pPr eaLnBrk="1" hangingPunct="1"/>
            <a:r>
              <a:rPr lang="en-US" sz="2800" dirty="0">
                <a:latin typeface="Avenir LT Std 65 Medium"/>
                <a:cs typeface="Arial" charset="0"/>
              </a:rPr>
              <a:t>The lungs</a:t>
            </a:r>
          </a:p>
          <a:p>
            <a:pPr eaLnBrk="1" hangingPunct="1"/>
            <a:r>
              <a:rPr lang="en-US" sz="2800" dirty="0">
                <a:latin typeface="Avenir LT Std 65 Medium"/>
                <a:cs typeface="Arial" charset="0"/>
              </a:rPr>
              <a:t>Circulation</a:t>
            </a:r>
          </a:p>
          <a:p>
            <a:pPr eaLnBrk="1" hangingPunct="1"/>
            <a:r>
              <a:rPr lang="en-US" sz="2800" dirty="0">
                <a:latin typeface="Avenir LT Std 65 Medium"/>
                <a:cs typeface="Arial" charset="0"/>
              </a:rPr>
              <a:t>Blood </a:t>
            </a:r>
          </a:p>
          <a:p>
            <a:pPr eaLnBrk="1" hangingPunct="1"/>
            <a:r>
              <a:rPr lang="en-US" sz="2800" dirty="0">
                <a:latin typeface="Avenir LT Std 65 Medium"/>
                <a:cs typeface="Arial" charset="0"/>
              </a:rPr>
              <a:t>Blood pressure</a:t>
            </a:r>
          </a:p>
          <a:p>
            <a:pPr eaLnBrk="1" hangingPunct="1"/>
            <a:r>
              <a:rPr lang="en-US" sz="2800" dirty="0">
                <a:latin typeface="Avenir LT Std 65 Medium"/>
                <a:cs typeface="Arial" charset="0"/>
              </a:rPr>
              <a:t>The skeleton </a:t>
            </a:r>
          </a:p>
          <a:p>
            <a:pPr eaLnBrk="1" hangingPunct="1"/>
            <a:r>
              <a:rPr lang="en-US" sz="2800" dirty="0">
                <a:latin typeface="Avenir LT Std 65 Medium"/>
                <a:cs typeface="Arial" charset="0"/>
              </a:rPr>
              <a:t>The muscles </a:t>
            </a:r>
          </a:p>
        </p:txBody>
      </p:sp>
    </p:spTree>
    <p:extLst>
      <p:ext uri="{BB962C8B-B14F-4D97-AF65-F5344CB8AC3E}">
        <p14:creationId xmlns:p14="http://schemas.microsoft.com/office/powerpoint/2010/main" val="41095876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772816"/>
            <a:ext cx="8640960" cy="4896544"/>
          </a:xfrm>
        </p:spPr>
        <p:txBody>
          <a:bodyPr/>
          <a:lstStyle/>
          <a:p>
            <a:r>
              <a:rPr lang="en-GB" sz="2800" dirty="0">
                <a:latin typeface="Avenir LT Std 65 Medium"/>
                <a:cs typeface="Arial" charset="0"/>
              </a:rPr>
              <a:t>Stress on connective tissue (micro tears)</a:t>
            </a:r>
          </a:p>
          <a:p>
            <a:pPr>
              <a:buNone/>
            </a:pPr>
            <a:endParaRPr lang="en-GB" sz="800" dirty="0">
              <a:latin typeface="Avenir LT Std 65 Medium"/>
              <a:cs typeface="Arial" charset="0"/>
            </a:endParaRPr>
          </a:p>
          <a:p>
            <a:r>
              <a:rPr lang="en-GB" sz="2800" dirty="0">
                <a:latin typeface="Avenir LT Std 65 Medium"/>
                <a:cs typeface="Arial" charset="0"/>
              </a:rPr>
              <a:t>Muscle stiffness/pain 12-72 hours after exercise</a:t>
            </a:r>
          </a:p>
          <a:p>
            <a:pPr lvl="1"/>
            <a:r>
              <a:rPr lang="en-GB" dirty="0">
                <a:latin typeface="Avenir LT Std 65 Medium"/>
                <a:cs typeface="Arial" charset="0"/>
              </a:rPr>
              <a:t>Risk for new clients (untrained) or following change of exercise routine</a:t>
            </a:r>
          </a:p>
          <a:p>
            <a:pPr lvl="1">
              <a:buNone/>
            </a:pPr>
            <a:endParaRPr lang="en-GB" sz="800" dirty="0">
              <a:latin typeface="Avenir LT Std 65 Medium"/>
              <a:cs typeface="Arial" charset="0"/>
            </a:endParaRPr>
          </a:p>
          <a:p>
            <a:r>
              <a:rPr lang="en-GB" sz="2800" dirty="0">
                <a:latin typeface="Avenir LT Std 65 Medium"/>
                <a:cs typeface="Arial" charset="0"/>
              </a:rPr>
              <a:t>Eccentric training</a:t>
            </a:r>
          </a:p>
          <a:p>
            <a:pPr lvl="1"/>
            <a:r>
              <a:rPr lang="en-GB" dirty="0">
                <a:latin typeface="Avenir LT Std 65 Medium"/>
                <a:cs typeface="Arial" charset="0"/>
              </a:rPr>
              <a:t>30-40% more resistance capacity than concentric phase</a:t>
            </a:r>
          </a:p>
          <a:p>
            <a:pPr lvl="1"/>
            <a:r>
              <a:rPr lang="en-GB" dirty="0">
                <a:latin typeface="Avenir LT Std 65 Medium"/>
                <a:cs typeface="Arial" charset="0"/>
              </a:rPr>
              <a:t>Higher level of muscle damage (micro tears)</a:t>
            </a:r>
          </a:p>
          <a:p>
            <a:pPr lvl="1"/>
            <a:r>
              <a:rPr lang="en-GB" dirty="0">
                <a:latin typeface="Avenir LT Std 65 Medium"/>
                <a:cs typeface="Arial" charset="0"/>
              </a:rPr>
              <a:t>Not suitable for de-trained clients</a:t>
            </a:r>
          </a:p>
          <a:p>
            <a:endParaRPr lang="en-GB" sz="2800" dirty="0">
              <a:latin typeface="Avenir LT Std 65 Medium"/>
            </a:endParaRPr>
          </a:p>
        </p:txBody>
      </p:sp>
      <p:sp>
        <p:nvSpPr>
          <p:cNvPr id="3" name="Title 1"/>
          <p:cNvSpPr txBox="1">
            <a:spLocks/>
          </p:cNvSpPr>
          <p:nvPr/>
        </p:nvSpPr>
        <p:spPr>
          <a:xfrm>
            <a:off x="611560" y="1196752"/>
            <a:ext cx="8229600" cy="57606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Delayed Onset Muscle Soreness </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73970"/>
            <a:ext cx="8229600" cy="4248472"/>
          </a:xfrm>
        </p:spPr>
        <p:txBody>
          <a:bodyPr/>
          <a:lstStyle/>
          <a:p>
            <a:pPr marL="0" indent="0">
              <a:buNone/>
            </a:pPr>
            <a:r>
              <a:rPr lang="en-GB" sz="2800" b="1" dirty="0">
                <a:latin typeface="Avenir LT Std 65 Medium"/>
                <a:cs typeface="Arial" charset="0"/>
              </a:rPr>
              <a:t>Children</a:t>
            </a:r>
          </a:p>
          <a:p>
            <a:r>
              <a:rPr lang="en-US" sz="2800" dirty="0">
                <a:latin typeface="Avenir LT Std 65 Medium"/>
                <a:cs typeface="Arial" charset="0"/>
              </a:rPr>
              <a:t>Weight bearing exercise for children is an important feature of development</a:t>
            </a:r>
          </a:p>
          <a:p>
            <a:r>
              <a:rPr lang="en-US" sz="2800" dirty="0">
                <a:latin typeface="Avenir LT Std 65 Medium"/>
                <a:cs typeface="Arial" charset="0"/>
              </a:rPr>
              <a:t>Appropriate repetitions and resistance stimulate bone growth</a:t>
            </a:r>
          </a:p>
          <a:p>
            <a:r>
              <a:rPr lang="en-US" sz="2800" dirty="0">
                <a:latin typeface="Avenir LT Std 65 Medium"/>
                <a:cs typeface="Arial" charset="0"/>
              </a:rPr>
              <a:t>High intensity strength training may damage bone and the growth plates</a:t>
            </a:r>
          </a:p>
          <a:p>
            <a:r>
              <a:rPr lang="en-US" sz="2800" dirty="0">
                <a:latin typeface="Avenir LT Std 65 Medium"/>
                <a:cs typeface="Arial" charset="0"/>
              </a:rPr>
              <a:t>Muscle growth does not keep up with bone growth in developing children</a:t>
            </a:r>
          </a:p>
          <a:p>
            <a:pPr>
              <a:buNone/>
            </a:pPr>
            <a:endParaRPr lang="en-US" sz="2800" dirty="0">
              <a:latin typeface="Arial" charset="0"/>
              <a:cs typeface="Arial" charset="0"/>
            </a:endParaRPr>
          </a:p>
        </p:txBody>
      </p:sp>
      <p:sp>
        <p:nvSpPr>
          <p:cNvPr id="3" name="Title 1"/>
          <p:cNvSpPr txBox="1">
            <a:spLocks/>
          </p:cNvSpPr>
          <p:nvPr/>
        </p:nvSpPr>
        <p:spPr>
          <a:xfrm>
            <a:off x="611560" y="1196752"/>
            <a:ext cx="8229600" cy="57606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endParaRPr>
          </a:p>
        </p:txBody>
      </p:sp>
      <p:sp>
        <p:nvSpPr>
          <p:cNvPr id="4" name="Rectangle 3"/>
          <p:cNvSpPr/>
          <p:nvPr/>
        </p:nvSpPr>
        <p:spPr>
          <a:xfrm>
            <a:off x="539552" y="1196752"/>
            <a:ext cx="8064896" cy="1077218"/>
          </a:xfrm>
          <a:prstGeom prst="rect">
            <a:avLst/>
          </a:prstGeom>
        </p:spPr>
        <p:txBody>
          <a:bodyPr wrap="square">
            <a:spAutoFit/>
          </a:bodyPr>
          <a:lstStyle/>
          <a:p>
            <a:pPr algn="ctr"/>
            <a:r>
              <a:rPr lang="en-GB" sz="3200" b="1" dirty="0">
                <a:latin typeface="Avenir LT Std 65 Medium"/>
                <a:ea typeface="+mj-ea"/>
                <a:cs typeface="Arial" charset="0"/>
              </a:rPr>
              <a:t>Contraindicated Exercises for </a:t>
            </a:r>
          </a:p>
          <a:p>
            <a:pPr algn="ctr"/>
            <a:r>
              <a:rPr lang="en-GB" sz="3200" b="1" dirty="0">
                <a:latin typeface="Avenir LT Std 65 Medium"/>
                <a:ea typeface="+mj-ea"/>
                <a:cs typeface="Arial" charset="0"/>
              </a:rPr>
              <a:t>Special Populations </a:t>
            </a:r>
          </a:p>
        </p:txBody>
      </p:sp>
    </p:spTree>
    <p:extLst>
      <p:ext uri="{BB962C8B-B14F-4D97-AF65-F5344CB8AC3E}">
        <p14:creationId xmlns:p14="http://schemas.microsoft.com/office/powerpoint/2010/main" val="41095876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04864"/>
            <a:ext cx="8229600" cy="4203848"/>
          </a:xfrm>
        </p:spPr>
        <p:txBody>
          <a:bodyPr/>
          <a:lstStyle/>
          <a:p>
            <a:pPr marL="0" indent="0">
              <a:buNone/>
            </a:pPr>
            <a:r>
              <a:rPr lang="en-GB" sz="2800" b="1" dirty="0">
                <a:latin typeface="Avenir LT Std 65 Medium"/>
                <a:cs typeface="Arial" charset="0"/>
              </a:rPr>
              <a:t>Pregnancy</a:t>
            </a:r>
          </a:p>
          <a:p>
            <a:r>
              <a:rPr lang="en-US" sz="2400" dirty="0">
                <a:latin typeface="Avenir LT Std 65 Medium"/>
                <a:cs typeface="Arial" charset="0"/>
              </a:rPr>
              <a:t>The hormone relaxin effects joint stability, especially those in the pelvis</a:t>
            </a:r>
          </a:p>
          <a:p>
            <a:r>
              <a:rPr lang="en-US" sz="2400" dirty="0">
                <a:latin typeface="Avenir LT Std 65 Medium"/>
                <a:cs typeface="Arial" charset="0"/>
              </a:rPr>
              <a:t>Changing body shape and lax ligaments lead to postural changes</a:t>
            </a:r>
          </a:p>
          <a:p>
            <a:r>
              <a:rPr lang="en-US" sz="2400" dirty="0">
                <a:latin typeface="Avenir LT Std 65 Medium"/>
                <a:cs typeface="Arial" charset="0"/>
              </a:rPr>
              <a:t>A supine lying position should be avoided after the first trimester due to the restriction of blood return to the heart and the pressure on internal organs.</a:t>
            </a:r>
          </a:p>
          <a:p>
            <a:r>
              <a:rPr lang="en-US" sz="2400" dirty="0">
                <a:latin typeface="Avenir LT Std 65 Medium"/>
                <a:cs typeface="Arial" charset="0"/>
              </a:rPr>
              <a:t>Relaxin may remain in the system up to five months after childbirth.</a:t>
            </a:r>
            <a:endParaRPr lang="en-GB" sz="2400" dirty="0">
              <a:latin typeface="Avenir LT Std 65 Medium"/>
              <a:cs typeface="Arial" charset="0"/>
            </a:endParaRPr>
          </a:p>
        </p:txBody>
      </p:sp>
      <p:sp>
        <p:nvSpPr>
          <p:cNvPr id="3" name="Title 1"/>
          <p:cNvSpPr txBox="1">
            <a:spLocks/>
          </p:cNvSpPr>
          <p:nvPr/>
        </p:nvSpPr>
        <p:spPr>
          <a:xfrm>
            <a:off x="611560" y="1196752"/>
            <a:ext cx="8229600" cy="57606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endParaRPr>
          </a:p>
        </p:txBody>
      </p:sp>
      <p:sp>
        <p:nvSpPr>
          <p:cNvPr id="4" name="Rectangle 3"/>
          <p:cNvSpPr/>
          <p:nvPr/>
        </p:nvSpPr>
        <p:spPr>
          <a:xfrm>
            <a:off x="539552" y="1196752"/>
            <a:ext cx="8064896" cy="1077218"/>
          </a:xfrm>
          <a:prstGeom prst="rect">
            <a:avLst/>
          </a:prstGeom>
        </p:spPr>
        <p:txBody>
          <a:bodyPr wrap="square">
            <a:spAutoFit/>
          </a:bodyPr>
          <a:lstStyle/>
          <a:p>
            <a:pPr algn="ctr"/>
            <a:r>
              <a:rPr lang="en-GB" sz="3200" b="1" dirty="0">
                <a:latin typeface="Avenir LT Std 65 Medium"/>
                <a:ea typeface="+mj-ea"/>
                <a:cs typeface="Arial" charset="0"/>
              </a:rPr>
              <a:t>Contraindicated Exercises for </a:t>
            </a:r>
          </a:p>
          <a:p>
            <a:pPr algn="ctr"/>
            <a:r>
              <a:rPr lang="en-GB" sz="3200" b="1" dirty="0">
                <a:latin typeface="Avenir LT Std 65 Medium"/>
                <a:ea typeface="+mj-ea"/>
                <a:cs typeface="Arial" charset="0"/>
              </a:rPr>
              <a:t>Special Populations </a:t>
            </a:r>
          </a:p>
        </p:txBody>
      </p:sp>
    </p:spTree>
    <p:extLst>
      <p:ext uri="{BB962C8B-B14F-4D97-AF65-F5344CB8AC3E}">
        <p14:creationId xmlns:p14="http://schemas.microsoft.com/office/powerpoint/2010/main" val="41095876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348880"/>
            <a:ext cx="8229600" cy="3777283"/>
          </a:xfrm>
        </p:spPr>
        <p:txBody>
          <a:bodyPr/>
          <a:lstStyle/>
          <a:p>
            <a:pPr>
              <a:buNone/>
              <a:defRPr/>
            </a:pPr>
            <a:r>
              <a:rPr lang="en-GB" sz="2800" b="1" dirty="0">
                <a:latin typeface="Avenir LT Std 65 Medium"/>
                <a:cs typeface="Arial" charset="0"/>
              </a:rPr>
              <a:t>Ageing</a:t>
            </a:r>
          </a:p>
          <a:p>
            <a:pPr>
              <a:defRPr/>
            </a:pPr>
            <a:r>
              <a:rPr lang="en-US" sz="2800" dirty="0">
                <a:latin typeface="Avenir LT Std 65 Medium"/>
              </a:rPr>
              <a:t>Decreasing metabolic rate (muscle atrophy related)</a:t>
            </a:r>
          </a:p>
          <a:p>
            <a:pPr>
              <a:defRPr/>
            </a:pPr>
            <a:r>
              <a:rPr lang="en-US" sz="2800" dirty="0">
                <a:latin typeface="Avenir LT Std 65 Medium"/>
              </a:rPr>
              <a:t>Regular resistance training preserves muscle mass</a:t>
            </a:r>
          </a:p>
          <a:p>
            <a:pPr>
              <a:defRPr/>
            </a:pPr>
            <a:r>
              <a:rPr lang="en-US" sz="2800" dirty="0">
                <a:latin typeface="Avenir LT Std 65 Medium"/>
              </a:rPr>
              <a:t>Regular muscular fitness training reduces the risk of osteoporosis and bone fractures in later life and can reduce the frequency and severity of falls and fractures.</a:t>
            </a:r>
          </a:p>
          <a:p>
            <a:endParaRPr lang="en-GB" sz="2800" dirty="0">
              <a:latin typeface="Avenir LT Std 65 Medium"/>
            </a:endParaRPr>
          </a:p>
        </p:txBody>
      </p:sp>
      <p:sp>
        <p:nvSpPr>
          <p:cNvPr id="3" name="Title 1"/>
          <p:cNvSpPr txBox="1">
            <a:spLocks/>
          </p:cNvSpPr>
          <p:nvPr/>
        </p:nvSpPr>
        <p:spPr>
          <a:xfrm>
            <a:off x="611560" y="1196752"/>
            <a:ext cx="8229600" cy="57606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endParaRPr>
          </a:p>
        </p:txBody>
      </p:sp>
      <p:sp>
        <p:nvSpPr>
          <p:cNvPr id="4" name="Rectangle 3"/>
          <p:cNvSpPr/>
          <p:nvPr/>
        </p:nvSpPr>
        <p:spPr>
          <a:xfrm>
            <a:off x="539552" y="1196752"/>
            <a:ext cx="8064896" cy="1077218"/>
          </a:xfrm>
          <a:prstGeom prst="rect">
            <a:avLst/>
          </a:prstGeom>
        </p:spPr>
        <p:txBody>
          <a:bodyPr wrap="square">
            <a:spAutoFit/>
          </a:bodyPr>
          <a:lstStyle/>
          <a:p>
            <a:pPr algn="ctr"/>
            <a:r>
              <a:rPr lang="en-GB" sz="3200" b="1" dirty="0">
                <a:latin typeface="Avenir LT Std 65 Medium"/>
                <a:ea typeface="+mj-ea"/>
                <a:cs typeface="Arial" charset="0"/>
              </a:rPr>
              <a:t>Contraindicated Exercises for </a:t>
            </a:r>
          </a:p>
          <a:p>
            <a:pPr algn="ctr"/>
            <a:r>
              <a:rPr lang="en-GB" sz="3200" b="1" dirty="0">
                <a:latin typeface="Avenir LT Std 65 Medium"/>
                <a:ea typeface="+mj-ea"/>
                <a:cs typeface="Arial" charset="0"/>
              </a:rPr>
              <a:t>Special Populations </a:t>
            </a:r>
          </a:p>
        </p:txBody>
      </p:sp>
    </p:spTree>
    <p:extLst>
      <p:ext uri="{BB962C8B-B14F-4D97-AF65-F5344CB8AC3E}">
        <p14:creationId xmlns:p14="http://schemas.microsoft.com/office/powerpoint/2010/main" val="41095876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348880"/>
            <a:ext cx="8229600" cy="3777283"/>
          </a:xfrm>
        </p:spPr>
        <p:txBody>
          <a:bodyPr/>
          <a:lstStyle/>
          <a:p>
            <a:pPr>
              <a:buNone/>
              <a:defRPr/>
            </a:pPr>
            <a:r>
              <a:rPr lang="en-GB" sz="2800" b="1" dirty="0">
                <a:latin typeface="Avenir LT Std 65 Medium"/>
                <a:cs typeface="Arial" charset="0"/>
              </a:rPr>
              <a:t>Disability</a:t>
            </a:r>
          </a:p>
          <a:p>
            <a:pPr>
              <a:defRPr/>
            </a:pPr>
            <a:r>
              <a:rPr lang="en-US" sz="2800" dirty="0">
                <a:latin typeface="Avenir LT Std 65 Medium"/>
              </a:rPr>
              <a:t>Exercise limitations specific to disability</a:t>
            </a:r>
          </a:p>
          <a:p>
            <a:pPr>
              <a:defRPr/>
            </a:pPr>
            <a:r>
              <a:rPr lang="en-US" sz="2800" dirty="0">
                <a:latin typeface="Avenir LT Std 65 Medium"/>
              </a:rPr>
              <a:t>Muscles may be de-conditioned or atrophied due to disability related inactivity</a:t>
            </a:r>
          </a:p>
          <a:p>
            <a:pPr marL="342900" lvl="1" indent="-342900">
              <a:buFont typeface="Arial" pitchFamily="34" charset="0"/>
              <a:buChar char="•"/>
              <a:defRPr/>
            </a:pPr>
            <a:r>
              <a:rPr lang="en-GB" dirty="0">
                <a:latin typeface="Avenir LT Std 65 Medium"/>
              </a:rPr>
              <a:t>Consider exercise options carefully and seek professional advice</a:t>
            </a:r>
          </a:p>
          <a:p>
            <a:endParaRPr lang="en-GB" sz="2800" dirty="0">
              <a:latin typeface="Avenir LT Std 35 Light"/>
            </a:endParaRPr>
          </a:p>
        </p:txBody>
      </p:sp>
      <p:sp>
        <p:nvSpPr>
          <p:cNvPr id="3" name="Title 1"/>
          <p:cNvSpPr txBox="1">
            <a:spLocks/>
          </p:cNvSpPr>
          <p:nvPr/>
        </p:nvSpPr>
        <p:spPr>
          <a:xfrm>
            <a:off x="611560" y="1196752"/>
            <a:ext cx="8229600" cy="57606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endParaRPr>
          </a:p>
        </p:txBody>
      </p:sp>
      <p:sp>
        <p:nvSpPr>
          <p:cNvPr id="4" name="Rectangle 3"/>
          <p:cNvSpPr/>
          <p:nvPr/>
        </p:nvSpPr>
        <p:spPr>
          <a:xfrm>
            <a:off x="539552" y="1196752"/>
            <a:ext cx="8064896" cy="1077218"/>
          </a:xfrm>
          <a:prstGeom prst="rect">
            <a:avLst/>
          </a:prstGeom>
        </p:spPr>
        <p:txBody>
          <a:bodyPr wrap="square">
            <a:spAutoFit/>
          </a:bodyPr>
          <a:lstStyle/>
          <a:p>
            <a:pPr algn="ctr"/>
            <a:r>
              <a:rPr lang="en-GB" sz="3200" b="1" dirty="0">
                <a:latin typeface="Avenir LT Std 65 Medium"/>
                <a:ea typeface="+mj-ea"/>
                <a:cs typeface="Arial" charset="0"/>
              </a:rPr>
              <a:t>Contraindicated Exercises for </a:t>
            </a:r>
          </a:p>
          <a:p>
            <a:pPr algn="ctr"/>
            <a:r>
              <a:rPr lang="en-GB" sz="3200" b="1" dirty="0">
                <a:latin typeface="Avenir LT Std 65 Medium"/>
                <a:ea typeface="+mj-ea"/>
                <a:cs typeface="Arial" charset="0"/>
              </a:rPr>
              <a:t>Special Populations </a:t>
            </a:r>
          </a:p>
        </p:txBody>
      </p:sp>
    </p:spTree>
    <p:extLst>
      <p:ext uri="{BB962C8B-B14F-4D97-AF65-F5344CB8AC3E}">
        <p14:creationId xmlns:p14="http://schemas.microsoft.com/office/powerpoint/2010/main" val="41095876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00808"/>
            <a:ext cx="8424936" cy="4824536"/>
          </a:xfrm>
        </p:spPr>
        <p:txBody>
          <a:bodyPr/>
          <a:lstStyle/>
          <a:p>
            <a:pPr>
              <a:defRPr/>
            </a:pPr>
            <a:r>
              <a:rPr lang="en-US" sz="2400" dirty="0">
                <a:latin typeface="Avenir LT Std 65 Medium"/>
              </a:rPr>
              <a:t>MSE can be achieved by using a range of repetitions and resistance </a:t>
            </a:r>
          </a:p>
          <a:p>
            <a:pPr>
              <a:defRPr/>
            </a:pPr>
            <a:r>
              <a:rPr lang="en-US" sz="2400" dirty="0">
                <a:latin typeface="Avenir LT Std 65 Medium"/>
              </a:rPr>
              <a:t>There are a range of adaptations to strength and endurance training </a:t>
            </a:r>
          </a:p>
          <a:p>
            <a:pPr>
              <a:defRPr/>
            </a:pPr>
            <a:r>
              <a:rPr lang="en-US" sz="2400" dirty="0">
                <a:latin typeface="Avenir LT Std 65 Medium"/>
              </a:rPr>
              <a:t>DOMs describes the micro tears in the tissues associated with very high intensity training</a:t>
            </a:r>
          </a:p>
          <a:p>
            <a:pPr>
              <a:defRPr/>
            </a:pPr>
            <a:r>
              <a:rPr lang="en-US" sz="2400" dirty="0">
                <a:latin typeface="Avenir LT Std 65 Medium"/>
              </a:rPr>
              <a:t>Body weight can be adapted for strength and endurance by lever length and body position</a:t>
            </a:r>
          </a:p>
          <a:p>
            <a:pPr>
              <a:defRPr/>
            </a:pPr>
            <a:r>
              <a:rPr lang="en-US" sz="2400" dirty="0">
                <a:latin typeface="Avenir LT Std 65 Medium"/>
              </a:rPr>
              <a:t>ACSM provide guidelines for improving muscular fitness</a:t>
            </a:r>
          </a:p>
          <a:p>
            <a:pPr>
              <a:defRPr/>
            </a:pPr>
            <a:r>
              <a:rPr lang="en-US" sz="2400" dirty="0">
                <a:latin typeface="Avenir LT Std 65 Medium"/>
              </a:rPr>
              <a:t>The benefits of MSE training contribute to health, improved lifestyle, self-image and ease of daily activities</a:t>
            </a:r>
          </a:p>
          <a:p>
            <a:pPr>
              <a:defRPr/>
            </a:pPr>
            <a:endParaRPr lang="en-US" sz="2400" dirty="0">
              <a:latin typeface="Avenir LT Std 65 Medium"/>
            </a:endParaRPr>
          </a:p>
          <a:p>
            <a:pPr>
              <a:defRPr/>
            </a:pPr>
            <a:endParaRPr lang="en-GB" sz="2400" dirty="0">
              <a:latin typeface="Avenir LT Std 65 Medium"/>
            </a:endParaRPr>
          </a:p>
        </p:txBody>
      </p:sp>
      <p:sp>
        <p:nvSpPr>
          <p:cNvPr id="5" name="Title 1"/>
          <p:cNvSpPr txBox="1">
            <a:spLocks/>
          </p:cNvSpPr>
          <p:nvPr/>
        </p:nvSpPr>
        <p:spPr>
          <a:xfrm>
            <a:off x="395536" y="1124744"/>
            <a:ext cx="8229600" cy="576064"/>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Key Points </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060848"/>
            <a:ext cx="8136904" cy="1296144"/>
          </a:xfrm>
        </p:spPr>
        <p:txBody>
          <a:bodyPr>
            <a:normAutofit/>
          </a:bodyPr>
          <a:lstStyle/>
          <a:p>
            <a:pPr algn="ctr"/>
            <a:r>
              <a:rPr lang="en-US" sz="4400" dirty="0"/>
              <a:t>Flexibility </a:t>
            </a:r>
            <a:endParaRPr lang="en-GB" sz="4400" dirty="0"/>
          </a:p>
        </p:txBody>
      </p:sp>
      <p:sp>
        <p:nvSpPr>
          <p:cNvPr id="3" name="Title 4"/>
          <p:cNvSpPr txBox="1">
            <a:spLocks/>
          </p:cNvSpPr>
          <p:nvPr/>
        </p:nvSpPr>
        <p:spPr>
          <a:xfrm>
            <a:off x="107504" y="3212976"/>
            <a:ext cx="8964488"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t>L2 Principles of Exercise</a:t>
            </a:r>
            <a:r>
              <a:rPr kumimoji="0" lang="en-GB" sz="3200" b="1" i="0" u="none" strike="noStrike" kern="1200" cap="none" spc="0" normalizeH="0" noProof="0" dirty="0">
                <a:ln>
                  <a:noFill/>
                </a:ln>
                <a:solidFill>
                  <a:schemeClr val="bg1"/>
                </a:solidFill>
                <a:effectLst/>
                <a:uLnTx/>
                <a:uFillTx/>
                <a:latin typeface="Avenir LT Std 35 Light"/>
                <a:ea typeface="+mj-ea"/>
                <a:cs typeface="Arial" pitchFamily="34" charset="0"/>
              </a:rPr>
              <a:t> </a:t>
            </a:r>
            <a: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t>Fitness and Health</a:t>
            </a:r>
            <a:b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br>
            <a:b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br>
            <a:endPar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16832"/>
            <a:ext cx="8229600" cy="4941168"/>
          </a:xfrm>
        </p:spPr>
        <p:txBody>
          <a:bodyPr/>
          <a:lstStyle/>
          <a:p>
            <a:pPr marL="0" indent="0">
              <a:buNone/>
              <a:defRPr/>
            </a:pPr>
            <a:r>
              <a:rPr lang="en-US" sz="2800" dirty="0">
                <a:latin typeface="Avenir LT Std 65 Medium"/>
              </a:rPr>
              <a:t>Flexibility is a measure of the maximum range of movement (ROM) possible around a joint or joints</a:t>
            </a:r>
          </a:p>
          <a:p>
            <a:pPr>
              <a:buNone/>
              <a:defRPr/>
            </a:pPr>
            <a:endParaRPr lang="en-GB" sz="800" dirty="0">
              <a:latin typeface="Avenir LT Std 65 Medium"/>
            </a:endParaRPr>
          </a:p>
          <a:p>
            <a:pPr>
              <a:defRPr/>
            </a:pPr>
            <a:r>
              <a:rPr lang="en-GB" sz="2800" dirty="0">
                <a:latin typeface="Avenir LT Std 65 Medium"/>
              </a:rPr>
              <a:t>Age related awareness of flexibility</a:t>
            </a:r>
          </a:p>
          <a:p>
            <a:pPr>
              <a:defRPr/>
            </a:pPr>
            <a:r>
              <a:rPr lang="en-GB" sz="2800" dirty="0">
                <a:latin typeface="Avenir LT Std 65 Medium"/>
              </a:rPr>
              <a:t>Under rated and under practiced component of physical fitness</a:t>
            </a:r>
          </a:p>
          <a:p>
            <a:pPr>
              <a:defRPr/>
            </a:pPr>
            <a:r>
              <a:rPr lang="en-GB" sz="2800" dirty="0">
                <a:latin typeface="Avenir LT Std 65 Medium"/>
              </a:rPr>
              <a:t>There are many health related benefits to maintaining good flexibility</a:t>
            </a:r>
          </a:p>
        </p:txBody>
      </p:sp>
      <p:sp>
        <p:nvSpPr>
          <p:cNvPr id="3" name="Rectangle 2"/>
          <p:cNvSpPr/>
          <p:nvPr/>
        </p:nvSpPr>
        <p:spPr>
          <a:xfrm>
            <a:off x="539552" y="1196752"/>
            <a:ext cx="8064896" cy="646331"/>
          </a:xfrm>
          <a:prstGeom prst="rect">
            <a:avLst/>
          </a:prstGeom>
        </p:spPr>
        <p:txBody>
          <a:bodyPr wrap="square">
            <a:spAutoFit/>
          </a:bodyPr>
          <a:lstStyle/>
          <a:p>
            <a:pPr algn="ctr"/>
            <a:r>
              <a:rPr lang="en-US" sz="3200" b="1" dirty="0">
                <a:latin typeface="Avenir LT Std 65 Medium"/>
              </a:rPr>
              <a:t>Flexibility</a:t>
            </a:r>
            <a:r>
              <a:rPr lang="en-US" sz="3600" b="1" dirty="0">
                <a:latin typeface="Avenir LT Std 65 Medium"/>
              </a:rPr>
              <a:t> </a:t>
            </a:r>
            <a:endParaRPr lang="en-GB" sz="3600" b="1" dirty="0">
              <a:latin typeface="Avenir LT Std 65 Medium"/>
            </a:endParaRPr>
          </a:p>
        </p:txBody>
      </p:sp>
    </p:spTree>
    <p:extLst>
      <p:ext uri="{BB962C8B-B14F-4D97-AF65-F5344CB8AC3E}">
        <p14:creationId xmlns:p14="http://schemas.microsoft.com/office/powerpoint/2010/main" val="41095876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04864"/>
            <a:ext cx="8229600" cy="4176464"/>
          </a:xfrm>
        </p:spPr>
        <p:txBody>
          <a:bodyPr/>
          <a:lstStyle/>
          <a:p>
            <a:pPr>
              <a:defRPr/>
            </a:pPr>
            <a:r>
              <a:rPr lang="en-GB" sz="2800" dirty="0">
                <a:latin typeface="Avenir LT Std 65 Medium"/>
              </a:rPr>
              <a:t>Static</a:t>
            </a:r>
          </a:p>
          <a:p>
            <a:pPr lvl="1">
              <a:defRPr/>
            </a:pPr>
            <a:r>
              <a:rPr lang="en-GB" dirty="0">
                <a:latin typeface="Avenir LT Std 65 Medium"/>
              </a:rPr>
              <a:t>Passive</a:t>
            </a:r>
          </a:p>
          <a:p>
            <a:pPr lvl="1">
              <a:defRPr/>
            </a:pPr>
            <a:r>
              <a:rPr lang="en-GB" dirty="0">
                <a:latin typeface="Avenir LT Std 65 Medium"/>
              </a:rPr>
              <a:t>Active</a:t>
            </a:r>
          </a:p>
          <a:p>
            <a:pPr>
              <a:defRPr/>
            </a:pPr>
            <a:r>
              <a:rPr lang="en-GB" sz="2800" dirty="0">
                <a:latin typeface="Avenir LT Std 65 Medium"/>
              </a:rPr>
              <a:t>Dynamic</a:t>
            </a:r>
          </a:p>
          <a:p>
            <a:pPr>
              <a:defRPr/>
            </a:pPr>
            <a:r>
              <a:rPr lang="en-GB" sz="2800" dirty="0">
                <a:latin typeface="Avenir LT Std 65 Medium"/>
              </a:rPr>
              <a:t>Ballistic</a:t>
            </a:r>
          </a:p>
          <a:p>
            <a:pPr>
              <a:defRPr/>
            </a:pPr>
            <a:r>
              <a:rPr lang="en-GB" sz="2800" dirty="0">
                <a:latin typeface="Avenir LT Std 65 Medium"/>
              </a:rPr>
              <a:t>PNF</a:t>
            </a:r>
          </a:p>
          <a:p>
            <a:endParaRPr lang="en-GB" sz="2800" dirty="0">
              <a:latin typeface="Avenir LT Std 65 Medium"/>
            </a:endParaRPr>
          </a:p>
        </p:txBody>
      </p:sp>
      <p:sp>
        <p:nvSpPr>
          <p:cNvPr id="3" name="Rectangle 2"/>
          <p:cNvSpPr/>
          <p:nvPr/>
        </p:nvSpPr>
        <p:spPr>
          <a:xfrm>
            <a:off x="539552" y="1196752"/>
            <a:ext cx="8064896" cy="584775"/>
          </a:xfrm>
          <a:prstGeom prst="rect">
            <a:avLst/>
          </a:prstGeom>
        </p:spPr>
        <p:txBody>
          <a:bodyPr wrap="square">
            <a:spAutoFit/>
          </a:bodyPr>
          <a:lstStyle/>
          <a:p>
            <a:pPr algn="ctr"/>
            <a:r>
              <a:rPr lang="en-US" sz="3200" b="1" dirty="0">
                <a:latin typeface="Avenir LT Std 65 Medium"/>
              </a:rPr>
              <a:t>Types of Stretching  </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844824"/>
            <a:ext cx="8640960" cy="4536504"/>
          </a:xfrm>
        </p:spPr>
        <p:txBody>
          <a:bodyPr/>
          <a:lstStyle/>
          <a:p>
            <a:pPr marL="342900" lvl="1" indent="-342900">
              <a:buNone/>
              <a:defRPr/>
            </a:pPr>
            <a:r>
              <a:rPr lang="en-GB" b="1" dirty="0">
                <a:latin typeface="Avenir LT Std 65 Medium"/>
              </a:rPr>
              <a:t>During warm up</a:t>
            </a:r>
          </a:p>
          <a:p>
            <a:pPr>
              <a:defRPr/>
            </a:pPr>
            <a:r>
              <a:rPr lang="en-GB" sz="2800" dirty="0">
                <a:latin typeface="Avenir LT Std 65 Medium"/>
              </a:rPr>
              <a:t> Short (preparatory) stretching – static or dynamic </a:t>
            </a:r>
          </a:p>
          <a:p>
            <a:pPr marL="0" indent="0">
              <a:buNone/>
              <a:defRPr/>
            </a:pPr>
            <a:endParaRPr lang="en-GB" sz="200" dirty="0">
              <a:latin typeface="Avenir LT Std 65 Medium"/>
            </a:endParaRPr>
          </a:p>
          <a:p>
            <a:pPr marL="0" indent="0">
              <a:buNone/>
              <a:defRPr/>
            </a:pPr>
            <a:endParaRPr lang="en-GB" sz="200" dirty="0">
              <a:latin typeface="Avenir LT Std 65 Medium"/>
            </a:endParaRPr>
          </a:p>
          <a:p>
            <a:pPr marL="0" indent="0">
              <a:buNone/>
              <a:defRPr/>
            </a:pPr>
            <a:endParaRPr lang="en-GB" sz="200" dirty="0">
              <a:latin typeface="Avenir LT Std 65 Medium"/>
            </a:endParaRPr>
          </a:p>
          <a:p>
            <a:pPr marL="0" indent="0">
              <a:buNone/>
              <a:defRPr/>
            </a:pPr>
            <a:endParaRPr lang="en-GB" sz="200" dirty="0">
              <a:latin typeface="Avenir LT Std 65 Medium"/>
            </a:endParaRPr>
          </a:p>
          <a:p>
            <a:pPr>
              <a:buNone/>
              <a:defRPr/>
            </a:pPr>
            <a:r>
              <a:rPr lang="en-GB" sz="2800" b="1" dirty="0">
                <a:latin typeface="Avenir LT Std 65 Medium"/>
              </a:rPr>
              <a:t> During cool down/specific stretch sessions</a:t>
            </a:r>
          </a:p>
          <a:p>
            <a:pPr>
              <a:defRPr/>
            </a:pPr>
            <a:r>
              <a:rPr lang="en-GB" sz="2800" dirty="0">
                <a:latin typeface="Avenir LT Std 65 Medium"/>
              </a:rPr>
              <a:t>Maintenance stretching</a:t>
            </a:r>
          </a:p>
          <a:p>
            <a:pPr>
              <a:defRPr/>
            </a:pPr>
            <a:r>
              <a:rPr lang="en-GB" sz="2800" dirty="0">
                <a:latin typeface="Avenir LT Std 65 Medium"/>
              </a:rPr>
              <a:t>Developmental stretching</a:t>
            </a:r>
          </a:p>
          <a:p>
            <a:pPr>
              <a:buNone/>
            </a:pPr>
            <a:endParaRPr lang="en-GB" sz="2800" dirty="0">
              <a:latin typeface="Avenir LT Std 65 Medium"/>
            </a:endParaRPr>
          </a:p>
        </p:txBody>
      </p:sp>
      <p:sp>
        <p:nvSpPr>
          <p:cNvPr id="3" name="Rectangle 2"/>
          <p:cNvSpPr/>
          <p:nvPr/>
        </p:nvSpPr>
        <p:spPr>
          <a:xfrm>
            <a:off x="539552" y="1196752"/>
            <a:ext cx="8064896" cy="584775"/>
          </a:xfrm>
          <a:prstGeom prst="rect">
            <a:avLst/>
          </a:prstGeom>
        </p:spPr>
        <p:txBody>
          <a:bodyPr wrap="square">
            <a:spAutoFit/>
          </a:bodyPr>
          <a:lstStyle/>
          <a:p>
            <a:pPr algn="ctr"/>
            <a:r>
              <a:rPr lang="en-US" sz="3200" b="1" dirty="0">
                <a:latin typeface="Avenir LT Std 65 Medium"/>
              </a:rPr>
              <a:t>When to Stretch </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752528"/>
          </a:xfrm>
        </p:spPr>
        <p:txBody>
          <a:bodyPr/>
          <a:lstStyle/>
          <a:p>
            <a:pPr marL="0" indent="0">
              <a:buNone/>
              <a:defRPr/>
            </a:pPr>
            <a:r>
              <a:rPr lang="en-US" sz="2800" b="1" dirty="0">
                <a:latin typeface="Avenir LT Std 65 Medium"/>
              </a:rPr>
              <a:t>Factors affecting flexibility</a:t>
            </a:r>
            <a:endParaRPr lang="en-GB" sz="2800" b="1" dirty="0">
              <a:latin typeface="Avenir LT Std 65 Medium"/>
            </a:endParaRPr>
          </a:p>
          <a:p>
            <a:pPr>
              <a:defRPr/>
            </a:pPr>
            <a:r>
              <a:rPr lang="en-US" sz="2800" dirty="0">
                <a:latin typeface="Avenir LT Std 65 Medium"/>
              </a:rPr>
              <a:t>The structure of the joint</a:t>
            </a:r>
          </a:p>
          <a:p>
            <a:pPr>
              <a:defRPr/>
            </a:pPr>
            <a:r>
              <a:rPr lang="en-US" sz="2800" dirty="0">
                <a:latin typeface="Avenir LT Std 65 Medium"/>
              </a:rPr>
              <a:t>Ligaments and tendons</a:t>
            </a:r>
          </a:p>
          <a:p>
            <a:pPr>
              <a:defRPr/>
            </a:pPr>
            <a:r>
              <a:rPr lang="en-US" sz="2800" dirty="0">
                <a:latin typeface="Avenir LT Std 65 Medium"/>
              </a:rPr>
              <a:t>Opposing tissue bulk (muscle or fat tissue)</a:t>
            </a:r>
          </a:p>
          <a:p>
            <a:pPr>
              <a:defRPr/>
            </a:pPr>
            <a:r>
              <a:rPr lang="en-US" sz="2800" dirty="0">
                <a:latin typeface="Avenir LT Std 65 Medium"/>
              </a:rPr>
              <a:t>Muscle and its connective tissues</a:t>
            </a:r>
          </a:p>
          <a:p>
            <a:pPr>
              <a:defRPr/>
            </a:pPr>
            <a:r>
              <a:rPr lang="en-GB" sz="2800" dirty="0">
                <a:latin typeface="Avenir LT Std 65 Medium"/>
              </a:rPr>
              <a:t>Gender</a:t>
            </a:r>
          </a:p>
          <a:p>
            <a:pPr>
              <a:defRPr/>
            </a:pPr>
            <a:r>
              <a:rPr lang="en-GB" sz="2800" dirty="0">
                <a:latin typeface="Avenir LT Std 65 Medium"/>
              </a:rPr>
              <a:t>Age</a:t>
            </a:r>
          </a:p>
          <a:p>
            <a:pPr>
              <a:defRPr/>
            </a:pPr>
            <a:r>
              <a:rPr lang="en-GB" sz="2800" dirty="0">
                <a:latin typeface="Avenir LT Std 65 Medium"/>
              </a:rPr>
              <a:t>Time of day</a:t>
            </a:r>
          </a:p>
          <a:p>
            <a:pPr>
              <a:defRPr/>
            </a:pPr>
            <a:r>
              <a:rPr lang="en-GB" sz="2800" dirty="0">
                <a:latin typeface="Avenir LT Std 65 Medium"/>
              </a:rPr>
              <a:t>Temperature</a:t>
            </a:r>
          </a:p>
        </p:txBody>
      </p:sp>
      <p:sp>
        <p:nvSpPr>
          <p:cNvPr id="3" name="Rectangle 2"/>
          <p:cNvSpPr/>
          <p:nvPr/>
        </p:nvSpPr>
        <p:spPr>
          <a:xfrm>
            <a:off x="539552" y="1196752"/>
            <a:ext cx="8064896" cy="584775"/>
          </a:xfrm>
          <a:prstGeom prst="rect">
            <a:avLst/>
          </a:prstGeom>
        </p:spPr>
        <p:txBody>
          <a:bodyPr wrap="square">
            <a:spAutoFit/>
          </a:bodyPr>
          <a:lstStyle/>
          <a:p>
            <a:pPr algn="ctr"/>
            <a:r>
              <a:rPr lang="en-US" sz="3200" b="1" dirty="0">
                <a:latin typeface="Avenir LT Std 65 Medium"/>
              </a:rPr>
              <a:t>Factors Affecting Flexibility </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p:cNvSpPr/>
          <p:nvPr/>
        </p:nvSpPr>
        <p:spPr>
          <a:xfrm>
            <a:off x="539552" y="1196752"/>
            <a:ext cx="8064896" cy="584775"/>
          </a:xfrm>
          <a:prstGeom prst="rect">
            <a:avLst/>
          </a:prstGeom>
        </p:spPr>
        <p:txBody>
          <a:bodyPr wrap="square">
            <a:spAutoFit/>
          </a:bodyPr>
          <a:lstStyle/>
          <a:p>
            <a:pPr algn="ctr"/>
            <a:r>
              <a:rPr lang="en-US" sz="3200" b="1" dirty="0">
                <a:latin typeface="Avenir LT Std 65 Medium"/>
              </a:rPr>
              <a:t>Guidelines to Flexibility </a:t>
            </a:r>
            <a:endParaRPr lang="en-GB" sz="3200" b="1" dirty="0">
              <a:latin typeface="Avenir LT Std 65 Medium"/>
            </a:endParaRPr>
          </a:p>
        </p:txBody>
      </p:sp>
      <p:graphicFrame>
        <p:nvGraphicFramePr>
          <p:cNvPr id="5" name="Table 4"/>
          <p:cNvGraphicFramePr>
            <a:graphicFrameLocks noGrp="1"/>
          </p:cNvGraphicFramePr>
          <p:nvPr>
            <p:extLst>
              <p:ext uri="{D42A27DB-BD31-4B8C-83A1-F6EECF244321}">
                <p14:modId xmlns:p14="http://schemas.microsoft.com/office/powerpoint/2010/main" val="1931248517"/>
              </p:ext>
            </p:extLst>
          </p:nvPr>
        </p:nvGraphicFramePr>
        <p:xfrm>
          <a:off x="611560" y="2060848"/>
          <a:ext cx="7992888" cy="3453648"/>
        </p:xfrm>
        <a:graphic>
          <a:graphicData uri="http://schemas.openxmlformats.org/drawingml/2006/table">
            <a:tbl>
              <a:tblPr/>
              <a:tblGrid>
                <a:gridCol w="1913493">
                  <a:extLst>
                    <a:ext uri="{9D8B030D-6E8A-4147-A177-3AD203B41FA5}">
                      <a16:colId xmlns:a16="http://schemas.microsoft.com/office/drawing/2014/main" val="20000"/>
                    </a:ext>
                  </a:extLst>
                </a:gridCol>
                <a:gridCol w="6079395">
                  <a:extLst>
                    <a:ext uri="{9D8B030D-6E8A-4147-A177-3AD203B41FA5}">
                      <a16:colId xmlns:a16="http://schemas.microsoft.com/office/drawing/2014/main" val="20001"/>
                    </a:ext>
                  </a:extLst>
                </a:gridCol>
              </a:tblGrid>
              <a:tr h="399039">
                <a:tc gridSpan="2">
                  <a:txBody>
                    <a:bodyPr/>
                    <a:lstStyle/>
                    <a:p>
                      <a:pPr marL="71755">
                        <a:spcAft>
                          <a:spcPts val="0"/>
                        </a:spcAft>
                      </a:pPr>
                      <a:r>
                        <a:rPr lang="en-GB" sz="1800" b="1" dirty="0">
                          <a:latin typeface="Avenir LT Std 55 Roman"/>
                          <a:ea typeface="Calibri"/>
                          <a:cs typeface="Times New Roman"/>
                        </a:rPr>
                        <a:t>ACSM guidelines for stretching</a:t>
                      </a:r>
                    </a:p>
                  </a:txBody>
                  <a:tcPr marL="68580" marR="68580" marT="36195" marB="36195">
                    <a:lnL>
                      <a:noFill/>
                    </a:lnL>
                    <a:lnR>
                      <a:noFill/>
                    </a:lnR>
                    <a:lnT>
                      <a:noFill/>
                    </a:lnT>
                    <a:lnB w="12700" cap="flat" cmpd="sng" algn="ctr">
                      <a:solidFill>
                        <a:srgbClr val="FFFFFF"/>
                      </a:solidFill>
                      <a:prstDash val="solid"/>
                      <a:round/>
                      <a:headEnd type="none" w="med" len="med"/>
                      <a:tailEnd type="none" w="med" len="med"/>
                    </a:lnB>
                    <a:solidFill>
                      <a:schemeClr val="accent1">
                        <a:lumMod val="40000"/>
                        <a:lumOff val="60000"/>
                      </a:schemeClr>
                    </a:solidFill>
                  </a:tcPr>
                </a:tc>
                <a:tc hMerge="1">
                  <a:txBody>
                    <a:bodyPr/>
                    <a:lstStyle/>
                    <a:p>
                      <a:endParaRPr lang="en-GB"/>
                    </a:p>
                  </a:txBody>
                  <a:tcPr/>
                </a:tc>
                <a:extLst>
                  <a:ext uri="{0D108BD9-81ED-4DB2-BD59-A6C34878D82A}">
                    <a16:rowId xmlns:a16="http://schemas.microsoft.com/office/drawing/2014/main" val="10000"/>
                  </a:ext>
                </a:extLst>
              </a:tr>
              <a:tr h="399039">
                <a:tc>
                  <a:txBody>
                    <a:bodyPr/>
                    <a:lstStyle/>
                    <a:p>
                      <a:pPr marL="71755">
                        <a:spcAft>
                          <a:spcPts val="0"/>
                        </a:spcAft>
                      </a:pPr>
                      <a:r>
                        <a:rPr lang="en-GB" sz="2000" dirty="0">
                          <a:latin typeface="Avenir LT Std 35 Light"/>
                          <a:ea typeface="Calibri"/>
                          <a:cs typeface="Times New Roman"/>
                        </a:rPr>
                        <a:t>Frequency</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tc>
                  <a:txBody>
                    <a:bodyPr/>
                    <a:lstStyle/>
                    <a:p>
                      <a:pPr marL="71755">
                        <a:spcAft>
                          <a:spcPts val="0"/>
                        </a:spcAft>
                      </a:pPr>
                      <a:r>
                        <a:rPr lang="en-GB" sz="2000" dirty="0">
                          <a:latin typeface="Avenir LT Std 35 Light"/>
                          <a:ea typeface="Calibri"/>
                          <a:cs typeface="Times New Roman"/>
                        </a:rPr>
                        <a:t>Minimum of 2-3 times per week</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1"/>
                  </a:ext>
                </a:extLst>
              </a:tr>
              <a:tr h="669574">
                <a:tc>
                  <a:txBody>
                    <a:bodyPr/>
                    <a:lstStyle/>
                    <a:p>
                      <a:pPr marL="71755">
                        <a:spcAft>
                          <a:spcPts val="0"/>
                        </a:spcAft>
                      </a:pPr>
                      <a:r>
                        <a:rPr lang="en-GB" sz="2000" dirty="0">
                          <a:latin typeface="Avenir LT Std 35 Light"/>
                          <a:ea typeface="Calibri"/>
                          <a:cs typeface="Times New Roman"/>
                        </a:rPr>
                        <a:t>Intensity</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tc>
                  <a:txBody>
                    <a:bodyPr/>
                    <a:lstStyle/>
                    <a:p>
                      <a:pPr marL="71755">
                        <a:spcAft>
                          <a:spcPts val="0"/>
                        </a:spcAft>
                      </a:pPr>
                      <a:r>
                        <a:rPr lang="en-GB" sz="2000" dirty="0">
                          <a:latin typeface="Avenir LT Std 35 Light"/>
                          <a:ea typeface="Calibri"/>
                          <a:cs typeface="Times New Roman"/>
                        </a:rPr>
                        <a:t>3-4 reps per muscle group to the end of the range of movement, without inducing discomfort</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2"/>
                  </a:ext>
                </a:extLst>
              </a:tr>
              <a:tr h="669574">
                <a:tc>
                  <a:txBody>
                    <a:bodyPr/>
                    <a:lstStyle/>
                    <a:p>
                      <a:pPr marL="71755">
                        <a:spcAft>
                          <a:spcPts val="0"/>
                        </a:spcAft>
                      </a:pPr>
                      <a:r>
                        <a:rPr lang="en-GB" sz="2000" dirty="0">
                          <a:latin typeface="Avenir LT Std 35 Light"/>
                          <a:ea typeface="Calibri"/>
                          <a:cs typeface="Times New Roman"/>
                        </a:rPr>
                        <a:t>Time </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tc>
                  <a:txBody>
                    <a:bodyPr/>
                    <a:lstStyle/>
                    <a:p>
                      <a:pPr marL="71755">
                        <a:spcAft>
                          <a:spcPts val="0"/>
                        </a:spcAft>
                      </a:pPr>
                      <a:r>
                        <a:rPr lang="en-GB" sz="2000" dirty="0">
                          <a:latin typeface="Avenir LT Std 35 Light"/>
                          <a:ea typeface="Calibri"/>
                          <a:cs typeface="Times New Roman"/>
                        </a:rPr>
                        <a:t>15-60 seconds for static. A 6 minute contraction followed by a 10-30 second assisted stretch for PNF techniques</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3"/>
                  </a:ext>
                </a:extLst>
              </a:tr>
              <a:tr h="669574">
                <a:tc>
                  <a:txBody>
                    <a:bodyPr/>
                    <a:lstStyle/>
                    <a:p>
                      <a:pPr marL="71755">
                        <a:spcAft>
                          <a:spcPts val="0"/>
                        </a:spcAft>
                      </a:pPr>
                      <a:r>
                        <a:rPr lang="en-GB" sz="2000" dirty="0">
                          <a:latin typeface="Avenir LT Std 35 Light"/>
                          <a:ea typeface="Calibri"/>
                          <a:cs typeface="Times New Roman"/>
                        </a:rPr>
                        <a:t>Type</a:t>
                      </a:r>
                    </a:p>
                  </a:txBody>
                  <a:tcPr marL="68580" marR="68580" marT="36195" marB="36195">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chemeClr val="accent1">
                        <a:lumMod val="40000"/>
                        <a:lumOff val="60000"/>
                      </a:schemeClr>
                    </a:solidFill>
                  </a:tcPr>
                </a:tc>
                <a:tc>
                  <a:txBody>
                    <a:bodyPr/>
                    <a:lstStyle/>
                    <a:p>
                      <a:pPr marL="71755">
                        <a:spcAft>
                          <a:spcPts val="0"/>
                        </a:spcAft>
                      </a:pPr>
                      <a:r>
                        <a:rPr lang="en-GB" sz="2000" dirty="0">
                          <a:latin typeface="Avenir LT Std 35 Light"/>
                          <a:ea typeface="Calibri"/>
                          <a:cs typeface="Times New Roman"/>
                        </a:rPr>
                        <a:t>Static, dynamic or PNF (ballistic may be considered for persons who sporting activities involve ballistic movements</a:t>
                      </a:r>
                    </a:p>
                  </a:txBody>
                  <a:tcPr marL="68580" marR="68580" marT="36195" marB="36195">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a:noFill/>
                    </a:lnB>
                    <a:solidFill>
                      <a:schemeClr val="accent1">
                        <a:lumMod val="40000"/>
                        <a:lumOff val="60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095876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88840"/>
            <a:ext cx="8229600" cy="4176464"/>
          </a:xfrm>
        </p:spPr>
        <p:txBody>
          <a:bodyPr/>
          <a:lstStyle/>
          <a:p>
            <a:pPr>
              <a:defRPr/>
            </a:pPr>
            <a:r>
              <a:rPr lang="en-US" sz="2800" dirty="0">
                <a:latin typeface="Avenir LT Std 65 Medium"/>
              </a:rPr>
              <a:t>Quality of life</a:t>
            </a:r>
          </a:p>
          <a:p>
            <a:pPr>
              <a:defRPr/>
            </a:pPr>
            <a:r>
              <a:rPr lang="en-US" sz="2800" dirty="0">
                <a:latin typeface="Avenir LT Std 65 Medium"/>
              </a:rPr>
              <a:t>Improved sports performance</a:t>
            </a:r>
          </a:p>
          <a:p>
            <a:pPr>
              <a:defRPr/>
            </a:pPr>
            <a:r>
              <a:rPr lang="en-US" sz="2800" dirty="0">
                <a:latin typeface="Avenir LT Std 65 Medium"/>
              </a:rPr>
              <a:t>Improved posture</a:t>
            </a:r>
          </a:p>
          <a:p>
            <a:pPr>
              <a:defRPr/>
            </a:pPr>
            <a:r>
              <a:rPr lang="en-US" sz="2800" dirty="0">
                <a:latin typeface="Avenir LT Std 65 Medium"/>
              </a:rPr>
              <a:t>Stress management</a:t>
            </a:r>
            <a:endParaRPr lang="en-GB" sz="2800" dirty="0">
              <a:latin typeface="Avenir LT Std 65 Medium"/>
            </a:endParaRPr>
          </a:p>
          <a:p>
            <a:endParaRPr lang="en-GB" sz="2800" dirty="0">
              <a:latin typeface="Avenir LT Std 65 Medium"/>
            </a:endParaRPr>
          </a:p>
        </p:txBody>
      </p:sp>
      <p:sp>
        <p:nvSpPr>
          <p:cNvPr id="3" name="Rectangle 2"/>
          <p:cNvSpPr/>
          <p:nvPr/>
        </p:nvSpPr>
        <p:spPr>
          <a:xfrm>
            <a:off x="539552" y="1196752"/>
            <a:ext cx="8064896" cy="584775"/>
          </a:xfrm>
          <a:prstGeom prst="rect">
            <a:avLst/>
          </a:prstGeom>
        </p:spPr>
        <p:txBody>
          <a:bodyPr wrap="square">
            <a:spAutoFit/>
          </a:bodyPr>
          <a:lstStyle/>
          <a:p>
            <a:pPr algn="ctr"/>
            <a:r>
              <a:rPr lang="en-US" sz="3200" b="1" dirty="0">
                <a:latin typeface="Avenir LT Std 65 Medium"/>
              </a:rPr>
              <a:t>Benefits of Flexibility Training </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844824"/>
            <a:ext cx="8229600" cy="4653136"/>
          </a:xfrm>
        </p:spPr>
        <p:txBody>
          <a:bodyPr/>
          <a:lstStyle/>
          <a:p>
            <a:pPr>
              <a:buNone/>
              <a:defRPr/>
            </a:pPr>
            <a:r>
              <a:rPr lang="en-GB" sz="2800" b="1" dirty="0">
                <a:latin typeface="Avenir LT Std 65 Medium"/>
              </a:rPr>
              <a:t>Children</a:t>
            </a:r>
          </a:p>
          <a:p>
            <a:pPr>
              <a:defRPr/>
            </a:pPr>
            <a:r>
              <a:rPr lang="en-US" sz="2800" dirty="0">
                <a:latin typeface="Avenir LT Std 65 Medium"/>
              </a:rPr>
              <a:t>Stretch with care</a:t>
            </a:r>
          </a:p>
          <a:p>
            <a:pPr>
              <a:defRPr/>
            </a:pPr>
            <a:r>
              <a:rPr lang="en-US" sz="2800" dirty="0">
                <a:latin typeface="Avenir LT Std 65 Medium"/>
              </a:rPr>
              <a:t>Soft joints and growth spurts</a:t>
            </a:r>
          </a:p>
          <a:p>
            <a:pPr>
              <a:buNone/>
              <a:defRPr/>
            </a:pPr>
            <a:endParaRPr lang="en-US" sz="800" dirty="0">
              <a:latin typeface="Avenir LT Std 65 Medium"/>
            </a:endParaRPr>
          </a:p>
          <a:p>
            <a:pPr>
              <a:buNone/>
              <a:defRPr/>
            </a:pPr>
            <a:r>
              <a:rPr lang="en-GB" sz="2800" b="1" dirty="0">
                <a:latin typeface="Avenir LT Std 65 Medium"/>
              </a:rPr>
              <a:t>Pregnancy</a:t>
            </a:r>
          </a:p>
          <a:p>
            <a:pPr>
              <a:defRPr/>
            </a:pPr>
            <a:r>
              <a:rPr lang="en-US" sz="2800" dirty="0">
                <a:latin typeface="Avenir LT Std 65 Medium"/>
              </a:rPr>
              <a:t>Increased ability to achieve a greater ROM (Relaxin)</a:t>
            </a:r>
          </a:p>
          <a:p>
            <a:pPr>
              <a:defRPr/>
            </a:pPr>
            <a:r>
              <a:rPr lang="en-US" sz="2800" dirty="0">
                <a:latin typeface="Avenir LT Std 65 Medium"/>
              </a:rPr>
              <a:t>Stretch with care</a:t>
            </a:r>
          </a:p>
          <a:p>
            <a:pPr>
              <a:defRPr/>
            </a:pPr>
            <a:r>
              <a:rPr lang="en-US" sz="2800" dirty="0">
                <a:latin typeface="Avenir LT Std 65 Medium"/>
              </a:rPr>
              <a:t>Short stretches only</a:t>
            </a:r>
          </a:p>
          <a:p>
            <a:pPr>
              <a:defRPr/>
            </a:pPr>
            <a:r>
              <a:rPr lang="en-US" sz="2800" dirty="0">
                <a:latin typeface="Avenir LT Std 65 Medium"/>
              </a:rPr>
              <a:t>Avoid developmental stretching</a:t>
            </a:r>
            <a:endParaRPr lang="en-GB" sz="2800" dirty="0">
              <a:latin typeface="Avenir LT Std 65 Medium"/>
            </a:endParaRPr>
          </a:p>
        </p:txBody>
      </p:sp>
      <p:sp>
        <p:nvSpPr>
          <p:cNvPr id="3" name="Rectangle 2"/>
          <p:cNvSpPr/>
          <p:nvPr/>
        </p:nvSpPr>
        <p:spPr>
          <a:xfrm>
            <a:off x="539552" y="1196752"/>
            <a:ext cx="8352928" cy="584775"/>
          </a:xfrm>
          <a:prstGeom prst="rect">
            <a:avLst/>
          </a:prstGeom>
        </p:spPr>
        <p:txBody>
          <a:bodyPr wrap="square">
            <a:spAutoFit/>
          </a:bodyPr>
          <a:lstStyle/>
          <a:p>
            <a:pPr algn="ctr"/>
            <a:r>
              <a:rPr lang="en-US" sz="3200" b="1" dirty="0">
                <a:latin typeface="Avenir LT Std 65 Medium"/>
              </a:rPr>
              <a:t>Flexibility Training for Special Populations </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3785" y="1988840"/>
            <a:ext cx="8229600" cy="3960440"/>
          </a:xfrm>
        </p:spPr>
        <p:txBody>
          <a:bodyPr/>
          <a:lstStyle/>
          <a:p>
            <a:pPr>
              <a:buNone/>
              <a:defRPr/>
            </a:pPr>
            <a:r>
              <a:rPr lang="en-GB" sz="2800" b="1" dirty="0">
                <a:latin typeface="Avenir LT Std 65 Medium"/>
              </a:rPr>
              <a:t>Ageing</a:t>
            </a:r>
          </a:p>
          <a:p>
            <a:pPr>
              <a:defRPr/>
            </a:pPr>
            <a:r>
              <a:rPr lang="en-US" sz="2800" dirty="0">
                <a:latin typeface="Avenir LT Std 65 Medium"/>
              </a:rPr>
              <a:t>Increased muscle ‘stiffness’</a:t>
            </a:r>
          </a:p>
          <a:p>
            <a:pPr>
              <a:defRPr/>
            </a:pPr>
            <a:r>
              <a:rPr lang="en-US" sz="2800" dirty="0">
                <a:latin typeface="Avenir LT Std 65 Medium"/>
              </a:rPr>
              <a:t>Decreasing stretch potential</a:t>
            </a:r>
          </a:p>
          <a:p>
            <a:pPr>
              <a:defRPr/>
            </a:pPr>
            <a:r>
              <a:rPr lang="en-US" sz="2800" dirty="0">
                <a:latin typeface="Avenir LT Std 65 Medium"/>
              </a:rPr>
              <a:t>Heat loss</a:t>
            </a:r>
            <a:endParaRPr lang="en-GB" sz="2800" dirty="0">
              <a:latin typeface="Avenir LT Std 65 Medium"/>
            </a:endParaRPr>
          </a:p>
          <a:p>
            <a:pPr>
              <a:buNone/>
              <a:defRPr/>
            </a:pPr>
            <a:endParaRPr lang="en-GB" sz="800" dirty="0">
              <a:latin typeface="Avenir LT Std 65 Medium"/>
            </a:endParaRPr>
          </a:p>
        </p:txBody>
      </p:sp>
      <p:sp>
        <p:nvSpPr>
          <p:cNvPr id="4" name="Rectangle 3"/>
          <p:cNvSpPr/>
          <p:nvPr/>
        </p:nvSpPr>
        <p:spPr>
          <a:xfrm>
            <a:off x="467544" y="1196752"/>
            <a:ext cx="8280920" cy="584775"/>
          </a:xfrm>
          <a:prstGeom prst="rect">
            <a:avLst/>
          </a:prstGeom>
        </p:spPr>
        <p:txBody>
          <a:bodyPr wrap="square">
            <a:spAutoFit/>
          </a:bodyPr>
          <a:lstStyle/>
          <a:p>
            <a:pPr algn="ctr"/>
            <a:r>
              <a:rPr lang="en-US" sz="3200" b="1" dirty="0">
                <a:latin typeface="Avenir LT Std 65 Medium"/>
              </a:rPr>
              <a:t>Flexibility Training for Special Populations </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93204" y="1916832"/>
            <a:ext cx="8229600" cy="3816424"/>
          </a:xfrm>
        </p:spPr>
        <p:txBody>
          <a:bodyPr/>
          <a:lstStyle/>
          <a:p>
            <a:pPr>
              <a:buNone/>
              <a:defRPr/>
            </a:pPr>
            <a:r>
              <a:rPr lang="en-GB" sz="2800" b="1" dirty="0">
                <a:latin typeface="Avenir LT Std 65 Medium"/>
              </a:rPr>
              <a:t>Disability</a:t>
            </a:r>
          </a:p>
          <a:p>
            <a:pPr>
              <a:defRPr/>
            </a:pPr>
            <a:r>
              <a:rPr lang="en-US" sz="2800" dirty="0">
                <a:latin typeface="Avenir LT Std 65 Medium"/>
              </a:rPr>
              <a:t>Exercise options may be limited due to disability</a:t>
            </a:r>
          </a:p>
          <a:p>
            <a:pPr>
              <a:defRPr/>
            </a:pPr>
            <a:r>
              <a:rPr lang="en-US" sz="2800" dirty="0">
                <a:latin typeface="Avenir LT Std 65 Medium"/>
              </a:rPr>
              <a:t>ROM may be limited due to disability related inactivity</a:t>
            </a:r>
          </a:p>
          <a:p>
            <a:pPr marL="342900" lvl="1" indent="-342900">
              <a:buFont typeface="Arial" pitchFamily="34" charset="0"/>
              <a:buChar char="•"/>
              <a:defRPr/>
            </a:pPr>
            <a:r>
              <a:rPr lang="en-GB" dirty="0">
                <a:latin typeface="Avenir LT Std 65 Medium"/>
              </a:rPr>
              <a:t>Consider exercise options carefully and seek professional advice</a:t>
            </a:r>
          </a:p>
          <a:p>
            <a:pPr>
              <a:buNone/>
            </a:pPr>
            <a:endParaRPr lang="en-GB" sz="2800" dirty="0">
              <a:latin typeface="Avenir LT Std 65 Medium"/>
            </a:endParaRPr>
          </a:p>
        </p:txBody>
      </p:sp>
      <p:sp>
        <p:nvSpPr>
          <p:cNvPr id="4" name="Rectangle 3"/>
          <p:cNvSpPr/>
          <p:nvPr/>
        </p:nvSpPr>
        <p:spPr>
          <a:xfrm>
            <a:off x="323528" y="1196752"/>
            <a:ext cx="8568952" cy="584775"/>
          </a:xfrm>
          <a:prstGeom prst="rect">
            <a:avLst/>
          </a:prstGeom>
        </p:spPr>
        <p:txBody>
          <a:bodyPr wrap="square">
            <a:spAutoFit/>
          </a:bodyPr>
          <a:lstStyle/>
          <a:p>
            <a:pPr algn="ctr"/>
            <a:r>
              <a:rPr lang="en-US" sz="3200" b="1" dirty="0">
                <a:latin typeface="Avenir LT Std 65 Medium"/>
              </a:rPr>
              <a:t>Flexibility Training for Special Populations </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00808"/>
            <a:ext cx="8424936" cy="4824536"/>
          </a:xfrm>
        </p:spPr>
        <p:txBody>
          <a:bodyPr/>
          <a:lstStyle/>
          <a:p>
            <a:pPr>
              <a:defRPr/>
            </a:pPr>
            <a:endParaRPr lang="en-US" sz="2400" dirty="0">
              <a:latin typeface="Avenir LT Std 65 Medium"/>
            </a:endParaRPr>
          </a:p>
          <a:p>
            <a:pPr>
              <a:defRPr/>
            </a:pPr>
            <a:endParaRPr lang="en-GB" sz="2400" dirty="0">
              <a:latin typeface="Avenir LT Std 65 Medium"/>
            </a:endParaRPr>
          </a:p>
        </p:txBody>
      </p:sp>
      <p:sp>
        <p:nvSpPr>
          <p:cNvPr id="5" name="Title 1"/>
          <p:cNvSpPr txBox="1">
            <a:spLocks/>
          </p:cNvSpPr>
          <p:nvPr/>
        </p:nvSpPr>
        <p:spPr>
          <a:xfrm>
            <a:off x="395536" y="1124744"/>
            <a:ext cx="8229600" cy="576064"/>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dirty="0">
                <a:ln>
                  <a:noFill/>
                </a:ln>
                <a:solidFill>
                  <a:schemeClr val="tx1"/>
                </a:solidFill>
                <a:effectLst/>
                <a:uLnTx/>
                <a:uFillTx/>
                <a:latin typeface="Avenir LT Std 65 Medium"/>
                <a:ea typeface="+mj-ea"/>
                <a:cs typeface="Arial" pitchFamily="34" charset="0"/>
              </a:rPr>
              <a:t>Key</a:t>
            </a:r>
            <a:r>
              <a:rPr kumimoji="0" lang="en-US" sz="3200" b="1" i="0" u="none" strike="noStrike" kern="1200" cap="none" spc="0" normalizeH="0" noProof="0" dirty="0">
                <a:ln>
                  <a:noFill/>
                </a:ln>
                <a:solidFill>
                  <a:schemeClr val="tx1"/>
                </a:solidFill>
                <a:effectLst/>
                <a:uLnTx/>
                <a:uFillTx/>
                <a:latin typeface="Avenir LT Std 65 Medium"/>
                <a:ea typeface="+mj-ea"/>
                <a:cs typeface="Arial" pitchFamily="34" charset="0"/>
              </a:rPr>
              <a:t> Points </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6" name="Content Placeholder 1"/>
          <p:cNvSpPr txBox="1">
            <a:spLocks/>
          </p:cNvSpPr>
          <p:nvPr/>
        </p:nvSpPr>
        <p:spPr>
          <a:xfrm>
            <a:off x="457200" y="1916832"/>
            <a:ext cx="8229600" cy="4464496"/>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ea typeface="+mn-ea"/>
              <a:cs typeface="Arial" pitchFamily="34" charset="0"/>
            </a:endParaRPr>
          </a:p>
        </p:txBody>
      </p:sp>
      <p:sp>
        <p:nvSpPr>
          <p:cNvPr id="8" name="Content Placeholder 1"/>
          <p:cNvSpPr txBox="1">
            <a:spLocks/>
          </p:cNvSpPr>
          <p:nvPr/>
        </p:nvSpPr>
        <p:spPr>
          <a:xfrm>
            <a:off x="457200" y="1844824"/>
            <a:ext cx="8229600" cy="4536504"/>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dirty="0">
                <a:latin typeface="Avenir LT Std 65 Medium"/>
                <a:cs typeface="Arial" pitchFamily="34" charset="0"/>
              </a:rPr>
              <a:t>Flexibility is the ROM around a joint and is specific to each joint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dirty="0">
                <a:latin typeface="Avenir LT Std 65 Medium"/>
                <a:cs typeface="Arial" pitchFamily="34" charset="0"/>
              </a:rPr>
              <a:t>There are several different types of stretching</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dirty="0">
                <a:latin typeface="Avenir LT Std 65 Medium"/>
                <a:cs typeface="Arial" pitchFamily="34" charset="0"/>
              </a:rPr>
              <a:t>Short stretches are performed  in the warm up, maintenance and developmental stretching  in the cool down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dirty="0">
                <a:latin typeface="Avenir LT Std 65 Medium"/>
                <a:cs typeface="Arial" pitchFamily="34" charset="0"/>
              </a:rPr>
              <a:t>Benefits to improve flexibility include improvements in quality of life, sporting performance, posture and prevention of chronic back pain </a:t>
            </a:r>
          </a:p>
        </p:txBody>
      </p:sp>
    </p:spTree>
    <p:extLst>
      <p:ext uri="{BB962C8B-B14F-4D97-AF65-F5344CB8AC3E}">
        <p14:creationId xmlns:p14="http://schemas.microsoft.com/office/powerpoint/2010/main" val="41095876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492896"/>
            <a:ext cx="7704856" cy="1584176"/>
          </a:xfrm>
        </p:spPr>
        <p:txBody>
          <a:bodyPr>
            <a:normAutofit/>
          </a:bodyPr>
          <a:lstStyle/>
          <a:p>
            <a:pPr algn="ctr"/>
            <a:r>
              <a:rPr lang="en-US" sz="4400" dirty="0">
                <a:latin typeface="Avenir LT Std 65 Medium"/>
              </a:rPr>
              <a:t>Motor Skills</a:t>
            </a:r>
            <a:endParaRPr lang="en-GB" sz="4400" dirty="0">
              <a:latin typeface="Avenir LT Std 65 Medium"/>
            </a:endParaRPr>
          </a:p>
        </p:txBody>
      </p:sp>
      <p:sp>
        <p:nvSpPr>
          <p:cNvPr id="3" name="Title 4"/>
          <p:cNvSpPr txBox="1">
            <a:spLocks/>
          </p:cNvSpPr>
          <p:nvPr/>
        </p:nvSpPr>
        <p:spPr>
          <a:xfrm>
            <a:off x="224323" y="3573015"/>
            <a:ext cx="8708504"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t>L2 Principles of Exercise</a:t>
            </a:r>
            <a:r>
              <a:rPr kumimoji="0" lang="en-GB" sz="3200" b="1" i="0" u="none" strike="noStrike" kern="1200" cap="none" spc="0" normalizeH="0" noProof="0" dirty="0">
                <a:ln>
                  <a:noFill/>
                </a:ln>
                <a:solidFill>
                  <a:schemeClr val="bg1"/>
                </a:solidFill>
                <a:effectLst/>
                <a:uLnTx/>
                <a:uFillTx/>
                <a:latin typeface="Avenir LT Std 35 Light"/>
                <a:ea typeface="+mj-ea"/>
                <a:cs typeface="Arial" pitchFamily="34" charset="0"/>
              </a:rPr>
              <a:t> </a:t>
            </a:r>
            <a: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t>Fitness and Health</a:t>
            </a:r>
            <a:b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br>
            <a:b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br>
            <a:endPar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16832"/>
            <a:ext cx="8229600" cy="4464496"/>
          </a:xfrm>
        </p:spPr>
        <p:txBody>
          <a:bodyPr/>
          <a:lstStyle/>
          <a:p>
            <a:pPr>
              <a:buNone/>
            </a:pPr>
            <a:r>
              <a:rPr lang="en-GB" sz="2800" b="1" dirty="0">
                <a:latin typeface="Avenir LT Std 65 Medium"/>
                <a:cs typeface="Arial" charset="0"/>
              </a:rPr>
              <a:t>Components of motor fitness</a:t>
            </a:r>
            <a:endParaRPr lang="en-GB" sz="2800" dirty="0">
              <a:latin typeface="Avenir LT Std 65 Medium"/>
              <a:cs typeface="Arial" charset="0"/>
            </a:endParaRPr>
          </a:p>
          <a:p>
            <a:r>
              <a:rPr lang="en-GB" sz="2800" dirty="0">
                <a:latin typeface="Avenir LT Std 65 Medium"/>
                <a:cs typeface="Arial" charset="0"/>
              </a:rPr>
              <a:t>Speed</a:t>
            </a:r>
          </a:p>
          <a:p>
            <a:r>
              <a:rPr lang="en-GB" sz="2800" dirty="0">
                <a:latin typeface="Avenir LT Std 65 Medium"/>
                <a:cs typeface="Arial" charset="0"/>
              </a:rPr>
              <a:t>Agility</a:t>
            </a:r>
          </a:p>
          <a:p>
            <a:r>
              <a:rPr lang="en-GB" sz="2800" dirty="0">
                <a:latin typeface="Avenir LT Std 65 Medium"/>
                <a:cs typeface="Arial" charset="0"/>
              </a:rPr>
              <a:t>Balance</a:t>
            </a:r>
          </a:p>
          <a:p>
            <a:r>
              <a:rPr lang="en-GB" sz="2800" dirty="0">
                <a:latin typeface="Avenir LT Std 65 Medium"/>
                <a:cs typeface="Arial" charset="0"/>
              </a:rPr>
              <a:t>Coordination</a:t>
            </a:r>
          </a:p>
          <a:p>
            <a:r>
              <a:rPr lang="en-GB" sz="2800" dirty="0">
                <a:latin typeface="Avenir LT Std 65 Medium"/>
                <a:cs typeface="Arial" charset="0"/>
              </a:rPr>
              <a:t>Power</a:t>
            </a:r>
          </a:p>
          <a:p>
            <a:r>
              <a:rPr lang="en-GB" sz="2800" dirty="0">
                <a:latin typeface="Avenir LT Std 65 Medium"/>
                <a:cs typeface="Arial" charset="0"/>
              </a:rPr>
              <a:t>Reaction time</a:t>
            </a:r>
          </a:p>
          <a:p>
            <a:pPr>
              <a:buNone/>
            </a:pPr>
            <a:endParaRPr lang="en-GB" sz="2800" dirty="0">
              <a:latin typeface="Avenir LT Std 65 Medium"/>
            </a:endParaRPr>
          </a:p>
        </p:txBody>
      </p:sp>
      <p:sp>
        <p:nvSpPr>
          <p:cNvPr id="5" name="Rectangle 4"/>
          <p:cNvSpPr/>
          <p:nvPr/>
        </p:nvSpPr>
        <p:spPr>
          <a:xfrm>
            <a:off x="539552" y="1196752"/>
            <a:ext cx="8064896" cy="584775"/>
          </a:xfrm>
          <a:prstGeom prst="rect">
            <a:avLst/>
          </a:prstGeom>
        </p:spPr>
        <p:txBody>
          <a:bodyPr wrap="square">
            <a:spAutoFit/>
          </a:bodyPr>
          <a:lstStyle/>
          <a:p>
            <a:pPr algn="ctr"/>
            <a:r>
              <a:rPr lang="en-US" sz="3200" b="1" dirty="0">
                <a:latin typeface="Avenir LT Std 65 Medium"/>
              </a:rPr>
              <a:t>Motor Fitness (Skill)</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04864"/>
            <a:ext cx="8229600" cy="4176464"/>
          </a:xfrm>
        </p:spPr>
        <p:txBody>
          <a:bodyPr/>
          <a:lstStyle/>
          <a:p>
            <a:r>
              <a:rPr lang="en-GB" sz="2800" dirty="0">
                <a:latin typeface="Avenir LT Std 65 Medium"/>
                <a:cs typeface="Arial" charset="0"/>
              </a:rPr>
              <a:t>Kinaesthetic (spatial) awareness</a:t>
            </a:r>
          </a:p>
          <a:p>
            <a:r>
              <a:rPr lang="en-GB" sz="2800" dirty="0">
                <a:latin typeface="Avenir LT Std 65 Medium"/>
                <a:cs typeface="Arial" charset="0"/>
              </a:rPr>
              <a:t>Links between the central and peripheral nervous systems</a:t>
            </a:r>
          </a:p>
          <a:p>
            <a:r>
              <a:rPr lang="en-GB" sz="2800" dirty="0">
                <a:latin typeface="Avenir LT Std 65 Medium"/>
                <a:cs typeface="Arial" charset="0"/>
              </a:rPr>
              <a:t>Every day activities</a:t>
            </a:r>
          </a:p>
          <a:p>
            <a:r>
              <a:rPr lang="en-GB" sz="2800" dirty="0">
                <a:latin typeface="Avenir LT Std 65 Medium"/>
                <a:cs typeface="Arial" charset="0"/>
              </a:rPr>
              <a:t>Sporting performance</a:t>
            </a:r>
          </a:p>
          <a:p>
            <a:r>
              <a:rPr lang="en-GB" sz="2800" dirty="0">
                <a:latin typeface="Avenir LT Std 65 Medium"/>
                <a:cs typeface="Arial" charset="0"/>
              </a:rPr>
              <a:t>Reduced risk of injury</a:t>
            </a:r>
            <a:endParaRPr lang="en-GB" sz="2800" dirty="0">
              <a:latin typeface="Avenir LT Std 65 Medium"/>
            </a:endParaRPr>
          </a:p>
        </p:txBody>
      </p:sp>
      <p:sp>
        <p:nvSpPr>
          <p:cNvPr id="5" name="Rectangle 4"/>
          <p:cNvSpPr/>
          <p:nvPr/>
        </p:nvSpPr>
        <p:spPr>
          <a:xfrm>
            <a:off x="539552" y="1196752"/>
            <a:ext cx="8064896" cy="584775"/>
          </a:xfrm>
          <a:prstGeom prst="rect">
            <a:avLst/>
          </a:prstGeom>
        </p:spPr>
        <p:txBody>
          <a:bodyPr wrap="square">
            <a:spAutoFit/>
          </a:bodyPr>
          <a:lstStyle/>
          <a:p>
            <a:pPr algn="ctr"/>
            <a:r>
              <a:rPr lang="en-US" sz="3200" b="1" dirty="0">
                <a:latin typeface="Avenir LT Std 65 Medium"/>
              </a:rPr>
              <a:t>The Importance of Motor Fitness</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88840"/>
            <a:ext cx="8229600" cy="4392488"/>
          </a:xfrm>
        </p:spPr>
        <p:txBody>
          <a:bodyPr/>
          <a:lstStyle/>
          <a:p>
            <a:pPr marL="0" indent="0">
              <a:buNone/>
              <a:defRPr/>
            </a:pPr>
            <a:r>
              <a:rPr lang="en-GB" sz="2800" b="1" dirty="0">
                <a:latin typeface="Avenir LT Std 65 Medium"/>
              </a:rPr>
              <a:t>Skill development can be affected by a number of factors including:</a:t>
            </a:r>
          </a:p>
          <a:p>
            <a:pPr>
              <a:defRPr/>
            </a:pPr>
            <a:r>
              <a:rPr lang="en-GB" sz="2800" dirty="0">
                <a:latin typeface="Avenir LT Std 65 Medium"/>
              </a:rPr>
              <a:t>Previous skill/experience</a:t>
            </a:r>
          </a:p>
          <a:p>
            <a:pPr>
              <a:defRPr/>
            </a:pPr>
            <a:r>
              <a:rPr lang="en-GB" sz="2800" dirty="0">
                <a:latin typeface="Avenir LT Std 65 Medium"/>
              </a:rPr>
              <a:t>Kinaesthetic awareness</a:t>
            </a:r>
          </a:p>
          <a:p>
            <a:pPr>
              <a:defRPr/>
            </a:pPr>
            <a:r>
              <a:rPr lang="en-GB" sz="2800" dirty="0">
                <a:latin typeface="Avenir LT Std 65 Medium"/>
              </a:rPr>
              <a:t>Genetic factors</a:t>
            </a:r>
          </a:p>
          <a:p>
            <a:pPr>
              <a:defRPr/>
            </a:pPr>
            <a:r>
              <a:rPr lang="en-GB" sz="2800" dirty="0">
                <a:latin typeface="Avenir LT Std 65 Medium"/>
              </a:rPr>
              <a:t>Lifestyle factors</a:t>
            </a:r>
          </a:p>
          <a:p>
            <a:pPr>
              <a:buNone/>
            </a:pPr>
            <a:endParaRPr lang="en-GB" sz="2800" dirty="0">
              <a:latin typeface="Avenir LT Std 65 Medium"/>
            </a:endParaRP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Principles of Motor Fitness Training  </a:t>
            </a:r>
          </a:p>
        </p:txBody>
      </p:sp>
    </p:spTree>
    <p:extLst>
      <p:ext uri="{BB962C8B-B14F-4D97-AF65-F5344CB8AC3E}">
        <p14:creationId xmlns:p14="http://schemas.microsoft.com/office/powerpoint/2010/main" val="41095876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844824"/>
            <a:ext cx="8363272" cy="4680520"/>
          </a:xfrm>
        </p:spPr>
        <p:txBody>
          <a:bodyPr/>
          <a:lstStyle/>
          <a:p>
            <a:pPr marL="0" indent="0">
              <a:buNone/>
              <a:defRPr/>
            </a:pPr>
            <a:r>
              <a:rPr lang="en-GB" sz="2800" b="1" dirty="0">
                <a:latin typeface="Avenir LT Std 65 Medium"/>
              </a:rPr>
              <a:t>Skill development and the learning process:</a:t>
            </a:r>
            <a:endParaRPr lang="en-GB" sz="800" dirty="0">
              <a:latin typeface="Avenir LT Std 65 Medium"/>
            </a:endParaRPr>
          </a:p>
          <a:p>
            <a:pPr>
              <a:defRPr/>
            </a:pPr>
            <a:r>
              <a:rPr lang="en-US" sz="2400" dirty="0">
                <a:latin typeface="Avenir LT Std 65 Medium"/>
              </a:rPr>
              <a:t>Individuals need both time and practice to develop new specific skills</a:t>
            </a:r>
            <a:endParaRPr lang="en-GB" sz="2400" dirty="0">
              <a:latin typeface="Avenir LT Std 65 Medium"/>
            </a:endParaRPr>
          </a:p>
          <a:p>
            <a:pPr>
              <a:defRPr/>
            </a:pPr>
            <a:r>
              <a:rPr lang="en-US" sz="2400" dirty="0">
                <a:latin typeface="Avenir LT Std 65 Medium"/>
              </a:rPr>
              <a:t>Managing your body weight, maneuvering centre of gravity, coordinating body movements, moving at different speeds, in different directions and at different intensities, will in the long term help to improve your motor skills.</a:t>
            </a:r>
          </a:p>
          <a:p>
            <a:pPr>
              <a:defRPr/>
            </a:pPr>
            <a:r>
              <a:rPr lang="en-US" sz="2400" dirty="0">
                <a:latin typeface="Avenir LT Std 65 Medium"/>
              </a:rPr>
              <a:t>There are three main stages of learning when training motor skills</a:t>
            </a:r>
            <a:endParaRPr lang="en-GB" sz="2400" dirty="0">
              <a:latin typeface="Avenir LT Std 65 Medium"/>
            </a:endParaRP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Principles of Motor Fitness Training  </a:t>
            </a:r>
          </a:p>
        </p:txBody>
      </p:sp>
    </p:spTree>
    <p:extLst>
      <p:ext uri="{BB962C8B-B14F-4D97-AF65-F5344CB8AC3E}">
        <p14:creationId xmlns:p14="http://schemas.microsoft.com/office/powerpoint/2010/main" val="41095876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88840"/>
            <a:ext cx="8229600" cy="4392488"/>
          </a:xfrm>
        </p:spPr>
        <p:txBody>
          <a:bodyPr/>
          <a:lstStyle/>
          <a:p>
            <a:pPr marL="0" indent="0">
              <a:buNone/>
              <a:defRPr/>
            </a:pPr>
            <a:r>
              <a:rPr lang="en-GB" sz="2800" b="1" dirty="0">
                <a:latin typeface="Avenir LT Std 65 Medium"/>
              </a:rPr>
              <a:t>Three main stages of the motor skills learning process:</a:t>
            </a:r>
          </a:p>
          <a:p>
            <a:pPr marL="0" indent="0">
              <a:buNone/>
              <a:defRPr/>
            </a:pPr>
            <a:endParaRPr lang="en-GB" sz="200" dirty="0">
              <a:latin typeface="Avenir LT Std 65 Medium"/>
            </a:endParaRPr>
          </a:p>
          <a:p>
            <a:pPr marL="0" indent="0">
              <a:buNone/>
              <a:defRPr/>
            </a:pPr>
            <a:endParaRPr lang="en-GB" sz="200" dirty="0">
              <a:latin typeface="Avenir LT Std 65 Medium"/>
            </a:endParaRPr>
          </a:p>
          <a:p>
            <a:pPr>
              <a:defRPr/>
            </a:pPr>
            <a:r>
              <a:rPr lang="en-US" sz="2800" dirty="0">
                <a:latin typeface="Avenir LT Std 65 Medium"/>
              </a:rPr>
              <a:t>Cognitive</a:t>
            </a:r>
          </a:p>
          <a:p>
            <a:pPr>
              <a:defRPr/>
            </a:pPr>
            <a:r>
              <a:rPr lang="en-US" sz="2800" dirty="0">
                <a:latin typeface="Avenir LT Std 65 Medium"/>
              </a:rPr>
              <a:t>Motor (associative)</a:t>
            </a:r>
          </a:p>
          <a:p>
            <a:pPr>
              <a:defRPr/>
            </a:pPr>
            <a:r>
              <a:rPr lang="en-US" sz="2800" dirty="0">
                <a:latin typeface="Avenir LT Std 65 Medium"/>
              </a:rPr>
              <a:t>Automatic (autonomous)</a:t>
            </a:r>
          </a:p>
          <a:p>
            <a:pPr>
              <a:buNone/>
            </a:pPr>
            <a:endParaRPr lang="en-GB" sz="2800" dirty="0">
              <a:latin typeface="Avenir LT Std 65 Medium"/>
            </a:endParaRP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venir LT Std 65 Medium"/>
                <a:ea typeface="+mj-ea"/>
                <a:cs typeface="Arial" charset="0"/>
              </a:rPr>
              <a:t>Principles of Motor Fitness Training  </a:t>
            </a:r>
          </a:p>
        </p:txBody>
      </p:sp>
    </p:spTree>
    <p:extLst>
      <p:ext uri="{BB962C8B-B14F-4D97-AF65-F5344CB8AC3E}">
        <p14:creationId xmlns:p14="http://schemas.microsoft.com/office/powerpoint/2010/main" val="41095876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2492896"/>
            <a:ext cx="8640960" cy="4104456"/>
          </a:xfrm>
        </p:spPr>
        <p:txBody>
          <a:bodyPr/>
          <a:lstStyle/>
          <a:p>
            <a:pPr>
              <a:buNone/>
            </a:pPr>
            <a:r>
              <a:rPr lang="en-GB" sz="2800" b="1" dirty="0">
                <a:latin typeface="Arial" charset="0"/>
                <a:cs typeface="Arial" charset="0"/>
              </a:rPr>
              <a:t>Working with young people (age 14–16 years)</a:t>
            </a:r>
          </a:p>
          <a:p>
            <a:r>
              <a:rPr lang="en-US" sz="2800" dirty="0">
                <a:latin typeface="Avenir LT Std 65 Medium"/>
              </a:rPr>
              <a:t>Muscle growth does not keep up with bone growth</a:t>
            </a:r>
          </a:p>
          <a:p>
            <a:r>
              <a:rPr lang="en-US" sz="2800" dirty="0">
                <a:latin typeface="Avenir LT Std 65 Medium"/>
              </a:rPr>
              <a:t>Very high intensity training should be avoided</a:t>
            </a:r>
          </a:p>
          <a:p>
            <a:r>
              <a:rPr lang="en-US" sz="2800" dirty="0">
                <a:latin typeface="Avenir LT Std 65 Medium"/>
              </a:rPr>
              <a:t>Weight bearing is an important feature of their development</a:t>
            </a:r>
          </a:p>
          <a:p>
            <a:pPr>
              <a:buNone/>
            </a:pPr>
            <a:endParaRPr lang="en-GB" sz="2800" dirty="0">
              <a:latin typeface="Avenir LT Std 65 Medium"/>
            </a:endParaRPr>
          </a:p>
        </p:txBody>
      </p:sp>
      <p:sp>
        <p:nvSpPr>
          <p:cNvPr id="3" name="Title 1"/>
          <p:cNvSpPr txBox="1">
            <a:spLocks/>
          </p:cNvSpPr>
          <p:nvPr/>
        </p:nvSpPr>
        <p:spPr>
          <a:xfrm>
            <a:off x="467544" y="1124744"/>
            <a:ext cx="8229600" cy="100811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tx1"/>
                </a:solidFill>
                <a:effectLst/>
                <a:uLnTx/>
                <a:uFillTx/>
                <a:latin typeface="Arial" pitchFamily="34" charset="0"/>
                <a:ea typeface="+mj-ea"/>
                <a:cs typeface="Arial" pitchFamily="34" charset="0"/>
              </a:rPr>
              <a:t>  Motor Skills Training for Special Populations</a:t>
            </a:r>
          </a:p>
        </p:txBody>
      </p:sp>
    </p:spTree>
    <p:extLst>
      <p:ext uri="{BB962C8B-B14F-4D97-AF65-F5344CB8AC3E}">
        <p14:creationId xmlns:p14="http://schemas.microsoft.com/office/powerpoint/2010/main" val="41095876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1560" y="1772816"/>
            <a:ext cx="8064896" cy="4824536"/>
          </a:xfrm>
        </p:spPr>
        <p:txBody>
          <a:bodyPr/>
          <a:lstStyle/>
          <a:p>
            <a:pPr>
              <a:buNone/>
            </a:pPr>
            <a:r>
              <a:rPr lang="en-GB" sz="2400" b="1" dirty="0">
                <a:latin typeface="Avenir LT Std 65 Medium"/>
                <a:cs typeface="Arial" charset="0"/>
              </a:rPr>
              <a:t>Exercises to avoid:</a:t>
            </a:r>
          </a:p>
          <a:p>
            <a:r>
              <a:rPr lang="en-US" sz="2400" dirty="0">
                <a:latin typeface="Avenir LT Std 65 Medium"/>
                <a:cs typeface="Arial" charset="0"/>
              </a:rPr>
              <a:t>Prolonged high intensity (anaerobic training)</a:t>
            </a:r>
          </a:p>
          <a:p>
            <a:r>
              <a:rPr lang="en-US" sz="2400" dirty="0">
                <a:latin typeface="Avenir LT Std 65 Medium"/>
                <a:cs typeface="Arial" charset="0"/>
              </a:rPr>
              <a:t>High resistance training</a:t>
            </a:r>
          </a:p>
          <a:p>
            <a:pPr>
              <a:buNone/>
            </a:pPr>
            <a:endParaRPr lang="en-US" sz="800" dirty="0">
              <a:latin typeface="Avenir LT Std 65 Medium"/>
              <a:cs typeface="Arial" charset="0"/>
            </a:endParaRPr>
          </a:p>
          <a:p>
            <a:pPr>
              <a:buNone/>
            </a:pPr>
            <a:r>
              <a:rPr lang="en-GB" sz="2400" b="1" dirty="0">
                <a:latin typeface="Avenir LT Std 65 Medium"/>
                <a:cs typeface="Arial" charset="0"/>
              </a:rPr>
              <a:t>Exercises to include:</a:t>
            </a:r>
          </a:p>
          <a:p>
            <a:r>
              <a:rPr lang="en-US" sz="2400" dirty="0">
                <a:latin typeface="Avenir LT Std 65 Medium"/>
                <a:cs typeface="Arial" charset="0"/>
              </a:rPr>
              <a:t>Interval type training (reduce the impact and intensity between efforts)</a:t>
            </a:r>
            <a:endParaRPr lang="en-GB" sz="2400" dirty="0">
              <a:latin typeface="Avenir LT Std 65 Medium"/>
              <a:cs typeface="Arial" charset="0"/>
            </a:endParaRPr>
          </a:p>
          <a:p>
            <a:r>
              <a:rPr lang="en-US" sz="2400" dirty="0">
                <a:latin typeface="Avenir LT Std 65 Medium"/>
                <a:cs typeface="Arial" charset="0"/>
              </a:rPr>
              <a:t>Body weight exercises incorporating gravity and lever length as resistance</a:t>
            </a:r>
          </a:p>
          <a:p>
            <a:r>
              <a:rPr lang="en-US" sz="2400" dirty="0">
                <a:latin typeface="Avenir LT Std 65 Medium"/>
                <a:cs typeface="Arial" charset="0"/>
              </a:rPr>
              <a:t>Functional activities such as pulling and pushing</a:t>
            </a:r>
          </a:p>
          <a:p>
            <a:r>
              <a:rPr lang="en-US" sz="2400" dirty="0">
                <a:latin typeface="Avenir LT Std 65 Medium"/>
                <a:cs typeface="Arial" charset="0"/>
              </a:rPr>
              <a:t>Activities to develop motor skills</a:t>
            </a:r>
          </a:p>
          <a:p>
            <a:pPr>
              <a:buNone/>
            </a:pPr>
            <a:endParaRPr lang="en-GB" sz="2400" dirty="0">
              <a:latin typeface="Avenir LT Std 65 Medium"/>
            </a:endParaRPr>
          </a:p>
        </p:txBody>
      </p:sp>
      <p:sp>
        <p:nvSpPr>
          <p:cNvPr id="3" name="Title 1"/>
          <p:cNvSpPr txBox="1">
            <a:spLocks/>
          </p:cNvSpPr>
          <p:nvPr/>
        </p:nvSpPr>
        <p:spPr>
          <a:xfrm>
            <a:off x="467544"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rPr>
              <a:t>  Working</a:t>
            </a:r>
            <a:r>
              <a:rPr kumimoji="0" lang="en-GB" sz="3600" b="1" i="0" u="none" strike="noStrike" kern="1200" cap="none" spc="0" normalizeH="0" noProof="0" dirty="0">
                <a:ln>
                  <a:noFill/>
                </a:ln>
                <a:solidFill>
                  <a:schemeClr val="tx1"/>
                </a:solidFill>
                <a:effectLst/>
                <a:uLnTx/>
                <a:uFillTx/>
                <a:latin typeface="Arial" pitchFamily="34" charset="0"/>
                <a:ea typeface="+mj-ea"/>
                <a:cs typeface="Arial" pitchFamily="34" charset="0"/>
              </a:rPr>
              <a:t> with Young People</a:t>
            </a:r>
            <a:endPar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2276872"/>
            <a:ext cx="8640960" cy="3960440"/>
          </a:xfrm>
        </p:spPr>
        <p:txBody>
          <a:bodyPr/>
          <a:lstStyle/>
          <a:p>
            <a:pPr>
              <a:buNone/>
              <a:defRPr/>
            </a:pPr>
            <a:r>
              <a:rPr lang="en-US" sz="2800" b="1" dirty="0">
                <a:latin typeface="Avenir LT Std 65 Medium"/>
              </a:rPr>
              <a:t>Ante Post Natal</a:t>
            </a:r>
            <a:endParaRPr lang="en-GB" sz="2800" b="1" dirty="0">
              <a:latin typeface="Avenir LT Std 65 Medium"/>
            </a:endParaRPr>
          </a:p>
          <a:p>
            <a:pPr>
              <a:defRPr/>
            </a:pPr>
            <a:r>
              <a:rPr lang="en-US" sz="2800" dirty="0">
                <a:latin typeface="Avenir LT Std 65 Medium"/>
              </a:rPr>
              <a:t>The hormone relaxin affects joint stability (especially in the pelvis) therefore greater risk of injury</a:t>
            </a:r>
          </a:p>
          <a:p>
            <a:pPr>
              <a:defRPr/>
            </a:pPr>
            <a:r>
              <a:rPr lang="en-US" sz="2800" dirty="0">
                <a:latin typeface="Avenir LT Std 65 Medium"/>
              </a:rPr>
              <a:t>Time scales for release and withdrawal of relaxin should be considered</a:t>
            </a:r>
            <a:endParaRPr lang="en-GB" sz="2800" dirty="0">
              <a:latin typeface="Avenir LT Std 65 Medium"/>
            </a:endParaRPr>
          </a:p>
          <a:p>
            <a:pPr>
              <a:defRPr/>
            </a:pPr>
            <a:r>
              <a:rPr lang="en-US" sz="2800" dirty="0">
                <a:latin typeface="Avenir LT Std 65 Medium"/>
              </a:rPr>
              <a:t>Changes in body shape leads to postural changes in gravity </a:t>
            </a:r>
          </a:p>
          <a:p>
            <a:pPr>
              <a:defRPr/>
            </a:pPr>
            <a:endParaRPr lang="en-GB" sz="2800" b="1" dirty="0">
              <a:latin typeface="Avenir LT Std 65 Medium"/>
            </a:endParaRPr>
          </a:p>
          <a:p>
            <a:pPr>
              <a:buNone/>
            </a:pPr>
            <a:endParaRPr lang="en-GB" sz="2800" dirty="0">
              <a:latin typeface="Avenir LT Std 65 Medium"/>
            </a:endParaRPr>
          </a:p>
        </p:txBody>
      </p:sp>
      <p:sp>
        <p:nvSpPr>
          <p:cNvPr id="3" name="Title 1"/>
          <p:cNvSpPr txBox="1">
            <a:spLocks/>
          </p:cNvSpPr>
          <p:nvPr/>
        </p:nvSpPr>
        <p:spPr>
          <a:xfrm>
            <a:off x="467544" y="1124744"/>
            <a:ext cx="8229600" cy="100811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rPr>
              <a:t>  Motor Skills Training for Special Populations</a:t>
            </a:r>
          </a:p>
        </p:txBody>
      </p:sp>
    </p:spTree>
    <p:extLst>
      <p:ext uri="{BB962C8B-B14F-4D97-AF65-F5344CB8AC3E}">
        <p14:creationId xmlns:p14="http://schemas.microsoft.com/office/powerpoint/2010/main" val="41095876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772816"/>
            <a:ext cx="8640960" cy="4725144"/>
          </a:xfrm>
        </p:spPr>
        <p:txBody>
          <a:bodyPr/>
          <a:lstStyle/>
          <a:p>
            <a:pPr>
              <a:buNone/>
            </a:pPr>
            <a:r>
              <a:rPr lang="en-GB" sz="2800" b="1" dirty="0">
                <a:latin typeface="Avenir LT Std 65 Medium"/>
                <a:cs typeface="Arial" charset="0"/>
              </a:rPr>
              <a:t>Exercises to avoid:</a:t>
            </a:r>
          </a:p>
          <a:p>
            <a:r>
              <a:rPr lang="en-US" sz="2800" dirty="0">
                <a:latin typeface="Avenir LT Std 65 Medium"/>
                <a:cs typeface="Arial" charset="0"/>
              </a:rPr>
              <a:t>Supine position exercises after the first trimester</a:t>
            </a:r>
            <a:endParaRPr lang="en-GB" sz="2800" dirty="0">
              <a:latin typeface="Avenir LT Std 65 Medium"/>
              <a:cs typeface="Arial" charset="0"/>
            </a:endParaRPr>
          </a:p>
          <a:p>
            <a:r>
              <a:rPr lang="en-US" sz="2800" dirty="0">
                <a:latin typeface="Avenir LT Std 65 Medium"/>
                <a:cs typeface="Arial" charset="0"/>
              </a:rPr>
              <a:t>Developmental, PNF or ballistic stretching</a:t>
            </a:r>
          </a:p>
          <a:p>
            <a:r>
              <a:rPr lang="en-GB" sz="2800" dirty="0">
                <a:latin typeface="Avenir LT Std 65 Medium"/>
                <a:cs typeface="Arial" charset="0"/>
              </a:rPr>
              <a:t>High impact exercises</a:t>
            </a:r>
          </a:p>
          <a:p>
            <a:pPr>
              <a:buNone/>
            </a:pPr>
            <a:endParaRPr lang="en-GB" sz="800" dirty="0">
              <a:latin typeface="Avenir LT Std 65 Medium"/>
              <a:cs typeface="Arial" charset="0"/>
            </a:endParaRPr>
          </a:p>
          <a:p>
            <a:pPr>
              <a:buNone/>
            </a:pPr>
            <a:r>
              <a:rPr lang="en-GB" sz="2800" b="1" dirty="0">
                <a:latin typeface="Avenir LT Std 65 Medium"/>
                <a:cs typeface="Arial" charset="0"/>
              </a:rPr>
              <a:t>Exercise to include:</a:t>
            </a:r>
          </a:p>
          <a:p>
            <a:r>
              <a:rPr lang="en-US" sz="2800" dirty="0">
                <a:latin typeface="Avenir LT Std 65 Medium"/>
                <a:cs typeface="Arial" charset="0"/>
              </a:rPr>
              <a:t>Interval type exercises</a:t>
            </a:r>
          </a:p>
          <a:p>
            <a:r>
              <a:rPr lang="en-GB" sz="2800" dirty="0">
                <a:latin typeface="Avenir LT Std 65 Medium"/>
                <a:cs typeface="Arial" charset="0"/>
              </a:rPr>
              <a:t>Maintenance stretches e.g. static stretches</a:t>
            </a:r>
          </a:p>
          <a:p>
            <a:r>
              <a:rPr lang="en-GB" sz="2800" dirty="0">
                <a:latin typeface="Avenir LT Std 65 Medium"/>
                <a:cs typeface="Arial" charset="0"/>
              </a:rPr>
              <a:t>Core stability exercises</a:t>
            </a:r>
          </a:p>
          <a:p>
            <a:r>
              <a:rPr lang="en-GB" sz="2800" dirty="0">
                <a:latin typeface="Avenir LT Std 65 Medium"/>
                <a:cs typeface="Arial" charset="0"/>
              </a:rPr>
              <a:t>Balance exercises</a:t>
            </a:r>
            <a:endParaRPr lang="en-GB" sz="2800" b="1" dirty="0">
              <a:latin typeface="Avenir LT Std 65 Medium"/>
            </a:endParaRPr>
          </a:p>
          <a:p>
            <a:pPr>
              <a:buNone/>
            </a:pPr>
            <a:endParaRPr lang="en-GB" sz="2800" dirty="0">
              <a:latin typeface="Avenir LT Std 65 Medium"/>
            </a:endParaRPr>
          </a:p>
        </p:txBody>
      </p:sp>
      <p:sp>
        <p:nvSpPr>
          <p:cNvPr id="3" name="Title 1"/>
          <p:cNvSpPr txBox="1">
            <a:spLocks/>
          </p:cNvSpPr>
          <p:nvPr/>
        </p:nvSpPr>
        <p:spPr>
          <a:xfrm>
            <a:off x="179512" y="1093045"/>
            <a:ext cx="8568952" cy="100811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rPr>
              <a:t>  Working with Ante Post Natal</a:t>
            </a:r>
            <a:r>
              <a:rPr kumimoji="0" lang="en-GB" sz="3600" b="1" i="0" u="none" strike="noStrike" kern="1200" cap="none" spc="0" normalizeH="0" noProof="0" dirty="0">
                <a:ln>
                  <a:noFill/>
                </a:ln>
                <a:solidFill>
                  <a:schemeClr val="tx1"/>
                </a:solidFill>
                <a:effectLst/>
                <a:uLnTx/>
                <a:uFillTx/>
                <a:latin typeface="Arial" pitchFamily="34" charset="0"/>
                <a:ea typeface="+mj-ea"/>
                <a:cs typeface="Arial" pitchFamily="34" charset="0"/>
              </a:rPr>
              <a:t> </a:t>
            </a:r>
            <a:r>
              <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rPr>
              <a:t>Clients</a:t>
            </a:r>
          </a:p>
        </p:txBody>
      </p:sp>
    </p:spTree>
    <p:extLst>
      <p:ext uri="{BB962C8B-B14F-4D97-AF65-F5344CB8AC3E}">
        <p14:creationId xmlns:p14="http://schemas.microsoft.com/office/powerpoint/2010/main" val="41095876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2276872"/>
            <a:ext cx="7488832" cy="3024336"/>
          </a:xfrm>
        </p:spPr>
        <p:txBody>
          <a:bodyPr/>
          <a:lstStyle/>
          <a:p>
            <a:pPr>
              <a:buNone/>
            </a:pPr>
            <a:r>
              <a:rPr lang="en-GB" sz="2800" b="1" dirty="0">
                <a:latin typeface="Avenir LT Std 65 Medium"/>
                <a:cs typeface="Arial" charset="0"/>
              </a:rPr>
              <a:t>Ageing</a:t>
            </a:r>
          </a:p>
          <a:p>
            <a:r>
              <a:rPr lang="en-US" sz="2800" dirty="0">
                <a:latin typeface="Avenir LT Std 65 Medium"/>
                <a:cs typeface="Arial" charset="0"/>
              </a:rPr>
              <a:t>Metabolic rate tends to decrease</a:t>
            </a:r>
          </a:p>
          <a:p>
            <a:r>
              <a:rPr lang="en-US" sz="2800" dirty="0">
                <a:latin typeface="Avenir LT Std 65 Medium"/>
                <a:cs typeface="Arial" charset="0"/>
              </a:rPr>
              <a:t>Loss of muscle tissue</a:t>
            </a:r>
          </a:p>
          <a:p>
            <a:r>
              <a:rPr lang="en-US" sz="2800" dirty="0">
                <a:latin typeface="Avenir LT Std 65 Medium"/>
                <a:cs typeface="Arial" charset="0"/>
              </a:rPr>
              <a:t>Loss of bone density</a:t>
            </a:r>
          </a:p>
          <a:p>
            <a:r>
              <a:rPr lang="en-US" sz="2800" dirty="0">
                <a:latin typeface="Avenir LT Std 65 Medium"/>
                <a:cs typeface="Arial" charset="0"/>
              </a:rPr>
              <a:t>Increased susceptibility to falls </a:t>
            </a:r>
          </a:p>
          <a:p>
            <a:pPr>
              <a:buNone/>
            </a:pPr>
            <a:endParaRPr lang="en-GB" sz="2800" dirty="0">
              <a:latin typeface="Avenir LT Std 65 Medium"/>
            </a:endParaRPr>
          </a:p>
        </p:txBody>
      </p:sp>
      <p:sp>
        <p:nvSpPr>
          <p:cNvPr id="3" name="Title 1"/>
          <p:cNvSpPr txBox="1">
            <a:spLocks/>
          </p:cNvSpPr>
          <p:nvPr/>
        </p:nvSpPr>
        <p:spPr>
          <a:xfrm>
            <a:off x="467544" y="1124744"/>
            <a:ext cx="8229600" cy="100811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rPr>
              <a:t>  Motor Skills Training for Special Populations</a:t>
            </a:r>
          </a:p>
        </p:txBody>
      </p:sp>
    </p:spTree>
    <p:extLst>
      <p:ext uri="{BB962C8B-B14F-4D97-AF65-F5344CB8AC3E}">
        <p14:creationId xmlns:p14="http://schemas.microsoft.com/office/powerpoint/2010/main" val="41095876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9744" y="1916832"/>
            <a:ext cx="8640960" cy="2808312"/>
          </a:xfrm>
        </p:spPr>
        <p:txBody>
          <a:bodyPr/>
          <a:lstStyle/>
          <a:p>
            <a:pPr marL="0" indent="0">
              <a:buNone/>
              <a:defRPr/>
            </a:pPr>
            <a:r>
              <a:rPr lang="en-US" sz="2800" dirty="0">
                <a:latin typeface="Avenir LT Std 65 Medium"/>
              </a:rPr>
              <a:t>Safety guidelines as defined by the National Occupational Standards for older people </a:t>
            </a:r>
            <a:r>
              <a:rPr lang="en-GB" sz="2800" dirty="0">
                <a:latin typeface="Avenir LT Std 65 Medium"/>
              </a:rPr>
              <a:t>include:</a:t>
            </a:r>
          </a:p>
          <a:p>
            <a:pPr marL="0" indent="0">
              <a:buNone/>
              <a:defRPr/>
            </a:pPr>
            <a:r>
              <a:rPr lang="en-GB" sz="2800" b="1" dirty="0">
                <a:latin typeface="Avenir LT Std 65 Medium"/>
              </a:rPr>
              <a:t>Exercises to avoid:</a:t>
            </a:r>
          </a:p>
          <a:p>
            <a:pPr>
              <a:defRPr/>
            </a:pPr>
            <a:r>
              <a:rPr lang="en-GB" sz="2800" dirty="0">
                <a:latin typeface="Avenir LT Std 65 Medium"/>
              </a:rPr>
              <a:t>High impact.  Prone/flexion activities.  Complex choreography</a:t>
            </a:r>
          </a:p>
          <a:p>
            <a:pPr>
              <a:buNone/>
              <a:defRPr/>
            </a:pPr>
            <a:endParaRPr lang="en-US" sz="2800" dirty="0">
              <a:latin typeface="Avenir LT Std 65 Medium"/>
            </a:endParaRPr>
          </a:p>
          <a:p>
            <a:pPr>
              <a:buNone/>
              <a:defRPr/>
            </a:pPr>
            <a:endParaRPr lang="en-GB" sz="2800" dirty="0">
              <a:latin typeface="Avenir LT Std 65 Medium"/>
            </a:endParaRPr>
          </a:p>
        </p:txBody>
      </p:sp>
      <p:sp>
        <p:nvSpPr>
          <p:cNvPr id="3" name="Title 1"/>
          <p:cNvSpPr txBox="1">
            <a:spLocks/>
          </p:cNvSpPr>
          <p:nvPr/>
        </p:nvSpPr>
        <p:spPr>
          <a:xfrm>
            <a:off x="465424" y="1124744"/>
            <a:ext cx="8229600" cy="100811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rPr>
              <a:t>  Working</a:t>
            </a:r>
            <a:r>
              <a:rPr kumimoji="0" lang="en-GB" sz="3600" b="1" i="0" u="none" strike="noStrike" kern="1200" cap="none" spc="0" normalizeH="0" noProof="0" dirty="0">
                <a:ln>
                  <a:noFill/>
                </a:ln>
                <a:solidFill>
                  <a:schemeClr val="tx1"/>
                </a:solidFill>
                <a:effectLst/>
                <a:uLnTx/>
                <a:uFillTx/>
                <a:latin typeface="Arial" pitchFamily="34" charset="0"/>
                <a:ea typeface="+mj-ea"/>
                <a:cs typeface="Arial" pitchFamily="34" charset="0"/>
              </a:rPr>
              <a:t> with Ageing Clients (50+)</a:t>
            </a:r>
            <a:endPar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16832"/>
            <a:ext cx="8229600" cy="4464496"/>
          </a:xfrm>
        </p:spPr>
        <p:txBody>
          <a:bodyPr/>
          <a:lstStyle/>
          <a:p>
            <a:pPr>
              <a:buNone/>
              <a:defRPr/>
            </a:pPr>
            <a:r>
              <a:rPr lang="en-US" sz="2800" b="1" dirty="0">
                <a:latin typeface="Avenir LT Std 65 Medium"/>
              </a:rPr>
              <a:t>Exercises to include:</a:t>
            </a:r>
          </a:p>
          <a:p>
            <a:pPr>
              <a:defRPr/>
            </a:pPr>
            <a:r>
              <a:rPr lang="en-US" sz="2800" dirty="0">
                <a:latin typeface="Avenir LT Std 65 Medium"/>
              </a:rPr>
              <a:t>Back extension (in particular thoracic extension) to improve posture</a:t>
            </a:r>
          </a:p>
          <a:p>
            <a:pPr>
              <a:defRPr/>
            </a:pPr>
            <a:r>
              <a:rPr lang="en-US" sz="2800" dirty="0">
                <a:latin typeface="Avenir LT Std 65 Medium"/>
              </a:rPr>
              <a:t>Interval type activities which allows for rest between harder bouts of activity</a:t>
            </a:r>
          </a:p>
          <a:p>
            <a:pPr>
              <a:defRPr/>
            </a:pPr>
            <a:r>
              <a:rPr lang="en-US" sz="2800" dirty="0">
                <a:latin typeface="Avenir LT Std 65 Medium"/>
              </a:rPr>
              <a:t>Functional activities to assist in everyday tasks</a:t>
            </a:r>
          </a:p>
          <a:p>
            <a:pPr>
              <a:defRPr/>
            </a:pPr>
            <a:r>
              <a:rPr lang="en-GB" sz="2800" dirty="0">
                <a:latin typeface="Avenir LT Std 65 Medium"/>
              </a:rPr>
              <a:t>Multijoint/compound type activities</a:t>
            </a:r>
          </a:p>
          <a:p>
            <a:pPr>
              <a:defRPr/>
            </a:pPr>
            <a:r>
              <a:rPr lang="en-GB" sz="2800" dirty="0">
                <a:latin typeface="Avenir LT Std 65 Medium"/>
              </a:rPr>
              <a:t>Balance activities</a:t>
            </a:r>
          </a:p>
          <a:p>
            <a:pPr>
              <a:defRPr/>
            </a:pPr>
            <a:r>
              <a:rPr lang="en-GB" sz="2800" dirty="0">
                <a:latin typeface="Avenir LT Std 65 Medium"/>
              </a:rPr>
              <a:t>Core stability activities</a:t>
            </a:r>
          </a:p>
        </p:txBody>
      </p:sp>
      <p:sp>
        <p:nvSpPr>
          <p:cNvPr id="3" name="Title 1"/>
          <p:cNvSpPr txBox="1">
            <a:spLocks/>
          </p:cNvSpPr>
          <p:nvPr/>
        </p:nvSpPr>
        <p:spPr>
          <a:xfrm>
            <a:off x="467544" y="1124744"/>
            <a:ext cx="8229600" cy="100811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rPr>
              <a:t>  Working</a:t>
            </a:r>
            <a:r>
              <a:rPr kumimoji="0" lang="en-GB" sz="3600" b="1" i="0" u="none" strike="noStrike" kern="1200" cap="none" spc="0" normalizeH="0" noProof="0" dirty="0">
                <a:ln>
                  <a:noFill/>
                </a:ln>
                <a:solidFill>
                  <a:schemeClr val="tx1"/>
                </a:solidFill>
                <a:effectLst/>
                <a:uLnTx/>
                <a:uFillTx/>
                <a:latin typeface="Arial" pitchFamily="34" charset="0"/>
                <a:ea typeface="+mj-ea"/>
                <a:cs typeface="Arial" pitchFamily="34" charset="0"/>
              </a:rPr>
              <a:t> with Ageing Clients (50+)</a:t>
            </a:r>
            <a:endPar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2276872"/>
            <a:ext cx="8640960" cy="3672408"/>
          </a:xfrm>
        </p:spPr>
        <p:txBody>
          <a:bodyPr/>
          <a:lstStyle/>
          <a:p>
            <a:pPr>
              <a:buNone/>
            </a:pPr>
            <a:r>
              <a:rPr lang="en-GB" sz="2800" b="1" dirty="0">
                <a:latin typeface="Avenir LT Std 65 Medium"/>
                <a:cs typeface="Arial" charset="0"/>
              </a:rPr>
              <a:t>Disability</a:t>
            </a:r>
          </a:p>
          <a:p>
            <a:r>
              <a:rPr lang="en-US" sz="2800" dirty="0">
                <a:latin typeface="Avenir LT Std 65 Medium"/>
                <a:cs typeface="Arial" charset="0"/>
              </a:rPr>
              <a:t>Specific disability related limitations specific to their disability</a:t>
            </a:r>
          </a:p>
          <a:p>
            <a:r>
              <a:rPr lang="en-US" sz="2800" dirty="0">
                <a:latin typeface="Avenir LT Std 65 Medium"/>
                <a:cs typeface="Arial" charset="0"/>
              </a:rPr>
              <a:t>Poor motor skills resulting from disability or disability related inactivity</a:t>
            </a:r>
          </a:p>
          <a:p>
            <a:pPr marL="342900" lvl="1" indent="-342900">
              <a:buFont typeface="Arial" charset="0"/>
              <a:buChar char="•"/>
            </a:pPr>
            <a:r>
              <a:rPr lang="en-GB" dirty="0">
                <a:latin typeface="Avenir LT Std 65 Medium"/>
                <a:cs typeface="Arial" charset="0"/>
              </a:rPr>
              <a:t>Consider exercise options carefully and seek professional advice</a:t>
            </a:r>
          </a:p>
        </p:txBody>
      </p:sp>
      <p:sp>
        <p:nvSpPr>
          <p:cNvPr id="3" name="Title 1"/>
          <p:cNvSpPr txBox="1">
            <a:spLocks/>
          </p:cNvSpPr>
          <p:nvPr/>
        </p:nvSpPr>
        <p:spPr>
          <a:xfrm>
            <a:off x="467544" y="1124744"/>
            <a:ext cx="8229600" cy="100811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rPr>
              <a:t>  Motor Skills Training for Special Populations</a:t>
            </a:r>
          </a:p>
        </p:txBody>
      </p:sp>
    </p:spTree>
    <p:extLst>
      <p:ext uri="{BB962C8B-B14F-4D97-AF65-F5344CB8AC3E}">
        <p14:creationId xmlns:p14="http://schemas.microsoft.com/office/powerpoint/2010/main" val="41095876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00808"/>
            <a:ext cx="8424936" cy="4824536"/>
          </a:xfrm>
        </p:spPr>
        <p:txBody>
          <a:bodyPr/>
          <a:lstStyle/>
          <a:p>
            <a:pPr>
              <a:defRPr/>
            </a:pPr>
            <a:endParaRPr lang="en-US" sz="2400" dirty="0">
              <a:latin typeface="Avenir LT Std 65 Medium"/>
            </a:endParaRPr>
          </a:p>
          <a:p>
            <a:pPr>
              <a:defRPr/>
            </a:pPr>
            <a:endParaRPr lang="en-GB" sz="2400" dirty="0">
              <a:latin typeface="Avenir LT Std 65 Medium"/>
            </a:endParaRPr>
          </a:p>
        </p:txBody>
      </p:sp>
      <p:sp>
        <p:nvSpPr>
          <p:cNvPr id="5" name="Title 1"/>
          <p:cNvSpPr txBox="1">
            <a:spLocks/>
          </p:cNvSpPr>
          <p:nvPr/>
        </p:nvSpPr>
        <p:spPr>
          <a:xfrm>
            <a:off x="395536" y="1196752"/>
            <a:ext cx="8229600" cy="576064"/>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600" b="1" i="0" u="none" strike="noStrike" kern="1200" cap="none" spc="0" normalizeH="0" baseline="0" noProof="0" dirty="0">
                <a:ln>
                  <a:noFill/>
                </a:ln>
                <a:solidFill>
                  <a:schemeClr val="tx1"/>
                </a:solidFill>
                <a:effectLst/>
                <a:uLnTx/>
                <a:uFillTx/>
                <a:latin typeface="Avenir LT Std 65 Medium"/>
                <a:ea typeface="+mj-ea"/>
                <a:cs typeface="Arial" pitchFamily="34" charset="0"/>
              </a:rPr>
              <a:t>Key</a:t>
            </a:r>
            <a:r>
              <a:rPr kumimoji="0" lang="en-US" sz="3600" b="1" i="0" u="none" strike="noStrike" kern="1200" cap="none" spc="0" normalizeH="0" noProof="0" dirty="0">
                <a:ln>
                  <a:noFill/>
                </a:ln>
                <a:solidFill>
                  <a:schemeClr val="tx1"/>
                </a:solidFill>
                <a:effectLst/>
                <a:uLnTx/>
                <a:uFillTx/>
                <a:latin typeface="Avenir LT Std 65 Medium"/>
                <a:ea typeface="+mj-ea"/>
                <a:cs typeface="Arial" pitchFamily="34" charset="0"/>
              </a:rPr>
              <a:t> Points </a:t>
            </a:r>
            <a:endParaRPr kumimoji="0" lang="en-GB" sz="36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6" name="Content Placeholder 1"/>
          <p:cNvSpPr txBox="1">
            <a:spLocks/>
          </p:cNvSpPr>
          <p:nvPr/>
        </p:nvSpPr>
        <p:spPr>
          <a:xfrm>
            <a:off x="261864" y="1988840"/>
            <a:ext cx="8640960" cy="3960440"/>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dirty="0">
                <a:latin typeface="Avenir LT Std 65 Medium"/>
                <a:cs typeface="Arial" charset="0"/>
              </a:rPr>
              <a:t>Motor fitness refers</a:t>
            </a:r>
            <a:r>
              <a:rPr kumimoji="0" lang="en-US" sz="2800" b="0" i="0" u="none" strike="noStrike" kern="1200" cap="none" spc="0" normalizeH="0" noProof="0" dirty="0">
                <a:ln>
                  <a:noFill/>
                </a:ln>
                <a:solidFill>
                  <a:schemeClr val="tx1"/>
                </a:solidFill>
                <a:effectLst/>
                <a:uLnTx/>
                <a:uFillTx/>
                <a:latin typeface="Avenir LT Std 65 Medium"/>
                <a:ea typeface="+mn-ea"/>
                <a:cs typeface="Arial" charset="0"/>
              </a:rPr>
              <a:t> to the skill-related elements of fitness agility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baseline="0" dirty="0">
                <a:latin typeface="Avenir LT Std 65 Medium"/>
                <a:cs typeface="Arial" charset="0"/>
              </a:rPr>
              <a:t>Motor</a:t>
            </a:r>
            <a:r>
              <a:rPr lang="en-US" sz="2800" dirty="0">
                <a:latin typeface="Avenir LT Std 65 Medium"/>
                <a:cs typeface="Arial" charset="0"/>
              </a:rPr>
              <a:t> fitness is essential for everyday life, sporting activities and specific exercises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schemeClr val="tx1"/>
                </a:solidFill>
                <a:effectLst/>
                <a:uLnTx/>
                <a:uFillTx/>
                <a:latin typeface="Avenir LT Std 65 Medium"/>
                <a:ea typeface="+mn-ea"/>
                <a:cs typeface="Arial" charset="0"/>
              </a:rPr>
              <a:t>To</a:t>
            </a:r>
            <a:r>
              <a:rPr kumimoji="0" lang="en-US" sz="2800" b="0" i="0" u="none" strike="noStrike" kern="1200" cap="none" spc="0" normalizeH="0" noProof="0" dirty="0">
                <a:ln>
                  <a:noFill/>
                </a:ln>
                <a:solidFill>
                  <a:schemeClr val="tx1"/>
                </a:solidFill>
                <a:effectLst/>
                <a:uLnTx/>
                <a:uFillTx/>
                <a:latin typeface="Avenir LT Std 65 Medium"/>
                <a:ea typeface="+mn-ea"/>
                <a:cs typeface="Arial" charset="0"/>
              </a:rPr>
              <a:t> develop motor fitness skills need to be broken down into a logical learning process</a:t>
            </a:r>
            <a:endParaRPr kumimoji="0" lang="en-GB" sz="2800" b="0" i="0" u="none" strike="noStrike" kern="1200" cap="none" spc="0" normalizeH="0" baseline="0" noProof="0" dirty="0">
              <a:ln>
                <a:noFill/>
              </a:ln>
              <a:solidFill>
                <a:schemeClr val="tx1"/>
              </a:solidFill>
              <a:effectLst/>
              <a:uLnTx/>
              <a:uFillTx/>
              <a:latin typeface="Avenir LT Std 65 Medium"/>
              <a:ea typeface="+mn-ea"/>
              <a:cs typeface="Arial"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7704856" cy="2232248"/>
          </a:xfrm>
        </p:spPr>
        <p:txBody>
          <a:bodyPr>
            <a:normAutofit/>
          </a:bodyPr>
          <a:lstStyle/>
          <a:p>
            <a:pPr algn="ctr"/>
            <a:r>
              <a:rPr lang="en-US" sz="4000" dirty="0"/>
              <a:t>General Considerations for Special Populations </a:t>
            </a:r>
            <a:endParaRPr lang="en-GB" sz="4000" dirty="0"/>
          </a:p>
        </p:txBody>
      </p:sp>
      <p:sp>
        <p:nvSpPr>
          <p:cNvPr id="4" name="Title 4"/>
          <p:cNvSpPr txBox="1">
            <a:spLocks/>
          </p:cNvSpPr>
          <p:nvPr/>
        </p:nvSpPr>
        <p:spPr>
          <a:xfrm>
            <a:off x="107504" y="3501008"/>
            <a:ext cx="9036496"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t>L2 Principles of Exercise</a:t>
            </a:r>
            <a:r>
              <a:rPr lang="en-GB" sz="3200" b="1" dirty="0">
                <a:solidFill>
                  <a:schemeClr val="bg1"/>
                </a:solidFill>
                <a:latin typeface="Avenir LT Std 35 Light"/>
                <a:ea typeface="+mj-ea"/>
                <a:cs typeface="Arial" pitchFamily="34" charset="0"/>
              </a:rPr>
              <a:t> </a:t>
            </a:r>
            <a: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t>Fitness and Health</a:t>
            </a:r>
            <a:b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br>
            <a:b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br>
            <a:endPar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536504"/>
          </a:xfrm>
        </p:spPr>
        <p:txBody>
          <a:bodyPr/>
          <a:lstStyle/>
          <a:p>
            <a:pPr marL="0" indent="0">
              <a:buNone/>
              <a:defRPr/>
            </a:pPr>
            <a:r>
              <a:rPr lang="en-GB" sz="2800" b="1" dirty="0">
                <a:latin typeface="Avenir LT Std 65 Medium"/>
                <a:cs typeface="Arial" charset="0"/>
              </a:rPr>
              <a:t>Working with young people (age 14–16 years)</a:t>
            </a:r>
          </a:p>
          <a:p>
            <a:pPr>
              <a:defRPr/>
            </a:pPr>
            <a:r>
              <a:rPr lang="en-US" sz="2800" dirty="0">
                <a:latin typeface="Avenir LT Std 65 Medium"/>
                <a:cs typeface="Arial" charset="0"/>
              </a:rPr>
              <a:t>A sedentary lifestyle in young people can have negative health consequences both now and later in their life</a:t>
            </a:r>
          </a:p>
          <a:p>
            <a:pPr>
              <a:defRPr/>
            </a:pPr>
            <a:r>
              <a:rPr lang="en-US" sz="2800" dirty="0">
                <a:latin typeface="Avenir LT Std 65 Medium"/>
                <a:cs typeface="Arial" charset="0"/>
              </a:rPr>
              <a:t>An obese child has an 80% chance of growing up to be an obese adult</a:t>
            </a:r>
          </a:p>
          <a:p>
            <a:pPr>
              <a:defRPr/>
            </a:pPr>
            <a:r>
              <a:rPr lang="en-US" sz="2800" dirty="0">
                <a:latin typeface="Avenir LT Std 65 Medium"/>
                <a:cs typeface="Arial" charset="0"/>
              </a:rPr>
              <a:t>Possibly due to unhealthy lifestyle choices and learned behaviours from their parents</a:t>
            </a:r>
          </a:p>
          <a:p>
            <a:pPr>
              <a:buNone/>
            </a:pPr>
            <a:endParaRPr lang="en-US" sz="2800" b="1" dirty="0">
              <a:latin typeface="Arial" charset="0"/>
              <a:cs typeface="Arial" charset="0"/>
            </a:endParaRPr>
          </a:p>
          <a:p>
            <a:pPr>
              <a:buNone/>
            </a:pPr>
            <a:endParaRPr lang="en-GB" sz="2800" dirty="0">
              <a:latin typeface="Avenir LT Std 65 Medium"/>
            </a:endParaRPr>
          </a:p>
        </p:txBody>
      </p:sp>
      <p:sp>
        <p:nvSpPr>
          <p:cNvPr id="3" name="Title 1"/>
          <p:cNvSpPr txBox="1">
            <a:spLocks/>
          </p:cNvSpPr>
          <p:nvPr/>
        </p:nvSpPr>
        <p:spPr>
          <a:xfrm>
            <a:off x="467544"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rPr>
              <a:t>  </a:t>
            </a:r>
            <a:r>
              <a:rPr lang="en-GB" sz="3200" b="1" dirty="0">
                <a:latin typeface="Avenir LT Std 65 Medium"/>
                <a:ea typeface="+mj-ea"/>
                <a:cs typeface="Arial" pitchFamily="34" charset="0"/>
              </a:rPr>
              <a:t>Young People </a:t>
            </a:r>
          </a:p>
        </p:txBody>
      </p:sp>
    </p:spTree>
    <p:extLst>
      <p:ext uri="{BB962C8B-B14F-4D97-AF65-F5344CB8AC3E}">
        <p14:creationId xmlns:p14="http://schemas.microsoft.com/office/powerpoint/2010/main" val="41095876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536504"/>
          </a:xfrm>
        </p:spPr>
        <p:txBody>
          <a:bodyPr/>
          <a:lstStyle/>
          <a:p>
            <a:pPr>
              <a:buNone/>
            </a:pPr>
            <a:r>
              <a:rPr lang="en-US" sz="2800" b="1" dirty="0">
                <a:latin typeface="Avenir LT Std 65 Medium"/>
                <a:cs typeface="Arial" charset="0"/>
              </a:rPr>
              <a:t>A young person who is active will have:</a:t>
            </a:r>
          </a:p>
          <a:p>
            <a:r>
              <a:rPr lang="en-GB" sz="2800" dirty="0">
                <a:latin typeface="Avenir LT Std 65 Medium"/>
                <a:cs typeface="Arial" charset="0"/>
              </a:rPr>
              <a:t>Stronger muscles and bones</a:t>
            </a:r>
          </a:p>
          <a:p>
            <a:r>
              <a:rPr lang="en-US" sz="2800" dirty="0">
                <a:latin typeface="Avenir LT Std 65 Medium"/>
                <a:cs typeface="Arial" charset="0"/>
              </a:rPr>
              <a:t>A leaner body, controlled body fat and be less likely to become overweight</a:t>
            </a:r>
          </a:p>
          <a:p>
            <a:r>
              <a:rPr lang="en-US" sz="2800" dirty="0">
                <a:latin typeface="Avenir LT Std 65 Medium"/>
                <a:cs typeface="Arial" charset="0"/>
              </a:rPr>
              <a:t>A decreased risk of developing type 2 diabetes</a:t>
            </a:r>
          </a:p>
          <a:p>
            <a:r>
              <a:rPr lang="en-US" sz="2800" dirty="0">
                <a:latin typeface="Avenir LT Std 65 Medium"/>
                <a:cs typeface="Arial" charset="0"/>
              </a:rPr>
              <a:t>Possibly lower blood pressure and blood cholesterol levels</a:t>
            </a:r>
          </a:p>
          <a:p>
            <a:r>
              <a:rPr lang="en-US" sz="2800" dirty="0">
                <a:latin typeface="Avenir LT Std 65 Medium"/>
                <a:cs typeface="Arial" charset="0"/>
              </a:rPr>
              <a:t>Be more confident and have a better outlook on life</a:t>
            </a:r>
            <a:endParaRPr lang="en-GB" sz="2800" dirty="0">
              <a:latin typeface="Avenir LT Std 65 Medium"/>
            </a:endParaRPr>
          </a:p>
        </p:txBody>
      </p:sp>
      <p:sp>
        <p:nvSpPr>
          <p:cNvPr id="3" name="Title 1"/>
          <p:cNvSpPr txBox="1">
            <a:spLocks/>
          </p:cNvSpPr>
          <p:nvPr/>
        </p:nvSpPr>
        <p:spPr>
          <a:xfrm>
            <a:off x="467544"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rPr>
              <a:t>  </a:t>
            </a:r>
            <a:r>
              <a:rPr lang="en-GB" sz="3200" b="1" dirty="0">
                <a:latin typeface="Avenir LT Std 65 Medium"/>
                <a:ea typeface="+mj-ea"/>
                <a:cs typeface="Arial" pitchFamily="34" charset="0"/>
              </a:rPr>
              <a:t>Young People </a:t>
            </a:r>
          </a:p>
        </p:txBody>
      </p:sp>
    </p:spTree>
    <p:extLst>
      <p:ext uri="{BB962C8B-B14F-4D97-AF65-F5344CB8AC3E}">
        <p14:creationId xmlns:p14="http://schemas.microsoft.com/office/powerpoint/2010/main" val="41095876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795826"/>
            <a:ext cx="8208912" cy="4752528"/>
          </a:xfrm>
        </p:spPr>
        <p:txBody>
          <a:bodyPr/>
          <a:lstStyle/>
          <a:p>
            <a:pPr>
              <a:buNone/>
            </a:pPr>
            <a:r>
              <a:rPr lang="en-US" sz="2400" b="1" dirty="0">
                <a:latin typeface="Arial" charset="0"/>
                <a:cs typeface="Arial" charset="0"/>
              </a:rPr>
              <a:t>Working with antenatal and post natal clients</a:t>
            </a:r>
          </a:p>
          <a:p>
            <a:r>
              <a:rPr lang="en-US" sz="2400" dirty="0">
                <a:latin typeface="Avenir LT Std 65 Medium"/>
                <a:cs typeface="Arial" charset="0"/>
              </a:rPr>
              <a:t>Exercise plays an important role in promoting health and well being before, during and after </a:t>
            </a:r>
            <a:r>
              <a:rPr lang="en-GB" sz="2400" dirty="0">
                <a:latin typeface="Avenir LT Std 65 Medium"/>
                <a:cs typeface="Arial" charset="0"/>
              </a:rPr>
              <a:t>pregnancy</a:t>
            </a:r>
          </a:p>
          <a:p>
            <a:r>
              <a:rPr lang="en-US" sz="2400" dirty="0">
                <a:latin typeface="Avenir LT Std 65 Medium"/>
                <a:cs typeface="Arial" charset="0"/>
              </a:rPr>
              <a:t>Women who exercise during pregnancy have reduced weight gain, more rapid weight loss after delivery, improved mood and improved sleep patterns</a:t>
            </a:r>
          </a:p>
          <a:p>
            <a:r>
              <a:rPr lang="en-US" sz="2400" dirty="0">
                <a:latin typeface="Avenir LT Std 65 Medium"/>
                <a:cs typeface="Arial" charset="0"/>
              </a:rPr>
              <a:t>Women who exercise regularly during pregnancy may have less incidence of induction, faster labours, are less likely to require epidural analgesia, have fewer operative births and a quicker recovery from delivery</a:t>
            </a:r>
          </a:p>
        </p:txBody>
      </p:sp>
      <p:sp>
        <p:nvSpPr>
          <p:cNvPr id="3" name="Title 1"/>
          <p:cNvSpPr txBox="1">
            <a:spLocks/>
          </p:cNvSpPr>
          <p:nvPr/>
        </p:nvSpPr>
        <p:spPr>
          <a:xfrm>
            <a:off x="467544"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rPr>
              <a:t>  </a:t>
            </a:r>
            <a:r>
              <a:rPr lang="en-GB" sz="3200" b="1" dirty="0">
                <a:latin typeface="Avenir LT Std 65 Medium"/>
                <a:ea typeface="+mj-ea"/>
                <a:cs typeface="Arial" pitchFamily="34" charset="0"/>
              </a:rPr>
              <a:t>Ante Post Natal</a:t>
            </a:r>
          </a:p>
        </p:txBody>
      </p:sp>
    </p:spTree>
    <p:extLst>
      <p:ext uri="{BB962C8B-B14F-4D97-AF65-F5344CB8AC3E}">
        <p14:creationId xmlns:p14="http://schemas.microsoft.com/office/powerpoint/2010/main" val="41095876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844824"/>
            <a:ext cx="8229600" cy="4608512"/>
          </a:xfrm>
        </p:spPr>
        <p:txBody>
          <a:bodyPr/>
          <a:lstStyle/>
          <a:p>
            <a:r>
              <a:rPr lang="en-US" sz="2400" dirty="0">
                <a:latin typeface="Avenir LT Std 65 Medium"/>
                <a:cs typeface="Arial" charset="0"/>
              </a:rPr>
              <a:t>Pregnancy is a highly complex physiological process and precautions are needed to ensure that exercise does not contribute to any complications.</a:t>
            </a:r>
          </a:p>
          <a:p>
            <a:r>
              <a:rPr lang="en-US" sz="2400" dirty="0">
                <a:latin typeface="Avenir LT Std 65 Medium"/>
                <a:cs typeface="Arial" charset="0"/>
              </a:rPr>
              <a:t>After birth, most of the physiological changes persist for 4–6 weeks, therefore gradual introduction of pre-pregnancy exercise should be based on capability</a:t>
            </a:r>
            <a:endParaRPr lang="en-GB" sz="2400" dirty="0">
              <a:latin typeface="Avenir LT Std 65 Medium"/>
              <a:cs typeface="Arial" charset="0"/>
            </a:endParaRPr>
          </a:p>
          <a:p>
            <a:pPr>
              <a:buNone/>
            </a:pPr>
            <a:endParaRPr lang="en-GB" sz="2800" dirty="0">
              <a:latin typeface="Avenir LT Std 35 Light"/>
            </a:endParaRPr>
          </a:p>
        </p:txBody>
      </p:sp>
      <p:sp>
        <p:nvSpPr>
          <p:cNvPr id="3" name="Title 1"/>
          <p:cNvSpPr txBox="1">
            <a:spLocks/>
          </p:cNvSpPr>
          <p:nvPr/>
        </p:nvSpPr>
        <p:spPr>
          <a:xfrm>
            <a:off x="467544"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rial" pitchFamily="34" charset="0"/>
                <a:ea typeface="+mj-ea"/>
                <a:cs typeface="Arial" pitchFamily="34" charset="0"/>
              </a:rPr>
              <a:t>  </a:t>
            </a:r>
            <a:r>
              <a:rPr lang="en-GB" sz="3200" b="1" dirty="0">
                <a:latin typeface="Avenir LT Std 65 Medium"/>
                <a:ea typeface="+mj-ea"/>
                <a:cs typeface="Arial" pitchFamily="34" charset="0"/>
              </a:rPr>
              <a:t>Ante Post Natal</a:t>
            </a:r>
          </a:p>
        </p:txBody>
      </p:sp>
    </p:spTree>
    <p:extLst>
      <p:ext uri="{BB962C8B-B14F-4D97-AF65-F5344CB8AC3E}">
        <p14:creationId xmlns:p14="http://schemas.microsoft.com/office/powerpoint/2010/main" val="41095876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16832"/>
            <a:ext cx="8229600" cy="4464496"/>
          </a:xfrm>
        </p:spPr>
        <p:txBody>
          <a:bodyPr/>
          <a:lstStyle/>
          <a:p>
            <a:r>
              <a:rPr lang="en-US" sz="2400" dirty="0">
                <a:latin typeface="Avenir LT Std 65 Medium"/>
                <a:cs typeface="Arial" charset="0"/>
              </a:rPr>
              <a:t>The advancement of age is something that happens to us all</a:t>
            </a:r>
          </a:p>
          <a:p>
            <a:r>
              <a:rPr lang="en-US" sz="2400" dirty="0">
                <a:latin typeface="Avenir LT Std 65 Medium"/>
                <a:cs typeface="Arial" charset="0"/>
              </a:rPr>
              <a:t>People are commonly living well into their 80s</a:t>
            </a:r>
          </a:p>
          <a:p>
            <a:r>
              <a:rPr lang="en-US" sz="2400" dirty="0">
                <a:latin typeface="Avenir LT Std 65 Medium"/>
                <a:cs typeface="Arial" charset="0"/>
              </a:rPr>
              <a:t>Increased need to be physically fit to enable individuals to be independent and enjoy life</a:t>
            </a:r>
            <a:endParaRPr lang="en-US" sz="2800" dirty="0">
              <a:latin typeface="Avenir LT Std 35 Light"/>
            </a:endParaRPr>
          </a:p>
          <a:p>
            <a:pPr>
              <a:buNone/>
            </a:pPr>
            <a:endParaRPr lang="en-GB" sz="2800" dirty="0">
              <a:latin typeface="Avenir LT Std 35 Light"/>
            </a:endParaRPr>
          </a:p>
        </p:txBody>
      </p:sp>
      <p:sp>
        <p:nvSpPr>
          <p:cNvPr id="3" name="Title 1"/>
          <p:cNvSpPr txBox="1">
            <a:spLocks/>
          </p:cNvSpPr>
          <p:nvPr/>
        </p:nvSpPr>
        <p:spPr>
          <a:xfrm>
            <a:off x="467544" y="1196752"/>
            <a:ext cx="8229600" cy="720080"/>
          </a:xfrm>
          <a:prstGeom prst="rect">
            <a:avLst/>
          </a:prstGeom>
        </p:spPr>
        <p:txBody>
          <a:bodyPr rtlCol="0">
            <a:noAutofit/>
          </a:bodyPr>
          <a:lstStyle/>
          <a:p>
            <a:pPr algn="ctr">
              <a:spcBef>
                <a:spcPct val="0"/>
              </a:spcBef>
              <a:defRPr/>
            </a:pPr>
            <a:r>
              <a:rPr lang="en-US" sz="3200" b="1" dirty="0">
                <a:latin typeface="Avenir LT Std 65 Medium"/>
                <a:ea typeface="+mj-ea"/>
                <a:cs typeface="Arial" pitchFamily="34" charset="0"/>
              </a:rPr>
              <a:t>Older People</a:t>
            </a:r>
            <a:endParaRPr lang="en-GB" sz="3200" b="1" dirty="0">
              <a:latin typeface="Avenir LT Std 65 Medium"/>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844824"/>
            <a:ext cx="8363272" cy="4824536"/>
          </a:xfrm>
        </p:spPr>
        <p:txBody>
          <a:bodyPr/>
          <a:lstStyle/>
          <a:p>
            <a:pPr marL="0" indent="0">
              <a:buNone/>
            </a:pPr>
            <a:r>
              <a:rPr lang="en-US" sz="2400" dirty="0">
                <a:latin typeface="Avenir LT Std 65 Medium"/>
              </a:rPr>
              <a:t>Age should not be a barrier to exercise, regular physical activity can:</a:t>
            </a:r>
          </a:p>
          <a:p>
            <a:r>
              <a:rPr lang="en-US" sz="2400" dirty="0">
                <a:latin typeface="Avenir LT Std 65 Medium"/>
              </a:rPr>
              <a:t>Stimulate physical and mental health</a:t>
            </a:r>
          </a:p>
          <a:p>
            <a:r>
              <a:rPr lang="en-GB" sz="2400" dirty="0">
                <a:latin typeface="Avenir LT Std 65 Medium"/>
              </a:rPr>
              <a:t>Increase mobility and independence</a:t>
            </a:r>
          </a:p>
          <a:p>
            <a:r>
              <a:rPr lang="en-US" sz="2400" dirty="0">
                <a:latin typeface="Avenir LT Std 65 Medium"/>
              </a:rPr>
              <a:t>Improve stamina, strength, posture, coordination and reduce the risk of falls</a:t>
            </a:r>
          </a:p>
          <a:p>
            <a:r>
              <a:rPr lang="en-US" sz="2400" dirty="0">
                <a:latin typeface="Avenir LT Std 65 Medium"/>
              </a:rPr>
              <a:t>Reduce the risks of osteoporosis and fractures</a:t>
            </a:r>
          </a:p>
          <a:p>
            <a:r>
              <a:rPr lang="en-US" sz="2400" dirty="0">
                <a:latin typeface="Avenir LT Std 65 Medium"/>
              </a:rPr>
              <a:t>Help to overcome loneliness and isolation</a:t>
            </a:r>
          </a:p>
          <a:p>
            <a:r>
              <a:rPr lang="en-US" sz="2400" dirty="0">
                <a:latin typeface="Avenir LT Std 65 Medium"/>
              </a:rPr>
              <a:t>Assist in reducing anxiety and depression and promote a sense of well-being</a:t>
            </a:r>
            <a:endParaRPr lang="en-GB" sz="2400" b="1" dirty="0">
              <a:latin typeface="Avenir LT Std 65 Medium"/>
              <a:cs typeface="Arial" charset="0"/>
            </a:endParaRPr>
          </a:p>
          <a:p>
            <a:pPr>
              <a:buNone/>
            </a:pPr>
            <a:endParaRPr lang="en-GB" sz="2800" dirty="0">
              <a:latin typeface="Avenir LT Std 65 Medium"/>
            </a:endParaRPr>
          </a:p>
        </p:txBody>
      </p:sp>
      <p:sp>
        <p:nvSpPr>
          <p:cNvPr id="3" name="Title 1"/>
          <p:cNvSpPr txBox="1">
            <a:spLocks/>
          </p:cNvSpPr>
          <p:nvPr/>
        </p:nvSpPr>
        <p:spPr>
          <a:xfrm>
            <a:off x="467544" y="1196752"/>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600" b="1" dirty="0">
                <a:latin typeface="Avenir LT Std 65 Medium"/>
                <a:ea typeface="+mj-ea"/>
                <a:cs typeface="Arial" pitchFamily="34" charset="0"/>
              </a:rPr>
              <a:t> </a:t>
            </a:r>
            <a:r>
              <a:rPr lang="en-US" sz="3200" b="1" dirty="0">
                <a:latin typeface="Avenir LT Std 65 Medium"/>
                <a:ea typeface="+mj-ea"/>
                <a:cs typeface="Arial" pitchFamily="34" charset="0"/>
              </a:rPr>
              <a:t>Older People</a:t>
            </a:r>
            <a:endParaRPr kumimoji="0" lang="en-GB" sz="32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861565"/>
            <a:ext cx="8229600" cy="4032448"/>
          </a:xfrm>
        </p:spPr>
        <p:txBody>
          <a:bodyPr/>
          <a:lstStyle/>
          <a:p>
            <a:r>
              <a:rPr lang="en-US" sz="2800" dirty="0">
                <a:latin typeface="Arial" charset="0"/>
                <a:cs typeface="Arial" charset="0"/>
              </a:rPr>
              <a:t>Over 10 million disabled people in the UK</a:t>
            </a:r>
          </a:p>
          <a:p>
            <a:r>
              <a:rPr lang="en-US" sz="2800" dirty="0">
                <a:latin typeface="Arial" charset="0"/>
                <a:cs typeface="Arial" charset="0"/>
              </a:rPr>
              <a:t>Only 7% are sufficiently physically active for disease prevention</a:t>
            </a:r>
          </a:p>
          <a:p>
            <a:r>
              <a:rPr lang="en-US" sz="2800" dirty="0">
                <a:latin typeface="Arial" charset="0"/>
                <a:cs typeface="Arial" charset="0"/>
              </a:rPr>
              <a:t>Appropriate levels of physical activity is known to reduce the incidence of certain chronic diseases by as much as 50%</a:t>
            </a:r>
            <a:endParaRPr lang="en-GB" sz="2800" dirty="0">
              <a:latin typeface="Arial" charset="0"/>
              <a:cs typeface="Arial" charset="0"/>
            </a:endParaRPr>
          </a:p>
          <a:p>
            <a:pPr>
              <a:buNone/>
            </a:pPr>
            <a:endParaRPr lang="en-GB" sz="2800" dirty="0">
              <a:latin typeface="Avenir LT Std 65 Medium"/>
            </a:endParaRPr>
          </a:p>
        </p:txBody>
      </p:sp>
      <p:sp>
        <p:nvSpPr>
          <p:cNvPr id="3" name="Title 1"/>
          <p:cNvSpPr txBox="1">
            <a:spLocks/>
          </p:cNvSpPr>
          <p:nvPr/>
        </p:nvSpPr>
        <p:spPr>
          <a:xfrm>
            <a:off x="467544" y="1196752"/>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pitchFamily="34" charset="0"/>
              </a:rPr>
              <a:t>Disability</a:t>
            </a:r>
            <a:endParaRPr lang="en-GB" sz="3200" b="1" dirty="0">
              <a:latin typeface="Avenir LT Std 65 Medium"/>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844824"/>
            <a:ext cx="8229600" cy="4536504"/>
          </a:xfrm>
        </p:spPr>
        <p:txBody>
          <a:bodyPr/>
          <a:lstStyle/>
          <a:p>
            <a:r>
              <a:rPr lang="en-US" sz="2800" dirty="0">
                <a:latin typeface="Avenir LT Std 65 Medium"/>
                <a:cs typeface="Arial" charset="0"/>
              </a:rPr>
              <a:t>Disabled people may realise greater benefits from keeping physically active as it can help to reduce, manage or even reverse some impairments</a:t>
            </a:r>
          </a:p>
          <a:p>
            <a:r>
              <a:rPr lang="en-US" sz="2800" dirty="0">
                <a:latin typeface="Avenir LT Std 65 Medium"/>
                <a:cs typeface="Arial" charset="0"/>
              </a:rPr>
              <a:t>Exercise with care. Seek expert advice.  Work within your knowledge and qualifications</a:t>
            </a:r>
          </a:p>
          <a:p>
            <a:r>
              <a:rPr lang="en-US" sz="2800" dirty="0">
                <a:latin typeface="Avenir LT Std 65 Medium"/>
                <a:cs typeface="Arial" charset="0"/>
              </a:rPr>
              <a:t>Individuals with hearing or sight impairment can easily be integrated within a regular training environment</a:t>
            </a:r>
            <a:endParaRPr lang="en-GB" sz="2800" b="1" dirty="0">
              <a:latin typeface="Avenir LT Std 65 Medium"/>
              <a:cs typeface="Arial" charset="0"/>
            </a:endParaRPr>
          </a:p>
          <a:p>
            <a:pPr>
              <a:buNone/>
            </a:pPr>
            <a:endParaRPr lang="en-GB" sz="2800" b="1" dirty="0">
              <a:latin typeface="Avenir LT Std 65 Medium"/>
              <a:cs typeface="Arial" charset="0"/>
            </a:endParaRPr>
          </a:p>
          <a:p>
            <a:pPr>
              <a:buNone/>
            </a:pPr>
            <a:endParaRPr lang="en-GB" sz="2800" dirty="0">
              <a:latin typeface="Avenir LT Std 65 Medium"/>
            </a:endParaRPr>
          </a:p>
        </p:txBody>
      </p:sp>
      <p:sp>
        <p:nvSpPr>
          <p:cNvPr id="6" name="Title 1"/>
          <p:cNvSpPr txBox="1">
            <a:spLocks/>
          </p:cNvSpPr>
          <p:nvPr/>
        </p:nvSpPr>
        <p:spPr>
          <a:xfrm>
            <a:off x="467544" y="1196752"/>
            <a:ext cx="8229600" cy="1143000"/>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pitchFamily="34" charset="0"/>
              </a:rPr>
              <a:t>Age </a:t>
            </a:r>
            <a:endParaRPr lang="en-GB" sz="3200" b="1" dirty="0">
              <a:latin typeface="Avenir LT Std 65 Medium"/>
              <a:ea typeface="+mj-ea"/>
              <a:cs typeface="Arial"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67544" y="1700808"/>
            <a:ext cx="8424936" cy="4824536"/>
          </a:xfrm>
        </p:spPr>
        <p:txBody>
          <a:bodyPr/>
          <a:lstStyle/>
          <a:p>
            <a:pPr>
              <a:defRPr/>
            </a:pPr>
            <a:endParaRPr lang="en-US" sz="2400" dirty="0">
              <a:latin typeface="Avenir LT Std 65 Medium"/>
            </a:endParaRPr>
          </a:p>
          <a:p>
            <a:pPr>
              <a:defRPr/>
            </a:pPr>
            <a:endParaRPr lang="en-GB" sz="2400" dirty="0">
              <a:latin typeface="Avenir LT Std 65 Medium"/>
            </a:endParaRPr>
          </a:p>
        </p:txBody>
      </p:sp>
      <p:sp>
        <p:nvSpPr>
          <p:cNvPr id="5" name="Title 1"/>
          <p:cNvSpPr txBox="1">
            <a:spLocks/>
          </p:cNvSpPr>
          <p:nvPr/>
        </p:nvSpPr>
        <p:spPr>
          <a:xfrm>
            <a:off x="395536" y="1124744"/>
            <a:ext cx="8229600" cy="576064"/>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pitchFamily="34" charset="0"/>
              </a:rPr>
              <a:t>Key Points </a:t>
            </a:r>
            <a:endParaRPr lang="en-GB" sz="3200" b="1" dirty="0">
              <a:latin typeface="Avenir LT Std 65 Medium"/>
              <a:ea typeface="+mj-ea"/>
              <a:cs typeface="Arial" pitchFamily="34" charset="0"/>
            </a:endParaRPr>
          </a:p>
        </p:txBody>
      </p:sp>
      <p:sp>
        <p:nvSpPr>
          <p:cNvPr id="6" name="Content Placeholder 1"/>
          <p:cNvSpPr txBox="1">
            <a:spLocks/>
          </p:cNvSpPr>
          <p:nvPr/>
        </p:nvSpPr>
        <p:spPr>
          <a:xfrm>
            <a:off x="464813" y="1844824"/>
            <a:ext cx="8229600" cy="4536504"/>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dirty="0">
                <a:latin typeface="Avenir LT Std 65 Medium"/>
                <a:cs typeface="Arial" charset="0"/>
              </a:rPr>
              <a:t>Due to physiological differences in special populations, specialist training is required</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i="0" u="none" strike="noStrike" kern="1200" cap="none" spc="0" normalizeH="0" baseline="0" noProof="0" dirty="0">
                <a:ln>
                  <a:noFill/>
                </a:ln>
                <a:solidFill>
                  <a:schemeClr val="tx1"/>
                </a:solidFill>
                <a:effectLst/>
                <a:uLnTx/>
                <a:uFillTx/>
                <a:latin typeface="Avenir LT Std 65 Medium"/>
                <a:ea typeface="+mn-ea"/>
                <a:cs typeface="Arial" charset="0"/>
              </a:rPr>
              <a:t>For</a:t>
            </a:r>
            <a:r>
              <a:rPr kumimoji="0" lang="en-US" sz="2800" i="0" u="none" strike="noStrike" kern="1200" cap="none" spc="0" normalizeH="0" noProof="0" dirty="0">
                <a:ln>
                  <a:noFill/>
                </a:ln>
                <a:solidFill>
                  <a:schemeClr val="tx1"/>
                </a:solidFill>
                <a:effectLst/>
                <a:uLnTx/>
                <a:uFillTx/>
                <a:latin typeface="Avenir LT Std 65 Medium"/>
                <a:ea typeface="+mn-ea"/>
                <a:cs typeface="Arial" charset="0"/>
              </a:rPr>
              <a:t> the apparently healthy, simple adaptations to mainstream sessions can be made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baseline="0" dirty="0">
                <a:latin typeface="Avenir LT Std 65 Medium"/>
                <a:cs typeface="Arial" charset="0"/>
              </a:rPr>
              <a:t>Working</a:t>
            </a:r>
            <a:r>
              <a:rPr lang="en-US" sz="2800" dirty="0">
                <a:latin typeface="Avenir LT Std 65 Medium"/>
                <a:cs typeface="Arial" charset="0"/>
              </a:rPr>
              <a:t> with specialist populations can be rewarding and fun for the instructor and potentially life-changing for the client </a:t>
            </a:r>
            <a:endParaRPr kumimoji="0" lang="en-GB" sz="2800" i="0" u="none" strike="noStrike" kern="1200" cap="none" spc="0" normalizeH="0" baseline="0" noProof="0" dirty="0">
              <a:ln>
                <a:noFill/>
              </a:ln>
              <a:solidFill>
                <a:schemeClr val="tx1"/>
              </a:solidFill>
              <a:effectLst/>
              <a:uLnTx/>
              <a:uFillTx/>
              <a:latin typeface="Avenir LT Std 65 Medium"/>
              <a:ea typeface="+mn-ea"/>
              <a:cs typeface="Arial"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chemeClr val="tx1"/>
              </a:solidFill>
              <a:effectLst/>
              <a:uLnTx/>
              <a:uFillTx/>
              <a:latin typeface="Avenir LT Std 65 Medium"/>
              <a:ea typeface="+mn-ea"/>
              <a:cs typeface="Arial"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348880"/>
            <a:ext cx="7704856" cy="1728192"/>
          </a:xfrm>
        </p:spPr>
        <p:txBody>
          <a:bodyPr>
            <a:normAutofit/>
          </a:bodyPr>
          <a:lstStyle/>
          <a:p>
            <a:pPr algn="ctr"/>
            <a:r>
              <a:rPr lang="en-US" sz="4000" dirty="0"/>
              <a:t>Nutrition</a:t>
            </a:r>
            <a:endParaRPr lang="en-GB" sz="4000" dirty="0"/>
          </a:p>
        </p:txBody>
      </p:sp>
      <p:sp>
        <p:nvSpPr>
          <p:cNvPr id="4" name="Title 4"/>
          <p:cNvSpPr txBox="1">
            <a:spLocks/>
          </p:cNvSpPr>
          <p:nvPr/>
        </p:nvSpPr>
        <p:spPr>
          <a:xfrm>
            <a:off x="107504" y="3429000"/>
            <a:ext cx="9001000" cy="1037977"/>
          </a:xfrm>
          <a:prstGeom prst="rect">
            <a:avLst/>
          </a:prstGeom>
        </p:spPr>
        <p:txBody>
          <a:bodyPr vert="horz" lIns="91440" tIns="45720" rIns="91440" bIns="45720" rtlCol="0" anchor="t">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t>L2 Principles of Exercise</a:t>
            </a:r>
            <a:r>
              <a:rPr kumimoji="0" lang="en-GB" sz="3200" b="1" i="0" u="none" strike="noStrike" kern="1200" cap="none" spc="0" normalizeH="0" noProof="0" dirty="0">
                <a:ln>
                  <a:noFill/>
                </a:ln>
                <a:solidFill>
                  <a:schemeClr val="bg1"/>
                </a:solidFill>
                <a:effectLst/>
                <a:uLnTx/>
                <a:uFillTx/>
                <a:latin typeface="Avenir LT Std 35 Light"/>
                <a:ea typeface="+mj-ea"/>
                <a:cs typeface="Arial" pitchFamily="34" charset="0"/>
              </a:rPr>
              <a:t> </a:t>
            </a:r>
            <a: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t>Fitness and Health</a:t>
            </a:r>
            <a:b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br>
            <a:br>
              <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rPr>
            </a:br>
            <a:endParaRPr kumimoji="0" lang="en-GB" sz="3200" b="1" i="0" u="none" strike="noStrike" kern="1200" cap="none" spc="0" normalizeH="0" baseline="0" noProof="0" dirty="0">
              <a:ln>
                <a:noFill/>
              </a:ln>
              <a:solidFill>
                <a:schemeClr val="bg1"/>
              </a:solidFill>
              <a:effectLst/>
              <a:uLnTx/>
              <a:uFillTx/>
              <a:latin typeface="Avenir LT Std 35 Light"/>
              <a:ea typeface="+mj-ea"/>
              <a:cs typeface="Arial" pitchFamily="34" charset="0"/>
            </a:endParaRPr>
          </a:p>
        </p:txBody>
      </p:sp>
    </p:spTree>
    <p:extLst>
      <p:ext uri="{BB962C8B-B14F-4D97-AF65-F5344CB8AC3E}">
        <p14:creationId xmlns:p14="http://schemas.microsoft.com/office/powerpoint/2010/main" val="418606049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2276872"/>
            <a:ext cx="8640960" cy="4581128"/>
          </a:xfrm>
        </p:spPr>
        <p:txBody>
          <a:bodyPr/>
          <a:lstStyle/>
          <a:p>
            <a:pPr>
              <a:defRPr/>
            </a:pPr>
            <a:r>
              <a:rPr lang="en-US" sz="2400" dirty="0">
                <a:latin typeface="Avenir LT Std 65 Medium"/>
              </a:rPr>
              <a:t>The NHS Live Well website recommends the following guidelines using the eatwell plate.</a:t>
            </a:r>
          </a:p>
          <a:p>
            <a:pPr>
              <a:defRPr/>
            </a:pPr>
            <a:r>
              <a:rPr lang="en-US" sz="2400" dirty="0">
                <a:latin typeface="Avenir LT Std 65 Medium"/>
              </a:rPr>
              <a:t>The eatwell plate is a visual representation of how different foods contribute towards a healthy balanced diet</a:t>
            </a:r>
          </a:p>
          <a:p>
            <a:pPr>
              <a:defRPr/>
            </a:pPr>
            <a:r>
              <a:rPr lang="en-US" sz="2400" dirty="0">
                <a:latin typeface="Avenir LT Std 65 Medium"/>
              </a:rPr>
              <a:t>The size of the segments for each of the food groups is consistent with government recommendations for a diet that would provide all the nutrients required for a healthy adult or child (over the age of two).</a:t>
            </a:r>
          </a:p>
          <a:p>
            <a:pPr>
              <a:buNone/>
            </a:pPr>
            <a:endParaRPr lang="en-GB" sz="2800" dirty="0">
              <a:latin typeface="Avenir LT Std 65 Medium"/>
            </a:endParaRPr>
          </a:p>
        </p:txBody>
      </p:sp>
      <p:sp>
        <p:nvSpPr>
          <p:cNvPr id="3" name="Title 1"/>
          <p:cNvSpPr txBox="1">
            <a:spLocks/>
          </p:cNvSpPr>
          <p:nvPr/>
        </p:nvSpPr>
        <p:spPr>
          <a:xfrm>
            <a:off x="457200" y="274638"/>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600" b="0" i="0" u="none" strike="noStrike" kern="1200" cap="none" spc="0" normalizeH="0" baseline="0" noProof="0" dirty="0">
              <a:ln>
                <a:noFill/>
              </a:ln>
              <a:solidFill>
                <a:schemeClr val="tx1"/>
              </a:solidFill>
              <a:effectLst/>
              <a:uLnTx/>
              <a:uFillTx/>
              <a:latin typeface="Arial" charset="0"/>
              <a:ea typeface="+mj-ea"/>
              <a:cs typeface="Arial" charset="0"/>
            </a:endParaRPr>
          </a:p>
        </p:txBody>
      </p:sp>
      <p:sp>
        <p:nvSpPr>
          <p:cNvPr id="4" name="Rectangle 3"/>
          <p:cNvSpPr/>
          <p:nvPr/>
        </p:nvSpPr>
        <p:spPr>
          <a:xfrm>
            <a:off x="611560" y="1124744"/>
            <a:ext cx="8064896" cy="1077218"/>
          </a:xfrm>
          <a:prstGeom prst="rect">
            <a:avLst/>
          </a:prstGeom>
        </p:spPr>
        <p:txBody>
          <a:bodyPr wrap="square">
            <a:spAutoFit/>
          </a:bodyPr>
          <a:lstStyle/>
          <a:p>
            <a:pPr algn="ctr">
              <a:buNone/>
              <a:defRPr/>
            </a:pPr>
            <a:r>
              <a:rPr lang="en-US" sz="3200" b="1" dirty="0">
                <a:latin typeface="Avenir LT Std 65 Medium"/>
              </a:rPr>
              <a:t>Recommendations for a </a:t>
            </a:r>
          </a:p>
          <a:p>
            <a:pPr algn="ctr">
              <a:buNone/>
              <a:defRPr/>
            </a:pPr>
            <a:r>
              <a:rPr lang="en-US" sz="3200" b="1" dirty="0">
                <a:latin typeface="Avenir LT Std 65 Medium"/>
              </a:rPr>
              <a:t>Healthy Diet</a:t>
            </a:r>
          </a:p>
        </p:txBody>
      </p:sp>
    </p:spTree>
    <p:extLst>
      <p:ext uri="{BB962C8B-B14F-4D97-AF65-F5344CB8AC3E}">
        <p14:creationId xmlns:p14="http://schemas.microsoft.com/office/powerpoint/2010/main" val="410958767"/>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72816"/>
            <a:ext cx="8229600" cy="4608512"/>
          </a:xfrm>
        </p:spPr>
        <p:txBody>
          <a:bodyPr/>
          <a:lstStyle/>
          <a:p>
            <a:pPr marL="0" indent="0">
              <a:buNone/>
              <a:defRPr/>
            </a:pPr>
            <a:r>
              <a:rPr lang="en-US" sz="2800" b="1" dirty="0">
                <a:latin typeface="Avenir LT Std 65 Medium"/>
              </a:rPr>
              <a:t>The eatwell plate is based on the five food groups:</a:t>
            </a:r>
          </a:p>
          <a:p>
            <a:pPr>
              <a:defRPr/>
            </a:pPr>
            <a:r>
              <a:rPr lang="en-US" sz="2800" dirty="0">
                <a:latin typeface="Avenir LT Std 65 Medium"/>
              </a:rPr>
              <a:t>Bread, rice, potatoes, pasta and other </a:t>
            </a:r>
            <a:r>
              <a:rPr lang="en-GB" sz="2800" dirty="0">
                <a:latin typeface="Avenir LT Std 65 Medium"/>
              </a:rPr>
              <a:t>starchy foods</a:t>
            </a:r>
          </a:p>
          <a:p>
            <a:pPr>
              <a:defRPr/>
            </a:pPr>
            <a:r>
              <a:rPr lang="en-GB" sz="2800" dirty="0">
                <a:latin typeface="Avenir LT Std 65 Medium"/>
              </a:rPr>
              <a:t>Fruit and vegetables</a:t>
            </a:r>
          </a:p>
          <a:p>
            <a:pPr>
              <a:defRPr/>
            </a:pPr>
            <a:r>
              <a:rPr lang="en-GB" sz="2800" dirty="0">
                <a:latin typeface="Avenir LT Std 65 Medium"/>
              </a:rPr>
              <a:t>Milk and dairy foods</a:t>
            </a:r>
          </a:p>
          <a:p>
            <a:pPr>
              <a:defRPr/>
            </a:pPr>
            <a:r>
              <a:rPr lang="en-US" sz="2800" dirty="0">
                <a:latin typeface="Avenir LT Std 65 Medium"/>
              </a:rPr>
              <a:t>Meat, fish, eggs, beans and other non-dairy </a:t>
            </a:r>
            <a:r>
              <a:rPr lang="en-GB" sz="2800" dirty="0">
                <a:latin typeface="Avenir LT Std 65 Medium"/>
              </a:rPr>
              <a:t>sources of protein</a:t>
            </a:r>
          </a:p>
          <a:p>
            <a:pPr>
              <a:defRPr/>
            </a:pPr>
            <a:r>
              <a:rPr lang="en-US" sz="2800" dirty="0">
                <a:latin typeface="Avenir LT Std 65 Medium"/>
              </a:rPr>
              <a:t>Foods and drinks high in fat and/or sugar</a:t>
            </a:r>
            <a:endParaRPr lang="en-GB" sz="2800" dirty="0">
              <a:latin typeface="Avenir LT Std 65 Medium"/>
            </a:endParaRPr>
          </a:p>
          <a:p>
            <a:pPr>
              <a:buNone/>
            </a:pPr>
            <a:endParaRPr lang="en-GB" sz="2800" dirty="0">
              <a:latin typeface="Avenir LT Std 65 Medium"/>
            </a:endParaRPr>
          </a:p>
        </p:txBody>
      </p:sp>
      <p:sp>
        <p:nvSpPr>
          <p:cNvPr id="3" name="Rectangle 2"/>
          <p:cNvSpPr/>
          <p:nvPr/>
        </p:nvSpPr>
        <p:spPr>
          <a:xfrm>
            <a:off x="611560" y="1124744"/>
            <a:ext cx="8064896" cy="584775"/>
          </a:xfrm>
          <a:prstGeom prst="rect">
            <a:avLst/>
          </a:prstGeom>
        </p:spPr>
        <p:txBody>
          <a:bodyPr wrap="square">
            <a:spAutoFit/>
          </a:bodyPr>
          <a:lstStyle/>
          <a:p>
            <a:pPr algn="ctr">
              <a:buNone/>
              <a:defRPr/>
            </a:pPr>
            <a:r>
              <a:rPr lang="en-US" sz="3200" b="1" dirty="0">
                <a:latin typeface="Avenir LT Std 65 Medium"/>
              </a:rPr>
              <a:t>The Eatwell Plate</a:t>
            </a:r>
          </a:p>
        </p:txBody>
      </p:sp>
    </p:spTree>
    <p:extLst>
      <p:ext uri="{BB962C8B-B14F-4D97-AF65-F5344CB8AC3E}">
        <p14:creationId xmlns:p14="http://schemas.microsoft.com/office/powerpoint/2010/main" val="410958767"/>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4" descr="eatwell.png"/>
          <p:cNvPicPr>
            <a:picLocks noGrp="1" noChangeAspect="1"/>
          </p:cNvPicPr>
          <p:nvPr>
            <p:ph idx="1"/>
          </p:nvPr>
        </p:nvPicPr>
        <p:blipFill>
          <a:blip r:embed="rId2" cstate="print"/>
          <a:srcRect/>
          <a:stretch>
            <a:fillRect/>
          </a:stretch>
        </p:blipFill>
        <p:spPr bwMode="auto">
          <a:xfrm>
            <a:off x="1331640" y="1782439"/>
            <a:ext cx="6815847" cy="4599311"/>
          </a:xfrm>
          <a:prstGeom prst="rect">
            <a:avLst/>
          </a:prstGeom>
          <a:noFill/>
          <a:ln w="9525">
            <a:noFill/>
            <a:miter lim="800000"/>
            <a:headEnd/>
            <a:tailEnd/>
          </a:ln>
        </p:spPr>
      </p:pic>
      <p:sp>
        <p:nvSpPr>
          <p:cNvPr id="4" name="Rectangle 3"/>
          <p:cNvSpPr/>
          <p:nvPr/>
        </p:nvSpPr>
        <p:spPr>
          <a:xfrm>
            <a:off x="611560" y="1124744"/>
            <a:ext cx="8064896" cy="584775"/>
          </a:xfrm>
          <a:prstGeom prst="rect">
            <a:avLst/>
          </a:prstGeom>
        </p:spPr>
        <p:txBody>
          <a:bodyPr wrap="square">
            <a:spAutoFit/>
          </a:bodyPr>
          <a:lstStyle/>
          <a:p>
            <a:pPr algn="ctr">
              <a:buNone/>
              <a:defRPr/>
            </a:pPr>
            <a:r>
              <a:rPr lang="en-US" sz="3200" b="1" dirty="0">
                <a:latin typeface="Avenir LT Std 65 Medium"/>
              </a:rPr>
              <a:t>The eatwell Plate</a:t>
            </a:r>
          </a:p>
        </p:txBody>
      </p:sp>
    </p:spTree>
    <p:extLst>
      <p:ext uri="{BB962C8B-B14F-4D97-AF65-F5344CB8AC3E}">
        <p14:creationId xmlns:p14="http://schemas.microsoft.com/office/powerpoint/2010/main" val="410958767"/>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00808"/>
            <a:ext cx="8229600" cy="2016224"/>
          </a:xfrm>
        </p:spPr>
        <p:txBody>
          <a:bodyPr/>
          <a:lstStyle/>
          <a:p>
            <a:r>
              <a:rPr lang="en-US" sz="2800" dirty="0">
                <a:latin typeface="Avenir LT Std 65 Medium"/>
                <a:cs typeface="Arial" charset="0"/>
              </a:rPr>
              <a:t>The body needs fuel to provide energy for all organs and cells to be able to do their job </a:t>
            </a:r>
          </a:p>
          <a:p>
            <a:r>
              <a:rPr lang="en-US" sz="2800" dirty="0">
                <a:latin typeface="Avenir LT Std 65 Medium"/>
                <a:cs typeface="Arial" charset="0"/>
              </a:rPr>
              <a:t>These fuels are provided in the form of the following macronutrients:</a:t>
            </a:r>
          </a:p>
          <a:p>
            <a:pPr>
              <a:buNone/>
            </a:pPr>
            <a:endParaRPr lang="en-GB" sz="2400" dirty="0">
              <a:latin typeface="Avenir LT Std 65 Medium"/>
            </a:endParaRPr>
          </a:p>
        </p:txBody>
      </p:sp>
      <p:sp>
        <p:nvSpPr>
          <p:cNvPr id="3" name="Title 1"/>
          <p:cNvSpPr txBox="1">
            <a:spLocks/>
          </p:cNvSpPr>
          <p:nvPr/>
        </p:nvSpPr>
        <p:spPr>
          <a:xfrm>
            <a:off x="467544" y="1124744"/>
            <a:ext cx="8229600" cy="64807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rPr>
              <a:t>  </a:t>
            </a:r>
            <a:r>
              <a:rPr lang="en-GB" sz="3200" b="1" dirty="0">
                <a:latin typeface="Avenir LT Std 65 Medium"/>
              </a:rPr>
              <a:t>Key Nutrients</a:t>
            </a:r>
          </a:p>
        </p:txBody>
      </p:sp>
      <p:pic>
        <p:nvPicPr>
          <p:cNvPr id="4" name="Picture 4" descr="macronutrient.png"/>
          <p:cNvPicPr>
            <a:picLocks noChangeAspect="1"/>
          </p:cNvPicPr>
          <p:nvPr/>
        </p:nvPicPr>
        <p:blipFill>
          <a:blip r:embed="rId2" cstate="print"/>
          <a:srcRect/>
          <a:stretch>
            <a:fillRect/>
          </a:stretch>
        </p:blipFill>
        <p:spPr bwMode="auto">
          <a:xfrm>
            <a:off x="251520" y="3861048"/>
            <a:ext cx="8677275" cy="2438400"/>
          </a:xfrm>
          <a:prstGeom prst="rect">
            <a:avLst/>
          </a:prstGeom>
          <a:noFill/>
          <a:ln w="9525">
            <a:noFill/>
            <a:miter lim="800000"/>
            <a:headEnd/>
            <a:tailEnd/>
          </a:ln>
        </p:spPr>
      </p:pic>
    </p:spTree>
    <p:extLst>
      <p:ext uri="{BB962C8B-B14F-4D97-AF65-F5344CB8AC3E}">
        <p14:creationId xmlns:p14="http://schemas.microsoft.com/office/powerpoint/2010/main" val="41095876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536504"/>
          </a:xfrm>
        </p:spPr>
        <p:txBody>
          <a:bodyPr/>
          <a:lstStyle/>
          <a:p>
            <a:pPr marL="0" indent="0">
              <a:buNone/>
            </a:pPr>
            <a:r>
              <a:rPr lang="en-US" sz="2800" dirty="0">
                <a:latin typeface="Avenir LT Std 65 Medium"/>
                <a:cs typeface="Arial" charset="0"/>
              </a:rPr>
              <a:t>Carbohydrates in the food we eat come in two different forms:</a:t>
            </a:r>
          </a:p>
          <a:p>
            <a:pPr>
              <a:buNone/>
            </a:pPr>
            <a:endParaRPr lang="en-US" sz="800" dirty="0">
              <a:latin typeface="Avenir LT Std 65 Medium"/>
              <a:cs typeface="Arial" charset="0"/>
            </a:endParaRPr>
          </a:p>
          <a:p>
            <a:r>
              <a:rPr lang="en-US" sz="2800" b="1" dirty="0">
                <a:latin typeface="Avenir LT Std 65 Medium"/>
                <a:cs typeface="Arial" charset="0"/>
              </a:rPr>
              <a:t>Simple carbohydrates </a:t>
            </a:r>
          </a:p>
          <a:p>
            <a:pPr lvl="1"/>
            <a:r>
              <a:rPr lang="en-US" dirty="0">
                <a:latin typeface="Avenir LT Std 65 Medium"/>
                <a:cs typeface="Arial" charset="0"/>
              </a:rPr>
              <a:t>naturally occurring sugars found in fruits and milk</a:t>
            </a:r>
          </a:p>
          <a:p>
            <a:r>
              <a:rPr lang="en-US" sz="2800" b="1" dirty="0">
                <a:latin typeface="Avenir LT Std 65 Medium"/>
                <a:cs typeface="Arial" charset="0"/>
              </a:rPr>
              <a:t>Complex carbohydrates</a:t>
            </a:r>
          </a:p>
          <a:p>
            <a:pPr lvl="1"/>
            <a:r>
              <a:rPr lang="en-US" dirty="0">
                <a:latin typeface="Avenir LT Std 65 Medium"/>
                <a:cs typeface="Arial" charset="0"/>
              </a:rPr>
              <a:t>starches found in plants, particularly grains, seeds and root </a:t>
            </a:r>
            <a:r>
              <a:rPr lang="en-GB" dirty="0">
                <a:latin typeface="Avenir LT Std 65 Medium"/>
                <a:cs typeface="Arial" charset="0"/>
              </a:rPr>
              <a:t>vegetables like potatoes</a:t>
            </a:r>
            <a:endParaRPr lang="en-GB" dirty="0">
              <a:solidFill>
                <a:srgbClr val="FF0000"/>
              </a:solidFill>
              <a:latin typeface="Avenir LT Std 65 Medium"/>
              <a:cs typeface="Arial" charset="0"/>
            </a:endParaRPr>
          </a:p>
          <a:p>
            <a:pPr>
              <a:buNone/>
            </a:pPr>
            <a:endParaRPr lang="en-GB" sz="2800" dirty="0">
              <a:latin typeface="Avenir LT Std 65 Medium"/>
            </a:endParaRPr>
          </a:p>
        </p:txBody>
      </p:sp>
      <p:sp>
        <p:nvSpPr>
          <p:cNvPr id="3" name="Title 1"/>
          <p:cNvSpPr txBox="1">
            <a:spLocks/>
          </p:cNvSpPr>
          <p:nvPr/>
        </p:nvSpPr>
        <p:spPr>
          <a:xfrm>
            <a:off x="467544" y="1124744"/>
            <a:ext cx="8229600" cy="64807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rPr>
              <a:t>Carbohydrates</a:t>
            </a:r>
            <a:endParaRPr lang="en-GB" sz="3200" b="1" dirty="0">
              <a:latin typeface="Avenir LT Std 65 Medium"/>
            </a:endParaRPr>
          </a:p>
        </p:txBody>
      </p:sp>
    </p:spTree>
    <p:extLst>
      <p:ext uri="{BB962C8B-B14F-4D97-AF65-F5344CB8AC3E}">
        <p14:creationId xmlns:p14="http://schemas.microsoft.com/office/powerpoint/2010/main" val="410958767"/>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700808"/>
            <a:ext cx="8229600" cy="2088232"/>
          </a:xfrm>
        </p:spPr>
        <p:txBody>
          <a:bodyPr/>
          <a:lstStyle/>
          <a:p>
            <a:pPr marL="0" indent="0">
              <a:buNone/>
              <a:defRPr/>
            </a:pPr>
            <a:r>
              <a:rPr lang="en-US" sz="2800" dirty="0">
                <a:latin typeface="Avenir LT Std 65 Medium"/>
              </a:rPr>
              <a:t>Dietary fats are complex organic substances that are not soluble in water</a:t>
            </a:r>
          </a:p>
          <a:p>
            <a:pPr marL="0" indent="0">
              <a:buNone/>
              <a:defRPr/>
            </a:pPr>
            <a:r>
              <a:rPr lang="en-US" sz="2800" dirty="0">
                <a:latin typeface="Avenir LT Std 65 Medium"/>
              </a:rPr>
              <a:t>There are two basic types of fat; saturated and unsaturated:</a:t>
            </a:r>
          </a:p>
          <a:p>
            <a:pPr>
              <a:buNone/>
            </a:pPr>
            <a:endParaRPr lang="en-GB" sz="2800" dirty="0">
              <a:latin typeface="Avenir LT Std 65 Medium"/>
            </a:endParaRPr>
          </a:p>
        </p:txBody>
      </p:sp>
      <p:sp>
        <p:nvSpPr>
          <p:cNvPr id="3" name="Title 1"/>
          <p:cNvSpPr txBox="1">
            <a:spLocks/>
          </p:cNvSpPr>
          <p:nvPr/>
        </p:nvSpPr>
        <p:spPr>
          <a:xfrm>
            <a:off x="467544" y="1124744"/>
            <a:ext cx="8229600" cy="64807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600" b="1" i="0" u="none" strike="noStrike" kern="1200" cap="none" spc="0" normalizeH="0" baseline="0" noProof="0" dirty="0">
                <a:ln>
                  <a:noFill/>
                </a:ln>
                <a:solidFill>
                  <a:schemeClr val="tx1"/>
                </a:solidFill>
                <a:effectLst/>
                <a:uLnTx/>
                <a:uFillTx/>
                <a:latin typeface="Avenir LT Std 65 Medium"/>
                <a:ea typeface="+mj-ea"/>
                <a:cs typeface="Arial" charset="0"/>
              </a:rPr>
              <a:t>Fats</a:t>
            </a:r>
            <a:endPar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endParaRPr>
          </a:p>
        </p:txBody>
      </p:sp>
      <p:pic>
        <p:nvPicPr>
          <p:cNvPr id="4" name="Picture 4" descr="fat-table.png"/>
          <p:cNvPicPr>
            <a:picLocks noChangeAspect="1"/>
          </p:cNvPicPr>
          <p:nvPr/>
        </p:nvPicPr>
        <p:blipFill>
          <a:blip r:embed="rId2" cstate="print"/>
          <a:srcRect/>
          <a:stretch>
            <a:fillRect/>
          </a:stretch>
        </p:blipFill>
        <p:spPr bwMode="auto">
          <a:xfrm>
            <a:off x="395536" y="3717032"/>
            <a:ext cx="8251825" cy="2808288"/>
          </a:xfrm>
          <a:prstGeom prst="rect">
            <a:avLst/>
          </a:prstGeom>
          <a:noFill/>
          <a:ln w="9525">
            <a:noFill/>
            <a:miter lim="800000"/>
            <a:headEnd/>
            <a:tailEnd/>
          </a:ln>
        </p:spPr>
      </p:pic>
    </p:spTree>
    <p:extLst>
      <p:ext uri="{BB962C8B-B14F-4D97-AF65-F5344CB8AC3E}">
        <p14:creationId xmlns:p14="http://schemas.microsoft.com/office/powerpoint/2010/main" val="410958767"/>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72816"/>
            <a:ext cx="8229600" cy="4608512"/>
          </a:xfrm>
        </p:spPr>
        <p:txBody>
          <a:bodyPr/>
          <a:lstStyle/>
          <a:p>
            <a:pPr marL="0" indent="0">
              <a:buNone/>
              <a:defRPr/>
            </a:pPr>
            <a:r>
              <a:rPr lang="en-US" sz="2400" b="1" dirty="0">
                <a:latin typeface="Avenir LT Std 65 Medium"/>
              </a:rPr>
              <a:t>Vitamins and minerals</a:t>
            </a:r>
          </a:p>
          <a:p>
            <a:pPr marL="0" indent="0">
              <a:buNone/>
              <a:defRPr/>
            </a:pPr>
            <a:endParaRPr lang="en-US" sz="800" dirty="0">
              <a:latin typeface="Avenir LT Std 65 Medium"/>
            </a:endParaRPr>
          </a:p>
          <a:p>
            <a:pPr>
              <a:defRPr/>
            </a:pPr>
            <a:r>
              <a:rPr lang="en-US" sz="2400" b="1" dirty="0">
                <a:latin typeface="Avenir LT Std 65 Medium"/>
              </a:rPr>
              <a:t>Vitamins</a:t>
            </a:r>
            <a:r>
              <a:rPr lang="en-US" sz="2400" dirty="0">
                <a:latin typeface="Avenir LT Std 65 Medium"/>
              </a:rPr>
              <a:t> – to enable us to effectively use the energy from the macronutrients</a:t>
            </a:r>
          </a:p>
          <a:p>
            <a:pPr lvl="1">
              <a:defRPr/>
            </a:pPr>
            <a:r>
              <a:rPr lang="en-US" sz="2400" dirty="0">
                <a:latin typeface="Avenir LT Std 65 Medium"/>
              </a:rPr>
              <a:t>Vitamins A, D, E &amp; K are fat soluble</a:t>
            </a:r>
          </a:p>
          <a:p>
            <a:pPr lvl="1">
              <a:buNone/>
              <a:defRPr/>
            </a:pPr>
            <a:endParaRPr lang="en-US" sz="800" dirty="0">
              <a:latin typeface="Avenir LT Std 65 Medium"/>
            </a:endParaRPr>
          </a:p>
          <a:p>
            <a:pPr>
              <a:defRPr/>
            </a:pPr>
            <a:r>
              <a:rPr lang="en-US" sz="2400" b="1" dirty="0">
                <a:latin typeface="Avenir LT Std 65 Medium"/>
              </a:rPr>
              <a:t>Minerals</a:t>
            </a:r>
            <a:r>
              <a:rPr lang="en-US" sz="2400" dirty="0">
                <a:latin typeface="Avenir LT Std 65 Medium"/>
              </a:rPr>
              <a:t> for a range of very specific tasks</a:t>
            </a:r>
          </a:p>
          <a:p>
            <a:pPr>
              <a:buNone/>
              <a:defRPr/>
            </a:pPr>
            <a:endParaRPr lang="en-US" sz="800" dirty="0">
              <a:latin typeface="Avenir LT Std 65 Medium"/>
            </a:endParaRPr>
          </a:p>
          <a:p>
            <a:pPr marL="0" indent="0">
              <a:buNone/>
              <a:defRPr/>
            </a:pPr>
            <a:r>
              <a:rPr lang="en-US" sz="2400" dirty="0">
                <a:latin typeface="Avenir LT Std 65 Medium"/>
              </a:rPr>
              <a:t>Deficiencies in vitamins and minerals can lead to anaemia, reduced bone mineral density/osteoporosis, digestive disorders such as constipation and diarrhoea, reduced muscle mass, weight loss/gain and deficiencies in essential fatty acids.</a:t>
            </a:r>
            <a:endParaRPr lang="en-GB" sz="2400" dirty="0">
              <a:latin typeface="Avenir LT Std 65 Medium"/>
            </a:endParaRPr>
          </a:p>
          <a:p>
            <a:pPr>
              <a:buNone/>
            </a:pPr>
            <a:endParaRPr lang="en-GB" sz="2400" dirty="0">
              <a:latin typeface="Avenir LT Std 65 Medium"/>
            </a:endParaRPr>
          </a:p>
        </p:txBody>
      </p:sp>
      <p:sp>
        <p:nvSpPr>
          <p:cNvPr id="3" name="Title 1"/>
          <p:cNvSpPr txBox="1">
            <a:spLocks/>
          </p:cNvSpPr>
          <p:nvPr/>
        </p:nvSpPr>
        <p:spPr>
          <a:xfrm>
            <a:off x="467544" y="1124744"/>
            <a:ext cx="8229600" cy="64807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rPr>
              <a:t>  </a:t>
            </a:r>
            <a:r>
              <a:rPr kumimoji="0" lang="en-GB" sz="3400" b="1" i="0" u="none" strike="noStrike" kern="1200" cap="none" spc="0" normalizeH="0" baseline="0" noProof="0" dirty="0">
                <a:ln>
                  <a:noFill/>
                </a:ln>
                <a:solidFill>
                  <a:schemeClr val="tx1"/>
                </a:solidFill>
                <a:effectLst/>
                <a:uLnTx/>
                <a:uFillTx/>
                <a:latin typeface="Avenir LT Std 65 Medium"/>
                <a:ea typeface="+mj-ea"/>
                <a:cs typeface="Arial" charset="0"/>
              </a:rPr>
              <a:t>Micronutrients</a:t>
            </a:r>
          </a:p>
        </p:txBody>
      </p:sp>
    </p:spTree>
    <p:extLst>
      <p:ext uri="{BB962C8B-B14F-4D97-AF65-F5344CB8AC3E}">
        <p14:creationId xmlns:p14="http://schemas.microsoft.com/office/powerpoint/2010/main" val="410958767"/>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844824"/>
            <a:ext cx="8229600" cy="2160240"/>
          </a:xfrm>
        </p:spPr>
        <p:txBody>
          <a:bodyPr/>
          <a:lstStyle/>
          <a:p>
            <a:r>
              <a:rPr lang="en-US" sz="2800" dirty="0">
                <a:latin typeface="Avenir LT Std 65 Medium"/>
              </a:rPr>
              <a:t>The body also needs fibre, which is a form of carbohydrate that is found in plant cell walls. </a:t>
            </a:r>
          </a:p>
          <a:p>
            <a:r>
              <a:rPr lang="en-US" sz="2800" dirty="0">
                <a:latin typeface="Avenir LT Std 65 Medium"/>
              </a:rPr>
              <a:t>Fibre is essential for optimum function of the digestive system</a:t>
            </a:r>
            <a:endParaRPr lang="en-GB" sz="2800" dirty="0">
              <a:latin typeface="Avenir LT Std 65 Medium"/>
            </a:endParaRPr>
          </a:p>
        </p:txBody>
      </p:sp>
      <p:sp>
        <p:nvSpPr>
          <p:cNvPr id="4" name="Title 1"/>
          <p:cNvSpPr txBox="1">
            <a:spLocks/>
          </p:cNvSpPr>
          <p:nvPr/>
        </p:nvSpPr>
        <p:spPr>
          <a:xfrm>
            <a:off x="467544"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rPr>
              <a:t>Fibre  </a:t>
            </a:r>
          </a:p>
        </p:txBody>
      </p:sp>
    </p:spTree>
    <p:extLst>
      <p:ext uri="{BB962C8B-B14F-4D97-AF65-F5344CB8AC3E}">
        <p14:creationId xmlns:p14="http://schemas.microsoft.com/office/powerpoint/2010/main" val="41095876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28800"/>
            <a:ext cx="8229600" cy="4752528"/>
          </a:xfrm>
        </p:spPr>
        <p:txBody>
          <a:bodyPr/>
          <a:lstStyle/>
          <a:p>
            <a:pPr marL="0" indent="0">
              <a:buNone/>
            </a:pPr>
            <a:r>
              <a:rPr lang="en-GB" sz="2800" b="1" dirty="0">
                <a:latin typeface="Avenir LT Std 65 Medium"/>
              </a:rPr>
              <a:t>Water</a:t>
            </a:r>
          </a:p>
          <a:p>
            <a:r>
              <a:rPr lang="en-US" sz="2800" dirty="0">
                <a:latin typeface="Avenir LT Std 65 Medium"/>
              </a:rPr>
              <a:t>Water provides the right conditions for all other functions</a:t>
            </a:r>
          </a:p>
          <a:p>
            <a:r>
              <a:rPr lang="en-US" sz="2800" dirty="0">
                <a:latin typeface="Avenir LT Std 65 Medium"/>
              </a:rPr>
              <a:t>Approximately 65% of adult body weight is made up of water</a:t>
            </a:r>
          </a:p>
          <a:p>
            <a:r>
              <a:rPr lang="en-US" sz="2800" dirty="0">
                <a:latin typeface="Avenir LT Std 65 Medium"/>
              </a:rPr>
              <a:t>We can survive for a number of weeks without food, but four to five days without water</a:t>
            </a:r>
          </a:p>
          <a:p>
            <a:r>
              <a:rPr lang="en-US" sz="2800" dirty="0">
                <a:latin typeface="Avenir LT Std 65 Medium"/>
              </a:rPr>
              <a:t>Lost water MUST be replaced</a:t>
            </a:r>
          </a:p>
        </p:txBody>
      </p:sp>
      <p:sp>
        <p:nvSpPr>
          <p:cNvPr id="4" name="Title 1"/>
          <p:cNvSpPr txBox="1">
            <a:spLocks/>
          </p:cNvSpPr>
          <p:nvPr/>
        </p:nvSpPr>
        <p:spPr>
          <a:xfrm>
            <a:off x="467544"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600" b="1" dirty="0">
                <a:latin typeface="Avenir LT Std 65 Medium"/>
                <a:ea typeface="+mj-ea"/>
                <a:cs typeface="Arial" charset="0"/>
              </a:rPr>
              <a:t>Hydration  </a:t>
            </a:r>
          </a:p>
        </p:txBody>
      </p:sp>
    </p:spTree>
    <p:extLst>
      <p:ext uri="{BB962C8B-B14F-4D97-AF65-F5344CB8AC3E}">
        <p14:creationId xmlns:p14="http://schemas.microsoft.com/office/powerpoint/2010/main" val="41095876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060848"/>
            <a:ext cx="8229600" cy="4320480"/>
          </a:xfrm>
        </p:spPr>
        <p:txBody>
          <a:bodyPr/>
          <a:lstStyle/>
          <a:p>
            <a:pPr marL="0" indent="0">
              <a:buNone/>
            </a:pPr>
            <a:r>
              <a:rPr lang="en-US" sz="2800" dirty="0">
                <a:latin typeface="Avenir LT Std 65 Medium"/>
              </a:rPr>
              <a:t>Water is lost from our bodies in a number of ways:</a:t>
            </a:r>
          </a:p>
          <a:p>
            <a:pPr marL="342900" lvl="1" indent="-342900">
              <a:buFont typeface="Arial" pitchFamily="34" charset="0"/>
              <a:buChar char="•"/>
            </a:pPr>
            <a:r>
              <a:rPr lang="en-US" dirty="0">
                <a:latin typeface="Avenir LT Std 65 Medium"/>
              </a:rPr>
              <a:t>urine and faeces</a:t>
            </a:r>
          </a:p>
          <a:p>
            <a:pPr marL="342900" lvl="1" indent="-342900">
              <a:buFont typeface="Arial" pitchFamily="34" charset="0"/>
              <a:buChar char="•"/>
            </a:pPr>
            <a:r>
              <a:rPr lang="en-US" dirty="0">
                <a:latin typeface="Avenir LT Std 65 Medium"/>
              </a:rPr>
              <a:t>evaporation from the skin as sweat</a:t>
            </a:r>
          </a:p>
          <a:p>
            <a:pPr marL="342900" lvl="1" indent="-342900">
              <a:buFont typeface="Arial" pitchFamily="34" charset="0"/>
              <a:buChar char="•"/>
            </a:pPr>
            <a:r>
              <a:rPr lang="en-US" dirty="0">
                <a:latin typeface="Avenir LT Std 65 Medium"/>
              </a:rPr>
              <a:t>Expired breath</a:t>
            </a:r>
          </a:p>
          <a:p>
            <a:pPr marL="342900" lvl="1" indent="-342900">
              <a:buFont typeface="Arial" pitchFamily="34" charset="0"/>
              <a:buChar char="•"/>
            </a:pPr>
            <a:r>
              <a:rPr lang="en-US" dirty="0">
                <a:latin typeface="Avenir LT Std 65 Medium"/>
              </a:rPr>
              <a:t>Even without moving around we lose 2–2.5 litres of water per day via these routes</a:t>
            </a:r>
            <a:endParaRPr lang="en-GB" dirty="0">
              <a:latin typeface="Avenir LT Std 65 Medium"/>
            </a:endParaRPr>
          </a:p>
          <a:p>
            <a:pPr>
              <a:buNone/>
            </a:pPr>
            <a:endParaRPr lang="en-GB" sz="2800" dirty="0">
              <a:latin typeface="Avenir LT Std 35 Light"/>
            </a:endParaRPr>
          </a:p>
        </p:txBody>
      </p:sp>
      <p:sp>
        <p:nvSpPr>
          <p:cNvPr id="4" name="Title 1"/>
          <p:cNvSpPr txBox="1">
            <a:spLocks/>
          </p:cNvSpPr>
          <p:nvPr/>
        </p:nvSpPr>
        <p:spPr>
          <a:xfrm>
            <a:off x="467544"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600" b="1" dirty="0">
                <a:latin typeface="Avenir LT Std 65 Medium"/>
                <a:ea typeface="+mj-ea"/>
                <a:cs typeface="Arial" charset="0"/>
              </a:rPr>
              <a:t>Hydration  </a:t>
            </a:r>
          </a:p>
        </p:txBody>
      </p:sp>
    </p:spTree>
    <p:extLst>
      <p:ext uri="{BB962C8B-B14F-4D97-AF65-F5344CB8AC3E}">
        <p14:creationId xmlns:p14="http://schemas.microsoft.com/office/powerpoint/2010/main" val="410958767"/>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916832"/>
            <a:ext cx="8229600" cy="4608512"/>
          </a:xfrm>
        </p:spPr>
        <p:txBody>
          <a:bodyPr/>
          <a:lstStyle/>
          <a:p>
            <a:pPr marL="342900" lvl="1" indent="-342900">
              <a:buFont typeface="Arial" pitchFamily="34" charset="0"/>
              <a:buChar char="•"/>
            </a:pPr>
            <a:r>
              <a:rPr lang="en-US" dirty="0">
                <a:latin typeface="Avenir LT Std 65 Medium"/>
              </a:rPr>
              <a:t>Approximately 50% can be replaced from the food we eat</a:t>
            </a:r>
          </a:p>
          <a:p>
            <a:pPr marL="342900" lvl="1" indent="-342900">
              <a:buFont typeface="Arial" pitchFamily="34" charset="0"/>
              <a:buChar char="•"/>
            </a:pPr>
            <a:r>
              <a:rPr lang="en-US" dirty="0">
                <a:latin typeface="Avenir LT Std 65 Medium"/>
              </a:rPr>
              <a:t>An inactive person needs to drink about six glasses of fluid a day</a:t>
            </a:r>
          </a:p>
          <a:p>
            <a:pPr marL="342900" lvl="1" indent="-342900">
              <a:buFont typeface="Arial" pitchFamily="34" charset="0"/>
              <a:buChar char="•"/>
            </a:pPr>
            <a:r>
              <a:rPr lang="en-US" dirty="0">
                <a:latin typeface="Avenir LT Std 65 Medium"/>
              </a:rPr>
              <a:t>A sportsperson or active trainer would need to drink much more.  Up to 4–5 litres per day.  More in hot environments</a:t>
            </a:r>
          </a:p>
        </p:txBody>
      </p:sp>
      <p:sp>
        <p:nvSpPr>
          <p:cNvPr id="4" name="Title 1"/>
          <p:cNvSpPr txBox="1">
            <a:spLocks/>
          </p:cNvSpPr>
          <p:nvPr/>
        </p:nvSpPr>
        <p:spPr>
          <a:xfrm>
            <a:off x="467544"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600" b="1" dirty="0">
                <a:latin typeface="Avenir LT Std 65 Medium"/>
                <a:ea typeface="+mj-ea"/>
                <a:cs typeface="Arial" charset="0"/>
              </a:rPr>
              <a:t>Hydration  </a:t>
            </a:r>
          </a:p>
        </p:txBody>
      </p:sp>
    </p:spTree>
    <p:extLst>
      <p:ext uri="{BB962C8B-B14F-4D97-AF65-F5344CB8AC3E}">
        <p14:creationId xmlns:p14="http://schemas.microsoft.com/office/powerpoint/2010/main" val="41095876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72816"/>
            <a:ext cx="8229600" cy="4608512"/>
          </a:xfrm>
        </p:spPr>
        <p:txBody>
          <a:bodyPr/>
          <a:lstStyle/>
          <a:p>
            <a:pPr marL="342900" lvl="1" indent="-342900">
              <a:buFont typeface="Arial" pitchFamily="34" charset="0"/>
              <a:buChar char="•"/>
            </a:pPr>
            <a:r>
              <a:rPr lang="en-US" dirty="0">
                <a:latin typeface="Avenir LT Std 65 Medium"/>
              </a:rPr>
              <a:t>If you lose too much water from the body and it is not replaced, the building of body tissues, temperature regulation and metabolic rate are all affected</a:t>
            </a:r>
          </a:p>
          <a:p>
            <a:pPr marL="342900" lvl="1" indent="-342900">
              <a:buFont typeface="Arial" pitchFamily="34" charset="0"/>
              <a:buChar char="•"/>
            </a:pPr>
            <a:r>
              <a:rPr lang="en-US" dirty="0">
                <a:latin typeface="Avenir LT Std 65 Medium"/>
              </a:rPr>
              <a:t>The resulting dehydration can lead to fatigue, headaches, lack of concentration and constipation</a:t>
            </a:r>
          </a:p>
          <a:p>
            <a:pPr marL="342900" lvl="1" indent="-342900">
              <a:buFont typeface="Arial" pitchFamily="34" charset="0"/>
              <a:buChar char="•"/>
            </a:pPr>
            <a:r>
              <a:rPr lang="en-US" dirty="0">
                <a:latin typeface="Avenir LT Std 65 Medium"/>
              </a:rPr>
              <a:t>A loss of only 10% of your normal bodily requirements can result in severe dehydration that may be fatal</a:t>
            </a:r>
            <a:endParaRPr lang="en-GB" dirty="0">
              <a:latin typeface="Avenir LT Std 65 Medium"/>
            </a:endParaRPr>
          </a:p>
          <a:p>
            <a:pPr>
              <a:buNone/>
            </a:pPr>
            <a:endParaRPr lang="en-GB" sz="2800" b="1" dirty="0">
              <a:latin typeface="Avenir LT Std 35 Light"/>
              <a:cs typeface="Arial" charset="0"/>
            </a:endParaRPr>
          </a:p>
        </p:txBody>
      </p:sp>
      <p:sp>
        <p:nvSpPr>
          <p:cNvPr id="4" name="Title 1"/>
          <p:cNvSpPr txBox="1">
            <a:spLocks/>
          </p:cNvSpPr>
          <p:nvPr/>
        </p:nvSpPr>
        <p:spPr>
          <a:xfrm>
            <a:off x="467544"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600" b="1" dirty="0">
                <a:latin typeface="Avenir LT Std 65 Medium"/>
                <a:ea typeface="+mj-ea"/>
                <a:cs typeface="Arial" charset="0"/>
              </a:rPr>
              <a:t>Dehydration  </a:t>
            </a:r>
          </a:p>
        </p:txBody>
      </p:sp>
    </p:spTree>
    <p:extLst>
      <p:ext uri="{BB962C8B-B14F-4D97-AF65-F5344CB8AC3E}">
        <p14:creationId xmlns:p14="http://schemas.microsoft.com/office/powerpoint/2010/main" val="41095876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16832"/>
            <a:ext cx="8229600" cy="4464496"/>
          </a:xfrm>
        </p:spPr>
        <p:txBody>
          <a:bodyPr/>
          <a:lstStyle/>
          <a:p>
            <a:pPr>
              <a:defRPr/>
            </a:pPr>
            <a:r>
              <a:rPr lang="en-GB" sz="2800" b="1" dirty="0">
                <a:latin typeface="Avenir LT Std 65 Medium"/>
              </a:rPr>
              <a:t>Carbohydrates</a:t>
            </a:r>
            <a:r>
              <a:rPr lang="en-GB" sz="2800" dirty="0">
                <a:latin typeface="Avenir LT Std 65 Medium"/>
              </a:rPr>
              <a:t> - energy production</a:t>
            </a:r>
          </a:p>
          <a:p>
            <a:pPr lvl="1">
              <a:defRPr/>
            </a:pPr>
            <a:r>
              <a:rPr lang="en-GB" dirty="0">
                <a:latin typeface="Avenir LT Std 65 Medium"/>
              </a:rPr>
              <a:t>Complex</a:t>
            </a:r>
          </a:p>
          <a:p>
            <a:pPr lvl="1">
              <a:defRPr/>
            </a:pPr>
            <a:r>
              <a:rPr lang="en-GB" dirty="0">
                <a:latin typeface="Avenir LT Std 65 Medium"/>
              </a:rPr>
              <a:t>Simple</a:t>
            </a:r>
          </a:p>
          <a:p>
            <a:pPr>
              <a:defRPr/>
            </a:pPr>
            <a:r>
              <a:rPr lang="en-GB" sz="2800" b="1" dirty="0">
                <a:latin typeface="Avenir LT Std 65 Medium"/>
              </a:rPr>
              <a:t>Fats</a:t>
            </a:r>
            <a:r>
              <a:rPr lang="en-GB" sz="2800" dirty="0">
                <a:latin typeface="Avenir LT Std 65 Medium"/>
              </a:rPr>
              <a:t> - insulation, protection, vitamin transport &amp; energy production</a:t>
            </a:r>
          </a:p>
          <a:p>
            <a:pPr lvl="1">
              <a:defRPr/>
            </a:pPr>
            <a:r>
              <a:rPr lang="en-GB" dirty="0">
                <a:latin typeface="Avenir LT Std 65 Medium"/>
              </a:rPr>
              <a:t>Saturated</a:t>
            </a:r>
          </a:p>
          <a:p>
            <a:pPr lvl="1">
              <a:defRPr/>
            </a:pPr>
            <a:r>
              <a:rPr lang="en-GB" dirty="0">
                <a:latin typeface="Avenir LT Std 65 Medium"/>
              </a:rPr>
              <a:t>Unsaturated</a:t>
            </a: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The Dietary Role of Key Nutrients  </a:t>
            </a:r>
          </a:p>
        </p:txBody>
      </p:sp>
    </p:spTree>
    <p:extLst>
      <p:ext uri="{BB962C8B-B14F-4D97-AF65-F5344CB8AC3E}">
        <p14:creationId xmlns:p14="http://schemas.microsoft.com/office/powerpoint/2010/main" val="410958767"/>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1871" y="1988840"/>
            <a:ext cx="8229600" cy="4104456"/>
          </a:xfrm>
        </p:spPr>
        <p:txBody>
          <a:bodyPr/>
          <a:lstStyle/>
          <a:p>
            <a:pPr>
              <a:defRPr/>
            </a:pPr>
            <a:r>
              <a:rPr lang="en-GB" sz="2800" b="1" dirty="0">
                <a:latin typeface="Avenir LT Std 65 Medium"/>
              </a:rPr>
              <a:t>Proteins</a:t>
            </a:r>
            <a:r>
              <a:rPr lang="en-GB" sz="2800" dirty="0">
                <a:latin typeface="Avenir LT Std 65 Medium"/>
              </a:rPr>
              <a:t> - tissue growth &amp; repair, oxygen transport, cell function and fighting disease</a:t>
            </a:r>
          </a:p>
          <a:p>
            <a:pPr>
              <a:defRPr/>
            </a:pPr>
            <a:r>
              <a:rPr lang="en-GB" sz="2800" b="1" dirty="0">
                <a:latin typeface="Avenir LT Std 65 Medium"/>
              </a:rPr>
              <a:t>Vitamins Minerals </a:t>
            </a:r>
            <a:r>
              <a:rPr lang="en-GB" sz="2800" dirty="0">
                <a:latin typeface="Avenir LT Std 65 Medium"/>
              </a:rPr>
              <a:t>- multi functional with major health benefits</a:t>
            </a:r>
          </a:p>
          <a:p>
            <a:pPr>
              <a:defRPr/>
            </a:pPr>
            <a:r>
              <a:rPr lang="en-GB" sz="2800" b="1" dirty="0">
                <a:latin typeface="Avenir LT Std 65 Medium"/>
              </a:rPr>
              <a:t>Fibre</a:t>
            </a:r>
            <a:r>
              <a:rPr lang="en-GB" sz="2800" dirty="0">
                <a:latin typeface="Avenir LT Std 65 Medium"/>
              </a:rPr>
              <a:t> - aids digestion</a:t>
            </a:r>
          </a:p>
          <a:p>
            <a:pPr>
              <a:defRPr/>
            </a:pPr>
            <a:r>
              <a:rPr lang="en-GB" sz="2800" b="1" dirty="0">
                <a:latin typeface="Avenir LT Std 65 Medium"/>
              </a:rPr>
              <a:t>Water </a:t>
            </a:r>
            <a:r>
              <a:rPr lang="en-GB" sz="2800" dirty="0">
                <a:latin typeface="Avenir LT Std 65 Medium"/>
              </a:rPr>
              <a:t>- required </a:t>
            </a:r>
            <a:endParaRPr lang="en-GB" sz="2800" b="1" dirty="0">
              <a:latin typeface="Avenir LT Std 65 Medium"/>
            </a:endParaRPr>
          </a:p>
          <a:p>
            <a:pPr>
              <a:buNone/>
              <a:defRPr/>
            </a:pPr>
            <a:endParaRPr lang="en-GB" sz="2800" dirty="0">
              <a:latin typeface="Avenir LT Std 65 Medium"/>
            </a:endParaRPr>
          </a:p>
        </p:txBody>
      </p:sp>
      <p:sp>
        <p:nvSpPr>
          <p:cNvPr id="3" name="Title 1"/>
          <p:cNvSpPr txBox="1">
            <a:spLocks/>
          </p:cNvSpPr>
          <p:nvPr/>
        </p:nvSpPr>
        <p:spPr>
          <a:xfrm>
            <a:off x="467544" y="1196752"/>
            <a:ext cx="8229600" cy="72008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The Dietary Role of Key Nutrients  </a:t>
            </a:r>
          </a:p>
        </p:txBody>
      </p:sp>
    </p:spTree>
    <p:extLst>
      <p:ext uri="{BB962C8B-B14F-4D97-AF65-F5344CB8AC3E}">
        <p14:creationId xmlns:p14="http://schemas.microsoft.com/office/powerpoint/2010/main" val="410958767"/>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00808"/>
            <a:ext cx="8229600" cy="4680520"/>
          </a:xfrm>
        </p:spPr>
        <p:txBody>
          <a:bodyPr/>
          <a:lstStyle/>
          <a:p>
            <a:pPr marL="0" indent="0">
              <a:buNone/>
              <a:defRPr/>
            </a:pPr>
            <a:r>
              <a:rPr lang="en-US" sz="2800" dirty="0">
                <a:latin typeface="Avenir LT Std 65 Medium"/>
              </a:rPr>
              <a:t>Choosing a variety of foods from within each group will add to the range of nutrients you consume.  Foods in the eatwell plate fifth group (foods and drinks high in fat and/or sugar) are not essential </a:t>
            </a:r>
            <a:r>
              <a:rPr lang="en-GB" sz="2800" dirty="0">
                <a:latin typeface="Avenir LT Std 65 Medium"/>
              </a:rPr>
              <a:t>to a healthy diet</a:t>
            </a:r>
          </a:p>
          <a:p>
            <a:pPr marL="0" indent="0">
              <a:buNone/>
              <a:defRPr/>
            </a:pPr>
            <a:endParaRPr lang="en-GB" sz="200" dirty="0">
              <a:latin typeface="Avenir LT Std 65 Medium"/>
            </a:endParaRPr>
          </a:p>
          <a:p>
            <a:pPr marL="0" indent="0">
              <a:buNone/>
              <a:defRPr/>
            </a:pPr>
            <a:endParaRPr lang="en-GB" sz="200" dirty="0">
              <a:latin typeface="Avenir LT Std 65 Medium"/>
            </a:endParaRPr>
          </a:p>
          <a:p>
            <a:pPr>
              <a:defRPr/>
            </a:pPr>
            <a:r>
              <a:rPr lang="en-GB" sz="2800" dirty="0">
                <a:latin typeface="Avenir LT Std 65 Medium"/>
              </a:rPr>
              <a:t>Eat predominantly complex carbohydrates</a:t>
            </a:r>
          </a:p>
          <a:p>
            <a:pPr>
              <a:defRPr/>
            </a:pPr>
            <a:r>
              <a:rPr lang="en-US" sz="2800" dirty="0">
                <a:latin typeface="Avenir LT Std 65 Medium"/>
              </a:rPr>
              <a:t>Five to seven portions of fruit and vegetables per day</a:t>
            </a:r>
          </a:p>
        </p:txBody>
      </p:sp>
      <p:sp>
        <p:nvSpPr>
          <p:cNvPr id="4" name="Title 1"/>
          <p:cNvSpPr txBox="1">
            <a:spLocks/>
          </p:cNvSpPr>
          <p:nvPr/>
        </p:nvSpPr>
        <p:spPr>
          <a:xfrm>
            <a:off x="467544" y="1124744"/>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rPr>
              <a:t>  </a:t>
            </a:r>
            <a:r>
              <a:rPr lang="en-GB" sz="3200" b="1" dirty="0">
                <a:latin typeface="Avenir LT Std 65 Medium"/>
                <a:ea typeface="+mj-ea"/>
                <a:cs typeface="Arial" charset="0"/>
              </a:rPr>
              <a:t>Healthy Eating Advice</a:t>
            </a:r>
          </a:p>
        </p:txBody>
      </p:sp>
    </p:spTree>
    <p:extLst>
      <p:ext uri="{BB962C8B-B14F-4D97-AF65-F5344CB8AC3E}">
        <p14:creationId xmlns:p14="http://schemas.microsoft.com/office/powerpoint/2010/main" val="410958767"/>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536504"/>
          </a:xfrm>
        </p:spPr>
        <p:txBody>
          <a:bodyPr/>
          <a:lstStyle/>
          <a:p>
            <a:pPr>
              <a:defRPr/>
            </a:pPr>
            <a:r>
              <a:rPr lang="en-US" sz="2800" dirty="0">
                <a:latin typeface="Avenir LT Std 65 Medium"/>
              </a:rPr>
              <a:t>Restrict intake of foods with a high sugar content</a:t>
            </a:r>
          </a:p>
          <a:p>
            <a:pPr>
              <a:defRPr/>
            </a:pPr>
            <a:r>
              <a:rPr lang="en-US" sz="2800" dirty="0">
                <a:latin typeface="Avenir LT Std 65 Medium"/>
              </a:rPr>
              <a:t>Eat less saturated fat and replace these with mono-unsaturated and poly-unsaturated fats</a:t>
            </a:r>
          </a:p>
          <a:p>
            <a:pPr>
              <a:defRPr/>
            </a:pPr>
            <a:r>
              <a:rPr lang="en-US" sz="2800" dirty="0">
                <a:latin typeface="Avenir LT Std 65 Medium"/>
              </a:rPr>
              <a:t>Drink at least two </a:t>
            </a:r>
            <a:r>
              <a:rPr lang="en-GB" sz="2800" dirty="0">
                <a:latin typeface="Avenir LT Std 65 Medium"/>
              </a:rPr>
              <a:t>litres</a:t>
            </a:r>
            <a:r>
              <a:rPr lang="en-US" sz="2800" dirty="0">
                <a:latin typeface="Avenir LT Std 65 Medium"/>
              </a:rPr>
              <a:t> of water per day</a:t>
            </a:r>
          </a:p>
          <a:p>
            <a:pPr>
              <a:defRPr/>
            </a:pPr>
            <a:r>
              <a:rPr lang="en-GB" sz="2800" dirty="0">
                <a:latin typeface="Avenir LT Std 65 Medium"/>
              </a:rPr>
              <a:t>Reduce salt intake</a:t>
            </a:r>
          </a:p>
          <a:p>
            <a:pPr>
              <a:defRPr/>
            </a:pPr>
            <a:r>
              <a:rPr lang="en-US" sz="2800" dirty="0">
                <a:latin typeface="Avenir LT Std 65 Medium"/>
              </a:rPr>
              <a:t>Moderate intakes of protein, less protein from animal sources</a:t>
            </a:r>
          </a:p>
          <a:p>
            <a:pPr marL="0" indent="0">
              <a:buNone/>
              <a:defRPr/>
            </a:pPr>
            <a:endParaRPr lang="en-GB" sz="2800" dirty="0">
              <a:latin typeface="Avenir LT Std 65 Medium"/>
            </a:endParaRPr>
          </a:p>
          <a:p>
            <a:pPr>
              <a:buNone/>
            </a:pPr>
            <a:endParaRPr lang="en-GB" sz="2800" dirty="0">
              <a:latin typeface="Avenir LT Std 65 Medium"/>
            </a:endParaRPr>
          </a:p>
        </p:txBody>
      </p:sp>
      <p:sp>
        <p:nvSpPr>
          <p:cNvPr id="4" name="Title 1"/>
          <p:cNvSpPr txBox="1">
            <a:spLocks/>
          </p:cNvSpPr>
          <p:nvPr/>
        </p:nvSpPr>
        <p:spPr>
          <a:xfrm>
            <a:off x="467544" y="1219045"/>
            <a:ext cx="8229600" cy="634082"/>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Avenir LT Std 65 Medium"/>
                <a:ea typeface="+mj-ea"/>
                <a:cs typeface="Arial" charset="0"/>
              </a:rPr>
              <a:t>  </a:t>
            </a:r>
            <a:r>
              <a:rPr lang="en-GB" sz="3200" b="1" dirty="0">
                <a:latin typeface="Avenir LT Std 65 Medium"/>
                <a:ea typeface="+mj-ea"/>
                <a:cs typeface="Arial" charset="0"/>
              </a:rPr>
              <a:t>Healthy Eating Advice</a:t>
            </a:r>
          </a:p>
        </p:txBody>
      </p:sp>
    </p:spTree>
    <p:extLst>
      <p:ext uri="{BB962C8B-B14F-4D97-AF65-F5344CB8AC3E}">
        <p14:creationId xmlns:p14="http://schemas.microsoft.com/office/powerpoint/2010/main" val="410958767"/>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844824"/>
            <a:ext cx="8784976" cy="4752528"/>
          </a:xfrm>
        </p:spPr>
        <p:txBody>
          <a:bodyPr/>
          <a:lstStyle/>
          <a:p>
            <a:pPr>
              <a:defRPr/>
            </a:pPr>
            <a:r>
              <a:rPr lang="en-US" sz="2400" dirty="0">
                <a:latin typeface="Avenir LT Std 65 Medium"/>
              </a:rPr>
              <a:t>The range of internal activities that take place in our bodies is known as metabolism and the amount of energy that is required at rest to drive metabolism is known as our `basal metabolic rate` (BMR)</a:t>
            </a:r>
          </a:p>
          <a:p>
            <a:pPr>
              <a:defRPr/>
            </a:pPr>
            <a:r>
              <a:rPr lang="en-US" sz="2400" dirty="0">
                <a:latin typeface="Avenir LT Std 65 Medium"/>
              </a:rPr>
              <a:t>BMR is measured in calories</a:t>
            </a:r>
          </a:p>
          <a:p>
            <a:pPr>
              <a:defRPr/>
            </a:pPr>
            <a:r>
              <a:rPr lang="en-US" sz="2400" dirty="0">
                <a:latin typeface="Avenir LT Std 65 Medium"/>
              </a:rPr>
              <a:t>BMR will be different for each individual as it depends on:</a:t>
            </a:r>
          </a:p>
          <a:p>
            <a:pPr marL="0" lvl="1" indent="0">
              <a:buNone/>
              <a:defRPr/>
            </a:pPr>
            <a:r>
              <a:rPr lang="en-US" sz="2400" dirty="0">
                <a:latin typeface="Avenir LT Std 65 Medium"/>
              </a:rPr>
              <a:t>	- body weight</a:t>
            </a:r>
          </a:p>
          <a:p>
            <a:pPr marL="400050" lvl="2" indent="0">
              <a:buNone/>
              <a:defRPr/>
            </a:pPr>
            <a:r>
              <a:rPr lang="en-US" dirty="0">
                <a:latin typeface="Avenir LT Std 65 Medium"/>
              </a:rPr>
              <a:t>	- body composition</a:t>
            </a:r>
          </a:p>
          <a:p>
            <a:pPr marL="400050" lvl="2" indent="0">
              <a:buNone/>
              <a:defRPr/>
            </a:pPr>
            <a:r>
              <a:rPr lang="en-US" sz="2400" dirty="0">
                <a:latin typeface="Avenir LT Std 65 Medium"/>
              </a:rPr>
              <a:t>	- how active we are</a:t>
            </a:r>
            <a:endParaRPr lang="en-GB" sz="2400" dirty="0">
              <a:latin typeface="Avenir LT Std 65 Medium"/>
            </a:endParaRPr>
          </a:p>
          <a:p>
            <a:endParaRPr lang="en-US" sz="2800" dirty="0">
              <a:latin typeface="Avenir LT Std 35 Light"/>
              <a:cs typeface="Arial" charset="0"/>
            </a:endParaRPr>
          </a:p>
          <a:p>
            <a:pPr>
              <a:buNone/>
            </a:pPr>
            <a:endParaRPr lang="en-GB" sz="2800" dirty="0">
              <a:latin typeface="Avenir LT Std 35 Light"/>
            </a:endParaRPr>
          </a:p>
        </p:txBody>
      </p:sp>
      <p:sp>
        <p:nvSpPr>
          <p:cNvPr id="3" name="Title 1"/>
          <p:cNvSpPr txBox="1">
            <a:spLocks/>
          </p:cNvSpPr>
          <p:nvPr/>
        </p:nvSpPr>
        <p:spPr>
          <a:xfrm>
            <a:off x="467544" y="1196752"/>
            <a:ext cx="8229600" cy="63408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Metabolism and Energy Balance</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844824"/>
            <a:ext cx="8229600" cy="4536504"/>
          </a:xfrm>
        </p:spPr>
        <p:txBody>
          <a:bodyPr/>
          <a:lstStyle/>
          <a:p>
            <a:pPr>
              <a:defRPr/>
            </a:pPr>
            <a:r>
              <a:rPr lang="en-US" sz="2400" dirty="0">
                <a:latin typeface="Avenir LT Std 65 Medium"/>
              </a:rPr>
              <a:t>BMR is usually around 1,500 kcals (kilocalories) for an average female and 2,000 kcals for an </a:t>
            </a:r>
            <a:r>
              <a:rPr lang="en-GB" sz="2400" dirty="0">
                <a:latin typeface="Avenir LT Std 65 Medium"/>
              </a:rPr>
              <a:t>average male</a:t>
            </a:r>
          </a:p>
          <a:p>
            <a:pPr>
              <a:defRPr/>
            </a:pPr>
            <a:r>
              <a:rPr lang="en-GB" sz="2400" dirty="0">
                <a:latin typeface="Avenir LT Std 65 Medium"/>
              </a:rPr>
              <a:t>BMR estimated by body weight (kgs) x 25</a:t>
            </a:r>
          </a:p>
          <a:p>
            <a:pPr marL="0" indent="0">
              <a:buNone/>
              <a:defRPr/>
            </a:pPr>
            <a:r>
              <a:rPr lang="en-GB" sz="2400" dirty="0">
                <a:latin typeface="Avenir LT Std 65 Medium"/>
              </a:rPr>
              <a:t>i.e.  65 kgs x 25 = BMR 1625 kcals (irrespective of gender)</a:t>
            </a:r>
          </a:p>
          <a:p>
            <a:endParaRPr lang="en-GB" sz="2800" dirty="0">
              <a:latin typeface="Avenir LT Std 35 Light"/>
            </a:endParaRPr>
          </a:p>
        </p:txBody>
      </p:sp>
      <p:sp>
        <p:nvSpPr>
          <p:cNvPr id="3" name="Title 1"/>
          <p:cNvSpPr txBox="1">
            <a:spLocks/>
          </p:cNvSpPr>
          <p:nvPr/>
        </p:nvSpPr>
        <p:spPr>
          <a:xfrm>
            <a:off x="539552"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Metabolism and Energy Balance</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72816"/>
            <a:ext cx="8229600" cy="4608512"/>
          </a:xfrm>
        </p:spPr>
        <p:txBody>
          <a:bodyPr/>
          <a:lstStyle/>
          <a:p>
            <a:pPr>
              <a:defRPr/>
            </a:pPr>
            <a:r>
              <a:rPr lang="en-US" sz="2400" dirty="0">
                <a:latin typeface="Avenir LT Std 65 Medium"/>
              </a:rPr>
              <a:t>The body will remain the same weight when calorific intake equals calorific expenditure</a:t>
            </a:r>
          </a:p>
          <a:p>
            <a:pPr>
              <a:defRPr/>
            </a:pPr>
            <a:r>
              <a:rPr lang="en-US" sz="2400" dirty="0">
                <a:latin typeface="Avenir LT Std 65 Medium"/>
              </a:rPr>
              <a:t>If intake exceeds output, the excess is stored as fat weight</a:t>
            </a:r>
          </a:p>
          <a:p>
            <a:pPr>
              <a:defRPr/>
            </a:pPr>
            <a:r>
              <a:rPr lang="en-US" sz="2400" dirty="0">
                <a:latin typeface="Avenir LT Std 65 Medium"/>
              </a:rPr>
              <a:t>If output exceeds input the result is weight loss</a:t>
            </a:r>
          </a:p>
          <a:p>
            <a:pPr>
              <a:defRPr/>
            </a:pPr>
            <a:endParaRPr lang="en-US" sz="2400" dirty="0">
              <a:latin typeface="Avenir LT Std 65 Medium"/>
            </a:endParaRPr>
          </a:p>
          <a:p>
            <a:pPr marL="0" indent="0" algn="ctr">
              <a:buNone/>
              <a:defRPr/>
            </a:pPr>
            <a:r>
              <a:rPr lang="en-US" sz="2400" b="1" dirty="0">
                <a:latin typeface="Avenir LT Std 65 Medium"/>
              </a:rPr>
              <a:t>Energy in &gt; energy out = weight gain</a:t>
            </a:r>
          </a:p>
          <a:p>
            <a:pPr marL="0" indent="0" algn="ctr">
              <a:buNone/>
              <a:defRPr/>
            </a:pPr>
            <a:r>
              <a:rPr lang="en-US" sz="2400" b="1" dirty="0">
                <a:latin typeface="Avenir LT Std 65 Medium"/>
              </a:rPr>
              <a:t>Energy in &lt; energy out = weight loss</a:t>
            </a:r>
          </a:p>
          <a:p>
            <a:pPr marL="0" indent="0" algn="ctr">
              <a:buNone/>
              <a:defRPr/>
            </a:pPr>
            <a:r>
              <a:rPr lang="en-US" sz="2400" b="1" dirty="0">
                <a:latin typeface="Avenir LT Std 65 Medium"/>
              </a:rPr>
              <a:t>Energy in = energy out = weight maintenance</a:t>
            </a:r>
          </a:p>
        </p:txBody>
      </p:sp>
      <p:sp>
        <p:nvSpPr>
          <p:cNvPr id="3" name="Title 1"/>
          <p:cNvSpPr txBox="1">
            <a:spLocks/>
          </p:cNvSpPr>
          <p:nvPr/>
        </p:nvSpPr>
        <p:spPr>
          <a:xfrm>
            <a:off x="539552"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The Energy Balance Equation</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060848"/>
            <a:ext cx="8229600" cy="4320480"/>
          </a:xfrm>
        </p:spPr>
        <p:txBody>
          <a:bodyPr/>
          <a:lstStyle/>
          <a:p>
            <a:pPr>
              <a:defRPr/>
            </a:pPr>
            <a:r>
              <a:rPr lang="en-US" sz="2800" dirty="0">
                <a:latin typeface="Avenir LT Std 65 Medium"/>
              </a:rPr>
              <a:t>To lose weight there must be a deficit</a:t>
            </a:r>
          </a:p>
          <a:p>
            <a:pPr>
              <a:defRPr/>
            </a:pPr>
            <a:r>
              <a:rPr lang="en-US" sz="2800" dirty="0">
                <a:latin typeface="Avenir LT Std 65 Medium"/>
              </a:rPr>
              <a:t>A deficit of 3,500 kcals is required to lose 1lb of stored fat</a:t>
            </a:r>
          </a:p>
          <a:p>
            <a:pPr>
              <a:defRPr/>
            </a:pPr>
            <a:r>
              <a:rPr lang="en-US" sz="2800" dirty="0">
                <a:latin typeface="Avenir LT Std 65 Medium"/>
              </a:rPr>
              <a:t>This is best achieved through a combination of increased physical activity and a reduction in calories</a:t>
            </a:r>
          </a:p>
        </p:txBody>
      </p:sp>
      <p:sp>
        <p:nvSpPr>
          <p:cNvPr id="3" name="Title 1"/>
          <p:cNvSpPr txBox="1">
            <a:spLocks/>
          </p:cNvSpPr>
          <p:nvPr/>
        </p:nvSpPr>
        <p:spPr>
          <a:xfrm>
            <a:off x="539552" y="1124744"/>
            <a:ext cx="8229600" cy="648072"/>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The Energy Balance Equation</a:t>
            </a:r>
            <a:endParaRPr lang="en-GB" sz="3200" b="1" dirty="0">
              <a:latin typeface="Avenir LT Std 65 Medium"/>
              <a:ea typeface="+mj-ea"/>
              <a:cs typeface="Arial" charset="0"/>
            </a:endParaRPr>
          </a:p>
        </p:txBody>
      </p:sp>
    </p:spTree>
    <p:extLst>
      <p:ext uri="{BB962C8B-B14F-4D97-AF65-F5344CB8AC3E}">
        <p14:creationId xmlns:p14="http://schemas.microsoft.com/office/powerpoint/2010/main" val="410958767"/>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798095"/>
            <a:ext cx="8229600" cy="4896544"/>
          </a:xfrm>
        </p:spPr>
        <p:txBody>
          <a:bodyPr/>
          <a:lstStyle/>
          <a:p>
            <a:pPr marL="0" indent="0">
              <a:buNone/>
              <a:defRPr/>
            </a:pPr>
            <a:r>
              <a:rPr lang="en-GB" sz="2600" dirty="0">
                <a:latin typeface="Avenir LT Std 65 Medium"/>
              </a:rPr>
              <a:t>There are many health risks associated with a poor diet including:</a:t>
            </a:r>
          </a:p>
          <a:p>
            <a:pPr>
              <a:defRPr/>
            </a:pPr>
            <a:r>
              <a:rPr lang="en-GB" sz="2600" dirty="0">
                <a:latin typeface="Avenir LT Std 65 Medium"/>
              </a:rPr>
              <a:t>Overweight (obesity) or underweight</a:t>
            </a:r>
          </a:p>
          <a:p>
            <a:pPr>
              <a:defRPr/>
            </a:pPr>
            <a:r>
              <a:rPr lang="en-GB" sz="2600" dirty="0">
                <a:latin typeface="Avenir LT Std 65 Medium"/>
              </a:rPr>
              <a:t>Medical health issues including:</a:t>
            </a:r>
          </a:p>
          <a:p>
            <a:pPr lvl="1">
              <a:defRPr/>
            </a:pPr>
            <a:r>
              <a:rPr lang="en-GB" sz="2600" dirty="0">
                <a:latin typeface="Avenir LT Std 65 Medium"/>
              </a:rPr>
              <a:t>Hypertension</a:t>
            </a:r>
          </a:p>
          <a:p>
            <a:pPr lvl="1">
              <a:defRPr/>
            </a:pPr>
            <a:r>
              <a:rPr lang="en-GB" sz="2600" dirty="0">
                <a:latin typeface="Avenir LT Std 65 Medium"/>
              </a:rPr>
              <a:t>CHD</a:t>
            </a:r>
          </a:p>
          <a:p>
            <a:pPr lvl="1">
              <a:defRPr/>
            </a:pPr>
            <a:r>
              <a:rPr lang="en-GB" sz="2600" dirty="0">
                <a:latin typeface="Avenir LT Std 65 Medium"/>
              </a:rPr>
              <a:t>Bone and joint disorders</a:t>
            </a:r>
          </a:p>
          <a:p>
            <a:pPr lvl="1">
              <a:defRPr/>
            </a:pPr>
            <a:r>
              <a:rPr lang="en-GB" sz="2600" dirty="0">
                <a:latin typeface="Avenir LT Std 65 Medium"/>
              </a:rPr>
              <a:t>Diabetes</a:t>
            </a:r>
          </a:p>
          <a:p>
            <a:pPr lvl="1">
              <a:defRPr/>
            </a:pPr>
            <a:r>
              <a:rPr lang="en-GB" sz="2600" dirty="0">
                <a:latin typeface="Avenir LT Std 65 Medium"/>
              </a:rPr>
              <a:t>Some forms of cancer</a:t>
            </a:r>
          </a:p>
          <a:p>
            <a:pPr>
              <a:defRPr/>
            </a:pPr>
            <a:r>
              <a:rPr lang="en-GB" sz="2600" dirty="0">
                <a:latin typeface="Avenir LT Std 65 Medium"/>
              </a:rPr>
              <a:t>Mental, emotional and social health issues</a:t>
            </a:r>
          </a:p>
          <a:p>
            <a:pPr>
              <a:buNone/>
            </a:pPr>
            <a:endParaRPr lang="en-GB" sz="2800" dirty="0">
              <a:latin typeface="Avenir LT Std 35 Light"/>
            </a:endParaRPr>
          </a:p>
        </p:txBody>
      </p:sp>
      <p:sp>
        <p:nvSpPr>
          <p:cNvPr id="4" name="Title 1"/>
          <p:cNvSpPr txBox="1">
            <a:spLocks/>
          </p:cNvSpPr>
          <p:nvPr/>
        </p:nvSpPr>
        <p:spPr>
          <a:xfrm>
            <a:off x="539552" y="1196752"/>
            <a:ext cx="8229600" cy="576064"/>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Health Risks of Poor Nutrition  </a:t>
            </a:r>
          </a:p>
        </p:txBody>
      </p:sp>
    </p:spTree>
    <p:extLst>
      <p:ext uri="{BB962C8B-B14F-4D97-AF65-F5344CB8AC3E}">
        <p14:creationId xmlns:p14="http://schemas.microsoft.com/office/powerpoint/2010/main" val="410958767"/>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2282395"/>
            <a:ext cx="8229600" cy="3816424"/>
          </a:xfrm>
        </p:spPr>
        <p:txBody>
          <a:bodyPr/>
          <a:lstStyle/>
          <a:p>
            <a:pPr>
              <a:defRPr/>
            </a:pPr>
            <a:r>
              <a:rPr lang="en-US" sz="2600" dirty="0">
                <a:latin typeface="Avenir LT Std 65 Medium"/>
              </a:rPr>
              <a:t>Fitness instructors are limited in providing information to clients without further training.</a:t>
            </a:r>
          </a:p>
          <a:p>
            <a:pPr>
              <a:defRPr/>
            </a:pPr>
            <a:r>
              <a:rPr lang="en-US" sz="2600" dirty="0">
                <a:latin typeface="Avenir LT Std 65 Medium"/>
              </a:rPr>
              <a:t>Stick to the guidelines as per the Food Standards Agency and the eatwell </a:t>
            </a:r>
            <a:r>
              <a:rPr lang="en-GB" sz="2600" dirty="0">
                <a:latin typeface="Avenir LT Std 65 Medium"/>
              </a:rPr>
              <a:t>plate</a:t>
            </a:r>
          </a:p>
          <a:p>
            <a:pPr>
              <a:defRPr/>
            </a:pPr>
            <a:r>
              <a:rPr lang="en-GB" sz="2600" dirty="0">
                <a:latin typeface="Avenir LT Std 65 Medium"/>
              </a:rPr>
              <a:t>Seek professional expert advice</a:t>
            </a:r>
          </a:p>
          <a:p>
            <a:pPr>
              <a:defRPr/>
            </a:pPr>
            <a:r>
              <a:rPr lang="en-GB" sz="2600" dirty="0">
                <a:latin typeface="Avenir LT Std 65 Medium"/>
              </a:rPr>
              <a:t>Pursue additional nutrition specific personal qualifications</a:t>
            </a:r>
          </a:p>
          <a:p>
            <a:pPr>
              <a:buNone/>
            </a:pPr>
            <a:endParaRPr lang="en-GB" sz="2800" dirty="0">
              <a:latin typeface="Avenir LT Std 65 Medium"/>
            </a:endParaRPr>
          </a:p>
        </p:txBody>
      </p:sp>
      <p:sp>
        <p:nvSpPr>
          <p:cNvPr id="3" name="Title 1"/>
          <p:cNvSpPr txBox="1">
            <a:spLocks/>
          </p:cNvSpPr>
          <p:nvPr/>
        </p:nvSpPr>
        <p:spPr>
          <a:xfrm>
            <a:off x="539552" y="1124744"/>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latin typeface="Avenir LT Std 65 Medium"/>
                <a:ea typeface="+mj-ea"/>
                <a:cs typeface="Arial" charset="0"/>
              </a:rPr>
              <a:t>Professional Boundaries and Nutritional Advice  </a:t>
            </a:r>
          </a:p>
        </p:txBody>
      </p:sp>
    </p:spTree>
    <p:extLst>
      <p:ext uri="{BB962C8B-B14F-4D97-AF65-F5344CB8AC3E}">
        <p14:creationId xmlns:p14="http://schemas.microsoft.com/office/powerpoint/2010/main" val="410958767"/>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p:cNvSpPr txBox="1">
            <a:spLocks/>
          </p:cNvSpPr>
          <p:nvPr/>
        </p:nvSpPr>
        <p:spPr>
          <a:xfrm>
            <a:off x="467544" y="1196752"/>
            <a:ext cx="8229600" cy="720080"/>
          </a:xfrm>
          <a:prstGeom prst="rect">
            <a:avLst/>
          </a:prstGeom>
        </p:spPr>
        <p:txBody>
          <a:bodyPr rtlCol="0">
            <a:normAutofit fontScale="2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3600" b="0" i="0" u="none" strike="noStrike" kern="1200" cap="none" spc="0" normalizeH="0" baseline="0" noProof="0" dirty="0">
                <a:ln>
                  <a:noFill/>
                </a:ln>
                <a:solidFill>
                  <a:schemeClr val="tx1"/>
                </a:solidFill>
                <a:effectLst/>
                <a:uLnTx/>
                <a:uFillTx/>
                <a:latin typeface="Arial" pitchFamily="34" charset="0"/>
                <a:ea typeface="+mj-ea"/>
                <a:cs typeface="Arial" pitchFamily="34" charset="0"/>
              </a:rPr>
            </a:br>
            <a:endParaRPr kumimoji="0" lang="en-GB" sz="14400" b="1" i="0" u="none" strike="noStrike" kern="1200" cap="none" spc="0" normalizeH="0" baseline="0" noProof="0" dirty="0">
              <a:ln>
                <a:noFill/>
              </a:ln>
              <a:solidFill>
                <a:schemeClr val="tx1"/>
              </a:solidFill>
              <a:effectLst/>
              <a:uLnTx/>
              <a:uFillTx/>
              <a:latin typeface="Avenir LT Std 65 Medium"/>
              <a:ea typeface="+mj-ea"/>
              <a:cs typeface="Arial" pitchFamily="34" charset="0"/>
            </a:endParaRPr>
          </a:p>
        </p:txBody>
      </p:sp>
      <p:sp>
        <p:nvSpPr>
          <p:cNvPr id="4" name="Content Placeholder 3"/>
          <p:cNvSpPr>
            <a:spLocks noGrp="1"/>
          </p:cNvSpPr>
          <p:nvPr>
            <p:ph idx="1"/>
          </p:nvPr>
        </p:nvSpPr>
        <p:spPr>
          <a:xfrm>
            <a:off x="423479" y="1664804"/>
            <a:ext cx="8424936" cy="4824536"/>
          </a:xfrm>
        </p:spPr>
        <p:txBody>
          <a:bodyPr/>
          <a:lstStyle/>
          <a:p>
            <a:pPr>
              <a:defRPr/>
            </a:pPr>
            <a:endParaRPr lang="en-US" sz="2400" dirty="0">
              <a:latin typeface="Avenir LT Std 65 Medium"/>
            </a:endParaRPr>
          </a:p>
          <a:p>
            <a:pPr>
              <a:defRPr/>
            </a:pPr>
            <a:endParaRPr lang="en-GB" sz="2400" dirty="0">
              <a:latin typeface="Avenir LT Std 65 Medium"/>
            </a:endParaRPr>
          </a:p>
        </p:txBody>
      </p:sp>
      <p:sp>
        <p:nvSpPr>
          <p:cNvPr id="5" name="Title 1"/>
          <p:cNvSpPr txBox="1">
            <a:spLocks/>
          </p:cNvSpPr>
          <p:nvPr/>
        </p:nvSpPr>
        <p:spPr>
          <a:xfrm>
            <a:off x="395536" y="1124744"/>
            <a:ext cx="8229600" cy="576064"/>
          </a:xfrm>
          <a:prstGeom prst="rect">
            <a:avLst/>
          </a:prstGeom>
        </p:spPr>
        <p:txBody>
          <a:bodyPr rtlCol="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200" b="1" dirty="0">
                <a:latin typeface="Avenir LT Std 65 Medium"/>
                <a:ea typeface="+mj-ea"/>
                <a:cs typeface="Arial" charset="0"/>
              </a:rPr>
              <a:t>Key Points </a:t>
            </a:r>
            <a:endParaRPr lang="en-GB" sz="3200" b="1" dirty="0">
              <a:latin typeface="Avenir LT Std 65 Medium"/>
              <a:ea typeface="+mj-ea"/>
              <a:cs typeface="Arial" charset="0"/>
            </a:endParaRPr>
          </a:p>
        </p:txBody>
      </p:sp>
      <p:sp>
        <p:nvSpPr>
          <p:cNvPr id="6" name="Content Placeholder 1"/>
          <p:cNvSpPr txBox="1">
            <a:spLocks/>
          </p:cNvSpPr>
          <p:nvPr/>
        </p:nvSpPr>
        <p:spPr>
          <a:xfrm>
            <a:off x="451423" y="1772816"/>
            <a:ext cx="8229600" cy="4752528"/>
          </a:xfrm>
          <a:prstGeom prst="rect">
            <a:avLst/>
          </a:prstGeom>
        </p:spPr>
        <p:txBody>
          <a:bodyPr/>
          <a:lstStyle/>
          <a:p>
            <a:pPr marL="342900" marR="0" lvl="0" indent="-342900" fontAlgn="auto">
              <a:lnSpc>
                <a:spcPct val="100000"/>
              </a:lnSpc>
              <a:spcBef>
                <a:spcPct val="20000"/>
              </a:spcBef>
              <a:spcAft>
                <a:spcPts val="0"/>
              </a:spcAft>
              <a:buClrTx/>
              <a:buSzTx/>
              <a:buFont typeface="Arial" pitchFamily="34" charset="0"/>
              <a:buChar char="•"/>
              <a:tabLst/>
              <a:defRPr/>
            </a:pPr>
            <a:r>
              <a:rPr lang="en-US" sz="2600" dirty="0">
                <a:latin typeface="Avenir LT Std 65 Medium"/>
                <a:cs typeface="Arial" pitchFamily="34" charset="0"/>
              </a:rPr>
              <a:t>Good quality foods of the correct quantity are essential to health</a:t>
            </a:r>
          </a:p>
          <a:p>
            <a:pPr marL="342900" marR="0" lvl="0" indent="-342900" fontAlgn="auto">
              <a:lnSpc>
                <a:spcPct val="100000"/>
              </a:lnSpc>
              <a:spcBef>
                <a:spcPct val="20000"/>
              </a:spcBef>
              <a:spcAft>
                <a:spcPts val="0"/>
              </a:spcAft>
              <a:buClrTx/>
              <a:buSzTx/>
              <a:buFont typeface="Arial" pitchFamily="34" charset="0"/>
              <a:buChar char="•"/>
              <a:tabLst/>
              <a:defRPr/>
            </a:pPr>
            <a:r>
              <a:rPr lang="en-US" sz="2600" dirty="0">
                <a:latin typeface="Avenir LT Std 65 Medium"/>
                <a:cs typeface="Arial" pitchFamily="34" charset="0"/>
              </a:rPr>
              <a:t>The main food groups are carbohydrates, fats and protein</a:t>
            </a:r>
          </a:p>
          <a:p>
            <a:pPr marL="342900" marR="0" lvl="0" indent="-342900" fontAlgn="auto">
              <a:lnSpc>
                <a:spcPct val="100000"/>
              </a:lnSpc>
              <a:spcBef>
                <a:spcPct val="20000"/>
              </a:spcBef>
              <a:spcAft>
                <a:spcPts val="0"/>
              </a:spcAft>
              <a:buClrTx/>
              <a:buSzTx/>
              <a:buFont typeface="Arial" pitchFamily="34" charset="0"/>
              <a:buChar char="•"/>
              <a:tabLst/>
              <a:defRPr/>
            </a:pPr>
            <a:r>
              <a:rPr lang="en-US" sz="2600" dirty="0">
                <a:latin typeface="Avenir LT Std 65 Medium"/>
                <a:cs typeface="Arial" pitchFamily="34" charset="0"/>
              </a:rPr>
              <a:t>Vitamins, minerals, fiber and water are also necessary for a variety of bodily processes</a:t>
            </a:r>
          </a:p>
          <a:p>
            <a:pPr marL="342900" marR="0" lvl="0" indent="-342900" fontAlgn="auto">
              <a:lnSpc>
                <a:spcPct val="100000"/>
              </a:lnSpc>
              <a:spcBef>
                <a:spcPct val="20000"/>
              </a:spcBef>
              <a:spcAft>
                <a:spcPts val="0"/>
              </a:spcAft>
              <a:buClrTx/>
              <a:buSzTx/>
              <a:buFont typeface="Arial" pitchFamily="34" charset="0"/>
              <a:buChar char="•"/>
              <a:tabLst/>
              <a:defRPr/>
            </a:pPr>
            <a:r>
              <a:rPr lang="en-US" sz="2600" dirty="0">
                <a:latin typeface="Avenir LT Std 65 Medium"/>
                <a:cs typeface="Arial" pitchFamily="34" charset="0"/>
              </a:rPr>
              <a:t>The energy balance equation explains why we gain, loose or remain the same weight </a:t>
            </a:r>
          </a:p>
          <a:p>
            <a:pPr marL="342900" marR="0" lvl="0" indent="-342900" fontAlgn="auto">
              <a:lnSpc>
                <a:spcPct val="100000"/>
              </a:lnSpc>
              <a:spcBef>
                <a:spcPct val="20000"/>
              </a:spcBef>
              <a:spcAft>
                <a:spcPts val="0"/>
              </a:spcAft>
              <a:buClrTx/>
              <a:buSzTx/>
              <a:buFont typeface="Arial" pitchFamily="34" charset="0"/>
              <a:buChar char="•"/>
              <a:tabLst/>
              <a:defRPr/>
            </a:pPr>
            <a:r>
              <a:rPr lang="en-US" sz="2600" dirty="0">
                <a:latin typeface="Avenir LT Std 65 Medium"/>
                <a:cs typeface="Arial" pitchFamily="34" charset="0"/>
              </a:rPr>
              <a:t>A poor diet can lead to many health problems</a:t>
            </a:r>
          </a:p>
          <a:p>
            <a:pPr marL="342900" marR="0" lvl="0" indent="-342900" fontAlgn="auto">
              <a:lnSpc>
                <a:spcPct val="100000"/>
              </a:lnSpc>
              <a:spcBef>
                <a:spcPct val="20000"/>
              </a:spcBef>
              <a:spcAft>
                <a:spcPts val="0"/>
              </a:spcAft>
              <a:buClrTx/>
              <a:buSzTx/>
              <a:buFont typeface="Arial" pitchFamily="34" charset="0"/>
              <a:buChar char="•"/>
              <a:tabLst/>
              <a:defRPr/>
            </a:pPr>
            <a:r>
              <a:rPr lang="en-US" sz="2600" dirty="0">
                <a:latin typeface="Avenir LT Std 65 Medium"/>
                <a:cs typeface="Arial" pitchFamily="34" charset="0"/>
              </a:rPr>
              <a:t>Instructors are limited in providing nutritional information without further training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400" b="0" i="0" u="none" strike="noStrike" kern="1200" cap="none" spc="0" normalizeH="0" dirty="0">
              <a:ln>
                <a:noFill/>
              </a:ln>
              <a:solidFill>
                <a:schemeClr val="tx1"/>
              </a:solidFill>
              <a:effectLst/>
              <a:uLnTx/>
              <a:uFillTx/>
              <a:latin typeface="Arial" charset="0"/>
              <a:ea typeface="+mn-ea"/>
              <a:cs typeface="Arial"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400" b="0" i="0" u="none" strike="noStrike" kern="1200" cap="none" spc="0" normalizeH="0" baseline="0" noProof="0" dirty="0">
              <a:ln>
                <a:noFill/>
              </a:ln>
              <a:solidFill>
                <a:schemeClr val="tx1"/>
              </a:solidFill>
              <a:effectLst/>
              <a:uLnTx/>
              <a:uFillTx/>
              <a:latin typeface="Avenir LT Std 65 Medium"/>
              <a:ea typeface="+mn-ea"/>
              <a:cs typeface="Arial" pitchFamily="34" charset="0"/>
            </a:endParaRPr>
          </a:p>
        </p:txBody>
      </p:sp>
    </p:spTree>
    <p:extLst>
      <p:ext uri="{BB962C8B-B14F-4D97-AF65-F5344CB8AC3E}">
        <p14:creationId xmlns:p14="http://schemas.microsoft.com/office/powerpoint/2010/main" val="410958767"/>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9009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Holding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End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Intro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1620</TotalTime>
  <Words>5457</Words>
  <Application>Microsoft Macintosh PowerPoint</Application>
  <PresentationFormat>On-screen Show (4:3)</PresentationFormat>
  <Paragraphs>775</Paragraphs>
  <Slides>128</Slides>
  <Notes>0</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128</vt:i4>
      </vt:variant>
    </vt:vector>
  </HeadingPairs>
  <TitlesOfParts>
    <vt:vector size="137" baseType="lpstr">
      <vt:lpstr>Arial</vt:lpstr>
      <vt:lpstr>Avenir LT Std 35 Light</vt:lpstr>
      <vt:lpstr>Avenir LT Std 55 Roman</vt:lpstr>
      <vt:lpstr>Avenir LT Std 65 Medium</vt:lpstr>
      <vt:lpstr>Calibri</vt:lpstr>
      <vt:lpstr>Holding Slide</vt:lpstr>
      <vt:lpstr>End slide</vt:lpstr>
      <vt:lpstr>Intro Slide</vt:lpstr>
      <vt:lpstr>Inner slide</vt:lpstr>
      <vt:lpstr>PowerPoint Presentation</vt:lpstr>
      <vt:lpstr>YMCA Awards</vt:lpstr>
      <vt:lpstr>PowerPoint Presentation</vt:lpstr>
      <vt:lpstr>PowerPoint Presentation</vt:lpstr>
      <vt:lpstr>Health &amp; Fitness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Principles of Training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Cardiovascular Fitness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Muscular Strength and Endurance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Flexibility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Motor Skills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General Considerations for Special Populations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Nutrition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Central YMCA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Richardson</dc:creator>
  <cp:lastModifiedBy>James Prosser</cp:lastModifiedBy>
  <cp:revision>104</cp:revision>
  <dcterms:created xsi:type="dcterms:W3CDTF">2012-10-03T08:43:26Z</dcterms:created>
  <dcterms:modified xsi:type="dcterms:W3CDTF">2022-11-22T14:36:35Z</dcterms:modified>
</cp:coreProperties>
</file>