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1/31/20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odern_Paganism" TargetMode="External"/><Relationship Id="rId2" Type="http://schemas.openxmlformats.org/officeDocument/2006/relationships/hyperlink" Target="https://en.wikipedia.org/wiki/James_R._Lewis_(scholar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ooks.google.com/?id=sCY4sAjTGIYC&amp;pg=PA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05219-605B-3541-A046-383542A7DF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Neo Paganism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09F7BC-BE61-764D-9F46-ECC2C85233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Eco-centric or ego-centric?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4205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55291-F50C-9749-AF35-D5B8ED58B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 Is More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2B51FDB-4ACA-3342-9579-603E3CB6FC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6233" y="2688842"/>
            <a:ext cx="4980600" cy="3317875"/>
          </a:xfr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9B7FADB8-0E8E-B34A-BCEA-5875E57ACB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0620" y="2688842"/>
            <a:ext cx="5879341" cy="3317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756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85047-0B23-3B45-B1AE-D044ED6C6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Religion?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4DB86-5646-784E-8714-27D213A21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 Deity to whom worship is directed?</a:t>
            </a:r>
          </a:p>
          <a:p>
            <a:r>
              <a:rPr lang="en-GB" sz="4000" dirty="0"/>
              <a:t>Dogma?</a:t>
            </a:r>
          </a:p>
          <a:p>
            <a:r>
              <a:rPr lang="en-GB" sz="4000" dirty="0"/>
              <a:t>Doctrine?</a:t>
            </a:r>
          </a:p>
          <a:p>
            <a:r>
              <a:rPr lang="en-GB" sz="4000" dirty="0"/>
              <a:t>A belief system?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000597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B679C-053F-4747-A53C-5C4D761BE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Encompassed Religions &amp; Movements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1EB0B-0B24-5A47-9BD4-9FBA7FBEC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800599" cy="3318936"/>
          </a:xfrm>
        </p:spPr>
        <p:txBody>
          <a:bodyPr>
            <a:noAutofit/>
          </a:bodyPr>
          <a:lstStyle/>
          <a:p>
            <a:r>
              <a:rPr lang="en-GB" sz="2800" dirty="0"/>
              <a:t>Goddess Movement</a:t>
            </a:r>
          </a:p>
          <a:p>
            <a:r>
              <a:rPr lang="en-GB" sz="2800" dirty="0"/>
              <a:t>Heathenry</a:t>
            </a:r>
          </a:p>
          <a:p>
            <a:r>
              <a:rPr lang="en-GB" sz="2800" dirty="0" err="1"/>
              <a:t>Druidry</a:t>
            </a:r>
            <a:endParaRPr lang="en-GB" sz="2800" dirty="0"/>
          </a:p>
          <a:p>
            <a:r>
              <a:rPr lang="en-GB" sz="2800" dirty="0"/>
              <a:t>New Age Syncretism &amp; Eco Paganism</a:t>
            </a:r>
          </a:p>
          <a:p>
            <a:r>
              <a:rPr lang="en-GB" sz="2800" dirty="0"/>
              <a:t>Occultism &amp; Ethnic Mysticism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1577FF-C73C-E548-A187-E7B50B0F0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2556932"/>
            <a:ext cx="4800599" cy="3318936"/>
          </a:xfrm>
        </p:spPr>
        <p:txBody>
          <a:bodyPr>
            <a:noAutofit/>
          </a:bodyPr>
          <a:lstStyle/>
          <a:p>
            <a:r>
              <a:rPr lang="en-GB" sz="2800" dirty="0"/>
              <a:t>LGBTQ+ Paganism</a:t>
            </a:r>
          </a:p>
          <a:p>
            <a:r>
              <a:rPr lang="en-GB" sz="2800" dirty="0"/>
              <a:t>Reconstructionism</a:t>
            </a:r>
          </a:p>
          <a:p>
            <a:r>
              <a:rPr lang="en-GB" sz="2800" dirty="0"/>
              <a:t>Wicca &amp; Modern Witchcraft</a:t>
            </a:r>
          </a:p>
          <a:p>
            <a:r>
              <a:rPr lang="en-GB" sz="2800" dirty="0"/>
              <a:t>Semitic Neopaganism</a:t>
            </a:r>
          </a:p>
          <a:p>
            <a:r>
              <a:rPr lang="en-GB" sz="2800" dirty="0"/>
              <a:t>The Chuvash People’s </a:t>
            </a:r>
            <a:r>
              <a:rPr lang="en-GB" sz="2800" dirty="0" err="1"/>
              <a:t>Vatissen</a:t>
            </a:r>
            <a:r>
              <a:rPr lang="en-GB" sz="2800" dirty="0"/>
              <a:t> </a:t>
            </a:r>
            <a:r>
              <a:rPr lang="en-GB" sz="2800" dirty="0" err="1"/>
              <a:t>Yaly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83314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D902B-50DC-EC45-903D-91C552F03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Commonalities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A832D-9909-994B-8F19-7C8EFE3A3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concept of an interconnected world or universe through a belief in pantheism or Panentheism </a:t>
            </a:r>
          </a:p>
          <a:p>
            <a:r>
              <a:rPr lang="en-GB" sz="3600" dirty="0"/>
              <a:t>Animism</a:t>
            </a:r>
          </a:p>
          <a:p>
            <a:r>
              <a:rPr lang="en-GB" sz="3600" dirty="0"/>
              <a:t>Nature Worship</a:t>
            </a:r>
          </a:p>
        </p:txBody>
      </p:sp>
    </p:spTree>
    <p:extLst>
      <p:ext uri="{BB962C8B-B14F-4D97-AF65-F5344CB8AC3E}">
        <p14:creationId xmlns:p14="http://schemas.microsoft.com/office/powerpoint/2010/main" val="4020412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AF387-96A1-104D-B428-B84E54BC1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Pantheism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52078-13FD-F141-880E-FCBEAB27FB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belief that God (the divine) is in everything</a:t>
            </a:r>
          </a:p>
          <a:p>
            <a:r>
              <a:rPr lang="en-GB" dirty="0"/>
              <a:t>That reality and the divine are one and the same, therefore everything is divine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250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64C1-616D-CE48-B877-0290D9DDF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Panentheism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7FC25-D332-8C4D-B0D2-E578C0A56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belief that the divine pervades and interpenetrates everything but is a separate entity distinct from reality and physical things </a:t>
            </a:r>
          </a:p>
          <a:p>
            <a:r>
              <a:rPr lang="en-GB" dirty="0"/>
              <a:t>That things are divine because of the presence of divinity within them</a:t>
            </a:r>
          </a:p>
        </p:txBody>
      </p:sp>
    </p:spTree>
    <p:extLst>
      <p:ext uri="{BB962C8B-B14F-4D97-AF65-F5344CB8AC3E}">
        <p14:creationId xmlns:p14="http://schemas.microsoft.com/office/powerpoint/2010/main" val="1356856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CDF11-D6B5-CD49-8D68-77A1DEE34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E1D10-71BA-5249-B269-E5FEEAD61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belief that all things, whether animate or inanimate possess a distinct spirit and are therefore alive and in some way sentient. This includes not just living beings and objects but also things like weather systems and even spoken words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8479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58A45-8260-8340-839E-9E23656C9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Pantheism, Panentheism &amp; Animism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6AA12-1D71-514F-B97A-848A00686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These three core beliefs demand an inherent reverence for nature, the earth and by extension, the universe</a:t>
            </a:r>
          </a:p>
        </p:txBody>
      </p:sp>
    </p:spTree>
    <p:extLst>
      <p:ext uri="{BB962C8B-B14F-4D97-AF65-F5344CB8AC3E}">
        <p14:creationId xmlns:p14="http://schemas.microsoft.com/office/powerpoint/2010/main" val="698557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7FC7-3EEB-F240-8095-3F2BFA311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Reverence Is Not Worship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5638A-3FD5-F746-B060-DE9637517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Worship is essentially impotent </a:t>
            </a:r>
          </a:p>
          <a:p>
            <a:r>
              <a:rPr lang="en-GB" dirty="0"/>
              <a:t>If something is revered there is an implication that it will be cared for and nurtured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51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29376-D2AC-5447-A235-A487C940B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C6E0C-DD89-DD40-ACDB-3C2F5CF210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various branches of paganism all demand through reverence, an active participation in the care and nurturing of the planet and all things both upon and within it</a:t>
            </a:r>
          </a:p>
          <a:p>
            <a:r>
              <a:rPr lang="en-GB" dirty="0"/>
              <a:t>Therefore Paganism has the potential to be a major force for recovery from the present ecological crisis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254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48B5C-F034-DF4C-8018-CA49B6196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AFFDA-3919-6244-BA06-E40838FE1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Carpenter, Dennis D. (1996). "Emergent Nature Spirituality: An Examination of the Major Spiritual Contours of the Contemporary Pagan Worldview". In </a:t>
            </a:r>
            <a:r>
              <a:rPr lang="en-US" sz="1800" dirty="0">
                <a:solidFill>
                  <a:srgbClr val="0645AD"/>
                </a:solidFill>
                <a:latin typeface="Helvetica" pitchFamily="2" charset="0"/>
                <a:hlinkClick r:id="rId2"/>
              </a:rPr>
              <a:t>Lewis, James R.</a:t>
            </a:r>
            <a:r>
              <a:rPr lang="en-US" sz="1800" dirty="0">
                <a:solidFill>
                  <a:srgbClr val="222222"/>
                </a:solidFill>
                <a:latin typeface="Helvetica" pitchFamily="2" charset="0"/>
                <a:hlinkClick r:id="rId2"/>
              </a:rPr>
              <a:t> (ed.). </a:t>
            </a:r>
            <a:r>
              <a:rPr lang="en-US" sz="1800" i="1" dirty="0">
                <a:solidFill>
                  <a:srgbClr val="222222"/>
                </a:solidFill>
                <a:latin typeface="Helvetica-Oblique"/>
                <a:hlinkClick r:id="rId2"/>
              </a:rPr>
              <a:t>Magical Religion and Modern Witchcraft</a:t>
            </a:r>
            <a:r>
              <a:rPr lang="en-US" sz="1800" i="0" dirty="0">
                <a:solidFill>
                  <a:srgbClr val="222222"/>
                </a:solidFill>
                <a:latin typeface="Helvetica" pitchFamily="2" charset="0"/>
                <a:hlinkClick r:id="rId2"/>
              </a:rPr>
              <a:t>. </a:t>
            </a:r>
            <a:r>
              <a:rPr lang="en-GB" sz="1800" i="0" dirty="0">
                <a:solidFill>
                  <a:srgbClr val="222222"/>
                </a:solidFill>
                <a:latin typeface="Helvetica" pitchFamily="2" charset="0"/>
                <a:hlinkClick r:id="rId2"/>
              </a:rPr>
              <a:t>(</a:t>
            </a:r>
            <a:r>
              <a:rPr lang="en-US" sz="1800" i="0" dirty="0">
                <a:solidFill>
                  <a:srgbClr val="222222"/>
                </a:solidFill>
                <a:latin typeface="Helvetica" pitchFamily="2" charset="0"/>
                <a:hlinkClick r:id="rId2"/>
              </a:rPr>
              <a:t>Albany: State University of New York Press</a:t>
            </a:r>
            <a:r>
              <a:rPr lang="en-GB" sz="1800" i="0" dirty="0">
                <a:solidFill>
                  <a:srgbClr val="222222"/>
                </a:solidFill>
                <a:latin typeface="Helvetica" pitchFamily="2" charset="0"/>
                <a:hlinkClick r:id="rId2"/>
              </a:rPr>
              <a:t>)</a:t>
            </a:r>
            <a:endParaRPr lang="en-GB" sz="1800" i="0" dirty="0">
              <a:solidFill>
                <a:srgbClr val="222222"/>
              </a:solidFill>
              <a:latin typeface="Helvetica" pitchFamily="2" charset="0"/>
            </a:endParaRPr>
          </a:p>
          <a:p>
            <a:r>
              <a:rPr lang="en-US" dirty="0">
                <a:hlinkClick r:id="rId3"/>
              </a:rPr>
              <a:t>https://en.wikipedia.org/wiki/Modern_Paganism</a:t>
            </a:r>
            <a:endParaRPr lang="en-GB" dirty="0"/>
          </a:p>
          <a:p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Owen, H. P. </a:t>
            </a:r>
            <a:r>
              <a:rPr lang="en-US" sz="1800" i="1" dirty="0">
                <a:solidFill>
                  <a:srgbClr val="222222"/>
                </a:solidFill>
                <a:latin typeface="Helvetica-Oblique"/>
              </a:rPr>
              <a:t>Concepts of Deity</a:t>
            </a:r>
            <a:r>
              <a:rPr lang="en-US" sz="1800" i="0" dirty="0">
                <a:solidFill>
                  <a:srgbClr val="222222"/>
                </a:solidFill>
                <a:latin typeface="Helvetica" pitchFamily="2" charset="0"/>
              </a:rPr>
              <a:t>. </a:t>
            </a:r>
            <a:r>
              <a:rPr lang="en-GB" sz="1800" i="0" dirty="0">
                <a:solidFill>
                  <a:srgbClr val="222222"/>
                </a:solidFill>
                <a:latin typeface="Helvetica" pitchFamily="2" charset="0"/>
              </a:rPr>
              <a:t>(</a:t>
            </a:r>
            <a:r>
              <a:rPr lang="en-US" sz="1800" i="0" dirty="0">
                <a:solidFill>
                  <a:srgbClr val="222222"/>
                </a:solidFill>
                <a:latin typeface="Helvetica" pitchFamily="2" charset="0"/>
              </a:rPr>
              <a:t>London: Macmillan, 1971</a:t>
            </a:r>
            <a:r>
              <a:rPr lang="en-GB" sz="1800" i="0" dirty="0">
                <a:solidFill>
                  <a:srgbClr val="222222"/>
                </a:solidFill>
                <a:latin typeface="Helvetica" pitchFamily="2" charset="0"/>
              </a:rPr>
              <a:t>)</a:t>
            </a:r>
          </a:p>
          <a:p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Erwin </a:t>
            </a:r>
            <a:r>
              <a:rPr lang="en-US" sz="1800" dirty="0" err="1">
                <a:solidFill>
                  <a:srgbClr val="222222"/>
                </a:solidFill>
                <a:latin typeface="Helvetica" pitchFamily="2" charset="0"/>
              </a:rPr>
              <a:t>Fahlbusch</a:t>
            </a:r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; Geoffrey William </a:t>
            </a:r>
            <a:r>
              <a:rPr lang="en-US" sz="1800" dirty="0" err="1">
                <a:solidFill>
                  <a:srgbClr val="222222"/>
                </a:solidFill>
                <a:latin typeface="Helvetica" pitchFamily="2" charset="0"/>
              </a:rPr>
              <a:t>Bromiley</a:t>
            </a:r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; David B. Barrett (2005). </a:t>
            </a:r>
            <a:r>
              <a:rPr lang="en-US" sz="1800" i="1" dirty="0">
                <a:solidFill>
                  <a:srgbClr val="3366BB"/>
                </a:solidFill>
                <a:latin typeface="Helvetica-Oblique"/>
                <a:hlinkClick r:id="rId4"/>
              </a:rPr>
              <a:t>The Encyclopedia of Christianity</a:t>
            </a:r>
            <a:endParaRPr lang="en-GB" sz="1800" i="1" dirty="0">
              <a:solidFill>
                <a:srgbClr val="3366BB"/>
              </a:solidFill>
              <a:latin typeface="Helvetica-Oblique"/>
            </a:endParaRPr>
          </a:p>
          <a:p>
            <a:r>
              <a:rPr lang="en-US" sz="1800" dirty="0">
                <a:solidFill>
                  <a:srgbClr val="222222"/>
                </a:solidFill>
                <a:latin typeface="Helvetica" pitchFamily="2" charset="0"/>
              </a:rPr>
              <a:t>Hicks, David (2010). </a:t>
            </a:r>
            <a:r>
              <a:rPr lang="en-US" sz="1800" i="1" dirty="0">
                <a:solidFill>
                  <a:srgbClr val="222222"/>
                </a:solidFill>
                <a:latin typeface="Helvetica-Oblique"/>
              </a:rPr>
              <a:t>Ritual and Belief: Readings in the Anthropology of Religion</a:t>
            </a:r>
            <a:r>
              <a:rPr lang="en-US" sz="1800" i="0" dirty="0">
                <a:solidFill>
                  <a:srgbClr val="222222"/>
                </a:solidFill>
                <a:latin typeface="Helvetica" pitchFamily="2" charset="0"/>
              </a:rPr>
              <a:t> (3 ed.)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9677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Organic</vt:lpstr>
      <vt:lpstr>Neo Paganism</vt:lpstr>
      <vt:lpstr>Less Is More</vt:lpstr>
      <vt:lpstr>What Makes A Religion?</vt:lpstr>
      <vt:lpstr>Encompassed Religions &amp; Movements</vt:lpstr>
      <vt:lpstr>Commonalities</vt:lpstr>
      <vt:lpstr>Pantheism</vt:lpstr>
      <vt:lpstr>Panentheism </vt:lpstr>
      <vt:lpstr>Animism</vt:lpstr>
      <vt:lpstr>Pantheism, Panentheism &amp; Animism</vt:lpstr>
      <vt:lpstr>Reverence Is Not Worship</vt:lpstr>
      <vt:lpstr>Summary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Neo Paganism</dc:title>
  <dc:creator>Jonathan Butterworth (1806017)</dc:creator>
  <cp:lastModifiedBy>Jonathan Butterworth (1806017)</cp:lastModifiedBy>
  <cp:revision>2</cp:revision>
  <dcterms:created xsi:type="dcterms:W3CDTF">2020-01-30T22:25:35Z</dcterms:created>
  <dcterms:modified xsi:type="dcterms:W3CDTF">2020-01-31T15:07:56Z</dcterms:modified>
</cp:coreProperties>
</file>