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63B955-71F0-390C-5C8B-473ACB79FC49}" v="322" dt="2026-02-21T00:00:18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090CA4-9A73-475C-ABEB-7594190C1D0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01C121-B6A7-454B-8F29-C4C3664511F5}">
      <dgm:prSet phldrT="[Text]" phldr="0"/>
      <dgm:spPr/>
      <dgm:t>
        <a:bodyPr/>
        <a:lstStyle/>
        <a:p>
          <a:r>
            <a:rPr lang="en-GB" dirty="0">
              <a:latin typeface="Univers Condensed"/>
            </a:rPr>
            <a:t>Why?</a:t>
          </a:r>
          <a:endParaRPr lang="en-GB" dirty="0"/>
        </a:p>
      </dgm:t>
    </dgm:pt>
    <dgm:pt modelId="{D38532F5-FE75-4C25-8393-4369B5067970}" type="parTrans" cxnId="{EE553A62-BFC6-4515-9E51-859A743D2430}">
      <dgm:prSet/>
      <dgm:spPr/>
      <dgm:t>
        <a:bodyPr/>
        <a:lstStyle/>
        <a:p>
          <a:endParaRPr lang="en-GB"/>
        </a:p>
      </dgm:t>
    </dgm:pt>
    <dgm:pt modelId="{785E0F79-0E24-4627-A0FB-B8A68AFACB2F}" type="sibTrans" cxnId="{EE553A62-BFC6-4515-9E51-859A743D2430}">
      <dgm:prSet/>
      <dgm:spPr/>
      <dgm:t>
        <a:bodyPr/>
        <a:lstStyle/>
        <a:p>
          <a:endParaRPr lang="en-GB"/>
        </a:p>
      </dgm:t>
    </dgm:pt>
    <dgm:pt modelId="{E7C32364-3DFB-4BEA-B92F-8BFE38122C50}">
      <dgm:prSet phldrT="[Text]" phldr="0"/>
      <dgm:spPr/>
      <dgm:t>
        <a:bodyPr/>
        <a:lstStyle/>
        <a:p>
          <a:r>
            <a:rPr lang="en-GB" dirty="0">
              <a:latin typeface="Univers Condensed"/>
            </a:rPr>
            <a:t>Why?</a:t>
          </a:r>
          <a:endParaRPr lang="en-GB" dirty="0"/>
        </a:p>
      </dgm:t>
    </dgm:pt>
    <dgm:pt modelId="{52C5B48A-C180-4FF9-91D8-A5131F4B51C4}" type="parTrans" cxnId="{C005948E-3DCC-43D0-B672-C18D7C187F6B}">
      <dgm:prSet/>
      <dgm:spPr/>
      <dgm:t>
        <a:bodyPr/>
        <a:lstStyle/>
        <a:p>
          <a:endParaRPr lang="en-GB"/>
        </a:p>
      </dgm:t>
    </dgm:pt>
    <dgm:pt modelId="{97C78B78-32FD-41A9-9104-DE77393410B0}" type="sibTrans" cxnId="{C005948E-3DCC-43D0-B672-C18D7C187F6B}">
      <dgm:prSet/>
      <dgm:spPr/>
      <dgm:t>
        <a:bodyPr/>
        <a:lstStyle/>
        <a:p>
          <a:endParaRPr lang="en-GB"/>
        </a:p>
      </dgm:t>
    </dgm:pt>
    <dgm:pt modelId="{2416FA89-03CA-4BF4-A25D-40B5517B36D0}">
      <dgm:prSet phldrT="[Text]" phldr="0"/>
      <dgm:spPr/>
      <dgm:t>
        <a:bodyPr/>
        <a:lstStyle/>
        <a:p>
          <a:r>
            <a:rPr lang="en-GB" dirty="0">
              <a:latin typeface="Univers Condensed"/>
            </a:rPr>
            <a:t>Why?</a:t>
          </a:r>
          <a:endParaRPr lang="en-GB" dirty="0"/>
        </a:p>
      </dgm:t>
    </dgm:pt>
    <dgm:pt modelId="{9E6E0E8F-AE2D-4DB6-8E97-75948EF6D5E7}" type="parTrans" cxnId="{5704C402-EFA9-4CDF-B8CB-AA47763B976C}">
      <dgm:prSet/>
      <dgm:spPr/>
      <dgm:t>
        <a:bodyPr/>
        <a:lstStyle/>
        <a:p>
          <a:endParaRPr lang="en-GB"/>
        </a:p>
      </dgm:t>
    </dgm:pt>
    <dgm:pt modelId="{F3A0AD61-0CC1-4852-B68C-6D4FBEF73BF1}" type="sibTrans" cxnId="{5704C402-EFA9-4CDF-B8CB-AA47763B976C}">
      <dgm:prSet/>
      <dgm:spPr/>
      <dgm:t>
        <a:bodyPr/>
        <a:lstStyle/>
        <a:p>
          <a:endParaRPr lang="en-GB"/>
        </a:p>
      </dgm:t>
    </dgm:pt>
    <dgm:pt modelId="{7C5801D2-B06C-4C1D-A7A0-7719DD96C2D9}">
      <dgm:prSet phldrT="[Text]" phldr="0"/>
      <dgm:spPr/>
      <dgm:t>
        <a:bodyPr/>
        <a:lstStyle/>
        <a:p>
          <a:r>
            <a:rPr lang="en-GB" dirty="0">
              <a:latin typeface="Univers Condensed"/>
            </a:rPr>
            <a:t>Why?</a:t>
          </a:r>
          <a:endParaRPr lang="en-GB" dirty="0"/>
        </a:p>
      </dgm:t>
    </dgm:pt>
    <dgm:pt modelId="{4F8413A6-4348-4876-9100-BA0C5E095F09}" type="parTrans" cxnId="{A3F69F01-54A0-4FD7-8F38-7C673C4FB05D}">
      <dgm:prSet/>
      <dgm:spPr/>
      <dgm:t>
        <a:bodyPr/>
        <a:lstStyle/>
        <a:p>
          <a:endParaRPr lang="en-GB"/>
        </a:p>
      </dgm:t>
    </dgm:pt>
    <dgm:pt modelId="{A0390A0C-D2D6-4421-8C70-A82AA3850C61}" type="sibTrans" cxnId="{A3F69F01-54A0-4FD7-8F38-7C673C4FB05D}">
      <dgm:prSet/>
      <dgm:spPr/>
      <dgm:t>
        <a:bodyPr/>
        <a:lstStyle/>
        <a:p>
          <a:endParaRPr lang="en-GB"/>
        </a:p>
      </dgm:t>
    </dgm:pt>
    <dgm:pt modelId="{70DE6AB4-0521-406C-9938-2C58490E203E}">
      <dgm:prSet phldrT="[Text]" phldr="0"/>
      <dgm:spPr/>
      <dgm:t>
        <a:bodyPr/>
        <a:lstStyle/>
        <a:p>
          <a:r>
            <a:rPr lang="en-GB" dirty="0">
              <a:latin typeface="Univers Condensed"/>
            </a:rPr>
            <a:t>Why?</a:t>
          </a:r>
          <a:endParaRPr lang="en-GB" dirty="0"/>
        </a:p>
      </dgm:t>
    </dgm:pt>
    <dgm:pt modelId="{40820801-FFA1-419E-BCB9-8E3158BD3E3E}" type="parTrans" cxnId="{4BC38C3B-8437-403F-9B85-C615A5579985}">
      <dgm:prSet/>
      <dgm:spPr/>
      <dgm:t>
        <a:bodyPr/>
        <a:lstStyle/>
        <a:p>
          <a:endParaRPr lang="en-GB"/>
        </a:p>
      </dgm:t>
    </dgm:pt>
    <dgm:pt modelId="{B11ED387-CD1B-400F-9ADE-A492A07C4AB7}" type="sibTrans" cxnId="{4BC38C3B-8437-403F-9B85-C615A5579985}">
      <dgm:prSet/>
      <dgm:spPr/>
      <dgm:t>
        <a:bodyPr/>
        <a:lstStyle/>
        <a:p>
          <a:endParaRPr lang="en-GB"/>
        </a:p>
      </dgm:t>
    </dgm:pt>
    <dgm:pt modelId="{CF3968C1-5278-4205-93F4-2D96047E926B}" type="pres">
      <dgm:prSet presAssocID="{13090CA4-9A73-475C-ABEB-7594190C1D08}" presName="cycle" presStyleCnt="0">
        <dgm:presLayoutVars>
          <dgm:dir/>
          <dgm:resizeHandles val="exact"/>
        </dgm:presLayoutVars>
      </dgm:prSet>
      <dgm:spPr/>
    </dgm:pt>
    <dgm:pt modelId="{4CE5854B-0CF6-40D9-8CAF-4A5D8D2BE6BE}" type="pres">
      <dgm:prSet presAssocID="{2001C121-B6A7-454B-8F29-C4C3664511F5}" presName="node" presStyleLbl="node1" presStyleIdx="0" presStyleCnt="5">
        <dgm:presLayoutVars>
          <dgm:bulletEnabled val="1"/>
        </dgm:presLayoutVars>
      </dgm:prSet>
      <dgm:spPr/>
    </dgm:pt>
    <dgm:pt modelId="{86ACF616-6520-4BE2-9F08-90A95C0F438D}" type="pres">
      <dgm:prSet presAssocID="{785E0F79-0E24-4627-A0FB-B8A68AFACB2F}" presName="sibTrans" presStyleLbl="sibTrans2D1" presStyleIdx="0" presStyleCnt="5"/>
      <dgm:spPr/>
    </dgm:pt>
    <dgm:pt modelId="{FBC8178D-24B8-40FE-8275-2308B98CDBBE}" type="pres">
      <dgm:prSet presAssocID="{785E0F79-0E24-4627-A0FB-B8A68AFACB2F}" presName="connectorText" presStyleLbl="sibTrans2D1" presStyleIdx="0" presStyleCnt="5"/>
      <dgm:spPr/>
    </dgm:pt>
    <dgm:pt modelId="{3EE2EFFE-7441-4DF4-A4FB-3289882272B9}" type="pres">
      <dgm:prSet presAssocID="{E7C32364-3DFB-4BEA-B92F-8BFE38122C50}" presName="node" presStyleLbl="node1" presStyleIdx="1" presStyleCnt="5">
        <dgm:presLayoutVars>
          <dgm:bulletEnabled val="1"/>
        </dgm:presLayoutVars>
      </dgm:prSet>
      <dgm:spPr/>
    </dgm:pt>
    <dgm:pt modelId="{A9B5C92B-ECF1-4756-88D0-28D599C49D14}" type="pres">
      <dgm:prSet presAssocID="{97C78B78-32FD-41A9-9104-DE77393410B0}" presName="sibTrans" presStyleLbl="sibTrans2D1" presStyleIdx="1" presStyleCnt="5"/>
      <dgm:spPr/>
    </dgm:pt>
    <dgm:pt modelId="{648EBEA5-EA45-4D15-9629-D4C6CDEB9E43}" type="pres">
      <dgm:prSet presAssocID="{97C78B78-32FD-41A9-9104-DE77393410B0}" presName="connectorText" presStyleLbl="sibTrans2D1" presStyleIdx="1" presStyleCnt="5"/>
      <dgm:spPr/>
    </dgm:pt>
    <dgm:pt modelId="{37CA37BF-3749-4548-9DBD-811254691750}" type="pres">
      <dgm:prSet presAssocID="{2416FA89-03CA-4BF4-A25D-40B5517B36D0}" presName="node" presStyleLbl="node1" presStyleIdx="2" presStyleCnt="5">
        <dgm:presLayoutVars>
          <dgm:bulletEnabled val="1"/>
        </dgm:presLayoutVars>
      </dgm:prSet>
      <dgm:spPr/>
    </dgm:pt>
    <dgm:pt modelId="{7A34A0E4-2590-41A3-8FA6-672A9DBCCDFD}" type="pres">
      <dgm:prSet presAssocID="{F3A0AD61-0CC1-4852-B68C-6D4FBEF73BF1}" presName="sibTrans" presStyleLbl="sibTrans2D1" presStyleIdx="2" presStyleCnt="5"/>
      <dgm:spPr/>
    </dgm:pt>
    <dgm:pt modelId="{13E1DADD-14C0-4770-B7A3-E4C57E575099}" type="pres">
      <dgm:prSet presAssocID="{F3A0AD61-0CC1-4852-B68C-6D4FBEF73BF1}" presName="connectorText" presStyleLbl="sibTrans2D1" presStyleIdx="2" presStyleCnt="5"/>
      <dgm:spPr/>
    </dgm:pt>
    <dgm:pt modelId="{9931CCDB-EBFB-4B90-B150-F5494F696B59}" type="pres">
      <dgm:prSet presAssocID="{7C5801D2-B06C-4C1D-A7A0-7719DD96C2D9}" presName="node" presStyleLbl="node1" presStyleIdx="3" presStyleCnt="5">
        <dgm:presLayoutVars>
          <dgm:bulletEnabled val="1"/>
        </dgm:presLayoutVars>
      </dgm:prSet>
      <dgm:spPr/>
    </dgm:pt>
    <dgm:pt modelId="{8028C9C3-CBD7-490E-8FAC-BCED33596C05}" type="pres">
      <dgm:prSet presAssocID="{A0390A0C-D2D6-4421-8C70-A82AA3850C61}" presName="sibTrans" presStyleLbl="sibTrans2D1" presStyleIdx="3" presStyleCnt="5"/>
      <dgm:spPr/>
    </dgm:pt>
    <dgm:pt modelId="{6969D3F9-CEC3-4FF7-B185-9D0CF35A9933}" type="pres">
      <dgm:prSet presAssocID="{A0390A0C-D2D6-4421-8C70-A82AA3850C61}" presName="connectorText" presStyleLbl="sibTrans2D1" presStyleIdx="3" presStyleCnt="5"/>
      <dgm:spPr/>
    </dgm:pt>
    <dgm:pt modelId="{6A5CC785-BBA2-460A-AD2B-098C0556D90B}" type="pres">
      <dgm:prSet presAssocID="{70DE6AB4-0521-406C-9938-2C58490E203E}" presName="node" presStyleLbl="node1" presStyleIdx="4" presStyleCnt="5">
        <dgm:presLayoutVars>
          <dgm:bulletEnabled val="1"/>
        </dgm:presLayoutVars>
      </dgm:prSet>
      <dgm:spPr/>
    </dgm:pt>
    <dgm:pt modelId="{3CA2F926-4DC9-492A-98E6-35115CE57B6F}" type="pres">
      <dgm:prSet presAssocID="{B11ED387-CD1B-400F-9ADE-A492A07C4AB7}" presName="sibTrans" presStyleLbl="sibTrans2D1" presStyleIdx="4" presStyleCnt="5"/>
      <dgm:spPr/>
    </dgm:pt>
    <dgm:pt modelId="{B5755235-221C-449A-88DC-9F65AE6741D2}" type="pres">
      <dgm:prSet presAssocID="{B11ED387-CD1B-400F-9ADE-A492A07C4AB7}" presName="connectorText" presStyleLbl="sibTrans2D1" presStyleIdx="4" presStyleCnt="5"/>
      <dgm:spPr/>
    </dgm:pt>
  </dgm:ptLst>
  <dgm:cxnLst>
    <dgm:cxn modelId="{A3F69F01-54A0-4FD7-8F38-7C673C4FB05D}" srcId="{13090CA4-9A73-475C-ABEB-7594190C1D08}" destId="{7C5801D2-B06C-4C1D-A7A0-7719DD96C2D9}" srcOrd="3" destOrd="0" parTransId="{4F8413A6-4348-4876-9100-BA0C5E095F09}" sibTransId="{A0390A0C-D2D6-4421-8C70-A82AA3850C61}"/>
    <dgm:cxn modelId="{5704C402-EFA9-4CDF-B8CB-AA47763B976C}" srcId="{13090CA4-9A73-475C-ABEB-7594190C1D08}" destId="{2416FA89-03CA-4BF4-A25D-40B5517B36D0}" srcOrd="2" destOrd="0" parTransId="{9E6E0E8F-AE2D-4DB6-8E97-75948EF6D5E7}" sibTransId="{F3A0AD61-0CC1-4852-B68C-6D4FBEF73BF1}"/>
    <dgm:cxn modelId="{4BC38C3B-8437-403F-9B85-C615A5579985}" srcId="{13090CA4-9A73-475C-ABEB-7594190C1D08}" destId="{70DE6AB4-0521-406C-9938-2C58490E203E}" srcOrd="4" destOrd="0" parTransId="{40820801-FFA1-419E-BCB9-8E3158BD3E3E}" sibTransId="{B11ED387-CD1B-400F-9ADE-A492A07C4AB7}"/>
    <dgm:cxn modelId="{4A697C41-4048-4979-B1E2-8C0ABC75C7DD}" type="presOf" srcId="{785E0F79-0E24-4627-A0FB-B8A68AFACB2F}" destId="{86ACF616-6520-4BE2-9F08-90A95C0F438D}" srcOrd="0" destOrd="0" presId="urn:microsoft.com/office/officeart/2005/8/layout/cycle2"/>
    <dgm:cxn modelId="{EE553A62-BFC6-4515-9E51-859A743D2430}" srcId="{13090CA4-9A73-475C-ABEB-7594190C1D08}" destId="{2001C121-B6A7-454B-8F29-C4C3664511F5}" srcOrd="0" destOrd="0" parTransId="{D38532F5-FE75-4C25-8393-4369B5067970}" sibTransId="{785E0F79-0E24-4627-A0FB-B8A68AFACB2F}"/>
    <dgm:cxn modelId="{C7DFBB4B-2A5C-4F9C-AC40-1C8C3E905069}" type="presOf" srcId="{7C5801D2-B06C-4C1D-A7A0-7719DD96C2D9}" destId="{9931CCDB-EBFB-4B90-B150-F5494F696B59}" srcOrd="0" destOrd="0" presId="urn:microsoft.com/office/officeart/2005/8/layout/cycle2"/>
    <dgm:cxn modelId="{AD1EF453-7EDF-42F0-A4E6-58890C0A9439}" type="presOf" srcId="{A0390A0C-D2D6-4421-8C70-A82AA3850C61}" destId="{8028C9C3-CBD7-490E-8FAC-BCED33596C05}" srcOrd="0" destOrd="0" presId="urn:microsoft.com/office/officeart/2005/8/layout/cycle2"/>
    <dgm:cxn modelId="{6D59A076-7DE3-42A3-901F-337FC5B0EB6C}" type="presOf" srcId="{A0390A0C-D2D6-4421-8C70-A82AA3850C61}" destId="{6969D3F9-CEC3-4FF7-B185-9D0CF35A9933}" srcOrd="1" destOrd="0" presId="urn:microsoft.com/office/officeart/2005/8/layout/cycle2"/>
    <dgm:cxn modelId="{1B1E4178-2F9B-49C8-B3FB-C68B85732632}" type="presOf" srcId="{97C78B78-32FD-41A9-9104-DE77393410B0}" destId="{A9B5C92B-ECF1-4756-88D0-28D599C49D14}" srcOrd="0" destOrd="0" presId="urn:microsoft.com/office/officeart/2005/8/layout/cycle2"/>
    <dgm:cxn modelId="{1525647A-1015-4815-99C8-8D7CDDF70F55}" type="presOf" srcId="{B11ED387-CD1B-400F-9ADE-A492A07C4AB7}" destId="{3CA2F926-4DC9-492A-98E6-35115CE57B6F}" srcOrd="0" destOrd="0" presId="urn:microsoft.com/office/officeart/2005/8/layout/cycle2"/>
    <dgm:cxn modelId="{C4929484-B0F1-4607-B7C4-F72BC09D9E96}" type="presOf" srcId="{F3A0AD61-0CC1-4852-B68C-6D4FBEF73BF1}" destId="{7A34A0E4-2590-41A3-8FA6-672A9DBCCDFD}" srcOrd="0" destOrd="0" presId="urn:microsoft.com/office/officeart/2005/8/layout/cycle2"/>
    <dgm:cxn modelId="{499F8C88-2FB1-461B-BBD7-F10211C8F95A}" type="presOf" srcId="{B11ED387-CD1B-400F-9ADE-A492A07C4AB7}" destId="{B5755235-221C-449A-88DC-9F65AE6741D2}" srcOrd="1" destOrd="0" presId="urn:microsoft.com/office/officeart/2005/8/layout/cycle2"/>
    <dgm:cxn modelId="{F2B56F8B-F5ED-4582-83CF-78BE53E321BA}" type="presOf" srcId="{785E0F79-0E24-4627-A0FB-B8A68AFACB2F}" destId="{FBC8178D-24B8-40FE-8275-2308B98CDBBE}" srcOrd="1" destOrd="0" presId="urn:microsoft.com/office/officeart/2005/8/layout/cycle2"/>
    <dgm:cxn modelId="{13D63F8C-9639-4C3C-902A-4642C6806FC8}" type="presOf" srcId="{F3A0AD61-0CC1-4852-B68C-6D4FBEF73BF1}" destId="{13E1DADD-14C0-4770-B7A3-E4C57E575099}" srcOrd="1" destOrd="0" presId="urn:microsoft.com/office/officeart/2005/8/layout/cycle2"/>
    <dgm:cxn modelId="{C005948E-3DCC-43D0-B672-C18D7C187F6B}" srcId="{13090CA4-9A73-475C-ABEB-7594190C1D08}" destId="{E7C32364-3DFB-4BEA-B92F-8BFE38122C50}" srcOrd="1" destOrd="0" parTransId="{52C5B48A-C180-4FF9-91D8-A5131F4B51C4}" sibTransId="{97C78B78-32FD-41A9-9104-DE77393410B0}"/>
    <dgm:cxn modelId="{69FB778F-1B44-4BD3-9709-13C6DAF51FC8}" type="presOf" srcId="{2416FA89-03CA-4BF4-A25D-40B5517B36D0}" destId="{37CA37BF-3749-4548-9DBD-811254691750}" srcOrd="0" destOrd="0" presId="urn:microsoft.com/office/officeart/2005/8/layout/cycle2"/>
    <dgm:cxn modelId="{22C1E093-3868-4FF7-B39A-B6354520F42D}" type="presOf" srcId="{70DE6AB4-0521-406C-9938-2C58490E203E}" destId="{6A5CC785-BBA2-460A-AD2B-098C0556D90B}" srcOrd="0" destOrd="0" presId="urn:microsoft.com/office/officeart/2005/8/layout/cycle2"/>
    <dgm:cxn modelId="{AAB345AE-C596-4C80-AE9D-F890510BE467}" type="presOf" srcId="{E7C32364-3DFB-4BEA-B92F-8BFE38122C50}" destId="{3EE2EFFE-7441-4DF4-A4FB-3289882272B9}" srcOrd="0" destOrd="0" presId="urn:microsoft.com/office/officeart/2005/8/layout/cycle2"/>
    <dgm:cxn modelId="{F75C0CE8-2F5E-4382-A8CD-B303D95D680A}" type="presOf" srcId="{97C78B78-32FD-41A9-9104-DE77393410B0}" destId="{648EBEA5-EA45-4D15-9629-D4C6CDEB9E43}" srcOrd="1" destOrd="0" presId="urn:microsoft.com/office/officeart/2005/8/layout/cycle2"/>
    <dgm:cxn modelId="{6C16A3EE-8A1E-4561-9D32-9C57E44EF92A}" type="presOf" srcId="{2001C121-B6A7-454B-8F29-C4C3664511F5}" destId="{4CE5854B-0CF6-40D9-8CAF-4A5D8D2BE6BE}" srcOrd="0" destOrd="0" presId="urn:microsoft.com/office/officeart/2005/8/layout/cycle2"/>
    <dgm:cxn modelId="{865EE0F0-9D1F-4FF8-9D75-EC634CF49FD1}" type="presOf" srcId="{13090CA4-9A73-475C-ABEB-7594190C1D08}" destId="{CF3968C1-5278-4205-93F4-2D96047E926B}" srcOrd="0" destOrd="0" presId="urn:microsoft.com/office/officeart/2005/8/layout/cycle2"/>
    <dgm:cxn modelId="{425AEAB7-A618-470E-8284-E9C10B9D7716}" type="presParOf" srcId="{CF3968C1-5278-4205-93F4-2D96047E926B}" destId="{4CE5854B-0CF6-40D9-8CAF-4A5D8D2BE6BE}" srcOrd="0" destOrd="0" presId="urn:microsoft.com/office/officeart/2005/8/layout/cycle2"/>
    <dgm:cxn modelId="{D8A5A03B-4B73-4B33-BA4D-E3854D8C4B2F}" type="presParOf" srcId="{CF3968C1-5278-4205-93F4-2D96047E926B}" destId="{86ACF616-6520-4BE2-9F08-90A95C0F438D}" srcOrd="1" destOrd="0" presId="urn:microsoft.com/office/officeart/2005/8/layout/cycle2"/>
    <dgm:cxn modelId="{0C39F1C4-C6D5-451E-98D5-679B2EB67807}" type="presParOf" srcId="{86ACF616-6520-4BE2-9F08-90A95C0F438D}" destId="{FBC8178D-24B8-40FE-8275-2308B98CDBBE}" srcOrd="0" destOrd="0" presId="urn:microsoft.com/office/officeart/2005/8/layout/cycle2"/>
    <dgm:cxn modelId="{C860BFA6-F8C4-4F9D-A400-C76E165DC313}" type="presParOf" srcId="{CF3968C1-5278-4205-93F4-2D96047E926B}" destId="{3EE2EFFE-7441-4DF4-A4FB-3289882272B9}" srcOrd="2" destOrd="0" presId="urn:microsoft.com/office/officeart/2005/8/layout/cycle2"/>
    <dgm:cxn modelId="{7DB27EE9-A377-4A90-B919-C738AAE5C778}" type="presParOf" srcId="{CF3968C1-5278-4205-93F4-2D96047E926B}" destId="{A9B5C92B-ECF1-4756-88D0-28D599C49D14}" srcOrd="3" destOrd="0" presId="urn:microsoft.com/office/officeart/2005/8/layout/cycle2"/>
    <dgm:cxn modelId="{24AC449E-F603-49D2-9C8A-67BA4B056D14}" type="presParOf" srcId="{A9B5C92B-ECF1-4756-88D0-28D599C49D14}" destId="{648EBEA5-EA45-4D15-9629-D4C6CDEB9E43}" srcOrd="0" destOrd="0" presId="urn:microsoft.com/office/officeart/2005/8/layout/cycle2"/>
    <dgm:cxn modelId="{5BDFAA84-BC11-4BBB-81ED-76A6B273B43B}" type="presParOf" srcId="{CF3968C1-5278-4205-93F4-2D96047E926B}" destId="{37CA37BF-3749-4548-9DBD-811254691750}" srcOrd="4" destOrd="0" presId="urn:microsoft.com/office/officeart/2005/8/layout/cycle2"/>
    <dgm:cxn modelId="{D25613D6-3A5D-48DE-8255-80245D56D63A}" type="presParOf" srcId="{CF3968C1-5278-4205-93F4-2D96047E926B}" destId="{7A34A0E4-2590-41A3-8FA6-672A9DBCCDFD}" srcOrd="5" destOrd="0" presId="urn:microsoft.com/office/officeart/2005/8/layout/cycle2"/>
    <dgm:cxn modelId="{8BBC7F47-726B-4454-B816-380D4ED4027F}" type="presParOf" srcId="{7A34A0E4-2590-41A3-8FA6-672A9DBCCDFD}" destId="{13E1DADD-14C0-4770-B7A3-E4C57E575099}" srcOrd="0" destOrd="0" presId="urn:microsoft.com/office/officeart/2005/8/layout/cycle2"/>
    <dgm:cxn modelId="{16B5D4B1-40B4-4F8F-BE27-92CA8D32C44C}" type="presParOf" srcId="{CF3968C1-5278-4205-93F4-2D96047E926B}" destId="{9931CCDB-EBFB-4B90-B150-F5494F696B59}" srcOrd="6" destOrd="0" presId="urn:microsoft.com/office/officeart/2005/8/layout/cycle2"/>
    <dgm:cxn modelId="{178AC520-F02A-4E16-83D1-32C77BFD8157}" type="presParOf" srcId="{CF3968C1-5278-4205-93F4-2D96047E926B}" destId="{8028C9C3-CBD7-490E-8FAC-BCED33596C05}" srcOrd="7" destOrd="0" presId="urn:microsoft.com/office/officeart/2005/8/layout/cycle2"/>
    <dgm:cxn modelId="{6F477EB7-08F2-49C2-8061-86DDCC2B34F1}" type="presParOf" srcId="{8028C9C3-CBD7-490E-8FAC-BCED33596C05}" destId="{6969D3F9-CEC3-4FF7-B185-9D0CF35A9933}" srcOrd="0" destOrd="0" presId="urn:microsoft.com/office/officeart/2005/8/layout/cycle2"/>
    <dgm:cxn modelId="{324F5284-430F-4093-B242-2EFBA2EE3653}" type="presParOf" srcId="{CF3968C1-5278-4205-93F4-2D96047E926B}" destId="{6A5CC785-BBA2-460A-AD2B-098C0556D90B}" srcOrd="8" destOrd="0" presId="urn:microsoft.com/office/officeart/2005/8/layout/cycle2"/>
    <dgm:cxn modelId="{BAC69652-9AD1-4299-A597-FD87DC61320B}" type="presParOf" srcId="{CF3968C1-5278-4205-93F4-2D96047E926B}" destId="{3CA2F926-4DC9-492A-98E6-35115CE57B6F}" srcOrd="9" destOrd="0" presId="urn:microsoft.com/office/officeart/2005/8/layout/cycle2"/>
    <dgm:cxn modelId="{663002CE-F7CD-4E8D-8FB7-ECD2EECB3715}" type="presParOf" srcId="{3CA2F926-4DC9-492A-98E6-35115CE57B6F}" destId="{B5755235-221C-449A-88DC-9F65AE6741D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5854B-0CF6-40D9-8CAF-4A5D8D2BE6BE}">
      <dsp:nvSpPr>
        <dsp:cNvPr id="0" name=""/>
        <dsp:cNvSpPr/>
      </dsp:nvSpPr>
      <dsp:spPr>
        <a:xfrm>
          <a:off x="1733475" y="432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/>
            </a:rPr>
            <a:t>Why?</a:t>
          </a:r>
          <a:endParaRPr lang="en-GB" sz="2400" kern="1200" dirty="0"/>
        </a:p>
      </dsp:txBody>
      <dsp:txXfrm>
        <a:off x="1895306" y="162263"/>
        <a:ext cx="781386" cy="781386"/>
      </dsp:txXfrm>
    </dsp:sp>
    <dsp:sp modelId="{86ACF616-6520-4BE2-9F08-90A95C0F438D}">
      <dsp:nvSpPr>
        <dsp:cNvPr id="0" name=""/>
        <dsp:cNvSpPr/>
      </dsp:nvSpPr>
      <dsp:spPr>
        <a:xfrm rot="2160000">
          <a:off x="2803456" y="848931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811854" y="897674"/>
        <a:ext cx="205213" cy="223771"/>
      </dsp:txXfrm>
    </dsp:sp>
    <dsp:sp modelId="{3EE2EFFE-7441-4DF4-A4FB-3289882272B9}">
      <dsp:nvSpPr>
        <dsp:cNvPr id="0" name=""/>
        <dsp:cNvSpPr/>
      </dsp:nvSpPr>
      <dsp:spPr>
        <a:xfrm>
          <a:off x="3074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/>
            </a:rPr>
            <a:t>Why?</a:t>
          </a:r>
          <a:endParaRPr lang="en-GB" sz="2400" kern="1200" dirty="0"/>
        </a:p>
      </dsp:txBody>
      <dsp:txXfrm>
        <a:off x="3236806" y="1136920"/>
        <a:ext cx="781386" cy="781386"/>
      </dsp:txXfrm>
    </dsp:sp>
    <dsp:sp modelId="{A9B5C92B-ECF1-4756-88D0-28D599C49D14}">
      <dsp:nvSpPr>
        <dsp:cNvPr id="0" name=""/>
        <dsp:cNvSpPr/>
      </dsp:nvSpPr>
      <dsp:spPr>
        <a:xfrm rot="6480000">
          <a:off x="3227279" y="2121760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284842" y="2154529"/>
        <a:ext cx="205213" cy="223771"/>
      </dsp:txXfrm>
    </dsp:sp>
    <dsp:sp modelId="{37CA37BF-3749-4548-9DBD-811254691750}">
      <dsp:nvSpPr>
        <dsp:cNvPr id="0" name=""/>
        <dsp:cNvSpPr/>
      </dsp:nvSpPr>
      <dsp:spPr>
        <a:xfrm>
          <a:off x="2562568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/>
            </a:rPr>
            <a:t>Why?</a:t>
          </a:r>
          <a:endParaRPr lang="en-GB" sz="2400" kern="1200" dirty="0"/>
        </a:p>
      </dsp:txBody>
      <dsp:txXfrm>
        <a:off x="2724399" y="2713949"/>
        <a:ext cx="781386" cy="781386"/>
      </dsp:txXfrm>
    </dsp:sp>
    <dsp:sp modelId="{7A34A0E4-2590-41A3-8FA6-672A9DBCCDFD}">
      <dsp:nvSpPr>
        <dsp:cNvPr id="0" name=""/>
        <dsp:cNvSpPr/>
      </dsp:nvSpPr>
      <dsp:spPr>
        <a:xfrm rot="10800000">
          <a:off x="2147715" y="291816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2235664" y="2992756"/>
        <a:ext cx="205213" cy="223771"/>
      </dsp:txXfrm>
    </dsp:sp>
    <dsp:sp modelId="{9931CCDB-EBFB-4B90-B150-F5494F696B59}">
      <dsp:nvSpPr>
        <dsp:cNvPr id="0" name=""/>
        <dsp:cNvSpPr/>
      </dsp:nvSpPr>
      <dsp:spPr>
        <a:xfrm>
          <a:off x="904382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/>
            </a:rPr>
            <a:t>Why?</a:t>
          </a:r>
          <a:endParaRPr lang="en-GB" sz="2400" kern="1200" dirty="0"/>
        </a:p>
      </dsp:txBody>
      <dsp:txXfrm>
        <a:off x="1066213" y="2713949"/>
        <a:ext cx="781386" cy="781386"/>
      </dsp:txXfrm>
    </dsp:sp>
    <dsp:sp modelId="{8028C9C3-CBD7-490E-8FAC-BCED33596C05}">
      <dsp:nvSpPr>
        <dsp:cNvPr id="0" name=""/>
        <dsp:cNvSpPr/>
      </dsp:nvSpPr>
      <dsp:spPr>
        <a:xfrm rot="15120000">
          <a:off x="1056686" y="2137542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1114249" y="2253955"/>
        <a:ext cx="205213" cy="223771"/>
      </dsp:txXfrm>
    </dsp:sp>
    <dsp:sp modelId="{6A5CC785-BBA2-460A-AD2B-098C0556D90B}">
      <dsp:nvSpPr>
        <dsp:cNvPr id="0" name=""/>
        <dsp:cNvSpPr/>
      </dsp:nvSpPr>
      <dsp:spPr>
        <a:xfrm>
          <a:off x="391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Univers Condensed"/>
            </a:rPr>
            <a:t>Why?</a:t>
          </a:r>
          <a:endParaRPr lang="en-GB" sz="2400" kern="1200" dirty="0"/>
        </a:p>
      </dsp:txBody>
      <dsp:txXfrm>
        <a:off x="553806" y="1136920"/>
        <a:ext cx="781386" cy="781386"/>
      </dsp:txXfrm>
    </dsp:sp>
    <dsp:sp modelId="{3CA2F926-4DC9-492A-98E6-35115CE57B6F}">
      <dsp:nvSpPr>
        <dsp:cNvPr id="0" name=""/>
        <dsp:cNvSpPr/>
      </dsp:nvSpPr>
      <dsp:spPr>
        <a:xfrm rot="19440000">
          <a:off x="1461956" y="85868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470354" y="959124"/>
        <a:ext cx="205213" cy="223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4488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9965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3362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7151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379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800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52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5976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5314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8512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1989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2/20/2026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29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hi.org/library/tools/5-whys-finding-" TargetMode="External"/><Relationship Id="rId2" Type="http://schemas.openxmlformats.org/officeDocument/2006/relationships/hyperlink" Target="https://qualitysafety.bmj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c-powerpoint.officeapps.live.com/pods/ppt.aspx?ui=en-GB&amp;rs=en-US&amp;wdenableroaming=1&amp;wdfr=1&amp;mscc=1&amp;wdodb=1&amp;hid=50F5F8A1-4082-F000-40E8-A16997BD921E.0&amp;uih=sharepointcom&amp;wdlcid=en-GB&amp;jsapi=1&amp;jsapiver=v2&amp;corrid=f963b955-71f0-390c-5c8b-473acb79fc49&amp;usid=f963b955-71f0-390c-5c8b-473acb79fc49&amp;newsession=1&amp;sftc=1&amp;uihit=docaspx&amp;muv=1&amp;ats=PairwiseBroker&amp;dchat=1&amp;sc=%7B%22pmo%22%3A%22https%3A%2F%2Fuowtsd-my.sharepoint.com%22%2C%22pmshare%22%3Atrue%7D&amp;wdorigin=AuthRedirect.Other&amp;afdflight=15&amp;wdpodsurl=https%3A%2F%2Fukc-powerpoint.officeapps.live.com%2Fpods%2F&amp;wdpopsurl=https%3A%2F%2Fukc-powerpoint.officeapps.live.com%2F&amp;wdoverrides=devicepixelratio:1.5,RenderGifSlideShow:true&amp;wdwaccluster=GUK5&amp;waccluster=GUK5&amp;filename=LCHS4009%20JAWAHEER%20ATTA%20Assissment%201.pptx&amp;filegeturlbool=true&amp;fs=20238947&amp;ro=false&amp;fastboot=true&amp;noauth=1&amp;thpanel=485&amp;sw=996&amp;sh=432&amp;postmessagetoken=f963b955-71f0-390c-5c8b-473acb79fc49" TargetMode="External"/><Relationship Id="rId5" Type="http://schemas.openxmlformats.org/officeDocument/2006/relationships/hyperlink" Target="https://www.nice.org.uk" TargetMode="External"/><Relationship Id="rId4" Type="http://schemas.openxmlformats.org/officeDocument/2006/relationships/hyperlink" Target="https://www.nhs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3369" y="670526"/>
            <a:ext cx="3870913" cy="3640345"/>
          </a:xfrm>
        </p:spPr>
        <p:txBody>
          <a:bodyPr anchor="t">
            <a:normAutofit fontScale="90000"/>
          </a:bodyPr>
          <a:lstStyle/>
          <a:p>
            <a:r>
              <a:rPr lang="en-GB" sz="4000" dirty="0"/>
              <a:t>LCHS4009</a:t>
            </a:r>
            <a:br>
              <a:rPr lang="en-GB" sz="4000" dirty="0"/>
            </a:br>
            <a:r>
              <a:rPr lang="en-GB" sz="4000" dirty="0"/>
              <a:t>Assessment 1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Self_ awareness </a:t>
            </a:r>
            <a:br>
              <a:rPr lang="en-GB" sz="4000" dirty="0"/>
            </a:br>
            <a:r>
              <a:rPr lang="en-GB" sz="4000" dirty="0"/>
              <a:t>Presentation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Lecturer: </a:t>
            </a:r>
            <a:r>
              <a:rPr lang="en-GB" sz="4000" dirty="0" err="1"/>
              <a:t>anika</a:t>
            </a:r>
            <a:br>
              <a:rPr lang="en-GB" sz="4000" dirty="0"/>
            </a:br>
            <a:r>
              <a:rPr lang="en-GB" sz="4000" dirty="0"/>
              <a:t>tahsin ahmed</a:t>
            </a:r>
            <a:br>
              <a:rPr lang="en-GB" sz="4000" dirty="0"/>
            </a:br>
            <a:br>
              <a:rPr lang="en-US" dirty="0"/>
            </a:br>
            <a:br>
              <a:rPr lang="en-GB" sz="4000" dirty="0"/>
            </a:b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180" y="5517213"/>
            <a:ext cx="4082906" cy="981360"/>
          </a:xfrm>
        </p:spPr>
        <p:txBody>
          <a:bodyPr anchor="b">
            <a:normAutofit/>
          </a:bodyPr>
          <a:lstStyle/>
          <a:p>
            <a:r>
              <a:rPr lang="en-GB" sz="1800"/>
              <a:t>Student name :Jawaheer Atta</a:t>
            </a:r>
          </a:p>
          <a:p>
            <a:r>
              <a:rPr lang="en-GB" sz="1800"/>
              <a:t>Student number : 2236701</a:t>
            </a:r>
          </a:p>
        </p:txBody>
      </p:sp>
      <p:pic>
        <p:nvPicPr>
          <p:cNvPr id="4" name="Picture 3" descr="A colourful light bulb with business icons">
            <a:extLst>
              <a:ext uri="{FF2B5EF4-FFF2-40B4-BE49-F238E27FC236}">
                <a16:creationId xmlns:a16="http://schemas.microsoft.com/office/drawing/2014/main" id="{82989638-9BF7-372E-957E-8D262F1401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16" r="13746" b="5"/>
          <a:stretch>
            <a:fillRect/>
          </a:stretch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6D854-D162-6684-61EC-9F08C0E97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           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C21B0-36D7-9DAC-01A2-DAE82DE73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Identifying a problem</a:t>
            </a:r>
          </a:p>
          <a:p>
            <a:r>
              <a:rPr lang="en-GB" dirty="0"/>
              <a:t>Analysing the causes</a:t>
            </a:r>
          </a:p>
          <a:p>
            <a:r>
              <a:rPr lang="en-GB" dirty="0"/>
              <a:t>Finding affective solutions </a:t>
            </a:r>
          </a:p>
          <a:p>
            <a:r>
              <a:rPr lang="en-GB" dirty="0"/>
              <a:t>Reviewing outcomes</a:t>
            </a:r>
          </a:p>
          <a:p>
            <a:endParaRPr lang="en-GB" dirty="0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18BE820C-FBF9-32B8-8A5D-4DBDA7995060}"/>
              </a:ext>
            </a:extLst>
          </p:cNvPr>
          <p:cNvSpPr/>
          <p:nvPr/>
        </p:nvSpPr>
        <p:spPr>
          <a:xfrm>
            <a:off x="4358313" y="2049025"/>
            <a:ext cx="6407623" cy="276217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How to solve it?</a:t>
            </a:r>
          </a:p>
        </p:txBody>
      </p:sp>
    </p:spTree>
    <p:extLst>
      <p:ext uri="{BB962C8B-B14F-4D97-AF65-F5344CB8AC3E}">
        <p14:creationId xmlns:p14="http://schemas.microsoft.com/office/powerpoint/2010/main" val="2649620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84BF7-4D83-39DD-A509-F2BED9A74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822" y="853440"/>
            <a:ext cx="4072951" cy="220144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dirty="0">
                <a:latin typeface="Arial Nova"/>
              </a:rPr>
              <a:t>Why is problem solving </a:t>
            </a:r>
            <a:r>
              <a:rPr lang="en-GB" sz="2500" b="1">
                <a:latin typeface="Arial Nova"/>
              </a:rPr>
              <a:t>very  </a:t>
            </a:r>
            <a:r>
              <a:rPr lang="en-GB" sz="2500" b="1" dirty="0">
                <a:latin typeface="Arial Nova"/>
              </a:rPr>
              <a:t>important</a:t>
            </a:r>
            <a:br>
              <a:rPr lang="en-GB" sz="2500" b="1" dirty="0">
                <a:latin typeface="Arial Nova"/>
              </a:rPr>
            </a:br>
            <a:r>
              <a:rPr lang="en-GB" sz="2500" b="1" dirty="0">
                <a:latin typeface="Arial Nova"/>
              </a:rPr>
              <a:t>In professional settings?</a:t>
            </a:r>
            <a:endParaRPr lang="en-GB" sz="2500" b="1" dirty="0"/>
          </a:p>
        </p:txBody>
      </p:sp>
      <p:pic>
        <p:nvPicPr>
          <p:cNvPr id="6" name="Picture 5" descr="A close-up of a person holding their hands&#10;&#10;AI-generated content may be incorrect.">
            <a:extLst>
              <a:ext uri="{FF2B5EF4-FFF2-40B4-BE49-F238E27FC236}">
                <a16:creationId xmlns:a16="http://schemas.microsoft.com/office/drawing/2014/main" id="{1677EEC8-977B-0E92-67CF-2CFAF740B8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324" r="1" b="9829"/>
          <a:stretch>
            <a:fillRect/>
          </a:stretch>
        </p:blipFill>
        <p:spPr>
          <a:xfrm>
            <a:off x="5183188" y="1066800"/>
            <a:ext cx="6172200" cy="479425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B4DC0-417A-20C4-F94F-096CE7604F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6622" y="2877820"/>
            <a:ext cx="4916231" cy="3295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Char char="•"/>
            </a:pPr>
            <a:endParaRPr lang="en-GB" dirty="0">
              <a:latin typeface="Arial Nova"/>
            </a:endParaRPr>
          </a:p>
          <a:p>
            <a:pPr marL="285750" indent="-285750">
              <a:buChar char="•"/>
            </a:pPr>
            <a:r>
              <a:rPr lang="en-GB">
                <a:latin typeface="Arial Nova"/>
              </a:rPr>
              <a:t>Protects patient safety</a:t>
            </a:r>
            <a:endParaRPr lang="en-US">
              <a:latin typeface="Arial Nova"/>
            </a:endParaRPr>
          </a:p>
          <a:p>
            <a:pPr marL="285750" indent="-285750">
              <a:buChar char="•"/>
            </a:pPr>
            <a:r>
              <a:rPr lang="en-GB" dirty="0">
                <a:latin typeface="Arial Nova"/>
              </a:rPr>
              <a:t>Help manage risks</a:t>
            </a:r>
          </a:p>
          <a:p>
            <a:pPr marL="285750" indent="-285750">
              <a:buChar char="•"/>
            </a:pPr>
            <a:r>
              <a:rPr lang="en-GB" dirty="0">
                <a:latin typeface="Arial Nova"/>
              </a:rPr>
              <a:t>Improve quality of care</a:t>
            </a:r>
          </a:p>
          <a:p>
            <a:pPr marL="285750" indent="-285750">
              <a:buChar char="•"/>
            </a:pPr>
            <a:r>
              <a:rPr lang="en-GB" dirty="0">
                <a:latin typeface="Arial Nova"/>
              </a:rPr>
              <a:t>Support professional accountability </a:t>
            </a:r>
          </a:p>
          <a:p>
            <a:endParaRPr lang="en-GB" dirty="0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E5C3057A-E38A-BBA5-ECAE-1C3780A4D3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E1B1261-79BF-4561-9B76-4C81DD38FBDA}" type="datetime1">
              <a:rPr lang="en-US"/>
              <a:pPr>
                <a:spcAft>
                  <a:spcPts val="600"/>
                </a:spcAft>
              </a:pPr>
              <a:t>2/20/2026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A50C970E-D5AB-CA10-84CE-56700DEC3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42EA09F-F34C-C87E-EF03-E55785CA9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503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4C49CC8-FC2A-A3FC-9FBA-F92A44708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 fontScale="90000"/>
          </a:bodyPr>
          <a:lstStyle/>
          <a:p>
            <a:r>
              <a:rPr lang="en-US" dirty="0"/>
              <a:t>       </a:t>
            </a:r>
            <a:r>
              <a:rPr lang="en-US" dirty="0">
                <a:latin typeface="Arial Nova"/>
              </a:rPr>
              <a:t> </a:t>
            </a:r>
            <a:r>
              <a:rPr lang="en-US" b="1" dirty="0">
                <a:latin typeface="Arial Nova"/>
              </a:rPr>
              <a:t>   What is the five whys  technique?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8149C8D-2B32-987F-A489-0EB419F0C9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rial Nova"/>
              </a:rPr>
              <a:t>A structured problem-solving method</a:t>
            </a:r>
          </a:p>
          <a:p>
            <a:r>
              <a:rPr lang="en-US" sz="1600" dirty="0">
                <a:latin typeface="Arial Nova"/>
              </a:rPr>
              <a:t>Asking WHYS repeatedly </a:t>
            </a:r>
          </a:p>
          <a:p>
            <a:r>
              <a:rPr lang="en-US" sz="1600" dirty="0">
                <a:latin typeface="Arial Nova"/>
              </a:rPr>
              <a:t> Identifies the root cause</a:t>
            </a:r>
          </a:p>
          <a:p>
            <a:r>
              <a:rPr lang="en-US" sz="1600" dirty="0">
                <a:latin typeface="Arial Nova"/>
              </a:rPr>
              <a:t>Find a solution</a:t>
            </a:r>
          </a:p>
          <a:p>
            <a:r>
              <a:rPr lang="en-US" sz="1600" dirty="0">
                <a:latin typeface="Arial Nova"/>
              </a:rPr>
              <a:t>Review the outcome </a:t>
            </a:r>
          </a:p>
          <a:p>
            <a:r>
              <a:rPr lang="en-US" sz="1600" dirty="0">
                <a:latin typeface="Arial Nova"/>
              </a:rPr>
              <a:t>Prevent repeated problem</a:t>
            </a:r>
          </a:p>
        </p:txBody>
      </p:sp>
      <p:pic>
        <p:nvPicPr>
          <p:cNvPr id="296" name="Picture 295" descr="A ladder leading to a row of white ladders&#10;&#10;AI-generated content may be incorrect.">
            <a:extLst>
              <a:ext uri="{FF2B5EF4-FFF2-40B4-BE49-F238E27FC236}">
                <a16:creationId xmlns:a16="http://schemas.microsoft.com/office/drawing/2014/main" id="{55BADDD8-5251-7A00-F893-D6E94C40C1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7" r="-2" b="-2"/>
          <a:stretch>
            <a:fillRect/>
          </a:stretch>
        </p:blipFill>
        <p:spPr>
          <a:xfrm>
            <a:off x="6172200" y="2128684"/>
            <a:ext cx="5219700" cy="3844414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C3879D-BF6E-F92D-D85C-DA51965022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6BEF61-4805-49AC-8620-ADCA7E5B7FFF}" type="datetime1">
              <a:pPr>
                <a:spcAft>
                  <a:spcPts val="600"/>
                </a:spcAft>
              </a:pPr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CA5D5-4D30-0939-3D76-C3CD02A31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1155D-E276-7415-1D22-CAB0FD6D8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43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35B5-2521-ECE4-52BC-7F94CD8B6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Arial Nova"/>
              </a:rPr>
              <a:t>Problem solving in health and social care using five  whys</a:t>
            </a:r>
          </a:p>
        </p:txBody>
      </p:sp>
      <p:pic>
        <p:nvPicPr>
          <p:cNvPr id="4" name="Content Placeholder 3" descr="A puzzle pieces in the head of a person&#10;&#10;AI-generated content may be incorrect.">
            <a:extLst>
              <a:ext uri="{FF2B5EF4-FFF2-40B4-BE49-F238E27FC236}">
                <a16:creationId xmlns:a16="http://schemas.microsoft.com/office/drawing/2014/main" id="{B31DAF30-99C0-5E1D-A8B3-3C707AAAFF1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444" r="1" b="1"/>
          <a:stretch>
            <a:fillRect/>
          </a:stretch>
        </p:blipFill>
        <p:spPr>
          <a:xfrm>
            <a:off x="5183188" y="1066800"/>
            <a:ext cx="6172200" cy="4794250"/>
          </a:xfrm>
          <a:prstGeom prst="rect">
            <a:avLst/>
          </a:prstGeom>
          <a:noFill/>
        </p:spPr>
      </p:pic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C7AEF170-469C-9ED6-F6C3-6EA245D605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A006D4B-35CC-4C26-8240-98E55D816EC4}" type="datetime1">
              <a:pPr>
                <a:spcAft>
                  <a:spcPts val="600"/>
                </a:spcAft>
              </a:pPr>
              <a:t>2/20/2026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2A3BD844-9C8C-D149-EB5E-CF4A16E6B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27B25563-0C94-0276-0512-ED51F18EC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556C6D9-5935-28EF-E77F-E4E832E5F3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4072349"/>
              </p:ext>
            </p:extLst>
          </p:nvPr>
        </p:nvGraphicFramePr>
        <p:xfrm>
          <a:off x="216089" y="2384946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094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6347B9E-3CA7-131E-B900-DD693BAB2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 </a:t>
            </a:r>
            <a:r>
              <a:rPr lang="en-US" dirty="0"/>
              <a:t>  </a:t>
            </a:r>
            <a:r>
              <a:rPr lang="en-US" b="1" dirty="0">
                <a:latin typeface="Arial Nova"/>
              </a:rPr>
              <a:t>    Health and social care example</a:t>
            </a:r>
            <a:r>
              <a:rPr lang="en-US" sz="3700" b="1" dirty="0">
                <a:latin typeface="Arial Nova"/>
              </a:rPr>
              <a:t> </a:t>
            </a:r>
            <a:br>
              <a:rPr lang="en-US" sz="3700" dirty="0"/>
            </a:br>
            <a:endParaRPr lang="en-US" sz="370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08335F8-55F8-C8DC-25F7-1D5B8DE870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>
                <a:latin typeface="Arial Nova"/>
              </a:rPr>
              <a:t>Problem: patient missed GP appointments</a:t>
            </a:r>
          </a:p>
          <a:p>
            <a:r>
              <a:rPr lang="en-US" sz="1600" b="1">
                <a:latin typeface="Arial Nova"/>
              </a:rPr>
              <a:t>WHY</a:t>
            </a:r>
            <a:r>
              <a:rPr lang="en-US" sz="1600">
                <a:latin typeface="Arial Nova"/>
              </a:rPr>
              <a:t> 1: Wrong date</a:t>
            </a:r>
          </a:p>
          <a:p>
            <a:r>
              <a:rPr lang="en-US" sz="1600" b="1">
                <a:latin typeface="Arial Nova"/>
              </a:rPr>
              <a:t>WHY</a:t>
            </a:r>
            <a:r>
              <a:rPr lang="en-US" sz="1600">
                <a:latin typeface="Arial Nova"/>
              </a:rPr>
              <a:t> 2: Misunderstood letter</a:t>
            </a:r>
          </a:p>
          <a:p>
            <a:r>
              <a:rPr lang="en-US" sz="1600" b="1">
                <a:latin typeface="Arial Nova"/>
              </a:rPr>
              <a:t>WHY</a:t>
            </a:r>
            <a:r>
              <a:rPr lang="en-US" sz="1600">
                <a:latin typeface="Arial Nova"/>
              </a:rPr>
              <a:t> 3: Complex language</a:t>
            </a:r>
          </a:p>
          <a:p>
            <a:r>
              <a:rPr lang="en-US" sz="1600" b="1">
                <a:latin typeface="Arial Nova"/>
              </a:rPr>
              <a:t>WHY</a:t>
            </a:r>
            <a:r>
              <a:rPr lang="en-US" sz="1600">
                <a:latin typeface="Arial Nova"/>
              </a:rPr>
              <a:t> 4: No easy-read version</a:t>
            </a:r>
          </a:p>
          <a:p>
            <a:r>
              <a:rPr lang="en-US" sz="1600" b="1">
                <a:latin typeface="Arial Nova"/>
              </a:rPr>
              <a:t>WHY</a:t>
            </a:r>
            <a:r>
              <a:rPr lang="en-US" sz="1600">
                <a:latin typeface="Arial Nova"/>
              </a:rPr>
              <a:t> 5: Needs not recorded</a:t>
            </a:r>
          </a:p>
        </p:txBody>
      </p:sp>
      <p:pic>
        <p:nvPicPr>
          <p:cNvPr id="3" name="Picture 2" descr="A person sitting on a medical exam table&#10;&#10;AI-generated content may be incorrect.">
            <a:extLst>
              <a:ext uri="{FF2B5EF4-FFF2-40B4-BE49-F238E27FC236}">
                <a16:creationId xmlns:a16="http://schemas.microsoft.com/office/drawing/2014/main" id="{83455949-64C9-23CE-2E26-FFB0DBA604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308816"/>
            <a:ext cx="5219700" cy="3484149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7DE88-9EC8-166E-533F-E8C29A6B7A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28D5D15-408A-4579-96C6-565D8F818CAD}" type="datetime1">
              <a:pPr>
                <a:spcAft>
                  <a:spcPts val="600"/>
                </a:spcAft>
              </a:pPr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110F6-E090-589F-31E7-DF44743DB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A0DCB-B4F5-41D9-7D6E-C83EFF969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085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5265-38EE-9F10-3B5F-8A752367D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                </a:t>
            </a:r>
            <a:r>
              <a:rPr lang="en-GB" b="1" dirty="0">
                <a:latin typeface="Arial Nova"/>
              </a:rPr>
              <a:t>     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E23E3-10C4-093F-0A3C-E39FCBEB8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latin typeface="Arial Nova"/>
              </a:rPr>
              <a:t>Problem solving is a key professional skill</a:t>
            </a:r>
          </a:p>
          <a:p>
            <a:r>
              <a:rPr lang="en-GB" sz="1600" dirty="0">
                <a:latin typeface="Arial Nova"/>
              </a:rPr>
              <a:t>The five Whys finds the root causes</a:t>
            </a:r>
          </a:p>
          <a:p>
            <a:r>
              <a:rPr lang="en-GB" sz="1600" dirty="0">
                <a:latin typeface="Arial Nova"/>
              </a:rPr>
              <a:t>Improve safety and care quality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F39A13-D3EB-56EA-1402-9DA9AEC82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EA564-E51C-4FE6-9A32-A9FB4EDDF4CC}" type="datetime1">
              <a:t>2/20/2026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B4663-EFB6-8A6D-737D-1A2ABBEB7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AB81F-CB37-68EA-86BA-01CE18EF2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386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66DBE-0B89-C579-2E4B-E82EBD4FD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EE4029-9EED-4C82-B67A-121ADBD850A7}" type="datetime1">
              <a:rPr lang="en-GB"/>
              <a:pPr>
                <a:spcAft>
                  <a:spcPts val="600"/>
                </a:spcAft>
              </a:pPr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1CEA30-3526-A778-49F3-EC9905BF0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1F3DC5-7136-9B3A-D274-60581997D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E0FBE230-5F62-0D1D-165C-BFDEB0C2BC1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67830"/>
            <a:ext cx="3458500" cy="1324520"/>
          </a:xfrm>
        </p:spPr>
        <p:txBody>
          <a:bodyPr anchor="b">
            <a:normAutofit/>
          </a:bodyPr>
          <a:lstStyle/>
          <a:p>
            <a:r>
              <a:rPr lang="en-US" b="1" dirty="0"/>
              <a:t>References 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22252EF9-D91F-9C5D-602F-D4F0A9F3913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978033" y="759962"/>
            <a:ext cx="9213967" cy="59642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>
                <a:highlight>
                  <a:srgbClr val="FFFFFF"/>
                </a:highlight>
                <a:latin typeface="Arial Nova"/>
              </a:rPr>
              <a:t> Card, A.J. (2017) 'The problem with "5 whys" BMJ Quality &amp; Safety, pp. 671-677. Available at: </a:t>
            </a:r>
            <a:r>
              <a:rPr lang="en-US" sz="1200" dirty="0">
                <a:highlight>
                  <a:srgbClr val="FFFFFF"/>
                </a:highlight>
                <a:latin typeface="Arial Nova"/>
                <a:hlinkClick r:id="rId2"/>
              </a:rPr>
              <a:t>https://qualitysafety.bmj.com/</a:t>
            </a:r>
            <a:r>
              <a:rPr lang="en-US" sz="1200" dirty="0">
                <a:highlight>
                  <a:srgbClr val="FFFFFF"/>
                </a:highlight>
                <a:latin typeface="Arial Nova"/>
              </a:rPr>
              <a:t> content/26/8/671 (Accessed: 1 February 2026).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>
                <a:highlight>
                  <a:srgbClr val="FFFFFF"/>
                </a:highlight>
                <a:latin typeface="Arial Nova"/>
              </a:rPr>
              <a:t>Institute for Healthcare Improvement 5 Whys: Finding the Root Cause. Available at: </a:t>
            </a:r>
            <a:r>
              <a:rPr lang="en-US" sz="1200" dirty="0">
                <a:highlight>
                  <a:srgbClr val="FFFFFF"/>
                </a:highlight>
                <a:latin typeface="Arial Nova"/>
                <a:hlinkClick r:id="rId3"/>
              </a:rPr>
              <a:t>https://www.ihi.org/library/tools/5-whys-finding-</a:t>
            </a:r>
            <a:r>
              <a:rPr lang="en-US" sz="1200" dirty="0">
                <a:latin typeface="Arial Nova"/>
              </a:rPr>
              <a:t> (Accessed: 9 February 2026).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>
                <a:highlight>
                  <a:srgbClr val="FFFFFF"/>
                </a:highlight>
                <a:latin typeface="Arial Nova"/>
              </a:rPr>
              <a:t>NHS (2023) Effective communication in Healthcare. Available at: </a:t>
            </a:r>
            <a:r>
              <a:rPr lang="en-US" sz="1200" dirty="0">
                <a:highlight>
                  <a:srgbClr val="FFFFFF"/>
                </a:highlight>
                <a:latin typeface="Arial Nova"/>
                <a:hlinkClick r:id="rId4"/>
              </a:rPr>
              <a:t>https://www.nhs.uk</a:t>
            </a:r>
            <a:r>
              <a:rPr lang="en-US" sz="1200">
                <a:highlight>
                  <a:srgbClr val="FFFFFF"/>
                </a:highlight>
                <a:latin typeface="Arial Nova"/>
              </a:rPr>
              <a:t> (Accessed: 1 February 2026).</a:t>
            </a:r>
            <a:endParaRPr lang="en-US" sz="1200" dirty="0"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highlight>
                  <a:srgbClr val="FFFFFF"/>
                </a:highlight>
                <a:latin typeface="Arial Nova"/>
              </a:rPr>
              <a:t>NICE (2022) Safe and effective care </a:t>
            </a:r>
            <a:r>
              <a:rPr lang="en-US" sz="1200">
                <a:highlight>
                  <a:srgbClr val="FFFFFF"/>
                </a:highlight>
                <a:latin typeface="Arial Nova"/>
              </a:rPr>
              <a:t>standards. Available</a:t>
            </a:r>
            <a:r>
              <a:rPr lang="en-US" sz="1200" dirty="0">
                <a:highlight>
                  <a:srgbClr val="FFFFFF"/>
                </a:highlight>
                <a:latin typeface="Arial Nova"/>
              </a:rPr>
              <a:t> at: </a:t>
            </a:r>
            <a:r>
              <a:rPr lang="en-US" sz="1200" dirty="0">
                <a:highlight>
                  <a:srgbClr val="FFFFFF"/>
                </a:highlight>
                <a:latin typeface="Arial Nova"/>
                <a:hlinkClick r:id="rId5"/>
              </a:rPr>
              <a:t>https://www.nice.org.uk</a:t>
            </a:r>
            <a:r>
              <a:rPr lang="en-US" sz="1200" dirty="0">
                <a:highlight>
                  <a:srgbClr val="FFFFFF"/>
                </a:highlight>
                <a:latin typeface="Arial Nova"/>
              </a:rPr>
              <a:t> (Accessed: 2 February 2026).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highlight>
                  <a:srgbClr val="FFFFFF"/>
                </a:highlight>
                <a:latin typeface="Arial Nova"/>
              </a:rPr>
              <a:t>Care Learning What is Problem Solving in Health and Social Care? Available at: </a:t>
            </a:r>
            <a:r>
              <a:rPr lang="en-US" sz="1200" dirty="0">
                <a:highlight>
                  <a:srgbClr val="FFFFFF"/>
                </a:highlight>
                <a:latin typeface="Arial Nova"/>
                <a:hlinkClick r:id="rId6"/>
              </a:rPr>
              <a:t>https://</a:t>
            </a:r>
            <a:r>
              <a:rPr lang="en-US" sz="1200" dirty="0">
                <a:highlight>
                  <a:srgbClr val="FFFFFF"/>
                </a:highlight>
                <a:latin typeface="Arial Nova"/>
              </a:rPr>
              <a:t>carelearning.org.uk/blog/workforce/what-is-</a:t>
            </a:r>
            <a:r>
              <a:rPr lang="en-US" sz="1200">
                <a:highlight>
                  <a:srgbClr val="FFFFFF"/>
                </a:highlight>
                <a:latin typeface="Arial Nova"/>
              </a:rPr>
              <a:t>problem-solving-in-health-and-social-care/ (Accessed: 1 February 2026)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 err="1">
                <a:highlight>
                  <a:srgbClr val="FFFFFF"/>
                </a:highlight>
                <a:latin typeface="Arial Nova"/>
              </a:rPr>
              <a:t>Sampene</a:t>
            </a:r>
            <a:r>
              <a:rPr lang="en-US" sz="1200" dirty="0">
                <a:highlight>
                  <a:srgbClr val="FFFFFF"/>
                </a:highlight>
                <a:latin typeface="Arial Nova"/>
              </a:rPr>
              <a:t>, K. (2025) The 5 Whys. SASGOG. Available at: https:/|sasgog.org/project-elements/the-5-whys/ (Accessed: 4  February 2026)</a:t>
            </a:r>
            <a:endParaRPr lang="en-US" sz="1200"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highlight>
                <a:srgbClr val="FFFFFF"/>
              </a:highlight>
              <a:latin typeface="Arial Nova"/>
            </a:endParaRPr>
          </a:p>
          <a:p>
            <a:pPr>
              <a:lnSpc>
                <a:spcPct val="100000"/>
              </a:lnSpc>
            </a:pPr>
            <a:endParaRPr lang="en-US" sz="1000">
              <a:latin typeface="Calisto MT" panose="02040603050505030304"/>
            </a:endParaRPr>
          </a:p>
        </p:txBody>
      </p:sp>
    </p:spTree>
    <p:extLst>
      <p:ext uri="{BB962C8B-B14F-4D97-AF65-F5344CB8AC3E}">
        <p14:creationId xmlns:p14="http://schemas.microsoft.com/office/powerpoint/2010/main" val="142712053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ChronicleVTI</vt:lpstr>
      <vt:lpstr>LCHS4009 Assessment 1  Self_ awareness  Presentation   Lecturer: anika tahsin ahmed   </vt:lpstr>
      <vt:lpstr>            What is problem solving?</vt:lpstr>
      <vt:lpstr>Why is problem solving very  important In professional settings?</vt:lpstr>
      <vt:lpstr>           What is the five whys  technique?</vt:lpstr>
      <vt:lpstr>Problem solving in health and social care using five  whys</vt:lpstr>
      <vt:lpstr>       Health and social care example  </vt:lpstr>
      <vt:lpstr>                      Conclusion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537</cp:revision>
  <dcterms:created xsi:type="dcterms:W3CDTF">2026-01-22T11:15:14Z</dcterms:created>
  <dcterms:modified xsi:type="dcterms:W3CDTF">2026-02-21T00:00:20Z</dcterms:modified>
</cp:coreProperties>
</file>