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6" r:id="rId5"/>
    <p:sldId id="378" r:id="rId6"/>
    <p:sldId id="408" r:id="rId7"/>
    <p:sldId id="426" r:id="rId8"/>
    <p:sldId id="429" r:id="rId9"/>
    <p:sldId id="425" r:id="rId10"/>
    <p:sldId id="428" r:id="rId11"/>
    <p:sldId id="396" r:id="rId12"/>
    <p:sldId id="381" r:id="rId13"/>
    <p:sldId id="382" r:id="rId14"/>
    <p:sldId id="383" r:id="rId15"/>
    <p:sldId id="431" r:id="rId16"/>
    <p:sldId id="432" r:id="rId17"/>
    <p:sldId id="409" r:id="rId18"/>
    <p:sldId id="430" r:id="rId19"/>
    <p:sldId id="414" r:id="rId20"/>
    <p:sldId id="413" r:id="rId21"/>
    <p:sldId id="421" r:id="rId22"/>
    <p:sldId id="422" r:id="rId23"/>
    <p:sldId id="424" r:id="rId24"/>
    <p:sldId id="433" r:id="rId2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51" d="100"/>
          <a:sy n="51" d="100"/>
        </p:scale>
        <p:origin x="172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13/01/2025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13/01/2025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normAutofit/>
          </a:bodyPr>
          <a:lstStyle/>
          <a:p>
            <a:r>
              <a:rPr lang="en-GB" dirty="0"/>
              <a:t>Ecuador 1996 </a:t>
            </a:r>
          </a:p>
        </p:txBody>
      </p:sp>
      <p:sp>
        <p:nvSpPr>
          <p:cNvPr id="4" name="Slide Number Placeholder 3"/>
          <p:cNvSpPr>
            <a:spLocks noGrp="1"/>
          </p:cNvSpPr>
          <p:nvPr>
            <p:ph type="sldNum" sz="quarter" idx="10"/>
          </p:nvPr>
        </p:nvSpPr>
        <p:spPr/>
        <p:txBody>
          <a:bodyPr/>
          <a:lstStyle/>
          <a:p>
            <a:pPr>
              <a:defRPr/>
            </a:pPr>
            <a:fld id="{2ECDDE0C-FBCA-43D0-A320-6424811B17AA}" type="slidenum">
              <a:rPr lang="cy-GB" smtClean="0"/>
              <a:pPr>
                <a:defRPr/>
              </a:pPr>
              <a:t>8</a:t>
            </a:fld>
            <a:endParaRPr lang="cy-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normAutofit/>
          </a:bodyPr>
          <a:lstStyle/>
          <a:p>
            <a:r>
              <a:rPr lang="en-GB" dirty="0"/>
              <a:t>New York City </a:t>
            </a:r>
          </a:p>
        </p:txBody>
      </p:sp>
      <p:sp>
        <p:nvSpPr>
          <p:cNvPr id="4" name="Slide Number Placeholder 3"/>
          <p:cNvSpPr>
            <a:spLocks noGrp="1"/>
          </p:cNvSpPr>
          <p:nvPr>
            <p:ph type="sldNum" sz="quarter" idx="10"/>
          </p:nvPr>
        </p:nvSpPr>
        <p:spPr/>
        <p:txBody>
          <a:bodyPr/>
          <a:lstStyle/>
          <a:p>
            <a:pPr>
              <a:defRPr/>
            </a:pPr>
            <a:fld id="{2ECDDE0C-FBCA-43D0-A320-6424811B17AA}" type="slidenum">
              <a:rPr lang="cy-GB" smtClean="0"/>
              <a:pPr>
                <a:defRPr/>
              </a:pPr>
              <a:t>9</a:t>
            </a:fld>
            <a:endParaRPr lang="cy-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normAutofit/>
          </a:bodyPr>
          <a:lstStyle/>
          <a:p>
            <a:r>
              <a:rPr lang="en-GB" dirty="0"/>
              <a:t>Brazil </a:t>
            </a:r>
          </a:p>
        </p:txBody>
      </p:sp>
      <p:sp>
        <p:nvSpPr>
          <p:cNvPr id="4" name="Slide Number Placeholder 3"/>
          <p:cNvSpPr>
            <a:spLocks noGrp="1"/>
          </p:cNvSpPr>
          <p:nvPr>
            <p:ph type="sldNum" sz="quarter" idx="10"/>
          </p:nvPr>
        </p:nvSpPr>
        <p:spPr/>
        <p:txBody>
          <a:bodyPr/>
          <a:lstStyle/>
          <a:p>
            <a:pPr>
              <a:defRPr/>
            </a:pPr>
            <a:fld id="{2ECDDE0C-FBCA-43D0-A320-6424811B17AA}" type="slidenum">
              <a:rPr lang="cy-GB" smtClean="0"/>
              <a:pPr>
                <a:defRPr/>
              </a:pPr>
              <a:t>11</a:t>
            </a:fld>
            <a:endParaRPr lang="cy-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13/01/2025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13/01/2025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13/01/2025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13/01/2025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13/01/2025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13/01/2025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13/01/2025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13/01/2025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solidFill>
                  <a:schemeClr val="bg1"/>
                </a:solidFill>
              </a:rPr>
              <a:t>Introduction to the Study of Religion</a:t>
            </a:r>
            <a:r>
              <a:rPr lang="en-GB" b="1" dirty="0"/>
              <a:t> </a:t>
            </a:r>
            <a:br>
              <a:rPr lang="en-GB" dirty="0"/>
            </a:br>
            <a:endParaRPr lang="en-GB" sz="3600" dirty="0"/>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2BF4C-A281-4BF7-8F93-FFB89FEC6AB8}"/>
              </a:ext>
            </a:extLst>
          </p:cNvPr>
          <p:cNvSpPr>
            <a:spLocks noGrp="1"/>
          </p:cNvSpPr>
          <p:nvPr>
            <p:ph type="title"/>
          </p:nvPr>
        </p:nvSpPr>
        <p:spPr/>
        <p:txBody>
          <a:bodyPr/>
          <a:lstStyle/>
          <a:p>
            <a:r>
              <a:rPr lang="en-GB" dirty="0"/>
              <a:t>Welcome </a:t>
            </a:r>
          </a:p>
        </p:txBody>
      </p:sp>
      <p:pic>
        <p:nvPicPr>
          <p:cNvPr id="7" name="Content Placeholder 6">
            <a:extLst>
              <a:ext uri="{FF2B5EF4-FFF2-40B4-BE49-F238E27FC236}">
                <a16:creationId xmlns:a16="http://schemas.microsoft.com/office/drawing/2014/main" id="{73CBF078-990F-4B7F-9DA3-BFC0FA55D7DB}"/>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146704" y="1600200"/>
            <a:ext cx="2659592" cy="3989388"/>
          </a:xfrm>
        </p:spPr>
      </p:pic>
      <p:sp>
        <p:nvSpPr>
          <p:cNvPr id="5" name="Content Placeholder 4">
            <a:extLst>
              <a:ext uri="{FF2B5EF4-FFF2-40B4-BE49-F238E27FC236}">
                <a16:creationId xmlns:a16="http://schemas.microsoft.com/office/drawing/2014/main" id="{75743DEE-0179-4A2B-9A68-95992F2CA1CC}"/>
              </a:ext>
            </a:extLst>
          </p:cNvPr>
          <p:cNvSpPr>
            <a:spLocks noGrp="1"/>
          </p:cNvSpPr>
          <p:nvPr>
            <p:ph sz="half" idx="2"/>
          </p:nvPr>
        </p:nvSpPr>
        <p:spPr/>
        <p:txBody>
          <a:bodyPr>
            <a:normAutofit lnSpcReduction="10000"/>
          </a:bodyPr>
          <a:lstStyle/>
          <a:p>
            <a:r>
              <a:rPr lang="en-GB" dirty="0"/>
              <a:t>Prof Bettina Schmidt</a:t>
            </a:r>
          </a:p>
          <a:p>
            <a:pPr lvl="1"/>
            <a:r>
              <a:rPr lang="en-GB" dirty="0"/>
              <a:t>Professor in Study of Religions </a:t>
            </a:r>
          </a:p>
          <a:p>
            <a:pPr lvl="1"/>
            <a:r>
              <a:rPr lang="en-GB" dirty="0"/>
              <a:t>Background in </a:t>
            </a:r>
            <a:r>
              <a:rPr lang="en-GB"/>
              <a:t>cultural anthropology </a:t>
            </a:r>
            <a:r>
              <a:rPr lang="en-GB" dirty="0"/>
              <a:t>with focus on anthropology of religion</a:t>
            </a:r>
          </a:p>
          <a:p>
            <a:pPr lvl="1"/>
            <a:r>
              <a:rPr lang="en-GB" dirty="0"/>
              <a:t>Research on African derived cultures in the Caribbean and Latin America (and more)  </a:t>
            </a:r>
          </a:p>
        </p:txBody>
      </p:sp>
    </p:spTree>
    <p:extLst>
      <p:ext uri="{BB962C8B-B14F-4D97-AF65-F5344CB8AC3E}">
        <p14:creationId xmlns:p14="http://schemas.microsoft.com/office/powerpoint/2010/main" val="2061727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21727-67E2-4B83-87A6-8E185963D3FD}"/>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27F656A8-0FEF-43C5-B8DB-5413667A07D1}"/>
              </a:ext>
            </a:extLst>
          </p:cNvPr>
          <p:cNvSpPr>
            <a:spLocks noGrp="1"/>
          </p:cNvSpPr>
          <p:nvPr>
            <p:ph idx="1"/>
          </p:nvPr>
        </p:nvSpPr>
        <p:spPr/>
        <p:txBody>
          <a:bodyPr>
            <a:normAutofit/>
          </a:bodyPr>
          <a:lstStyle/>
          <a:p>
            <a:r>
              <a:rPr lang="en-GB" dirty="0"/>
              <a:t>What is the Study of Religion? And why are we studying religions? </a:t>
            </a:r>
          </a:p>
          <a:p>
            <a:endParaRPr lang="en-GB" dirty="0"/>
          </a:p>
          <a:p>
            <a:endParaRPr lang="en-GB" dirty="0"/>
          </a:p>
        </p:txBody>
      </p:sp>
    </p:spTree>
    <p:extLst>
      <p:ext uri="{BB962C8B-B14F-4D97-AF65-F5344CB8AC3E}">
        <p14:creationId xmlns:p14="http://schemas.microsoft.com/office/powerpoint/2010/main" val="1208744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89B4E80-701E-4CE8-B260-0DCC658EBE08}"/>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93F2EE4E-51AA-4D9B-A2EA-6F78844C4087}"/>
              </a:ext>
            </a:extLst>
          </p:cNvPr>
          <p:cNvSpPr>
            <a:spLocks noGrp="1"/>
          </p:cNvSpPr>
          <p:nvPr>
            <p:ph idx="1"/>
          </p:nvPr>
        </p:nvSpPr>
        <p:spPr/>
        <p:txBody>
          <a:bodyPr>
            <a:normAutofit fontScale="85000" lnSpcReduction="10000"/>
          </a:bodyPr>
          <a:lstStyle/>
          <a:p>
            <a:r>
              <a:rPr lang="en-GB" b="0" i="0" dirty="0">
                <a:solidFill>
                  <a:srgbClr val="000000"/>
                </a:solidFill>
                <a:effectLst/>
                <a:latin typeface="Helvetica" panose="020B0604020202020204" pitchFamily="34" charset="0"/>
              </a:rPr>
              <a:t>“… the study of religions is a key to understanding other cultures; religions have been powerful forces throughout history in any country, some-times working for good and sometimes working to destroy. They have inspired some of the greatest and most noble of acts; equally they have inspired some of the most ruthless brutality. They have been the patrons – and the destroyers – of arts and cultures. But they are central to much social and political history.” (</a:t>
            </a:r>
            <a:r>
              <a:rPr lang="en-GB" b="0" i="0" dirty="0" err="1">
                <a:solidFill>
                  <a:srgbClr val="000000"/>
                </a:solidFill>
                <a:effectLst/>
                <a:latin typeface="Helvetica" panose="020B0604020202020204" pitchFamily="34" charset="0"/>
              </a:rPr>
              <a:t>Hinnells</a:t>
            </a:r>
            <a:r>
              <a:rPr lang="en-GB" b="0" i="0" dirty="0">
                <a:solidFill>
                  <a:srgbClr val="000000"/>
                </a:solidFill>
                <a:effectLst/>
                <a:latin typeface="Helvetica" panose="020B0604020202020204" pitchFamily="34" charset="0"/>
              </a:rPr>
              <a:t>, p. 19)</a:t>
            </a:r>
          </a:p>
        </p:txBody>
      </p:sp>
    </p:spTree>
    <p:extLst>
      <p:ext uri="{BB962C8B-B14F-4D97-AF65-F5344CB8AC3E}">
        <p14:creationId xmlns:p14="http://schemas.microsoft.com/office/powerpoint/2010/main" val="424224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F064B-9C46-4D51-9456-F23E73EBC565}"/>
              </a:ext>
            </a:extLst>
          </p:cNvPr>
          <p:cNvSpPr>
            <a:spLocks noGrp="1"/>
          </p:cNvSpPr>
          <p:nvPr>
            <p:ph type="title"/>
          </p:nvPr>
        </p:nvSpPr>
        <p:spPr/>
        <p:txBody>
          <a:bodyPr/>
          <a:lstStyle/>
          <a:p>
            <a:r>
              <a:rPr lang="en-GB" dirty="0"/>
              <a:t>The Study of Religions</a:t>
            </a:r>
          </a:p>
        </p:txBody>
      </p:sp>
      <p:sp>
        <p:nvSpPr>
          <p:cNvPr id="3" name="Content Placeholder 2">
            <a:extLst>
              <a:ext uri="{FF2B5EF4-FFF2-40B4-BE49-F238E27FC236}">
                <a16:creationId xmlns:a16="http://schemas.microsoft.com/office/drawing/2014/main" id="{0DE215BF-136F-4707-B746-BD4B4107FDE2}"/>
              </a:ext>
            </a:extLst>
          </p:cNvPr>
          <p:cNvSpPr>
            <a:spLocks noGrp="1"/>
          </p:cNvSpPr>
          <p:nvPr>
            <p:ph idx="1"/>
          </p:nvPr>
        </p:nvSpPr>
        <p:spPr/>
        <p:txBody>
          <a:bodyPr/>
          <a:lstStyle/>
          <a:p>
            <a:r>
              <a:rPr lang="en-GB" dirty="0"/>
              <a:t>… is a multi-disciplinary area of studies, with a range of different approaches such as sociology, anthropology, history, theology, art, and more</a:t>
            </a:r>
          </a:p>
          <a:p>
            <a:r>
              <a:rPr lang="en-GB" dirty="0"/>
              <a:t>Common is the quest to understand other cultures and other people. </a:t>
            </a:r>
          </a:p>
        </p:txBody>
      </p:sp>
    </p:spTree>
    <p:extLst>
      <p:ext uri="{BB962C8B-B14F-4D97-AF65-F5344CB8AC3E}">
        <p14:creationId xmlns:p14="http://schemas.microsoft.com/office/powerpoint/2010/main" val="1516780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16AAD9C-6562-4CFA-BDFF-233751570D41}"/>
              </a:ext>
            </a:extLst>
          </p:cNvPr>
          <p:cNvSpPr>
            <a:spLocks noGrp="1"/>
          </p:cNvSpPr>
          <p:nvPr>
            <p:ph type="title"/>
          </p:nvPr>
        </p:nvSpPr>
        <p:spPr/>
        <p:txBody>
          <a:bodyPr/>
          <a:lstStyle/>
          <a:p>
            <a:r>
              <a:rPr lang="en-GB" dirty="0"/>
              <a:t>John </a:t>
            </a:r>
            <a:r>
              <a:rPr lang="en-GB" dirty="0" err="1"/>
              <a:t>Hinnells</a:t>
            </a:r>
            <a:r>
              <a:rPr lang="en-GB" dirty="0"/>
              <a:t> writes …</a:t>
            </a:r>
          </a:p>
        </p:txBody>
      </p:sp>
      <p:sp>
        <p:nvSpPr>
          <p:cNvPr id="6" name="Content Placeholder 5">
            <a:extLst>
              <a:ext uri="{FF2B5EF4-FFF2-40B4-BE49-F238E27FC236}">
                <a16:creationId xmlns:a16="http://schemas.microsoft.com/office/drawing/2014/main" id="{8BA9203B-1E28-4E1C-8F24-15123FB16FC4}"/>
              </a:ext>
            </a:extLst>
          </p:cNvPr>
          <p:cNvSpPr>
            <a:spLocks noGrp="1"/>
          </p:cNvSpPr>
          <p:nvPr>
            <p:ph idx="1"/>
          </p:nvPr>
        </p:nvSpPr>
        <p:spPr/>
        <p:txBody>
          <a:bodyPr>
            <a:normAutofit fontScale="92500" lnSpcReduction="20000"/>
          </a:bodyPr>
          <a:lstStyle/>
          <a:p>
            <a:r>
              <a:rPr lang="en-GB" b="0" i="0" dirty="0">
                <a:solidFill>
                  <a:srgbClr val="000000"/>
                </a:solidFill>
                <a:effectLst/>
                <a:latin typeface="Helvetica" panose="020B0604020202020204" pitchFamily="34" charset="0"/>
              </a:rPr>
              <a:t>“Are the study of theology and religious studies only for religious people? If you are religious, should you not get on and practice your religion rather than study it? If you are studying religions, should you not get on with that – studying them – rather than discussing abstract theories and debates on methods? The answer to each of these questions is ‘no’.” (p. 5)</a:t>
            </a:r>
            <a:br>
              <a:rPr lang="en-GB" dirty="0"/>
            </a:br>
            <a:endParaRPr lang="en-GB" dirty="0"/>
          </a:p>
        </p:txBody>
      </p:sp>
    </p:spTree>
    <p:extLst>
      <p:ext uri="{BB962C8B-B14F-4D97-AF65-F5344CB8AC3E}">
        <p14:creationId xmlns:p14="http://schemas.microsoft.com/office/powerpoint/2010/main" val="4255552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BFA45-AD12-4D64-825B-01B7DCFD2B6D}"/>
              </a:ext>
            </a:extLst>
          </p:cNvPr>
          <p:cNvSpPr>
            <a:spLocks noGrp="1"/>
          </p:cNvSpPr>
          <p:nvPr>
            <p:ph type="title"/>
          </p:nvPr>
        </p:nvSpPr>
        <p:spPr/>
        <p:txBody>
          <a:bodyPr/>
          <a:lstStyle/>
          <a:p>
            <a:r>
              <a:rPr lang="en-GB" dirty="0"/>
              <a:t>But why study religions..</a:t>
            </a:r>
          </a:p>
        </p:txBody>
      </p:sp>
      <p:sp>
        <p:nvSpPr>
          <p:cNvPr id="3" name="Content Placeholder 2">
            <a:extLst>
              <a:ext uri="{FF2B5EF4-FFF2-40B4-BE49-F238E27FC236}">
                <a16:creationId xmlns:a16="http://schemas.microsoft.com/office/drawing/2014/main" id="{F0F41E55-7C1F-4509-B47E-422708DE9298}"/>
              </a:ext>
            </a:extLst>
          </p:cNvPr>
          <p:cNvSpPr>
            <a:spLocks noGrp="1"/>
          </p:cNvSpPr>
          <p:nvPr>
            <p:ph idx="1"/>
          </p:nvPr>
        </p:nvSpPr>
        <p:spPr/>
        <p:txBody>
          <a:bodyPr>
            <a:normAutofit lnSpcReduction="10000"/>
          </a:bodyPr>
          <a:lstStyle/>
          <a:p>
            <a:r>
              <a:rPr lang="en-GB" b="0" i="0" dirty="0">
                <a:solidFill>
                  <a:srgbClr val="000000"/>
                </a:solidFill>
                <a:effectLst/>
                <a:latin typeface="Helvetica" panose="020B0604020202020204" pitchFamily="34" charset="0"/>
              </a:rPr>
              <a:t>“But why study religions if you are not religious and/or do not want to become religious?”  </a:t>
            </a:r>
          </a:p>
          <a:p>
            <a:pPr lvl="1"/>
            <a:r>
              <a:rPr lang="en-GB" b="0" i="0" dirty="0">
                <a:solidFill>
                  <a:srgbClr val="000000"/>
                </a:solidFill>
                <a:effectLst/>
                <a:latin typeface="Helvetica" panose="020B0604020202020204" pitchFamily="34" charset="0"/>
              </a:rPr>
              <a:t>Religions can be helpful and supportive on personal level</a:t>
            </a:r>
          </a:p>
          <a:p>
            <a:pPr lvl="1"/>
            <a:r>
              <a:rPr lang="en-GB" dirty="0">
                <a:solidFill>
                  <a:srgbClr val="000000"/>
                </a:solidFill>
                <a:latin typeface="Helvetica" panose="020B0604020202020204" pitchFamily="34" charset="0"/>
              </a:rPr>
              <a:t>But also dangerous “</a:t>
            </a:r>
            <a:r>
              <a:rPr lang="en-GB" b="0" i="0" dirty="0">
                <a:solidFill>
                  <a:srgbClr val="000000"/>
                </a:solidFill>
                <a:effectLst/>
                <a:latin typeface="Helvetica" panose="020B0604020202020204" pitchFamily="34" charset="0"/>
              </a:rPr>
              <a:t>because more people have been tortured and killed for religious reasons than for any other motive.” (</a:t>
            </a:r>
            <a:r>
              <a:rPr lang="en-GB" b="0" i="0" dirty="0" err="1">
                <a:solidFill>
                  <a:srgbClr val="000000"/>
                </a:solidFill>
                <a:effectLst/>
                <a:latin typeface="Helvetica" panose="020B0604020202020204" pitchFamily="34" charset="0"/>
              </a:rPr>
              <a:t>Hinnells</a:t>
            </a:r>
            <a:r>
              <a:rPr lang="en-GB" b="0" i="0" dirty="0">
                <a:solidFill>
                  <a:srgbClr val="000000"/>
                </a:solidFill>
                <a:effectLst/>
                <a:latin typeface="Helvetica" panose="020B0604020202020204" pitchFamily="34" charset="0"/>
              </a:rPr>
              <a:t>, p. 5)</a:t>
            </a:r>
          </a:p>
        </p:txBody>
      </p:sp>
    </p:spTree>
    <p:extLst>
      <p:ext uri="{BB962C8B-B14F-4D97-AF65-F5344CB8AC3E}">
        <p14:creationId xmlns:p14="http://schemas.microsoft.com/office/powerpoint/2010/main" val="3084246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Examples</a:t>
            </a:r>
          </a:p>
        </p:txBody>
      </p:sp>
      <p:pic>
        <p:nvPicPr>
          <p:cNvPr id="4" name="Content Placeholder 3" descr="imm021.jpg"/>
          <p:cNvPicPr>
            <a:picLocks noGrp="1" noChangeAspect="1"/>
          </p:cNvPicPr>
          <p:nvPr>
            <p:ph idx="1"/>
          </p:nvPr>
        </p:nvPicPr>
        <p:blipFill>
          <a:blip r:embed="rId3" cstate="print"/>
          <a:stretch>
            <a:fillRect/>
          </a:stretch>
        </p:blipFill>
        <p:spPr>
          <a:xfrm>
            <a:off x="1809918" y="1700808"/>
            <a:ext cx="5524163" cy="3681876"/>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barrio.jpg"/>
          <p:cNvPicPr>
            <a:picLocks noGrp="1" noChangeAspect="1"/>
          </p:cNvPicPr>
          <p:nvPr>
            <p:ph idx="1"/>
          </p:nvPr>
        </p:nvPicPr>
        <p:blipFill>
          <a:blip r:embed="rId3" cstate="print"/>
          <a:stretch>
            <a:fillRect/>
          </a:stretch>
        </p:blipFill>
        <p:spPr>
          <a:xfrm>
            <a:off x="1475656" y="1371600"/>
            <a:ext cx="6008599" cy="4114800"/>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dance1 Kopie.jpg"/>
          <p:cNvPicPr>
            <a:picLocks noGrp="1" noChangeAspect="1"/>
          </p:cNvPicPr>
          <p:nvPr>
            <p:ph idx="1"/>
          </p:nvPr>
        </p:nvPicPr>
        <p:blipFill>
          <a:blip r:embed="rId2" cstate="print"/>
          <a:stretch>
            <a:fillRect/>
          </a:stretch>
        </p:blipFill>
        <p:spPr>
          <a:xfrm>
            <a:off x="1285852" y="1052736"/>
            <a:ext cx="6572296" cy="4308626"/>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Pai do Santo.JPG"/>
          <p:cNvPicPr>
            <a:picLocks noGrp="1" noChangeAspect="1"/>
          </p:cNvPicPr>
          <p:nvPr>
            <p:ph idx="1"/>
          </p:nvPr>
        </p:nvPicPr>
        <p:blipFill>
          <a:blip r:embed="rId3" cstate="print"/>
          <a:stretch>
            <a:fillRect/>
          </a:stretch>
        </p:blipFill>
        <p:spPr>
          <a:xfrm>
            <a:off x="2536017" y="337586"/>
            <a:ext cx="4071966" cy="5429288"/>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3DB38-C4A2-466A-A8C0-4A1E98A6BA36}"/>
              </a:ext>
            </a:extLst>
          </p:cNvPr>
          <p:cNvSpPr>
            <a:spLocks noGrp="1"/>
          </p:cNvSpPr>
          <p:nvPr>
            <p:ph type="title"/>
          </p:nvPr>
        </p:nvSpPr>
        <p:spPr/>
        <p:txBody>
          <a:bodyPr/>
          <a:lstStyle/>
          <a:p>
            <a:r>
              <a:rPr lang="en-GB" dirty="0"/>
              <a:t>Structure </a:t>
            </a:r>
          </a:p>
        </p:txBody>
      </p:sp>
      <p:sp>
        <p:nvSpPr>
          <p:cNvPr id="3" name="Content Placeholder 2">
            <a:extLst>
              <a:ext uri="{FF2B5EF4-FFF2-40B4-BE49-F238E27FC236}">
                <a16:creationId xmlns:a16="http://schemas.microsoft.com/office/drawing/2014/main" id="{9C3BE9E2-D240-4D0E-B340-647AD9A33952}"/>
              </a:ext>
            </a:extLst>
          </p:cNvPr>
          <p:cNvSpPr>
            <a:spLocks noGrp="1"/>
          </p:cNvSpPr>
          <p:nvPr>
            <p:ph idx="1"/>
          </p:nvPr>
        </p:nvSpPr>
        <p:spPr/>
        <p:txBody>
          <a:bodyPr/>
          <a:lstStyle/>
          <a:p>
            <a:r>
              <a:rPr lang="en-GB" dirty="0"/>
              <a:t>Ten tiles with different topics</a:t>
            </a:r>
          </a:p>
          <a:p>
            <a:r>
              <a:rPr lang="en-GB" dirty="0"/>
              <a:t>Weekly tasks such as reading, watching a TED lecture or searching a term</a:t>
            </a:r>
          </a:p>
          <a:p>
            <a:r>
              <a:rPr lang="en-GB" dirty="0"/>
              <a:t>Pre-recorded short lectures to introduce the topic</a:t>
            </a:r>
          </a:p>
          <a:p>
            <a:r>
              <a:rPr lang="en-GB" dirty="0"/>
              <a:t>Weekly webinars for discussion</a:t>
            </a:r>
          </a:p>
        </p:txBody>
      </p:sp>
    </p:spTree>
    <p:extLst>
      <p:ext uri="{BB962C8B-B14F-4D97-AF65-F5344CB8AC3E}">
        <p14:creationId xmlns:p14="http://schemas.microsoft.com/office/powerpoint/2010/main" val="24780358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36B58-646B-450F-8EC3-F1393DA297E7}"/>
              </a:ext>
            </a:extLst>
          </p:cNvPr>
          <p:cNvSpPr>
            <a:spLocks noGrp="1"/>
          </p:cNvSpPr>
          <p:nvPr>
            <p:ph type="title"/>
          </p:nvPr>
        </p:nvSpPr>
        <p:spPr/>
        <p:txBody>
          <a:bodyPr/>
          <a:lstStyle/>
          <a:p>
            <a:r>
              <a:rPr lang="en-GB" dirty="0"/>
              <a:t>Preparation Reading </a:t>
            </a:r>
          </a:p>
        </p:txBody>
      </p:sp>
      <p:sp>
        <p:nvSpPr>
          <p:cNvPr id="3" name="Content Placeholder 2">
            <a:extLst>
              <a:ext uri="{FF2B5EF4-FFF2-40B4-BE49-F238E27FC236}">
                <a16:creationId xmlns:a16="http://schemas.microsoft.com/office/drawing/2014/main" id="{5753CF46-53F8-4B96-A1C2-D527A96704DB}"/>
              </a:ext>
            </a:extLst>
          </p:cNvPr>
          <p:cNvSpPr>
            <a:spLocks noGrp="1"/>
          </p:cNvSpPr>
          <p:nvPr>
            <p:ph idx="1"/>
          </p:nvPr>
        </p:nvSpPr>
        <p:spPr/>
        <p:txBody>
          <a:bodyPr>
            <a:normAutofit/>
          </a:bodyPr>
          <a:lstStyle/>
          <a:p>
            <a:pPr algn="l"/>
            <a:r>
              <a:rPr lang="en-GB" b="0" i="0" dirty="0" err="1">
                <a:solidFill>
                  <a:srgbClr val="373A3C"/>
                </a:solidFill>
                <a:effectLst/>
                <a:latin typeface="-apple-system"/>
              </a:rPr>
              <a:t>Hinnells</a:t>
            </a:r>
            <a:r>
              <a:rPr lang="en-GB" b="0" i="0" dirty="0">
                <a:solidFill>
                  <a:srgbClr val="373A3C"/>
                </a:solidFill>
                <a:effectLst/>
                <a:latin typeface="-apple-system"/>
              </a:rPr>
              <a:t>, J. (ed.), </a:t>
            </a:r>
            <a:r>
              <a:rPr lang="en-GB" b="0" i="1" dirty="0">
                <a:solidFill>
                  <a:srgbClr val="373A3C"/>
                </a:solidFill>
                <a:effectLst/>
                <a:latin typeface="-apple-system"/>
              </a:rPr>
              <a:t>The Routledge Companion to the </a:t>
            </a:r>
            <a:r>
              <a:rPr lang="en-GB" b="0" i="1" u="none" strike="noStrike" dirty="0">
                <a:solidFill>
                  <a:srgbClr val="013E5B"/>
                </a:solidFill>
                <a:effectLst/>
                <a:latin typeface="-apple-system"/>
              </a:rPr>
              <a:t>Study of Religion</a:t>
            </a:r>
            <a:r>
              <a:rPr lang="en-GB" b="0" i="0" dirty="0">
                <a:solidFill>
                  <a:srgbClr val="373A3C"/>
                </a:solidFill>
                <a:effectLst/>
                <a:latin typeface="-apple-system"/>
              </a:rPr>
              <a:t> (London:</a:t>
            </a:r>
            <a:r>
              <a:rPr lang="en-GB" b="1" i="0" dirty="0">
                <a:solidFill>
                  <a:srgbClr val="373A3C"/>
                </a:solidFill>
                <a:effectLst/>
                <a:latin typeface="-apple-system"/>
              </a:rPr>
              <a:t> </a:t>
            </a:r>
            <a:r>
              <a:rPr lang="en-GB" b="0" i="0" dirty="0">
                <a:solidFill>
                  <a:srgbClr val="373A3C"/>
                </a:solidFill>
                <a:effectLst/>
                <a:latin typeface="-apple-system"/>
              </a:rPr>
              <a:t>Routledge, 2004). [available as e-book]</a:t>
            </a:r>
          </a:p>
          <a:p>
            <a:pPr algn="l"/>
            <a:r>
              <a:rPr lang="en-GB" b="0" i="0" dirty="0">
                <a:solidFill>
                  <a:srgbClr val="373A3C"/>
                </a:solidFill>
                <a:effectLst/>
                <a:latin typeface="-apple-system"/>
              </a:rPr>
              <a:t>Segal, R. A. (ed.), </a:t>
            </a:r>
            <a:r>
              <a:rPr lang="en-GB" b="0" i="1" dirty="0">
                <a:solidFill>
                  <a:srgbClr val="373A3C"/>
                </a:solidFill>
                <a:effectLst/>
                <a:latin typeface="-apple-system"/>
              </a:rPr>
              <a:t>The Blackwell Companion to the S</a:t>
            </a:r>
            <a:r>
              <a:rPr lang="en-GB" b="0" i="1" u="none" strike="noStrike" dirty="0">
                <a:solidFill>
                  <a:srgbClr val="013E5B"/>
                </a:solidFill>
                <a:effectLst/>
                <a:latin typeface="-apple-system"/>
              </a:rPr>
              <a:t>tudy of Religion</a:t>
            </a:r>
            <a:r>
              <a:rPr lang="en-GB" b="0" i="0" dirty="0">
                <a:solidFill>
                  <a:srgbClr val="373A3C"/>
                </a:solidFill>
                <a:effectLst/>
                <a:latin typeface="-apple-system"/>
              </a:rPr>
              <a:t>. (Oxford: Blackwell, 2006) [available as e-book]</a:t>
            </a:r>
          </a:p>
          <a:p>
            <a:endParaRPr lang="en-GB" dirty="0"/>
          </a:p>
        </p:txBody>
      </p:sp>
    </p:spTree>
    <p:extLst>
      <p:ext uri="{BB962C8B-B14F-4D97-AF65-F5344CB8AC3E}">
        <p14:creationId xmlns:p14="http://schemas.microsoft.com/office/powerpoint/2010/main" val="2704554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87AED-A8BF-47A6-A290-EABE91537CE6}"/>
              </a:ext>
            </a:extLst>
          </p:cNvPr>
          <p:cNvSpPr>
            <a:spLocks noGrp="1"/>
          </p:cNvSpPr>
          <p:nvPr>
            <p:ph type="title"/>
          </p:nvPr>
        </p:nvSpPr>
        <p:spPr/>
        <p:txBody>
          <a:bodyPr/>
          <a:lstStyle/>
          <a:p>
            <a:r>
              <a:rPr lang="en-GB" dirty="0"/>
              <a:t>Topics are …</a:t>
            </a:r>
          </a:p>
        </p:txBody>
      </p:sp>
      <p:sp>
        <p:nvSpPr>
          <p:cNvPr id="3" name="Content Placeholder 2">
            <a:extLst>
              <a:ext uri="{FF2B5EF4-FFF2-40B4-BE49-F238E27FC236}">
                <a16:creationId xmlns:a16="http://schemas.microsoft.com/office/drawing/2014/main" id="{4CF2063B-5FA5-4841-BF34-1A6A19A428D9}"/>
              </a:ext>
            </a:extLst>
          </p:cNvPr>
          <p:cNvSpPr>
            <a:spLocks noGrp="1"/>
          </p:cNvSpPr>
          <p:nvPr>
            <p:ph idx="1"/>
          </p:nvPr>
        </p:nvSpPr>
        <p:spPr/>
        <p:txBody>
          <a:bodyPr>
            <a:normAutofit/>
          </a:bodyPr>
          <a:lstStyle/>
          <a:p>
            <a:r>
              <a:rPr lang="en-GB" dirty="0"/>
              <a:t>What are the differences between religion and spirituality, religion and culture? </a:t>
            </a:r>
          </a:p>
          <a:p>
            <a:r>
              <a:rPr lang="en-GB" dirty="0"/>
              <a:t>What is religion (i.e., definitions of Religion)</a:t>
            </a:r>
          </a:p>
          <a:p>
            <a:r>
              <a:rPr lang="en-GB" dirty="0"/>
              <a:t>Sub-disciplines such as anthropology of religion  </a:t>
            </a:r>
          </a:p>
          <a:p>
            <a:pPr lvl="1"/>
            <a:endParaRPr lang="en-GB" dirty="0"/>
          </a:p>
        </p:txBody>
      </p:sp>
    </p:spTree>
    <p:extLst>
      <p:ext uri="{BB962C8B-B14F-4D97-AF65-F5344CB8AC3E}">
        <p14:creationId xmlns:p14="http://schemas.microsoft.com/office/powerpoint/2010/main" val="798127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1A5D1-3CD0-4540-B8F4-66690926E0C2}"/>
              </a:ext>
            </a:extLst>
          </p:cNvPr>
          <p:cNvSpPr>
            <a:spLocks noGrp="1"/>
          </p:cNvSpPr>
          <p:nvPr>
            <p:ph type="title"/>
          </p:nvPr>
        </p:nvSpPr>
        <p:spPr/>
        <p:txBody>
          <a:bodyPr/>
          <a:lstStyle/>
          <a:p>
            <a:r>
              <a:rPr lang="en-GB" dirty="0"/>
              <a:t>Other topics are …</a:t>
            </a:r>
          </a:p>
        </p:txBody>
      </p:sp>
      <p:sp>
        <p:nvSpPr>
          <p:cNvPr id="3" name="Content Placeholder 2">
            <a:extLst>
              <a:ext uri="{FF2B5EF4-FFF2-40B4-BE49-F238E27FC236}">
                <a16:creationId xmlns:a16="http://schemas.microsoft.com/office/drawing/2014/main" id="{243FAAEC-2F33-49FF-9CDD-870BC4E333DD}"/>
              </a:ext>
            </a:extLst>
          </p:cNvPr>
          <p:cNvSpPr>
            <a:spLocks noGrp="1"/>
          </p:cNvSpPr>
          <p:nvPr>
            <p:ph idx="1"/>
          </p:nvPr>
        </p:nvSpPr>
        <p:spPr/>
        <p:txBody>
          <a:bodyPr/>
          <a:lstStyle/>
          <a:p>
            <a:r>
              <a:rPr lang="en-GB" dirty="0"/>
              <a:t>From the field of the study of religions, such as:</a:t>
            </a:r>
          </a:p>
          <a:p>
            <a:pPr lvl="1"/>
            <a:r>
              <a:rPr lang="en-GB" dirty="0"/>
              <a:t>Practical dimension of religion</a:t>
            </a:r>
          </a:p>
          <a:p>
            <a:pPr lvl="1"/>
            <a:r>
              <a:rPr lang="en-GB" dirty="0"/>
              <a:t>Shamanism and animism</a:t>
            </a:r>
          </a:p>
          <a:p>
            <a:endParaRPr lang="en-GB" dirty="0"/>
          </a:p>
        </p:txBody>
      </p:sp>
    </p:spTree>
    <p:extLst>
      <p:ext uri="{BB962C8B-B14F-4D97-AF65-F5344CB8AC3E}">
        <p14:creationId xmlns:p14="http://schemas.microsoft.com/office/powerpoint/2010/main" val="31996092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DFDED-947E-4B83-A111-1966127159AE}"/>
              </a:ext>
            </a:extLst>
          </p:cNvPr>
          <p:cNvSpPr>
            <a:spLocks noGrp="1"/>
          </p:cNvSpPr>
          <p:nvPr>
            <p:ph type="title"/>
          </p:nvPr>
        </p:nvSpPr>
        <p:spPr/>
        <p:txBody>
          <a:bodyPr>
            <a:normAutofit/>
          </a:bodyPr>
          <a:lstStyle/>
          <a:p>
            <a:r>
              <a:rPr lang="en-GB" dirty="0"/>
              <a:t>Visual Resources </a:t>
            </a:r>
          </a:p>
        </p:txBody>
      </p:sp>
      <p:sp>
        <p:nvSpPr>
          <p:cNvPr id="3" name="Content Placeholder 2">
            <a:extLst>
              <a:ext uri="{FF2B5EF4-FFF2-40B4-BE49-F238E27FC236}">
                <a16:creationId xmlns:a16="http://schemas.microsoft.com/office/drawing/2014/main" id="{03021096-7171-4784-BEC8-2A309BD0C887}"/>
              </a:ext>
            </a:extLst>
          </p:cNvPr>
          <p:cNvSpPr>
            <a:spLocks noGrp="1"/>
          </p:cNvSpPr>
          <p:nvPr>
            <p:ph idx="1"/>
          </p:nvPr>
        </p:nvSpPr>
        <p:spPr/>
        <p:txBody>
          <a:bodyPr/>
          <a:lstStyle/>
          <a:p>
            <a:r>
              <a:rPr lang="en-GB" dirty="0"/>
              <a:t>YouTube clips and documentaries </a:t>
            </a:r>
          </a:p>
          <a:p>
            <a:r>
              <a:rPr lang="en-GB" dirty="0"/>
              <a:t>TED lectures (usually app. 15-10 minutes long)</a:t>
            </a:r>
          </a:p>
        </p:txBody>
      </p:sp>
    </p:spTree>
    <p:extLst>
      <p:ext uri="{BB962C8B-B14F-4D97-AF65-F5344CB8AC3E}">
        <p14:creationId xmlns:p14="http://schemas.microsoft.com/office/powerpoint/2010/main" val="1624871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EF8BF-59C5-47B1-B354-F67ACE19EFEB}"/>
              </a:ext>
            </a:extLst>
          </p:cNvPr>
          <p:cNvSpPr>
            <a:spLocks noGrp="1"/>
          </p:cNvSpPr>
          <p:nvPr>
            <p:ph type="title"/>
          </p:nvPr>
        </p:nvSpPr>
        <p:spPr/>
        <p:txBody>
          <a:bodyPr/>
          <a:lstStyle/>
          <a:p>
            <a:r>
              <a:rPr lang="en-GB" dirty="0"/>
              <a:t>Assessments </a:t>
            </a:r>
          </a:p>
        </p:txBody>
      </p:sp>
      <p:sp>
        <p:nvSpPr>
          <p:cNvPr id="3" name="Content Placeholder 2">
            <a:extLst>
              <a:ext uri="{FF2B5EF4-FFF2-40B4-BE49-F238E27FC236}">
                <a16:creationId xmlns:a16="http://schemas.microsoft.com/office/drawing/2014/main" id="{10176B8C-30F5-47EE-8164-64B3EFB631BD}"/>
              </a:ext>
            </a:extLst>
          </p:cNvPr>
          <p:cNvSpPr>
            <a:spLocks noGrp="1"/>
          </p:cNvSpPr>
          <p:nvPr>
            <p:ph idx="1"/>
          </p:nvPr>
        </p:nvSpPr>
        <p:spPr/>
        <p:txBody>
          <a:bodyPr/>
          <a:lstStyle/>
          <a:p>
            <a:r>
              <a:rPr lang="en-GB" dirty="0"/>
              <a:t>The module will be assessed by a portfolio consisting of two items. Together they will offer opportunity to demonstrate your understanding of the study of religion. </a:t>
            </a:r>
          </a:p>
        </p:txBody>
      </p:sp>
    </p:spTree>
    <p:extLst>
      <p:ext uri="{BB962C8B-B14F-4D97-AF65-F5344CB8AC3E}">
        <p14:creationId xmlns:p14="http://schemas.microsoft.com/office/powerpoint/2010/main" val="5111033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9FBC4-EA90-40A8-8FF7-955AE67349C6}"/>
              </a:ext>
            </a:extLst>
          </p:cNvPr>
          <p:cNvSpPr>
            <a:spLocks noGrp="1"/>
          </p:cNvSpPr>
          <p:nvPr>
            <p:ph type="title"/>
          </p:nvPr>
        </p:nvSpPr>
        <p:spPr/>
        <p:txBody>
          <a:bodyPr/>
          <a:lstStyle/>
          <a:p>
            <a:r>
              <a:rPr lang="en-GB" dirty="0"/>
              <a:t>Portfolio part 1</a:t>
            </a:r>
          </a:p>
        </p:txBody>
      </p:sp>
      <p:sp>
        <p:nvSpPr>
          <p:cNvPr id="3" name="Content Placeholder 2">
            <a:extLst>
              <a:ext uri="{FF2B5EF4-FFF2-40B4-BE49-F238E27FC236}">
                <a16:creationId xmlns:a16="http://schemas.microsoft.com/office/drawing/2014/main" id="{D5B1B69E-5392-4BBA-B9E3-3F72420CA8EB}"/>
              </a:ext>
            </a:extLst>
          </p:cNvPr>
          <p:cNvSpPr>
            <a:spLocks noGrp="1"/>
          </p:cNvSpPr>
          <p:nvPr>
            <p:ph idx="1"/>
          </p:nvPr>
        </p:nvSpPr>
        <p:spPr/>
        <p:txBody>
          <a:bodyPr>
            <a:normAutofit/>
          </a:bodyPr>
          <a:lstStyle/>
          <a:p>
            <a:r>
              <a:rPr lang="en-GB" dirty="0"/>
              <a:t>The commentary of one of the preparation readings, up to 1000 words.</a:t>
            </a:r>
          </a:p>
          <a:p>
            <a:pPr lvl="1"/>
            <a:r>
              <a:rPr lang="en-GB" dirty="0"/>
              <a:t>worth 25% of your total module mark, </a:t>
            </a:r>
          </a:p>
          <a:p>
            <a:r>
              <a:rPr lang="en-GB" dirty="0"/>
              <a:t>You can select a different textbook but only with approval of the module tutor</a:t>
            </a:r>
          </a:p>
        </p:txBody>
      </p:sp>
    </p:spTree>
    <p:extLst>
      <p:ext uri="{BB962C8B-B14F-4D97-AF65-F5344CB8AC3E}">
        <p14:creationId xmlns:p14="http://schemas.microsoft.com/office/powerpoint/2010/main" val="4252885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443CD-42BF-4AC7-AB54-D291FCEEDED6}"/>
              </a:ext>
            </a:extLst>
          </p:cNvPr>
          <p:cNvSpPr>
            <a:spLocks noGrp="1"/>
          </p:cNvSpPr>
          <p:nvPr>
            <p:ph type="title"/>
          </p:nvPr>
        </p:nvSpPr>
        <p:spPr/>
        <p:txBody>
          <a:bodyPr/>
          <a:lstStyle/>
          <a:p>
            <a:r>
              <a:rPr lang="en-GB" dirty="0"/>
              <a:t>Portfolio part 2</a:t>
            </a:r>
          </a:p>
        </p:txBody>
      </p:sp>
      <p:sp>
        <p:nvSpPr>
          <p:cNvPr id="3" name="Content Placeholder 2">
            <a:extLst>
              <a:ext uri="{FF2B5EF4-FFF2-40B4-BE49-F238E27FC236}">
                <a16:creationId xmlns:a16="http://schemas.microsoft.com/office/drawing/2014/main" id="{4D021A40-9892-43A7-914A-2425B8A5A503}"/>
              </a:ext>
            </a:extLst>
          </p:cNvPr>
          <p:cNvSpPr>
            <a:spLocks noGrp="1"/>
          </p:cNvSpPr>
          <p:nvPr>
            <p:ph idx="1"/>
          </p:nvPr>
        </p:nvSpPr>
        <p:spPr/>
        <p:txBody>
          <a:bodyPr>
            <a:normAutofit/>
          </a:bodyPr>
          <a:lstStyle/>
          <a:p>
            <a:pPr lvl="0"/>
            <a:r>
              <a:rPr lang="en-GB" dirty="0">
                <a:solidFill>
                  <a:srgbClr val="373A3C"/>
                </a:solidFill>
                <a:effectLst/>
                <a:ea typeface="Times New Roman" panose="02020603050405020304" pitchFamily="18" charset="0"/>
              </a:rPr>
              <a:t>An essay of up to 3000 words</a:t>
            </a:r>
          </a:p>
          <a:p>
            <a:pPr lvl="0"/>
            <a:r>
              <a:rPr lang="en-GB" dirty="0">
                <a:solidFill>
                  <a:srgbClr val="373A3C"/>
                </a:solidFill>
                <a:effectLst/>
                <a:ea typeface="Times New Roman" panose="02020603050405020304" pitchFamily="18" charset="0"/>
              </a:rPr>
              <a:t>worth 75% of your total module mark</a:t>
            </a:r>
          </a:p>
          <a:p>
            <a:r>
              <a:rPr lang="en-GB" dirty="0">
                <a:solidFill>
                  <a:srgbClr val="373A3C"/>
                </a:solidFill>
                <a:ea typeface="Times New Roman" panose="02020603050405020304" pitchFamily="18" charset="0"/>
              </a:rPr>
              <a:t>The topics are on the Moodle page </a:t>
            </a:r>
            <a:endParaRPr lang="en-GB" dirty="0">
              <a:solidFill>
                <a:srgbClr val="373A3C"/>
              </a:solidFill>
              <a:effectLst/>
              <a:ea typeface="Times New Roman" panose="02020603050405020304" pitchFamily="18" charset="0"/>
            </a:endParaRPr>
          </a:p>
          <a:p>
            <a:pPr lvl="0"/>
            <a:endParaRPr lang="en-GB" dirty="0">
              <a:solidFill>
                <a:srgbClr val="373A3C"/>
              </a:solidFill>
              <a:effectLst/>
              <a:ea typeface="Times New Roman" panose="02020603050405020304" pitchFamily="18" charset="0"/>
            </a:endParaRPr>
          </a:p>
          <a:p>
            <a:pPr marL="457200" lvl="1" indent="0">
              <a:buNone/>
            </a:pPr>
            <a:endParaRPr lang="en-GB" dirty="0"/>
          </a:p>
          <a:p>
            <a:pPr marL="457200" lvl="1" indent="0">
              <a:buNone/>
            </a:pPr>
            <a:endParaRPr lang="en-GB" dirty="0"/>
          </a:p>
          <a:p>
            <a:endParaRPr lang="en-GB" dirty="0"/>
          </a:p>
        </p:txBody>
      </p:sp>
    </p:spTree>
    <p:extLst>
      <p:ext uri="{BB962C8B-B14F-4D97-AF65-F5344CB8AC3E}">
        <p14:creationId xmlns:p14="http://schemas.microsoft.com/office/powerpoint/2010/main" val="3457144271"/>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C847F-E95A-462C-AA10-5051D4C1308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8FEE70B-B641-4D15-A1D5-85A1478E9DC6}"/>
              </a:ext>
            </a:extLst>
          </p:cNvPr>
          <p:cNvSpPr>
            <a:spLocks noGrp="1"/>
          </p:cNvSpPr>
          <p:nvPr>
            <p:ph idx="1"/>
          </p:nvPr>
        </p:nvSpPr>
        <p:spPr/>
        <p:txBody>
          <a:bodyPr/>
          <a:lstStyle/>
          <a:p>
            <a:r>
              <a:rPr lang="en-GB" dirty="0"/>
              <a:t>The aim of the two assessments is to allow you to demonstrate your understanding of the study of religion and your critical awareness of selected topics. </a:t>
            </a:r>
          </a:p>
        </p:txBody>
      </p:sp>
    </p:spTree>
    <p:extLst>
      <p:ext uri="{BB962C8B-B14F-4D97-AF65-F5344CB8AC3E}">
        <p14:creationId xmlns:p14="http://schemas.microsoft.com/office/powerpoint/2010/main" val="12671750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07447-FBC1-4895-9754-42397F136AE6}"/>
              </a:ext>
            </a:extLst>
          </p:cNvPr>
          <p:cNvSpPr>
            <a:spLocks noGrp="1"/>
          </p:cNvSpPr>
          <p:nvPr>
            <p:ph type="title"/>
          </p:nvPr>
        </p:nvSpPr>
        <p:spPr/>
        <p:txBody>
          <a:bodyPr/>
          <a:lstStyle/>
          <a:p>
            <a:r>
              <a:rPr lang="en-GB" dirty="0"/>
              <a:t>Task for first meeting </a:t>
            </a:r>
          </a:p>
        </p:txBody>
      </p:sp>
      <p:sp>
        <p:nvSpPr>
          <p:cNvPr id="3" name="Content Placeholder 2">
            <a:extLst>
              <a:ext uri="{FF2B5EF4-FFF2-40B4-BE49-F238E27FC236}">
                <a16:creationId xmlns:a16="http://schemas.microsoft.com/office/drawing/2014/main" id="{2EB4CA9A-A5FD-4C03-9B56-70EE77683563}"/>
              </a:ext>
            </a:extLst>
          </p:cNvPr>
          <p:cNvSpPr>
            <a:spLocks noGrp="1"/>
          </p:cNvSpPr>
          <p:nvPr>
            <p:ph idx="1"/>
          </p:nvPr>
        </p:nvSpPr>
        <p:spPr/>
        <p:txBody>
          <a:bodyPr>
            <a:normAutofit lnSpcReduction="10000"/>
          </a:bodyPr>
          <a:lstStyle/>
          <a:p>
            <a:r>
              <a:rPr lang="en-GB" b="1" i="0" u="sng" dirty="0">
                <a:solidFill>
                  <a:srgbClr val="373A3C"/>
                </a:solidFill>
                <a:effectLst/>
                <a:latin typeface="arial" panose="020B0604020202020204" pitchFamily="34" charset="0"/>
              </a:rPr>
              <a:t>To watch the short YouTube clip and listen to the various explanations what religion means to them.  </a:t>
            </a:r>
          </a:p>
          <a:p>
            <a:r>
              <a:rPr lang="en-GB" b="0" i="0" dirty="0">
                <a:solidFill>
                  <a:srgbClr val="373A3C"/>
                </a:solidFill>
                <a:effectLst/>
                <a:latin typeface="arial" panose="020B0604020202020204" pitchFamily="34" charset="0"/>
              </a:rPr>
              <a:t>In our seminar we will speak about the preparation readings. </a:t>
            </a:r>
          </a:p>
          <a:p>
            <a:r>
              <a:rPr lang="en-GB" b="0" i="0" dirty="0">
                <a:solidFill>
                  <a:srgbClr val="373A3C"/>
                </a:solidFill>
                <a:effectLst/>
                <a:latin typeface="arial" panose="020B0604020202020204" pitchFamily="34" charset="0"/>
              </a:rPr>
              <a:t>There will be also time to discuss any questions you have concerning the assessments.</a:t>
            </a:r>
            <a:endParaRPr lang="en-GB" dirty="0"/>
          </a:p>
        </p:txBody>
      </p:sp>
    </p:spTree>
    <p:extLst>
      <p:ext uri="{BB962C8B-B14F-4D97-AF65-F5344CB8AC3E}">
        <p14:creationId xmlns:p14="http://schemas.microsoft.com/office/powerpoint/2010/main" val="15347539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735</TotalTime>
  <Words>683</Words>
  <Application>Microsoft Office PowerPoint</Application>
  <PresentationFormat>On-screen Show (4:3)</PresentationFormat>
  <Paragraphs>63</Paragraphs>
  <Slides>21</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-apple-system</vt:lpstr>
      <vt:lpstr>Arial</vt:lpstr>
      <vt:lpstr>Arial</vt:lpstr>
      <vt:lpstr>Calibri</vt:lpstr>
      <vt:lpstr>Helvetica</vt:lpstr>
      <vt:lpstr>Myriad Pro</vt:lpstr>
      <vt:lpstr>Times New Roman</vt:lpstr>
      <vt:lpstr>20140311PresentationUWTSDTemplate</vt:lpstr>
      <vt:lpstr>Introduction to the Study of Religion  </vt:lpstr>
      <vt:lpstr>Welcome </vt:lpstr>
      <vt:lpstr>Introduction </vt:lpstr>
      <vt:lpstr>PowerPoint Presentation</vt:lpstr>
      <vt:lpstr>The Study of Religions</vt:lpstr>
      <vt:lpstr>John Hinnells writes …</vt:lpstr>
      <vt:lpstr>But why study religions..</vt:lpstr>
      <vt:lpstr>Some Examples</vt:lpstr>
      <vt:lpstr>PowerPoint Presentation</vt:lpstr>
      <vt:lpstr>PowerPoint Presentation</vt:lpstr>
      <vt:lpstr>PowerPoint Presentation</vt:lpstr>
      <vt:lpstr>Structure </vt:lpstr>
      <vt:lpstr>Preparation Reading </vt:lpstr>
      <vt:lpstr>Topics are …</vt:lpstr>
      <vt:lpstr>Other topics are …</vt:lpstr>
      <vt:lpstr>Visual Resources </vt:lpstr>
      <vt:lpstr>Assessments </vt:lpstr>
      <vt:lpstr>Portfolio part 1</vt:lpstr>
      <vt:lpstr>Portfolio part 2</vt:lpstr>
      <vt:lpstr>PowerPoint Presentation</vt:lpstr>
      <vt:lpstr>Task for first meeting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97</cp:revision>
  <cp:lastPrinted>2017-03-06T16:11:16Z</cp:lastPrinted>
  <dcterms:created xsi:type="dcterms:W3CDTF">2015-04-14T15:21:28Z</dcterms:created>
  <dcterms:modified xsi:type="dcterms:W3CDTF">2025-01-13T10:29:49Z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