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39"/>
  </p:notesMasterIdLst>
  <p:sldIdLst>
    <p:sldId id="259" r:id="rId2"/>
    <p:sldId id="650" r:id="rId3"/>
    <p:sldId id="784" r:id="rId4"/>
    <p:sldId id="808" r:id="rId5"/>
    <p:sldId id="783" r:id="rId6"/>
    <p:sldId id="803" r:id="rId7"/>
    <p:sldId id="785" r:id="rId8"/>
    <p:sldId id="805" r:id="rId9"/>
    <p:sldId id="786" r:id="rId10"/>
    <p:sldId id="804" r:id="rId11"/>
    <p:sldId id="787" r:id="rId12"/>
    <p:sldId id="806" r:id="rId13"/>
    <p:sldId id="788" r:id="rId14"/>
    <p:sldId id="789" r:id="rId15"/>
    <p:sldId id="809" r:id="rId16"/>
    <p:sldId id="790" r:id="rId17"/>
    <p:sldId id="791" r:id="rId18"/>
    <p:sldId id="810" r:id="rId19"/>
    <p:sldId id="814" r:id="rId20"/>
    <p:sldId id="818" r:id="rId21"/>
    <p:sldId id="815" r:id="rId22"/>
    <p:sldId id="817" r:id="rId23"/>
    <p:sldId id="807" r:id="rId24"/>
    <p:sldId id="792" r:id="rId25"/>
    <p:sldId id="793" r:id="rId26"/>
    <p:sldId id="797" r:id="rId27"/>
    <p:sldId id="800" r:id="rId28"/>
    <p:sldId id="794" r:id="rId29"/>
    <p:sldId id="795" r:id="rId30"/>
    <p:sldId id="796" r:id="rId31"/>
    <p:sldId id="798" r:id="rId32"/>
    <p:sldId id="799" r:id="rId33"/>
    <p:sldId id="802" r:id="rId34"/>
    <p:sldId id="812" r:id="rId35"/>
    <p:sldId id="801" r:id="rId36"/>
    <p:sldId id="813" r:id="rId37"/>
    <p:sldId id="811"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AEF880-92B7-4A25-9CA3-9F5168EE2D04}" v="1" dt="2025-09-07T18:51:25.083"/>
    <p1510:client id="{CE28A73E-289B-4993-8673-73C8BA1B78E7}" v="25" dt="2025-09-07T18:21:54.818"/>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8" autoAdjust="0"/>
    <p:restoredTop sz="74627" autoAdjust="0"/>
  </p:normalViewPr>
  <p:slideViewPr>
    <p:cSldViewPr snapToGrid="0">
      <p:cViewPr varScale="1">
        <p:scale>
          <a:sx n="68" d="100"/>
          <a:sy n="68" d="100"/>
        </p:scale>
        <p:origin x="75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CE28A73E-289B-4993-8673-73C8BA1B78E7}"/>
    <pc:docChg chg="undo custSel addSld modSld sldOrd">
      <pc:chgData name="Helen Lee" userId="950b76d7-29a8-4037-9cf6-1d47a6b96373" providerId="ADAL" clId="{CE28A73E-289B-4993-8673-73C8BA1B78E7}" dt="2025-09-07T18:22:46.915" v="1259" actId="20577"/>
      <pc:docMkLst>
        <pc:docMk/>
      </pc:docMkLst>
      <pc:sldChg chg="modSp mod">
        <pc:chgData name="Helen Lee" userId="950b76d7-29a8-4037-9cf6-1d47a6b96373" providerId="ADAL" clId="{CE28A73E-289B-4993-8673-73C8BA1B78E7}" dt="2025-08-30T16:30:50.683" v="2" actId="13900"/>
        <pc:sldMkLst>
          <pc:docMk/>
          <pc:sldMk cId="2381782822" sldId="792"/>
        </pc:sldMkLst>
        <pc:spChg chg="mod">
          <ac:chgData name="Helen Lee" userId="950b76d7-29a8-4037-9cf6-1d47a6b96373" providerId="ADAL" clId="{CE28A73E-289B-4993-8673-73C8BA1B78E7}" dt="2025-08-30T16:30:50.683" v="2" actId="13900"/>
          <ac:spMkLst>
            <pc:docMk/>
            <pc:sldMk cId="2381782822" sldId="792"/>
            <ac:spMk id="3" creationId="{9D2221AB-33AA-D3CD-4867-BF69E747B489}"/>
          </ac:spMkLst>
        </pc:spChg>
      </pc:sldChg>
      <pc:sldChg chg="modSp mod">
        <pc:chgData name="Helen Lee" userId="950b76d7-29a8-4037-9cf6-1d47a6b96373" providerId="ADAL" clId="{CE28A73E-289B-4993-8673-73C8BA1B78E7}" dt="2025-08-30T16:30:45.575" v="1" actId="13900"/>
        <pc:sldMkLst>
          <pc:docMk/>
          <pc:sldMk cId="3905935621" sldId="793"/>
        </pc:sldMkLst>
        <pc:spChg chg="mod">
          <ac:chgData name="Helen Lee" userId="950b76d7-29a8-4037-9cf6-1d47a6b96373" providerId="ADAL" clId="{CE28A73E-289B-4993-8673-73C8BA1B78E7}" dt="2025-08-30T16:30:45.575" v="1" actId="13900"/>
          <ac:spMkLst>
            <pc:docMk/>
            <pc:sldMk cId="3905935621" sldId="793"/>
            <ac:spMk id="3" creationId="{50319675-E9F8-C4C1-282C-FABC7EC5DC4F}"/>
          </ac:spMkLst>
        </pc:spChg>
      </pc:sldChg>
      <pc:sldChg chg="modSp mod">
        <pc:chgData name="Helen Lee" userId="950b76d7-29a8-4037-9cf6-1d47a6b96373" providerId="ADAL" clId="{CE28A73E-289B-4993-8673-73C8BA1B78E7}" dt="2025-08-30T16:30:39.111" v="0" actId="13900"/>
        <pc:sldMkLst>
          <pc:docMk/>
          <pc:sldMk cId="922010376" sldId="797"/>
        </pc:sldMkLst>
        <pc:spChg chg="mod">
          <ac:chgData name="Helen Lee" userId="950b76d7-29a8-4037-9cf6-1d47a6b96373" providerId="ADAL" clId="{CE28A73E-289B-4993-8673-73C8BA1B78E7}" dt="2025-08-30T16:30:39.111" v="0" actId="13900"/>
          <ac:spMkLst>
            <pc:docMk/>
            <pc:sldMk cId="922010376" sldId="797"/>
            <ac:spMk id="3" creationId="{1E5156E9-BE5F-FF86-1EBE-E106A7583889}"/>
          </ac:spMkLst>
        </pc:spChg>
      </pc:sldChg>
      <pc:sldChg chg="modSp mod">
        <pc:chgData name="Helen Lee" userId="950b76d7-29a8-4037-9cf6-1d47a6b96373" providerId="ADAL" clId="{CE28A73E-289B-4993-8673-73C8BA1B78E7}" dt="2025-09-07T18:22:46.915" v="1259" actId="20577"/>
        <pc:sldMkLst>
          <pc:docMk/>
          <pc:sldMk cId="1157910141" sldId="801"/>
        </pc:sldMkLst>
        <pc:spChg chg="mod">
          <ac:chgData name="Helen Lee" userId="950b76d7-29a8-4037-9cf6-1d47a6b96373" providerId="ADAL" clId="{CE28A73E-289B-4993-8673-73C8BA1B78E7}" dt="2025-09-07T18:22:46.915" v="1259" actId="20577"/>
          <ac:spMkLst>
            <pc:docMk/>
            <pc:sldMk cId="1157910141" sldId="801"/>
            <ac:spMk id="2" creationId="{6720291B-1D6E-DD30-6B4E-2DE8BBEB320C}"/>
          </ac:spMkLst>
        </pc:spChg>
        <pc:spChg chg="mod">
          <ac:chgData name="Helen Lee" userId="950b76d7-29a8-4037-9cf6-1d47a6b96373" providerId="ADAL" clId="{CE28A73E-289B-4993-8673-73C8BA1B78E7}" dt="2025-09-07T17:58:15.285" v="439" actId="27636"/>
          <ac:spMkLst>
            <pc:docMk/>
            <pc:sldMk cId="1157910141" sldId="801"/>
            <ac:spMk id="3" creationId="{54BC0FC9-6AA9-BA54-7880-CCB625E7BB4D}"/>
          </ac:spMkLst>
        </pc:spChg>
      </pc:sldChg>
      <pc:sldChg chg="modSp mod">
        <pc:chgData name="Helen Lee" userId="950b76d7-29a8-4037-9cf6-1d47a6b96373" providerId="ADAL" clId="{CE28A73E-289B-4993-8673-73C8BA1B78E7}" dt="2025-08-30T16:31:43.547" v="4" actId="255"/>
        <pc:sldMkLst>
          <pc:docMk/>
          <pc:sldMk cId="4026606294" sldId="807"/>
        </pc:sldMkLst>
        <pc:spChg chg="mod">
          <ac:chgData name="Helen Lee" userId="950b76d7-29a8-4037-9cf6-1d47a6b96373" providerId="ADAL" clId="{CE28A73E-289B-4993-8673-73C8BA1B78E7}" dt="2025-08-30T16:31:43.547" v="4" actId="255"/>
          <ac:spMkLst>
            <pc:docMk/>
            <pc:sldMk cId="4026606294" sldId="807"/>
            <ac:spMk id="3" creationId="{5C46893F-DEB6-553B-437B-2CFDD542976E}"/>
          </ac:spMkLst>
        </pc:spChg>
      </pc:sldChg>
      <pc:sldChg chg="modSp mod">
        <pc:chgData name="Helen Lee" userId="950b76d7-29a8-4037-9cf6-1d47a6b96373" providerId="ADAL" clId="{CE28A73E-289B-4993-8673-73C8BA1B78E7}" dt="2025-08-30T16:30:57.447" v="3" actId="13900"/>
        <pc:sldMkLst>
          <pc:docMk/>
          <pc:sldMk cId="256307158" sldId="810"/>
        </pc:sldMkLst>
        <pc:spChg chg="mod">
          <ac:chgData name="Helen Lee" userId="950b76d7-29a8-4037-9cf6-1d47a6b96373" providerId="ADAL" clId="{CE28A73E-289B-4993-8673-73C8BA1B78E7}" dt="2025-08-30T16:30:57.447" v="3" actId="13900"/>
          <ac:spMkLst>
            <pc:docMk/>
            <pc:sldMk cId="256307158" sldId="810"/>
            <ac:spMk id="3" creationId="{6AC45815-7ED1-63AA-C0BC-81242A5ABDC8}"/>
          </ac:spMkLst>
        </pc:spChg>
      </pc:sldChg>
      <pc:sldChg chg="modSp new mod">
        <pc:chgData name="Helen Lee" userId="950b76d7-29a8-4037-9cf6-1d47a6b96373" providerId="ADAL" clId="{CE28A73E-289B-4993-8673-73C8BA1B78E7}" dt="2025-09-07T17:59:43.065" v="457" actId="20577"/>
        <pc:sldMkLst>
          <pc:docMk/>
          <pc:sldMk cId="2307844648" sldId="812"/>
        </pc:sldMkLst>
        <pc:spChg chg="mod">
          <ac:chgData name="Helen Lee" userId="950b76d7-29a8-4037-9cf6-1d47a6b96373" providerId="ADAL" clId="{CE28A73E-289B-4993-8673-73C8BA1B78E7}" dt="2025-09-07T17:55:19.053" v="44" actId="20577"/>
          <ac:spMkLst>
            <pc:docMk/>
            <pc:sldMk cId="2307844648" sldId="812"/>
            <ac:spMk id="2" creationId="{6FB0354C-03C2-3E94-0AB3-AC15C57E17D4}"/>
          </ac:spMkLst>
        </pc:spChg>
        <pc:spChg chg="mod">
          <ac:chgData name="Helen Lee" userId="950b76d7-29a8-4037-9cf6-1d47a6b96373" providerId="ADAL" clId="{CE28A73E-289B-4993-8673-73C8BA1B78E7}" dt="2025-09-07T17:59:43.065" v="457" actId="20577"/>
          <ac:spMkLst>
            <pc:docMk/>
            <pc:sldMk cId="2307844648" sldId="812"/>
            <ac:spMk id="3" creationId="{58A68B08-61C9-D06A-F984-C20512979FCB}"/>
          </ac:spMkLst>
        </pc:spChg>
      </pc:sldChg>
      <pc:sldChg chg="modSp new mod ord">
        <pc:chgData name="Helen Lee" userId="950b76d7-29a8-4037-9cf6-1d47a6b96373" providerId="ADAL" clId="{CE28A73E-289B-4993-8673-73C8BA1B78E7}" dt="2025-09-07T17:57:40.727" v="398" actId="20577"/>
        <pc:sldMkLst>
          <pc:docMk/>
          <pc:sldMk cId="3639835479" sldId="813"/>
        </pc:sldMkLst>
        <pc:spChg chg="mod">
          <ac:chgData name="Helen Lee" userId="950b76d7-29a8-4037-9cf6-1d47a6b96373" providerId="ADAL" clId="{CE28A73E-289B-4993-8673-73C8BA1B78E7}" dt="2025-09-07T17:56:25.139" v="204" actId="20577"/>
          <ac:spMkLst>
            <pc:docMk/>
            <pc:sldMk cId="3639835479" sldId="813"/>
            <ac:spMk id="2" creationId="{3B4C3E41-9AA9-26C4-ECE1-B5EE2873CC49}"/>
          </ac:spMkLst>
        </pc:spChg>
        <pc:spChg chg="mod">
          <ac:chgData name="Helen Lee" userId="950b76d7-29a8-4037-9cf6-1d47a6b96373" providerId="ADAL" clId="{CE28A73E-289B-4993-8673-73C8BA1B78E7}" dt="2025-09-07T17:57:40.727" v="398" actId="20577"/>
          <ac:spMkLst>
            <pc:docMk/>
            <pc:sldMk cId="3639835479" sldId="813"/>
            <ac:spMk id="3" creationId="{D1FEAA10-0F6A-E32A-646D-9F99FBE84FFE}"/>
          </ac:spMkLst>
        </pc:spChg>
      </pc:sldChg>
      <pc:sldChg chg="addSp delSp modSp new mod">
        <pc:chgData name="Helen Lee" userId="950b76d7-29a8-4037-9cf6-1d47a6b96373" providerId="ADAL" clId="{CE28A73E-289B-4993-8673-73C8BA1B78E7}" dt="2025-09-07T18:17:33.906" v="1118" actId="20577"/>
        <pc:sldMkLst>
          <pc:docMk/>
          <pc:sldMk cId="2255338916" sldId="814"/>
        </pc:sldMkLst>
        <pc:spChg chg="mod">
          <ac:chgData name="Helen Lee" userId="950b76d7-29a8-4037-9cf6-1d47a6b96373" providerId="ADAL" clId="{CE28A73E-289B-4993-8673-73C8BA1B78E7}" dt="2025-09-07T18:17:20.486" v="1064"/>
          <ac:spMkLst>
            <pc:docMk/>
            <pc:sldMk cId="2255338916" sldId="814"/>
            <ac:spMk id="2" creationId="{FFC3B705-4298-4FF5-9149-184D977068A5}"/>
          </ac:spMkLst>
        </pc:spChg>
        <pc:spChg chg="del">
          <ac:chgData name="Helen Lee" userId="950b76d7-29a8-4037-9cf6-1d47a6b96373" providerId="ADAL" clId="{CE28A73E-289B-4993-8673-73C8BA1B78E7}" dt="2025-09-07T18:01:31.884" v="459" actId="22"/>
          <ac:spMkLst>
            <pc:docMk/>
            <pc:sldMk cId="2255338916" sldId="814"/>
            <ac:spMk id="3" creationId="{BC3957DB-6C0C-7BD5-31D0-9D94BD971339}"/>
          </ac:spMkLst>
        </pc:spChg>
        <pc:spChg chg="add mod">
          <ac:chgData name="Helen Lee" userId="950b76d7-29a8-4037-9cf6-1d47a6b96373" providerId="ADAL" clId="{CE28A73E-289B-4993-8673-73C8BA1B78E7}" dt="2025-09-07T18:17:33.906" v="1118" actId="20577"/>
          <ac:spMkLst>
            <pc:docMk/>
            <pc:sldMk cId="2255338916" sldId="814"/>
            <ac:spMk id="6" creationId="{C27D12F7-FB1D-FDF6-6548-70E4EE8DA587}"/>
          </ac:spMkLst>
        </pc:spChg>
        <pc:spChg chg="add mod">
          <ac:chgData name="Helen Lee" userId="950b76d7-29a8-4037-9cf6-1d47a6b96373" providerId="ADAL" clId="{CE28A73E-289B-4993-8673-73C8BA1B78E7}" dt="2025-09-07T18:16:29.148" v="1033" actId="1076"/>
          <ac:spMkLst>
            <pc:docMk/>
            <pc:sldMk cId="2255338916" sldId="814"/>
            <ac:spMk id="7" creationId="{00E45DB8-C58F-5AEA-3D6D-0D705B7DC60C}"/>
          </ac:spMkLst>
        </pc:spChg>
        <pc:spChg chg="add mod">
          <ac:chgData name="Helen Lee" userId="950b76d7-29a8-4037-9cf6-1d47a6b96373" providerId="ADAL" clId="{CE28A73E-289B-4993-8673-73C8BA1B78E7}" dt="2025-09-07T18:08:36.420" v="592" actId="1076"/>
          <ac:spMkLst>
            <pc:docMk/>
            <pc:sldMk cId="2255338916" sldId="814"/>
            <ac:spMk id="8" creationId="{98C98D94-26C5-389C-973C-C09EBB1924FA}"/>
          </ac:spMkLst>
        </pc:spChg>
        <pc:spChg chg="add del mod">
          <ac:chgData name="Helen Lee" userId="950b76d7-29a8-4037-9cf6-1d47a6b96373" providerId="ADAL" clId="{CE28A73E-289B-4993-8673-73C8BA1B78E7}" dt="2025-09-07T18:05:26.588" v="571" actId="478"/>
          <ac:spMkLst>
            <pc:docMk/>
            <pc:sldMk cId="2255338916" sldId="814"/>
            <ac:spMk id="10" creationId="{5DCEBCB7-8D18-9728-B1DE-ED9F49D72580}"/>
          </ac:spMkLst>
        </pc:spChg>
        <pc:spChg chg="add del mod">
          <ac:chgData name="Helen Lee" userId="950b76d7-29a8-4037-9cf6-1d47a6b96373" providerId="ADAL" clId="{CE28A73E-289B-4993-8673-73C8BA1B78E7}" dt="2025-09-07T18:06:24.386" v="574" actId="478"/>
          <ac:spMkLst>
            <pc:docMk/>
            <pc:sldMk cId="2255338916" sldId="814"/>
            <ac:spMk id="11" creationId="{D0178B8B-7F00-AC1A-F418-CD393D590961}"/>
          </ac:spMkLst>
        </pc:spChg>
        <pc:spChg chg="add del mod">
          <ac:chgData name="Helen Lee" userId="950b76d7-29a8-4037-9cf6-1d47a6b96373" providerId="ADAL" clId="{CE28A73E-289B-4993-8673-73C8BA1B78E7}" dt="2025-09-07T18:09:47.768" v="655" actId="478"/>
          <ac:spMkLst>
            <pc:docMk/>
            <pc:sldMk cId="2255338916" sldId="814"/>
            <ac:spMk id="14" creationId="{6EF4F981-CEA5-2420-6FB0-EE9F7C5BCF69}"/>
          </ac:spMkLst>
        </pc:spChg>
        <pc:spChg chg="add del mod">
          <ac:chgData name="Helen Lee" userId="950b76d7-29a8-4037-9cf6-1d47a6b96373" providerId="ADAL" clId="{CE28A73E-289B-4993-8673-73C8BA1B78E7}" dt="2025-09-07T18:13:31.528" v="752" actId="478"/>
          <ac:spMkLst>
            <pc:docMk/>
            <pc:sldMk cId="2255338916" sldId="814"/>
            <ac:spMk id="17" creationId="{94B33E7D-259E-2395-2A44-933AC467BF38}"/>
          </ac:spMkLst>
        </pc:spChg>
        <pc:spChg chg="add mod">
          <ac:chgData name="Helen Lee" userId="950b76d7-29a8-4037-9cf6-1d47a6b96373" providerId="ADAL" clId="{CE28A73E-289B-4993-8673-73C8BA1B78E7}" dt="2025-09-07T18:16:32.602" v="1035" actId="1076"/>
          <ac:spMkLst>
            <pc:docMk/>
            <pc:sldMk cId="2255338916" sldId="814"/>
            <ac:spMk id="18" creationId="{58BF16FA-0007-E336-574A-C15CF7DFA9D1}"/>
          </ac:spMkLst>
        </pc:spChg>
        <pc:spChg chg="add mod">
          <ac:chgData name="Helen Lee" userId="950b76d7-29a8-4037-9cf6-1d47a6b96373" providerId="ADAL" clId="{CE28A73E-289B-4993-8673-73C8BA1B78E7}" dt="2025-09-07T18:16:31.316" v="1034" actId="1076"/>
          <ac:spMkLst>
            <pc:docMk/>
            <pc:sldMk cId="2255338916" sldId="814"/>
            <ac:spMk id="19" creationId="{06C6E0BF-7B35-4907-7A1A-AB42E359CEF3}"/>
          </ac:spMkLst>
        </pc:spChg>
        <pc:spChg chg="add del mod">
          <ac:chgData name="Helen Lee" userId="950b76d7-29a8-4037-9cf6-1d47a6b96373" providerId="ADAL" clId="{CE28A73E-289B-4993-8673-73C8BA1B78E7}" dt="2025-09-07T18:14:44.828" v="778" actId="478"/>
          <ac:spMkLst>
            <pc:docMk/>
            <pc:sldMk cId="2255338916" sldId="814"/>
            <ac:spMk id="20" creationId="{D734C8F8-31BA-17C5-2382-3503E9A9EDF6}"/>
          </ac:spMkLst>
        </pc:spChg>
        <pc:picChg chg="add del mod ord modCrop">
          <ac:chgData name="Helen Lee" userId="950b76d7-29a8-4037-9cf6-1d47a6b96373" providerId="ADAL" clId="{CE28A73E-289B-4993-8673-73C8BA1B78E7}" dt="2025-09-07T18:05:19.944" v="570" actId="478"/>
          <ac:picMkLst>
            <pc:docMk/>
            <pc:sldMk cId="2255338916" sldId="814"/>
            <ac:picMk id="5" creationId="{6A14C76B-3E03-4969-DE87-504D12C58009}"/>
          </ac:picMkLst>
        </pc:picChg>
        <pc:picChg chg="add mod">
          <ac:chgData name="Helen Lee" userId="950b76d7-29a8-4037-9cf6-1d47a6b96373" providerId="ADAL" clId="{CE28A73E-289B-4993-8673-73C8BA1B78E7}" dt="2025-09-07T18:09:22.444" v="649" actId="1076"/>
          <ac:picMkLst>
            <pc:docMk/>
            <pc:sldMk cId="2255338916" sldId="814"/>
            <ac:picMk id="12" creationId="{28D1D54A-FA27-87F4-75FE-E4FCC2A79680}"/>
          </ac:picMkLst>
        </pc:picChg>
        <pc:picChg chg="add mod modCrop">
          <ac:chgData name="Helen Lee" userId="950b76d7-29a8-4037-9cf6-1d47a6b96373" providerId="ADAL" clId="{CE28A73E-289B-4993-8673-73C8BA1B78E7}" dt="2025-09-07T18:08:30.779" v="590" actId="1076"/>
          <ac:picMkLst>
            <pc:docMk/>
            <pc:sldMk cId="2255338916" sldId="814"/>
            <ac:picMk id="13" creationId="{B0374D22-0500-A4E6-B347-DBBBF12419B5}"/>
          </ac:picMkLst>
        </pc:picChg>
        <pc:cxnChg chg="add del">
          <ac:chgData name="Helen Lee" userId="950b76d7-29a8-4037-9cf6-1d47a6b96373" providerId="ADAL" clId="{CE28A73E-289B-4993-8673-73C8BA1B78E7}" dt="2025-09-07T18:10:15.490" v="657" actId="478"/>
          <ac:cxnSpMkLst>
            <pc:docMk/>
            <pc:sldMk cId="2255338916" sldId="814"/>
            <ac:cxnSpMk id="16" creationId="{9DBE9AFF-8250-201E-CF10-23F24B088C5D}"/>
          </ac:cxnSpMkLst>
        </pc:cxnChg>
      </pc:sldChg>
      <pc:sldChg chg="modSp new mod">
        <pc:chgData name="Helen Lee" userId="950b76d7-29a8-4037-9cf6-1d47a6b96373" providerId="ADAL" clId="{CE28A73E-289B-4993-8673-73C8BA1B78E7}" dt="2025-09-07T18:22:33.499" v="1257" actId="20577"/>
        <pc:sldMkLst>
          <pc:docMk/>
          <pc:sldMk cId="3934582610" sldId="815"/>
        </pc:sldMkLst>
        <pc:spChg chg="mod">
          <ac:chgData name="Helen Lee" userId="950b76d7-29a8-4037-9cf6-1d47a6b96373" providerId="ADAL" clId="{CE28A73E-289B-4993-8673-73C8BA1B78E7}" dt="2025-09-07T18:22:14.725" v="1187" actId="20577"/>
          <ac:spMkLst>
            <pc:docMk/>
            <pc:sldMk cId="3934582610" sldId="815"/>
            <ac:spMk id="2" creationId="{861CBCD4-BEB5-76A3-AA38-63103429C73C}"/>
          </ac:spMkLst>
        </pc:spChg>
        <pc:spChg chg="mod">
          <ac:chgData name="Helen Lee" userId="950b76d7-29a8-4037-9cf6-1d47a6b96373" providerId="ADAL" clId="{CE28A73E-289B-4993-8673-73C8BA1B78E7}" dt="2025-09-07T18:22:33.499" v="1257" actId="20577"/>
          <ac:spMkLst>
            <pc:docMk/>
            <pc:sldMk cId="3934582610" sldId="815"/>
            <ac:spMk id="3" creationId="{15A16156-F821-6CBA-8139-48EE596EE314}"/>
          </ac:spMkLst>
        </pc:spChg>
      </pc:sldChg>
      <pc:sldChg chg="modSp add mod">
        <pc:chgData name="Helen Lee" userId="950b76d7-29a8-4037-9cf6-1d47a6b96373" providerId="ADAL" clId="{CE28A73E-289B-4993-8673-73C8BA1B78E7}" dt="2025-09-07T18:18:47.304" v="1138" actId="12"/>
        <pc:sldMkLst>
          <pc:docMk/>
          <pc:sldMk cId="1448967076" sldId="816"/>
        </pc:sldMkLst>
        <pc:spChg chg="mod">
          <ac:chgData name="Helen Lee" userId="950b76d7-29a8-4037-9cf6-1d47a6b96373" providerId="ADAL" clId="{CE28A73E-289B-4993-8673-73C8BA1B78E7}" dt="2025-09-07T18:18:47.304" v="1138" actId="12"/>
          <ac:spMkLst>
            <pc:docMk/>
            <pc:sldMk cId="1448967076" sldId="816"/>
            <ac:spMk id="3" creationId="{6CBE555A-1AAA-21CA-52D1-432D65F168F8}"/>
          </ac:spMkLst>
        </pc:spChg>
      </pc:sldChg>
      <pc:sldChg chg="addSp modSp new mod">
        <pc:chgData name="Helen Lee" userId="950b76d7-29a8-4037-9cf6-1d47a6b96373" providerId="ADAL" clId="{CE28A73E-289B-4993-8673-73C8BA1B78E7}" dt="2025-09-07T18:21:56.357" v="1174" actId="20577"/>
        <pc:sldMkLst>
          <pc:docMk/>
          <pc:sldMk cId="2139100288" sldId="817"/>
        </pc:sldMkLst>
        <pc:spChg chg="mod">
          <ac:chgData name="Helen Lee" userId="950b76d7-29a8-4037-9cf6-1d47a6b96373" providerId="ADAL" clId="{CE28A73E-289B-4993-8673-73C8BA1B78E7}" dt="2025-09-07T18:21:56.357" v="1174" actId="20577"/>
          <ac:spMkLst>
            <pc:docMk/>
            <pc:sldMk cId="2139100288" sldId="817"/>
            <ac:spMk id="2" creationId="{B82A33C0-3ED7-87E4-FEB0-F82EE0C47D43}"/>
          </ac:spMkLst>
        </pc:spChg>
        <pc:spChg chg="mod">
          <ac:chgData name="Helen Lee" userId="950b76d7-29a8-4037-9cf6-1d47a6b96373" providerId="ADAL" clId="{CE28A73E-289B-4993-8673-73C8BA1B78E7}" dt="2025-09-07T18:19:08.475" v="1141" actId="20577"/>
          <ac:spMkLst>
            <pc:docMk/>
            <pc:sldMk cId="2139100288" sldId="817"/>
            <ac:spMk id="3" creationId="{9998C9C4-1DEE-0508-7D81-DE922BFB4DFC}"/>
          </ac:spMkLst>
        </pc:spChg>
        <pc:picChg chg="add mod">
          <ac:chgData name="Helen Lee" userId="950b76d7-29a8-4037-9cf6-1d47a6b96373" providerId="ADAL" clId="{CE28A73E-289B-4993-8673-73C8BA1B78E7}" dt="2025-09-07T18:19:37.869" v="1147" actId="1076"/>
          <ac:picMkLst>
            <pc:docMk/>
            <pc:sldMk cId="2139100288" sldId="817"/>
            <ac:picMk id="4" creationId="{91B1FBB1-82B5-BE4E-71A8-418A7AA8CEEC}"/>
          </ac:picMkLst>
        </pc:picChg>
        <pc:picChg chg="add mod modCrop">
          <ac:chgData name="Helen Lee" userId="950b76d7-29a8-4037-9cf6-1d47a6b96373" providerId="ADAL" clId="{CE28A73E-289B-4993-8673-73C8BA1B78E7}" dt="2025-09-07T18:21:04.105" v="1162" actId="1076"/>
          <ac:picMkLst>
            <pc:docMk/>
            <pc:sldMk cId="2139100288" sldId="817"/>
            <ac:picMk id="5" creationId="{C68F6396-866A-7C22-404D-F3B89590E306}"/>
          </ac:picMkLst>
        </pc:picChg>
        <pc:picChg chg="add mod modCrop">
          <ac:chgData name="Helen Lee" userId="950b76d7-29a8-4037-9cf6-1d47a6b96373" providerId="ADAL" clId="{CE28A73E-289B-4993-8673-73C8BA1B78E7}" dt="2025-09-07T18:21:49.625" v="1172" actId="1076"/>
          <ac:picMkLst>
            <pc:docMk/>
            <pc:sldMk cId="2139100288" sldId="817"/>
            <ac:picMk id="6" creationId="{F4587E63-D6F7-B353-2536-2E643080BDF1}"/>
          </ac:picMkLst>
        </pc:picChg>
      </pc:sldChg>
    </pc:docChg>
  </pc:docChgLst>
  <pc:docChgLst>
    <pc:chgData name="Helen Lee" userId="950b76d7-29a8-4037-9cf6-1d47a6b96373" providerId="ADAL" clId="{BBAEF880-92B7-4A25-9CA3-9F5168EE2D04}"/>
    <pc:docChg chg="custSel addSld delSld modSld">
      <pc:chgData name="Helen Lee" userId="950b76d7-29a8-4037-9cf6-1d47a6b96373" providerId="ADAL" clId="{BBAEF880-92B7-4A25-9CA3-9F5168EE2D04}" dt="2025-09-07T18:52:45.943" v="289" actId="20577"/>
      <pc:docMkLst>
        <pc:docMk/>
      </pc:docMkLst>
      <pc:sldChg chg="del">
        <pc:chgData name="Helen Lee" userId="950b76d7-29a8-4037-9cf6-1d47a6b96373" providerId="ADAL" clId="{BBAEF880-92B7-4A25-9CA3-9F5168EE2D04}" dt="2025-09-07T18:50:45.037" v="0" actId="47"/>
        <pc:sldMkLst>
          <pc:docMk/>
          <pc:sldMk cId="1448967076" sldId="816"/>
        </pc:sldMkLst>
      </pc:sldChg>
      <pc:sldChg chg="modSp new mod">
        <pc:chgData name="Helen Lee" userId="950b76d7-29a8-4037-9cf6-1d47a6b96373" providerId="ADAL" clId="{BBAEF880-92B7-4A25-9CA3-9F5168EE2D04}" dt="2025-09-07T18:52:45.943" v="289" actId="20577"/>
        <pc:sldMkLst>
          <pc:docMk/>
          <pc:sldMk cId="2289069394" sldId="818"/>
        </pc:sldMkLst>
        <pc:spChg chg="mod">
          <ac:chgData name="Helen Lee" userId="950b76d7-29a8-4037-9cf6-1d47a6b96373" providerId="ADAL" clId="{BBAEF880-92B7-4A25-9CA3-9F5168EE2D04}" dt="2025-09-07T18:52:45.943" v="289" actId="20577"/>
          <ac:spMkLst>
            <pc:docMk/>
            <pc:sldMk cId="2289069394" sldId="818"/>
            <ac:spMk id="2" creationId="{771130E1-46BD-A17C-BB13-B483C78269D8}"/>
          </ac:spMkLst>
        </pc:spChg>
        <pc:spChg chg="mod">
          <ac:chgData name="Helen Lee" userId="950b76d7-29a8-4037-9cf6-1d47a6b96373" providerId="ADAL" clId="{BBAEF880-92B7-4A25-9CA3-9F5168EE2D04}" dt="2025-09-07T18:52:17.051" v="268" actId="20577"/>
          <ac:spMkLst>
            <pc:docMk/>
            <pc:sldMk cId="2289069394" sldId="818"/>
            <ac:spMk id="3" creationId="{6B358926-BD2C-9650-5E43-357EAA1B39E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BF77B-79AD-4399-9FF2-35A41EC2E021}" type="datetimeFigureOut">
              <a:rPr lang="en-GB" smtClean="0"/>
              <a:t>07/09/2025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ACE381-9604-4CF6-B3BB-5B3C4E04F23B}" type="slidenum">
              <a:rPr lang="en-GB" smtClean="0"/>
              <a:t>‹#›</a:t>
            </a:fld>
            <a:endParaRPr lang="en-GB"/>
          </a:p>
        </p:txBody>
      </p:sp>
    </p:spTree>
    <p:extLst>
      <p:ext uri="{BB962C8B-B14F-4D97-AF65-F5344CB8AC3E}">
        <p14:creationId xmlns:p14="http://schemas.microsoft.com/office/powerpoint/2010/main" val="1797114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1</a:t>
            </a:fld>
            <a:endParaRPr lang="en-GB"/>
          </a:p>
        </p:txBody>
      </p:sp>
    </p:spTree>
    <p:extLst>
      <p:ext uri="{BB962C8B-B14F-4D97-AF65-F5344CB8AC3E}">
        <p14:creationId xmlns:p14="http://schemas.microsoft.com/office/powerpoint/2010/main" val="319354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473DF-7AEC-4592-A9CF-1B572E7D3E10}"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65544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6C560-5EE4-485C-9F9A-B449DD9717F2}"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67709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CA66F9-ED20-4EFB-9797-3985E399DA22}"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48990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0E9F-6D1D-4542-8DC5-F378B8883E57}" type="datetime1">
              <a:rPr lang="en-GB" smtClean="0"/>
              <a:t>07/09/2025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21623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41317B-5D77-4BB3-86BD-8EC21D776D07}" type="datetime1">
              <a:rPr lang="en-GB" smtClean="0"/>
              <a:t>07/09/2025</a:t>
            </a:fld>
            <a:endParaRPr lang="en-GB"/>
          </a:p>
        </p:txBody>
      </p:sp>
      <p:sp>
        <p:nvSpPr>
          <p:cNvPr id="8" name="Footer Placeholder 7"/>
          <p:cNvSpPr>
            <a:spLocks noGrp="1"/>
          </p:cNvSpPr>
          <p:nvPr>
            <p:ph type="ftr" sz="quarter" idx="11"/>
          </p:nvPr>
        </p:nvSpPr>
        <p:spPr/>
        <p:txBody>
          <a:bodyPr/>
          <a:lstStyle/>
          <a:p>
            <a:r>
              <a:rPr lang="en-GB"/>
              <a:t>Tashakkori, Foundations of Mixed Methods Research, Second Edition, © SAGE Publications, 2021.</a:t>
            </a:r>
          </a:p>
        </p:txBody>
      </p:sp>
      <p:sp>
        <p:nvSpPr>
          <p:cNvPr id="9" name="Slide Number Placeholder 8"/>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0997199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8DB77D-5DDD-4FA5-A3A5-CEF2B05E708D}" type="datetime1">
              <a:rPr lang="en-GB" smtClean="0"/>
              <a:t>07/09/2025</a:t>
            </a:fld>
            <a:endParaRPr lang="en-GB"/>
          </a:p>
        </p:txBody>
      </p:sp>
      <p:sp>
        <p:nvSpPr>
          <p:cNvPr id="4" name="Footer Placeholder 3"/>
          <p:cNvSpPr>
            <a:spLocks noGrp="1"/>
          </p:cNvSpPr>
          <p:nvPr>
            <p:ph type="ftr" sz="quarter" idx="11"/>
          </p:nvPr>
        </p:nvSpPr>
        <p:spPr/>
        <p:txBody>
          <a:bodyPr/>
          <a:lstStyle/>
          <a:p>
            <a:r>
              <a:rPr lang="en-GB"/>
              <a:t>Tashakkori, Foundations of Mixed Methods Research, Second Edition, © SAGE Publications, 2021.</a:t>
            </a:r>
          </a:p>
        </p:txBody>
      </p:sp>
      <p:sp>
        <p:nvSpPr>
          <p:cNvPr id="5" name="Slide Number Placeholder 4"/>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9725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21CE4-303B-4680-A99D-948DE9F8631F}" type="datetime1">
              <a:rPr lang="en-GB" smtClean="0"/>
              <a:t>07/09/2025</a:t>
            </a:fld>
            <a:endParaRPr lang="en-GB"/>
          </a:p>
        </p:txBody>
      </p:sp>
      <p:sp>
        <p:nvSpPr>
          <p:cNvPr id="3" name="Footer Placeholder 2"/>
          <p:cNvSpPr>
            <a:spLocks noGrp="1"/>
          </p:cNvSpPr>
          <p:nvPr>
            <p:ph type="ftr" sz="quarter" idx="11"/>
          </p:nvPr>
        </p:nvSpPr>
        <p:spPr/>
        <p:txBody>
          <a:bodyPr/>
          <a:lstStyle/>
          <a:p>
            <a:r>
              <a:rPr lang="en-GB"/>
              <a:t>Tashakkori, Foundations of Mixed Methods Research, Second Edition, © SAGE Publications, 2021.</a:t>
            </a:r>
          </a:p>
        </p:txBody>
      </p:sp>
      <p:sp>
        <p:nvSpPr>
          <p:cNvPr id="4" name="Slide Number Placeholder 3"/>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992634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C4F0A7-9B17-4C79-8AA3-C7A50CAF90FE}" type="datetime1">
              <a:rPr lang="en-GB" smtClean="0"/>
              <a:t>07/09/2025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61436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888-7A56-40B1-BA7C-02A10D55ED2B}" type="datetime1">
              <a:rPr lang="en-GB" smtClean="0"/>
              <a:t>07/09/2025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5521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ED635-DEB6-4D6E-A5A0-787E397E26F4}"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1930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59B65-171B-4925-A9C4-C8A9F01213DD}"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4070193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46999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Four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609600"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3430124"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6250648"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7">
            <a:extLst>
              <a:ext uri="{FF2B5EF4-FFF2-40B4-BE49-F238E27FC236}">
                <a16:creationId xmlns:a16="http://schemas.microsoft.com/office/drawing/2014/main" id="{99D20A0E-9225-48FB-91AF-C7D8DE4D66F4}"/>
              </a:ext>
            </a:extLst>
          </p:cNvPr>
          <p:cNvSpPr>
            <a:spLocks noGrp="1"/>
          </p:cNvSpPr>
          <p:nvPr>
            <p:ph sz="quarter" idx="16"/>
          </p:nvPr>
        </p:nvSpPr>
        <p:spPr>
          <a:xfrm>
            <a:off x="9071171"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3" name="Content Placeholder 2">
            <a:extLst>
              <a:ext uri="{FF2B5EF4-FFF2-40B4-BE49-F238E27FC236}">
                <a16:creationId xmlns:a16="http://schemas.microsoft.com/office/drawing/2014/main" id="{6A9DE025-8266-4C4D-B088-0BAA9B66705F}"/>
              </a:ext>
            </a:extLst>
          </p:cNvPr>
          <p:cNvSpPr>
            <a:spLocks noGrp="1"/>
          </p:cNvSpPr>
          <p:nvPr>
            <p:ph sz="quarter" idx="17"/>
          </p:nvPr>
        </p:nvSpPr>
        <p:spPr>
          <a:xfrm>
            <a:off x="6642101" y="1992314"/>
            <a:ext cx="2874433" cy="2662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7051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hree Columns">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609602"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4365599" y="1552575"/>
            <a:ext cx="3460803"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8121597"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12076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hree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3" name="Content Placeholder 2">
            <a:extLst>
              <a:ext uri="{FF2B5EF4-FFF2-40B4-BE49-F238E27FC236}">
                <a16:creationId xmlns:a16="http://schemas.microsoft.com/office/drawing/2014/main" id="{6F503D41-401A-43DB-9BC0-38F51965B892}"/>
              </a:ext>
            </a:extLst>
          </p:cNvPr>
          <p:cNvSpPr>
            <a:spLocks noGrp="1"/>
          </p:cNvSpPr>
          <p:nvPr>
            <p:ph sz="quarter" idx="15"/>
          </p:nvPr>
        </p:nvSpPr>
        <p:spPr>
          <a:xfrm>
            <a:off x="609601" y="1556328"/>
            <a:ext cx="4847167" cy="4520623"/>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5646057" y="1556327"/>
            <a:ext cx="5936343"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5646056" y="3971926"/>
            <a:ext cx="5936344"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5" name="Picture Placeholder 4">
            <a:extLst>
              <a:ext uri="{FF2B5EF4-FFF2-40B4-BE49-F238E27FC236}">
                <a16:creationId xmlns:a16="http://schemas.microsoft.com/office/drawing/2014/main" id="{80A1601E-E4B6-4077-BDAE-86AF31ABBDB9}"/>
              </a:ext>
            </a:extLst>
          </p:cNvPr>
          <p:cNvSpPr>
            <a:spLocks noGrp="1"/>
          </p:cNvSpPr>
          <p:nvPr>
            <p:ph type="pic" sz="quarter" idx="16"/>
          </p:nvPr>
        </p:nvSpPr>
        <p:spPr>
          <a:xfrm>
            <a:off x="1147234" y="3548064"/>
            <a:ext cx="3128433" cy="1323975"/>
          </a:xfrm>
        </p:spPr>
        <p:txBody>
          <a:bodyPr/>
          <a:lstStyle/>
          <a:p>
            <a:endParaRPr lang="en-US" dirty="0"/>
          </a:p>
        </p:txBody>
      </p:sp>
    </p:spTree>
    <p:extLst>
      <p:ext uri="{BB962C8B-B14F-4D97-AF65-F5344CB8AC3E}">
        <p14:creationId xmlns:p14="http://schemas.microsoft.com/office/powerpoint/2010/main" val="234557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662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283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41317B-5D77-4BB3-86BD-8EC21D776D07}" type="datetime1">
              <a:rPr lang="en-GB" smtClean="0"/>
              <a:t>07/09/2025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Tashakkori, Foundations of Mixed Methods Research, Second Edition, ©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47F66E-92A0-4C33-A358-4F6478949C03}" type="slidenum">
              <a:rPr lang="en-GB" smtClean="0"/>
              <a:t>‹#›</a:t>
            </a:fld>
            <a:endParaRPr lang="en-GB"/>
          </a:p>
        </p:txBody>
      </p:sp>
    </p:spTree>
    <p:extLst>
      <p:ext uri="{BB962C8B-B14F-4D97-AF65-F5344CB8AC3E}">
        <p14:creationId xmlns:p14="http://schemas.microsoft.com/office/powerpoint/2010/main" val="20825574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662" r:id="rId12"/>
    <p:sldLayoutId id="2147483664" r:id="rId13"/>
    <p:sldLayoutId id="2147483665" r:id="rId14"/>
    <p:sldLayoutId id="2147483666" r:id="rId15"/>
    <p:sldLayoutId id="2147483670" r:id="rId16"/>
    <p:sldLayoutId id="2147483671"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jA-QWIzyCnM" TargetMode="External"/><Relationship Id="rId2" Type="http://schemas.openxmlformats.org/officeDocument/2006/relationships/hyperlink" Target="https://www.google.com/url?sa=t&amp;rct=j&amp;q=&amp;esrc=s&amp;source=video&amp;cd=&amp;ved=2ahUKEwjcm6v4uMyOAxXhUUEAHYweJXIQ3aoNegQICBAY&amp;url=https%3A%2F%2Fwww.youtube.com%2Fwatch%3Fv%3DjA-QWIzyCnM&amp;usg=AOvVaw2JKdy_D1VRuxi0vRiL1WRf&amp;opi=89978449" TargetMode="External"/><Relationship Id="rId1" Type="http://schemas.openxmlformats.org/officeDocument/2006/relationships/slideLayout" Target="../slideLayouts/slideLayout17.xml"/><Relationship Id="rId4" Type="http://schemas.openxmlformats.org/officeDocument/2006/relationships/hyperlink" Target="https://www.youtube.com/watch?v=DMJciSKsX-M"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sawtoothsoftware.com/resources/blog/posts/predictive-analytic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sawtoothsoftware.com/resources/blog/posts/survey-research"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sawtoothsoftware.com/resources/blog/posts/experimental-designs-in-research"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video.search.yahoo.com/search/video?p=how+to+do+experimeental+design+in+business+research&amp;fr=mcafee&amp;fr2=sb-top&amp;rurl=https%3A%2F%2Fwww.youtube.com%2Fwatch%3Fv%3DS-MhKTlW2jQ" TargetMode="External"/><Relationship Id="rId2" Type="http://schemas.openxmlformats.org/officeDocument/2006/relationships/hyperlink" Target="https://www.youtube.com/watch?v=S-MhKTlW2jQ"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fontScale="90000"/>
          </a:bodyPr>
          <a:lstStyle/>
          <a:p>
            <a:pPr algn="l"/>
            <a:r>
              <a:rPr lang="en-GB" sz="5400" dirty="0"/>
              <a:t>Advancing to the Doctoral Research Stage</a:t>
            </a:r>
            <a:br>
              <a:rPr lang="en-GB" sz="5400" dirty="0"/>
            </a:br>
            <a:r>
              <a:rPr lang="en-US" sz="5400" dirty="0"/>
              <a:t>Experimental Design</a:t>
            </a:r>
            <a:endParaRPr lang="en-GB" sz="5400" dirty="0"/>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3"/>
          <a:srcRect l="11726" t="8277" r="1853" b="10947"/>
          <a:stretch>
            <a:fillRect/>
          </a:stretch>
        </p:blipFill>
        <p:spPr>
          <a:xfrm>
            <a:off x="10157819" y="4842344"/>
            <a:ext cx="2034181" cy="1901295"/>
          </a:xfrm>
          <a:prstGeom prst="rect">
            <a:avLst/>
          </a:prstGeom>
        </p:spPr>
      </p:pic>
      <p:pic>
        <p:nvPicPr>
          <p:cNvPr id="7" name="Picture 6">
            <a:extLst>
              <a:ext uri="{FF2B5EF4-FFF2-40B4-BE49-F238E27FC236}">
                <a16:creationId xmlns:a16="http://schemas.microsoft.com/office/drawing/2014/main" id="{11243E23-9CA1-7BDE-304F-8FA74647FD2C}"/>
              </a:ext>
            </a:extLst>
          </p:cNvPr>
          <p:cNvPicPr>
            <a:picLocks noChangeAspect="1"/>
          </p:cNvPicPr>
          <p:nvPr/>
        </p:nvPicPr>
        <p:blipFill>
          <a:blip r:embed="rId4"/>
          <a:stretch>
            <a:fillRect/>
          </a:stretch>
        </p:blipFill>
        <p:spPr>
          <a:xfrm>
            <a:off x="6096000" y="775169"/>
            <a:ext cx="6096000" cy="4067175"/>
          </a:xfrm>
          <a:prstGeom prst="rect">
            <a:avLst/>
          </a:prstGeom>
        </p:spPr>
      </p:pic>
    </p:spTree>
    <p:extLst>
      <p:ext uri="{BB962C8B-B14F-4D97-AF65-F5344CB8AC3E}">
        <p14:creationId xmlns:p14="http://schemas.microsoft.com/office/powerpoint/2010/main" val="2178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89560" y="856180"/>
            <a:ext cx="4560584" cy="1128068"/>
          </a:xfrm>
        </p:spPr>
        <p:txBody>
          <a:bodyPr anchor="ctr">
            <a:normAutofit/>
          </a:bodyPr>
          <a:lstStyle/>
          <a:p>
            <a:r>
              <a:rPr lang="en-GB" sz="4000"/>
              <a:t>Please note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90719" y="2330505"/>
            <a:ext cx="4559425" cy="3979585"/>
          </a:xfrm>
        </p:spPr>
        <p:txBody>
          <a:bodyPr anchor="ctr">
            <a:normAutofit/>
          </a:bodyPr>
          <a:lstStyle/>
          <a:p>
            <a:r>
              <a:rPr lang="en-GB" sz="1700"/>
              <a:t>This presentation  will introduce you to some aspects of research methods – but it is NOT intended to replace key reading, such as Bryman, Denscombe, Creswell, Maxwell, Guba and Lincoln and Cohen etc.  </a:t>
            </a:r>
          </a:p>
          <a:p>
            <a:r>
              <a:rPr lang="en-GB" sz="1700"/>
              <a:t>You must read key texts and beyond at doctoral level. that cover the method and for this you may have to go beyond your modules reading list.</a:t>
            </a:r>
          </a:p>
          <a:p>
            <a:r>
              <a:rPr lang="en-GB" sz="1700"/>
              <a:t>Again some slides will not be focused on and you are expected at this doctoral level to be motivated, engaged and understand the areas you need to explore.</a:t>
            </a:r>
          </a:p>
          <a:p>
            <a:endParaRPr lang="en-GB" sz="17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2498" r="22512" b="-1"/>
          <a:stretch/>
        </p:blipFill>
        <p:spPr>
          <a:xfrm>
            <a:off x="5977788" y="799352"/>
            <a:ext cx="5425410" cy="525929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02B7-1104-7025-78C7-C4297E9EDC23}"/>
              </a:ext>
            </a:extLst>
          </p:cNvPr>
          <p:cNvSpPr>
            <a:spLocks noGrp="1"/>
          </p:cNvSpPr>
          <p:nvPr>
            <p:ph type="title"/>
          </p:nvPr>
        </p:nvSpPr>
        <p:spPr>
          <a:xfrm>
            <a:off x="609600" y="215372"/>
            <a:ext cx="10972800" cy="1097279"/>
          </a:xfrm>
        </p:spPr>
        <p:txBody>
          <a:bodyPr anchor="b">
            <a:normAutofit/>
          </a:bodyPr>
          <a:lstStyle/>
          <a:p>
            <a:r>
              <a:rPr lang="en-US" dirty="0"/>
              <a:t>Experimental Design</a:t>
            </a:r>
            <a:endParaRPr lang="en-GB" dirty="0"/>
          </a:p>
        </p:txBody>
      </p:sp>
      <p:pic>
        <p:nvPicPr>
          <p:cNvPr id="7" name="Picture 6">
            <a:extLst>
              <a:ext uri="{FF2B5EF4-FFF2-40B4-BE49-F238E27FC236}">
                <a16:creationId xmlns:a16="http://schemas.microsoft.com/office/drawing/2014/main" id="{97F35219-1ABF-1D0A-9938-D51F434A22A4}"/>
              </a:ext>
            </a:extLst>
          </p:cNvPr>
          <p:cNvPicPr>
            <a:picLocks noChangeAspect="1"/>
          </p:cNvPicPr>
          <p:nvPr/>
        </p:nvPicPr>
        <p:blipFill>
          <a:blip r:embed="rId2"/>
          <a:srcRect t="16965" r="2" b="19392"/>
          <a:stretch>
            <a:fillRect/>
          </a:stretch>
        </p:blipFill>
        <p:spPr>
          <a:xfrm>
            <a:off x="609600" y="1554921"/>
            <a:ext cx="10977033" cy="4663335"/>
          </a:xfrm>
          <a:prstGeom prst="rect">
            <a:avLst/>
          </a:prstGeom>
          <a:noFill/>
        </p:spPr>
      </p:pic>
    </p:spTree>
    <p:extLst>
      <p:ext uri="{BB962C8B-B14F-4D97-AF65-F5344CB8AC3E}">
        <p14:creationId xmlns:p14="http://schemas.microsoft.com/office/powerpoint/2010/main" val="3666681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51A9-CF5C-8B20-8DCA-0B046338A364}"/>
              </a:ext>
            </a:extLst>
          </p:cNvPr>
          <p:cNvSpPr>
            <a:spLocks noGrp="1"/>
          </p:cNvSpPr>
          <p:nvPr>
            <p:ph type="title"/>
          </p:nvPr>
        </p:nvSpPr>
        <p:spPr/>
        <p:txBody>
          <a:bodyPr/>
          <a:lstStyle/>
          <a:p>
            <a:r>
              <a:rPr lang="en-US" dirty="0"/>
              <a:t>What is Experimental Design ?</a:t>
            </a:r>
            <a:endParaRPr lang="en-GB" dirty="0"/>
          </a:p>
        </p:txBody>
      </p:sp>
      <p:sp>
        <p:nvSpPr>
          <p:cNvPr id="3" name="Content Placeholder 2">
            <a:extLst>
              <a:ext uri="{FF2B5EF4-FFF2-40B4-BE49-F238E27FC236}">
                <a16:creationId xmlns:a16="http://schemas.microsoft.com/office/drawing/2014/main" id="{414520A6-E2AC-E654-59E5-0E2BC622BE4C}"/>
              </a:ext>
            </a:extLst>
          </p:cNvPr>
          <p:cNvSpPr>
            <a:spLocks noGrp="1"/>
          </p:cNvSpPr>
          <p:nvPr>
            <p:ph sz="quarter" idx="13"/>
          </p:nvPr>
        </p:nvSpPr>
        <p:spPr/>
        <p:txBody>
          <a:bodyPr/>
          <a:lstStyle/>
          <a:p>
            <a:pPr marL="0" indent="0">
              <a:buNone/>
            </a:pPr>
            <a:r>
              <a:rPr lang="en-US" dirty="0"/>
              <a:t>What is Experimental Design? (Easy Explanation) (3:03 mins) </a:t>
            </a:r>
            <a:endParaRPr lang="en-US" dirty="0">
              <a:hlinkClick r:id="rId2"/>
            </a:endParaRPr>
          </a:p>
          <a:p>
            <a:r>
              <a:rPr lang="en-GB" dirty="0">
                <a:hlinkClick r:id="rId3"/>
              </a:rPr>
              <a:t>https://youtu.be/jA-QWIzyCnM</a:t>
            </a:r>
            <a:endParaRPr lang="en-GB" dirty="0"/>
          </a:p>
          <a:p>
            <a:pPr marL="0" indent="0">
              <a:buNone/>
            </a:pPr>
            <a:endParaRPr lang="en-GB" dirty="0"/>
          </a:p>
          <a:p>
            <a:pPr marL="0" indent="0">
              <a:buNone/>
            </a:pPr>
            <a:endParaRPr lang="en-GB" dirty="0"/>
          </a:p>
          <a:p>
            <a:pPr marL="0" indent="0">
              <a:buNone/>
            </a:pPr>
            <a:r>
              <a:rPr lang="en-GB" dirty="0"/>
              <a:t>Research Methods: Cause &amp; Effect (2:04 mins) With examples</a:t>
            </a:r>
          </a:p>
          <a:p>
            <a:pPr marL="0" indent="0">
              <a:buNone/>
            </a:pPr>
            <a:r>
              <a:rPr lang="en-GB" dirty="0">
                <a:hlinkClick r:id="rId4"/>
              </a:rPr>
              <a:t>Research Methods: Cause &amp; Effect</a:t>
            </a:r>
            <a:endParaRPr lang="en-GB" dirty="0"/>
          </a:p>
        </p:txBody>
      </p:sp>
    </p:spTree>
    <p:extLst>
      <p:ext uri="{BB962C8B-B14F-4D97-AF65-F5344CB8AC3E}">
        <p14:creationId xmlns:p14="http://schemas.microsoft.com/office/powerpoint/2010/main" val="132499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78A4-1095-091B-507E-1BF48A4328C6}"/>
              </a:ext>
            </a:extLst>
          </p:cNvPr>
          <p:cNvSpPr>
            <a:spLocks noGrp="1"/>
          </p:cNvSpPr>
          <p:nvPr>
            <p:ph type="title"/>
          </p:nvPr>
        </p:nvSpPr>
        <p:spPr/>
        <p:txBody>
          <a:bodyPr/>
          <a:lstStyle/>
          <a:p>
            <a:r>
              <a:rPr lang="en-US" dirty="0"/>
              <a:t>Experimental Design in business research</a:t>
            </a:r>
            <a:endParaRPr lang="en-GB" dirty="0"/>
          </a:p>
        </p:txBody>
      </p:sp>
      <p:sp>
        <p:nvSpPr>
          <p:cNvPr id="3" name="Content Placeholder 2">
            <a:extLst>
              <a:ext uri="{FF2B5EF4-FFF2-40B4-BE49-F238E27FC236}">
                <a16:creationId xmlns:a16="http://schemas.microsoft.com/office/drawing/2014/main" id="{6A63D169-AEE9-A470-F064-4B3E775119C3}"/>
              </a:ext>
            </a:extLst>
          </p:cNvPr>
          <p:cNvSpPr>
            <a:spLocks noGrp="1"/>
          </p:cNvSpPr>
          <p:nvPr>
            <p:ph idx="1"/>
          </p:nvPr>
        </p:nvSpPr>
        <p:spPr/>
        <p:txBody>
          <a:bodyPr>
            <a:normAutofit/>
          </a:bodyPr>
          <a:lstStyle/>
          <a:p>
            <a:pPr algn="just"/>
            <a:r>
              <a:rPr lang="en-US" sz="3200" dirty="0"/>
              <a:t>Experimental design refers to the framework used to test hypotheses by manipulating one or more variables and observing the effects. Experimental designs are essential for validating theories and establishing causality. For example, choice modeling, a popular technique in marketing analytics and </a:t>
            </a:r>
            <a:r>
              <a:rPr lang="en-US" sz="3200" dirty="0">
                <a:hlinkClick r:id="rId2"/>
              </a:rPr>
              <a:t>predictive analytics</a:t>
            </a:r>
            <a:r>
              <a:rPr lang="en-US" sz="3200" dirty="0"/>
              <a:t>, relies heavily on well-designed experiments varying large numbers of factors to predict consumer preferences and choices.</a:t>
            </a:r>
            <a:endParaRPr lang="en-GB" sz="3200" dirty="0"/>
          </a:p>
        </p:txBody>
      </p:sp>
    </p:spTree>
    <p:extLst>
      <p:ext uri="{BB962C8B-B14F-4D97-AF65-F5344CB8AC3E}">
        <p14:creationId xmlns:p14="http://schemas.microsoft.com/office/powerpoint/2010/main" val="224845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9A92-517D-E48E-5379-24D74342FE00}"/>
              </a:ext>
            </a:extLst>
          </p:cNvPr>
          <p:cNvSpPr>
            <a:spLocks noGrp="1"/>
          </p:cNvSpPr>
          <p:nvPr>
            <p:ph type="title"/>
          </p:nvPr>
        </p:nvSpPr>
        <p:spPr/>
        <p:txBody>
          <a:bodyPr/>
          <a:lstStyle/>
          <a:p>
            <a:r>
              <a:rPr lang="en-US" dirty="0"/>
              <a:t>Experimental Design in business research</a:t>
            </a:r>
            <a:endParaRPr lang="en-GB" dirty="0"/>
          </a:p>
        </p:txBody>
      </p:sp>
      <p:pic>
        <p:nvPicPr>
          <p:cNvPr id="1026" name="Picture 2" descr="The Role of Experimental Groups in Research - Mind the Graph Blog">
            <a:extLst>
              <a:ext uri="{FF2B5EF4-FFF2-40B4-BE49-F238E27FC236}">
                <a16:creationId xmlns:a16="http://schemas.microsoft.com/office/drawing/2014/main" id="{0E905B46-F22A-4970-FFE2-7ABB5DB315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5347" y="1461048"/>
            <a:ext cx="8497293" cy="4630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489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90E88-9449-FBC4-DED7-5EFEE63ABCC9}"/>
              </a:ext>
            </a:extLst>
          </p:cNvPr>
          <p:cNvSpPr>
            <a:spLocks noGrp="1"/>
          </p:cNvSpPr>
          <p:nvPr>
            <p:ph type="title"/>
          </p:nvPr>
        </p:nvSpPr>
        <p:spPr>
          <a:xfrm>
            <a:off x="838200" y="365125"/>
            <a:ext cx="10515600" cy="936137"/>
          </a:xfrm>
        </p:spPr>
        <p:txBody>
          <a:bodyPr/>
          <a:lstStyle/>
          <a:p>
            <a:r>
              <a:rPr lang="en-US" dirty="0"/>
              <a:t>Experimental design in different domains</a:t>
            </a:r>
            <a:endParaRPr lang="en-GB" dirty="0"/>
          </a:p>
        </p:txBody>
      </p:sp>
      <p:sp>
        <p:nvSpPr>
          <p:cNvPr id="3" name="Content Placeholder 2">
            <a:extLst>
              <a:ext uri="{FF2B5EF4-FFF2-40B4-BE49-F238E27FC236}">
                <a16:creationId xmlns:a16="http://schemas.microsoft.com/office/drawing/2014/main" id="{D11D4670-49BE-D7B6-C783-844A7FC1351A}"/>
              </a:ext>
            </a:extLst>
          </p:cNvPr>
          <p:cNvSpPr>
            <a:spLocks noGrp="1"/>
          </p:cNvSpPr>
          <p:nvPr>
            <p:ph idx="1"/>
          </p:nvPr>
        </p:nvSpPr>
        <p:spPr>
          <a:xfrm>
            <a:off x="838200" y="1427871"/>
            <a:ext cx="10515600" cy="4749092"/>
          </a:xfrm>
        </p:spPr>
        <p:txBody>
          <a:bodyPr/>
          <a:lstStyle/>
          <a:p>
            <a:r>
              <a:rPr lang="en-US" dirty="0"/>
              <a:t>Experimental design experiments are crucial across various fields:</a:t>
            </a:r>
          </a:p>
          <a:p>
            <a:r>
              <a:rPr lang="en-US" b="1" dirty="0"/>
              <a:t>Scientific Research:</a:t>
            </a:r>
            <a:r>
              <a:rPr lang="en-US" dirty="0"/>
              <a:t> Understanding natural phenomena through controlled experiments.</a:t>
            </a:r>
          </a:p>
          <a:p>
            <a:r>
              <a:rPr lang="en-US" b="1" dirty="0"/>
              <a:t>Academic Research:</a:t>
            </a:r>
            <a:r>
              <a:rPr lang="en-US" dirty="0"/>
              <a:t> Testing educational methods or psychological theories.</a:t>
            </a:r>
          </a:p>
          <a:p>
            <a:r>
              <a:rPr lang="en-US" b="1" dirty="0"/>
              <a:t>Marketing Research:</a:t>
            </a:r>
            <a:r>
              <a:rPr lang="en-US" dirty="0"/>
              <a:t> Evaluating the effectiveness of marketing activities.</a:t>
            </a:r>
          </a:p>
          <a:p>
            <a:r>
              <a:rPr lang="en-US" b="1" dirty="0"/>
              <a:t>Survey Research:</a:t>
            </a:r>
            <a:r>
              <a:rPr lang="en-US" dirty="0"/>
              <a:t> Understanding public opinion and behavior through structured surveys.</a:t>
            </a:r>
          </a:p>
          <a:p>
            <a:endParaRPr lang="en-GB" dirty="0"/>
          </a:p>
        </p:txBody>
      </p:sp>
    </p:spTree>
    <p:extLst>
      <p:ext uri="{BB962C8B-B14F-4D97-AF65-F5344CB8AC3E}">
        <p14:creationId xmlns:p14="http://schemas.microsoft.com/office/powerpoint/2010/main" val="65256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31642-7605-4671-D50F-B960E3777261}"/>
              </a:ext>
            </a:extLst>
          </p:cNvPr>
          <p:cNvSpPr>
            <a:spLocks noGrp="1"/>
          </p:cNvSpPr>
          <p:nvPr>
            <p:ph type="title"/>
          </p:nvPr>
        </p:nvSpPr>
        <p:spPr>
          <a:xfrm>
            <a:off x="838200" y="78878"/>
            <a:ext cx="10515600" cy="1325563"/>
          </a:xfrm>
        </p:spPr>
        <p:txBody>
          <a:bodyPr/>
          <a:lstStyle/>
          <a:p>
            <a:r>
              <a:rPr lang="en-US" dirty="0"/>
              <a:t>Experimental design </a:t>
            </a:r>
            <a:endParaRPr lang="en-GB" dirty="0"/>
          </a:p>
        </p:txBody>
      </p:sp>
      <p:pic>
        <p:nvPicPr>
          <p:cNvPr id="3074" name="Picture 2" descr="Controlled Experiments: Definition, Steps, Results, Uses">
            <a:extLst>
              <a:ext uri="{FF2B5EF4-FFF2-40B4-BE49-F238E27FC236}">
                <a16:creationId xmlns:a16="http://schemas.microsoft.com/office/drawing/2014/main" id="{043A954C-5FDE-D9AB-61C1-980F7BE4C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793" y="1085062"/>
            <a:ext cx="9799269" cy="5131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620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355B-5043-6AA1-EA9A-7FF9919521C0}"/>
              </a:ext>
            </a:extLst>
          </p:cNvPr>
          <p:cNvSpPr>
            <a:spLocks noGrp="1"/>
          </p:cNvSpPr>
          <p:nvPr>
            <p:ph type="title"/>
          </p:nvPr>
        </p:nvSpPr>
        <p:spPr/>
        <p:txBody>
          <a:bodyPr/>
          <a:lstStyle/>
          <a:p>
            <a:r>
              <a:rPr lang="en-US" dirty="0"/>
              <a:t>Objectives of experimental design </a:t>
            </a:r>
            <a:endParaRPr lang="en-GB" dirty="0"/>
          </a:p>
        </p:txBody>
      </p:sp>
      <p:sp>
        <p:nvSpPr>
          <p:cNvPr id="3" name="Content Placeholder 2">
            <a:extLst>
              <a:ext uri="{FF2B5EF4-FFF2-40B4-BE49-F238E27FC236}">
                <a16:creationId xmlns:a16="http://schemas.microsoft.com/office/drawing/2014/main" id="{F96AAAD9-A33F-3E29-AA5E-E3139B49C6EA}"/>
              </a:ext>
            </a:extLst>
          </p:cNvPr>
          <p:cNvSpPr>
            <a:spLocks noGrp="1"/>
          </p:cNvSpPr>
          <p:nvPr>
            <p:ph idx="1"/>
          </p:nvPr>
        </p:nvSpPr>
        <p:spPr>
          <a:xfrm>
            <a:off x="838200" y="1385668"/>
            <a:ext cx="10515600" cy="4791295"/>
          </a:xfrm>
        </p:spPr>
        <p:txBody>
          <a:bodyPr>
            <a:normAutofit fontScale="92500"/>
          </a:bodyPr>
          <a:lstStyle/>
          <a:p>
            <a:r>
              <a:rPr lang="en-US" dirty="0"/>
              <a:t>The primary purpose of experimental design experiments is to test hypotheses in a controlled environment to establish cause-and-effect relationships. Objectives include:</a:t>
            </a:r>
          </a:p>
          <a:p>
            <a:r>
              <a:rPr lang="en-US" dirty="0"/>
              <a:t>Identifying the effects of independent variables on dependent variables.</a:t>
            </a:r>
          </a:p>
          <a:p>
            <a:r>
              <a:rPr lang="en-US" dirty="0"/>
              <a:t>Isolating and controlling extraneous variables to avoid confounding results.</a:t>
            </a:r>
          </a:p>
          <a:p>
            <a:r>
              <a:rPr lang="en-US" dirty="0"/>
              <a:t>Ensuring the reliability and validity of findings.</a:t>
            </a:r>
          </a:p>
          <a:p>
            <a:r>
              <a:rPr lang="en-US" dirty="0"/>
              <a:t>Responses to experimentally designed stimuli play a pivotal role in hypothesis testing. By systematically manipulating variables, researchers can observe changes in outcomes, thus confirming or refuting their hypotheses. This rigorous approach helps in developing theories and guiding decision-making processes.</a:t>
            </a:r>
          </a:p>
          <a:p>
            <a:endParaRPr lang="en-GB" dirty="0"/>
          </a:p>
        </p:txBody>
      </p:sp>
    </p:spTree>
    <p:extLst>
      <p:ext uri="{BB962C8B-B14F-4D97-AF65-F5344CB8AC3E}">
        <p14:creationId xmlns:p14="http://schemas.microsoft.com/office/powerpoint/2010/main" val="2183423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F2B8-A438-BF92-258D-CCCACBDC0AEB}"/>
              </a:ext>
            </a:extLst>
          </p:cNvPr>
          <p:cNvSpPr>
            <a:spLocks noGrp="1"/>
          </p:cNvSpPr>
          <p:nvPr>
            <p:ph type="title"/>
          </p:nvPr>
        </p:nvSpPr>
        <p:spPr/>
        <p:txBody>
          <a:bodyPr/>
          <a:lstStyle/>
          <a:p>
            <a:r>
              <a:rPr lang="en-US" dirty="0"/>
              <a:t>Principles of Experimental Design </a:t>
            </a:r>
            <a:endParaRPr lang="en-GB" dirty="0"/>
          </a:p>
        </p:txBody>
      </p:sp>
      <p:pic>
        <p:nvPicPr>
          <p:cNvPr id="2050" name="Picture 2" descr="An Intuitive Study of Experimental Design - Statistical Aid">
            <a:extLst>
              <a:ext uri="{FF2B5EF4-FFF2-40B4-BE49-F238E27FC236}">
                <a16:creationId xmlns:a16="http://schemas.microsoft.com/office/drawing/2014/main" id="{6037C2C3-84A2-738E-95AD-471901D381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828" y="1619783"/>
            <a:ext cx="8315202" cy="4853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26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33356-C58D-1993-F130-5715153410EB}"/>
              </a:ext>
            </a:extLst>
          </p:cNvPr>
          <p:cNvSpPr>
            <a:spLocks noGrp="1"/>
          </p:cNvSpPr>
          <p:nvPr>
            <p:ph type="title"/>
          </p:nvPr>
        </p:nvSpPr>
        <p:spPr>
          <a:xfrm>
            <a:off x="838200" y="365126"/>
            <a:ext cx="10515600" cy="788426"/>
          </a:xfrm>
        </p:spPr>
        <p:txBody>
          <a:bodyPr>
            <a:normAutofit fontScale="90000"/>
          </a:bodyPr>
          <a:lstStyle/>
          <a:p>
            <a:r>
              <a:rPr lang="en-US" dirty="0"/>
              <a:t>Variables in Designed Experiments</a:t>
            </a:r>
            <a:br>
              <a:rPr lang="en-US" dirty="0"/>
            </a:br>
            <a:endParaRPr lang="en-GB" dirty="0"/>
          </a:p>
        </p:txBody>
      </p:sp>
      <p:sp>
        <p:nvSpPr>
          <p:cNvPr id="3" name="Content Placeholder 2">
            <a:extLst>
              <a:ext uri="{FF2B5EF4-FFF2-40B4-BE49-F238E27FC236}">
                <a16:creationId xmlns:a16="http://schemas.microsoft.com/office/drawing/2014/main" id="{27A4E74A-84A3-10A3-DC16-0B0169E7AFF1}"/>
              </a:ext>
            </a:extLst>
          </p:cNvPr>
          <p:cNvSpPr>
            <a:spLocks noGrp="1"/>
          </p:cNvSpPr>
          <p:nvPr>
            <p:ph idx="1"/>
          </p:nvPr>
        </p:nvSpPr>
        <p:spPr>
          <a:xfrm>
            <a:off x="577948" y="1030800"/>
            <a:ext cx="10922390" cy="5370000"/>
          </a:xfrm>
        </p:spPr>
        <p:txBody>
          <a:bodyPr>
            <a:normAutofit fontScale="92500" lnSpcReduction="10000"/>
          </a:bodyPr>
          <a:lstStyle/>
          <a:p>
            <a:r>
              <a:rPr lang="en-US" b="1" dirty="0"/>
              <a:t>Independent and Dependent Variables:</a:t>
            </a:r>
            <a:endParaRPr lang="en-US" dirty="0"/>
          </a:p>
          <a:p>
            <a:r>
              <a:rPr lang="en-US" b="1" dirty="0"/>
              <a:t>Independent Variables (IVs):</a:t>
            </a:r>
            <a:r>
              <a:rPr lang="en-US" dirty="0"/>
              <a:t> These are the variables that researchers manipulate to observe their effects. For instance, in a marketing experiment, the IV could be (for example) the type of advertisement used (e.g., slogan A vs. slogan B), the price shown ($1,500, $2,000 or $3,000) or the product’s position on the shelf (top, middle bottom).</a:t>
            </a:r>
          </a:p>
          <a:p>
            <a:r>
              <a:rPr lang="en-US" b="1" dirty="0"/>
              <a:t>Dependent Variables (DVs):</a:t>
            </a:r>
            <a:r>
              <a:rPr lang="en-US" dirty="0"/>
              <a:t> These are the outcomes measured to assess the impact of the IV. Continuing with the marketing example, the DV might be the number of sales or purchase intention levels.</a:t>
            </a:r>
          </a:p>
          <a:p>
            <a:r>
              <a:rPr lang="en-US" b="1" dirty="0"/>
              <a:t>Extraneous and Confounding Variables:</a:t>
            </a:r>
            <a:r>
              <a:rPr lang="en-US" dirty="0"/>
              <a:t> Extraneous variables are any variables other than the IV that might affect the DV. Confounding variables are extraneous variables that systematically vary with any, or any combination of the IVs, invalidating conclusions. Proper experimental design involves identifying and controlling these variables to ensure valid results.</a:t>
            </a:r>
          </a:p>
          <a:p>
            <a:endParaRPr lang="en-GB" dirty="0"/>
          </a:p>
        </p:txBody>
      </p:sp>
    </p:spTree>
    <p:extLst>
      <p:ext uri="{BB962C8B-B14F-4D97-AF65-F5344CB8AC3E}">
        <p14:creationId xmlns:p14="http://schemas.microsoft.com/office/powerpoint/2010/main" val="1999728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C190-144D-E5DD-E442-223AE42AD3FE}"/>
              </a:ext>
            </a:extLst>
          </p:cNvPr>
          <p:cNvSpPr>
            <a:spLocks noGrp="1"/>
          </p:cNvSpPr>
          <p:nvPr>
            <p:ph type="title"/>
          </p:nvPr>
        </p:nvSpPr>
        <p:spPr>
          <a:xfrm>
            <a:off x="838200" y="365126"/>
            <a:ext cx="10515600" cy="814998"/>
          </a:xfrm>
        </p:spPr>
        <p:txBody>
          <a:bodyPr/>
          <a:lstStyle/>
          <a:p>
            <a:r>
              <a:rPr lang="en-US" dirty="0"/>
              <a:t>Types of experimental design</a:t>
            </a:r>
            <a:endParaRPr lang="en-GB" dirty="0"/>
          </a:p>
        </p:txBody>
      </p:sp>
      <p:pic>
        <p:nvPicPr>
          <p:cNvPr id="4098" name="Picture 2" descr="The 3 Types Of Experimental Design (2025)">
            <a:extLst>
              <a:ext uri="{FF2B5EF4-FFF2-40B4-BE49-F238E27FC236}">
                <a16:creationId xmlns:a16="http://schemas.microsoft.com/office/drawing/2014/main" id="{A629D789-9A82-9E0E-D4C3-094208EB61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1508" y="1015254"/>
            <a:ext cx="7924800" cy="5603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838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21C45-992C-88A0-23B7-032844947647}"/>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BFB9E2A2-34A1-30E4-DD77-E591B64A1C87}"/>
              </a:ext>
            </a:extLst>
          </p:cNvPr>
          <p:cNvSpPr>
            <a:spLocks noGrp="1"/>
          </p:cNvSpPr>
          <p:nvPr>
            <p:ph idx="1"/>
          </p:nvPr>
        </p:nvSpPr>
        <p:spPr/>
        <p:txBody>
          <a:bodyPr/>
          <a:lstStyle/>
          <a:p>
            <a:pPr marL="0" indent="0">
              <a:buNone/>
            </a:pPr>
            <a:r>
              <a:rPr lang="en-US" b="1" dirty="0"/>
              <a:t>Control Group vs. Experimental Group:</a:t>
            </a:r>
            <a:r>
              <a:rPr lang="en-US" dirty="0"/>
              <a:t> In true experimental design experiments, participants are randomly assigned to either the control group (no treatment) or the experimental group (treatment). This randomization helps ensure that any observed effects are due to the treatment and not other factors.</a:t>
            </a:r>
          </a:p>
          <a:p>
            <a:pPr marL="0" indent="0" algn="just">
              <a:buNone/>
            </a:pPr>
            <a:r>
              <a:rPr lang="en-GB" b="1" dirty="0"/>
              <a:t>Variable Manipulation : </a:t>
            </a:r>
            <a:r>
              <a:rPr lang="en-US" dirty="0"/>
              <a:t>True experiments involve deliberate manipulation of the IV to observe its effect on the DV. For instance, a drug trial might involve varying doses of a medication to determine its impact on symptom relief.</a:t>
            </a:r>
            <a:endParaRPr lang="en-GB" dirty="0"/>
          </a:p>
        </p:txBody>
      </p:sp>
    </p:spTree>
    <p:extLst>
      <p:ext uri="{BB962C8B-B14F-4D97-AF65-F5344CB8AC3E}">
        <p14:creationId xmlns:p14="http://schemas.microsoft.com/office/powerpoint/2010/main" val="3914922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DD321-5D30-972E-7A80-86CAEDB1E25B}"/>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FB442056-CC00-94A6-9E96-47DB51840F55}"/>
              </a:ext>
            </a:extLst>
          </p:cNvPr>
          <p:cNvSpPr>
            <a:spLocks noGrp="1"/>
          </p:cNvSpPr>
          <p:nvPr>
            <p:ph idx="1"/>
          </p:nvPr>
        </p:nvSpPr>
        <p:spPr/>
        <p:txBody>
          <a:bodyPr/>
          <a:lstStyle/>
          <a:p>
            <a:pPr marL="0" indent="0">
              <a:buNone/>
            </a:pPr>
            <a:r>
              <a:rPr lang="en-US" b="1" dirty="0"/>
              <a:t>Random Distribution of Variables:</a:t>
            </a:r>
            <a:r>
              <a:rPr lang="en-US" dirty="0"/>
              <a:t> Randomly assigning a large enough pool of participants to groups helps control for extraneous variables. </a:t>
            </a:r>
          </a:p>
          <a:p>
            <a:pPr marL="0" indent="0">
              <a:buNone/>
            </a:pPr>
            <a:r>
              <a:rPr lang="en-US" dirty="0"/>
              <a:t>For example, in a marketing study testing a new campaign, randomizing participants ensures that differences in responses are attributable to the campaign itself, not to pre-existing differences among participants.</a:t>
            </a:r>
            <a:endParaRPr lang="en-GB" dirty="0"/>
          </a:p>
        </p:txBody>
      </p:sp>
    </p:spTree>
    <p:extLst>
      <p:ext uri="{BB962C8B-B14F-4D97-AF65-F5344CB8AC3E}">
        <p14:creationId xmlns:p14="http://schemas.microsoft.com/office/powerpoint/2010/main" val="276647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9468-C9FC-4809-ECF3-E8172CCDCB6F}"/>
              </a:ext>
            </a:extLst>
          </p:cNvPr>
          <p:cNvSpPr>
            <a:spLocks noGrp="1"/>
          </p:cNvSpPr>
          <p:nvPr>
            <p:ph type="title"/>
          </p:nvPr>
        </p:nvSpPr>
        <p:spPr/>
        <p:txBody>
          <a:bodyPr/>
          <a:lstStyle/>
          <a:p>
            <a:r>
              <a:rPr lang="en-GB" dirty="0"/>
              <a:t>Quasi-experimental Research Design</a:t>
            </a:r>
          </a:p>
        </p:txBody>
      </p:sp>
      <p:pic>
        <p:nvPicPr>
          <p:cNvPr id="5122" name="Picture 2" descr="quasi-experimental study">
            <a:extLst>
              <a:ext uri="{FF2B5EF4-FFF2-40B4-BE49-F238E27FC236}">
                <a16:creationId xmlns:a16="http://schemas.microsoft.com/office/drawing/2014/main" id="{1B3E40D7-464E-AD49-8085-283F9C0BF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01871"/>
            <a:ext cx="10230338" cy="4383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058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390E-E9AD-A2C2-C150-D9A577BF176A}"/>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950C5362-8A41-F4BC-344E-545A229BAE38}"/>
              </a:ext>
            </a:extLst>
          </p:cNvPr>
          <p:cNvSpPr>
            <a:spLocks noGrp="1"/>
          </p:cNvSpPr>
          <p:nvPr>
            <p:ph idx="1"/>
          </p:nvPr>
        </p:nvSpPr>
        <p:spPr>
          <a:xfrm>
            <a:off x="343877" y="1825625"/>
            <a:ext cx="11009923" cy="4351338"/>
          </a:xfrm>
        </p:spPr>
        <p:txBody>
          <a:bodyPr/>
          <a:lstStyle/>
          <a:p>
            <a:pPr algn="just"/>
            <a:r>
              <a:rPr lang="en-US" b="1" dirty="0"/>
              <a:t>No Control Over Group Assignment:</a:t>
            </a:r>
            <a:r>
              <a:rPr lang="en-US" dirty="0"/>
              <a:t> Quasi-experimental designs resemble true experiments but </a:t>
            </a:r>
            <a:r>
              <a:rPr lang="en-US" dirty="0">
                <a:solidFill>
                  <a:srgbClr val="FF0000"/>
                </a:solidFill>
                <a:effectLst>
                  <a:outerShdw blurRad="38100" dist="38100" dir="2700000" algn="tl">
                    <a:srgbClr val="000000">
                      <a:alpha val="43137"/>
                    </a:srgbClr>
                  </a:outerShdw>
                </a:effectLst>
              </a:rPr>
              <a:t>lack random assignment</a:t>
            </a:r>
            <a:r>
              <a:rPr lang="en-US" dirty="0"/>
              <a:t>. They are often used when randomization is impractical or unethical. </a:t>
            </a:r>
          </a:p>
          <a:p>
            <a:pPr algn="just"/>
            <a:endParaRPr lang="en-US" dirty="0"/>
          </a:p>
          <a:p>
            <a:pPr algn="just"/>
            <a:r>
              <a:rPr lang="en-US" dirty="0"/>
              <a:t>For instance, studying the impact of educational reforms across different schools where random assignment isn't feasible.</a:t>
            </a:r>
            <a:endParaRPr lang="en-GB" dirty="0"/>
          </a:p>
        </p:txBody>
      </p:sp>
    </p:spTree>
    <p:extLst>
      <p:ext uri="{BB962C8B-B14F-4D97-AF65-F5344CB8AC3E}">
        <p14:creationId xmlns:p14="http://schemas.microsoft.com/office/powerpoint/2010/main" val="261978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D5B2-820B-AEBF-7C86-635B777C5F15}"/>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3F5BD86A-C5DD-ED20-F6D5-200EEE2AAA43}"/>
              </a:ext>
            </a:extLst>
          </p:cNvPr>
          <p:cNvSpPr>
            <a:spLocks noGrp="1"/>
          </p:cNvSpPr>
          <p:nvPr>
            <p:ph idx="1"/>
          </p:nvPr>
        </p:nvSpPr>
        <p:spPr/>
        <p:txBody>
          <a:bodyPr/>
          <a:lstStyle/>
          <a:p>
            <a:pPr algn="just"/>
            <a:r>
              <a:rPr lang="en-US" b="1" dirty="0"/>
              <a:t>Naturally Occurring Experiments:</a:t>
            </a:r>
            <a:r>
              <a:rPr lang="en-US" dirty="0"/>
              <a:t> One type of quasi-experiment takes the world as it is to </a:t>
            </a:r>
            <a:r>
              <a:rPr lang="en-US" dirty="0">
                <a:solidFill>
                  <a:srgbClr val="FF0000"/>
                </a:solidFill>
              </a:rPr>
              <a:t>make comparisons</a:t>
            </a:r>
            <a:r>
              <a:rPr lang="en-US" dirty="0"/>
              <a:t>. For example, consider modeling the success of native societies on Pacific islands as a function of a large number of naturally-occurring factors (e.g., temperature, size of the island, types of terrain, wind patterns relative to mainland Asia, etc.). </a:t>
            </a:r>
          </a:p>
          <a:p>
            <a:pPr algn="just"/>
            <a:endParaRPr lang="en-US" dirty="0"/>
          </a:p>
          <a:p>
            <a:pPr algn="just"/>
            <a:r>
              <a:rPr lang="en-US" dirty="0"/>
              <a:t>Research like this doesn’t manipulate the physical conditions of the islands or the assignment of individuals or societies to islands – it just takes them as they are.</a:t>
            </a:r>
            <a:endParaRPr lang="en-GB" dirty="0"/>
          </a:p>
        </p:txBody>
      </p:sp>
    </p:spTree>
    <p:extLst>
      <p:ext uri="{BB962C8B-B14F-4D97-AF65-F5344CB8AC3E}">
        <p14:creationId xmlns:p14="http://schemas.microsoft.com/office/powerpoint/2010/main" val="2259773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B5DD-82A7-6769-5A1D-ACB6198B8BEC}"/>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6AC45815-7ED1-63AA-C0BC-81242A5ABDC8}"/>
              </a:ext>
            </a:extLst>
          </p:cNvPr>
          <p:cNvSpPr>
            <a:spLocks noGrp="1"/>
          </p:cNvSpPr>
          <p:nvPr>
            <p:ph idx="1"/>
          </p:nvPr>
        </p:nvSpPr>
        <p:spPr/>
        <p:txBody>
          <a:bodyPr/>
          <a:lstStyle/>
          <a:p>
            <a:pPr algn="just"/>
            <a:r>
              <a:rPr lang="en-US" dirty="0"/>
              <a:t>For example, researchers might study the effects of a new teaching method by comparing two schools, one using the method and one not without randomly assigning students to the schools. While quasi-experiments can show us how something might affect an outcome, they are less certain than true experiments because the groups might differ in ways that affect the results.</a:t>
            </a:r>
            <a:endParaRPr lang="en-GB" dirty="0"/>
          </a:p>
        </p:txBody>
      </p:sp>
    </p:spTree>
    <p:extLst>
      <p:ext uri="{BB962C8B-B14F-4D97-AF65-F5344CB8AC3E}">
        <p14:creationId xmlns:p14="http://schemas.microsoft.com/office/powerpoint/2010/main" val="256307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B705-4298-4FF5-9149-184D977068A5}"/>
              </a:ext>
            </a:extLst>
          </p:cNvPr>
          <p:cNvSpPr>
            <a:spLocks noGrp="1"/>
          </p:cNvSpPr>
          <p:nvPr>
            <p:ph type="title"/>
          </p:nvPr>
        </p:nvSpPr>
        <p:spPr>
          <a:xfrm>
            <a:off x="141849" y="211373"/>
            <a:ext cx="11682045" cy="918582"/>
          </a:xfrm>
        </p:spPr>
        <p:txBody>
          <a:bodyPr>
            <a:normAutofit fontScale="90000"/>
          </a:bodyPr>
          <a:lstStyle/>
          <a:p>
            <a:r>
              <a:rPr lang="en-US" dirty="0"/>
              <a:t>Example : Effects of </a:t>
            </a:r>
            <a:r>
              <a:rPr lang="en-GB" dirty="0"/>
              <a:t>Environmental </a:t>
            </a:r>
            <a:r>
              <a:rPr lang="en-US" dirty="0"/>
              <a:t>Ergonomics on employee performance </a:t>
            </a:r>
            <a:endParaRPr lang="en-GB" dirty="0"/>
          </a:p>
        </p:txBody>
      </p:sp>
      <p:sp>
        <p:nvSpPr>
          <p:cNvPr id="6" name="Rectangle: Rounded Corners 5">
            <a:extLst>
              <a:ext uri="{FF2B5EF4-FFF2-40B4-BE49-F238E27FC236}">
                <a16:creationId xmlns:a16="http://schemas.microsoft.com/office/drawing/2014/main" id="{C27D12F7-FB1D-FDF6-6548-70E4EE8DA587}"/>
              </a:ext>
            </a:extLst>
          </p:cNvPr>
          <p:cNvSpPr/>
          <p:nvPr/>
        </p:nvSpPr>
        <p:spPr>
          <a:xfrm>
            <a:off x="196948" y="1977759"/>
            <a:ext cx="3035241" cy="13809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t>Environmental </a:t>
            </a:r>
            <a:r>
              <a:rPr lang="en-US" sz="3200" dirty="0"/>
              <a:t>Ergonomics </a:t>
            </a:r>
          </a:p>
        </p:txBody>
      </p:sp>
      <p:sp>
        <p:nvSpPr>
          <p:cNvPr id="7" name="Arrow: Right 6">
            <a:extLst>
              <a:ext uri="{FF2B5EF4-FFF2-40B4-BE49-F238E27FC236}">
                <a16:creationId xmlns:a16="http://schemas.microsoft.com/office/drawing/2014/main" id="{00E45DB8-C58F-5AEA-3D6D-0D705B7DC60C}"/>
              </a:ext>
            </a:extLst>
          </p:cNvPr>
          <p:cNvSpPr/>
          <p:nvPr/>
        </p:nvSpPr>
        <p:spPr>
          <a:xfrm>
            <a:off x="3418137" y="3021645"/>
            <a:ext cx="4510806" cy="4065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98C98D94-26C5-389C-973C-C09EBB1924FA}"/>
              </a:ext>
            </a:extLst>
          </p:cNvPr>
          <p:cNvSpPr/>
          <p:nvPr/>
        </p:nvSpPr>
        <p:spPr>
          <a:xfrm>
            <a:off x="8302283" y="2584275"/>
            <a:ext cx="3107788" cy="91858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Employee Performance </a:t>
            </a:r>
            <a:endParaRPr lang="en-GB" sz="3200" dirty="0"/>
          </a:p>
        </p:txBody>
      </p:sp>
      <p:pic>
        <p:nvPicPr>
          <p:cNvPr id="12" name="Picture 11">
            <a:extLst>
              <a:ext uri="{FF2B5EF4-FFF2-40B4-BE49-F238E27FC236}">
                <a16:creationId xmlns:a16="http://schemas.microsoft.com/office/drawing/2014/main" id="{28D1D54A-FA27-87F4-75FE-E4FCC2A79680}"/>
              </a:ext>
            </a:extLst>
          </p:cNvPr>
          <p:cNvPicPr>
            <a:picLocks noChangeAspect="1"/>
          </p:cNvPicPr>
          <p:nvPr/>
        </p:nvPicPr>
        <p:blipFill>
          <a:blip r:embed="rId2"/>
          <a:stretch>
            <a:fillRect/>
          </a:stretch>
        </p:blipFill>
        <p:spPr>
          <a:xfrm>
            <a:off x="739825" y="3628535"/>
            <a:ext cx="2207356" cy="2941077"/>
          </a:xfrm>
          <a:prstGeom prst="rect">
            <a:avLst/>
          </a:prstGeom>
        </p:spPr>
      </p:pic>
      <p:pic>
        <p:nvPicPr>
          <p:cNvPr id="13" name="Picture 12">
            <a:extLst>
              <a:ext uri="{FF2B5EF4-FFF2-40B4-BE49-F238E27FC236}">
                <a16:creationId xmlns:a16="http://schemas.microsoft.com/office/drawing/2014/main" id="{B0374D22-0500-A4E6-B347-DBBBF12419B5}"/>
              </a:ext>
            </a:extLst>
          </p:cNvPr>
          <p:cNvPicPr>
            <a:picLocks noChangeAspect="1"/>
          </p:cNvPicPr>
          <p:nvPr/>
        </p:nvPicPr>
        <p:blipFill>
          <a:blip r:embed="rId3"/>
          <a:srcRect l="18668" t="1534" r="14574" b="22875"/>
          <a:stretch>
            <a:fillRect/>
          </a:stretch>
        </p:blipFill>
        <p:spPr>
          <a:xfrm>
            <a:off x="8156372" y="3803265"/>
            <a:ext cx="3794134" cy="2420204"/>
          </a:xfrm>
          <a:prstGeom prst="rect">
            <a:avLst/>
          </a:prstGeom>
        </p:spPr>
      </p:pic>
      <p:sp>
        <p:nvSpPr>
          <p:cNvPr id="18" name="Rectangle 17">
            <a:extLst>
              <a:ext uri="{FF2B5EF4-FFF2-40B4-BE49-F238E27FC236}">
                <a16:creationId xmlns:a16="http://schemas.microsoft.com/office/drawing/2014/main" id="{58BF16FA-0007-E336-574A-C15CF7DFA9D1}"/>
              </a:ext>
            </a:extLst>
          </p:cNvPr>
          <p:cNvSpPr/>
          <p:nvPr/>
        </p:nvSpPr>
        <p:spPr>
          <a:xfrm>
            <a:off x="3981089" y="1348640"/>
            <a:ext cx="3146610" cy="101694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Social influence </a:t>
            </a:r>
            <a:endParaRPr lang="en-GB" sz="3200" dirty="0"/>
          </a:p>
        </p:txBody>
      </p:sp>
      <p:sp>
        <p:nvSpPr>
          <p:cNvPr id="19" name="Arrow: Down 18">
            <a:extLst>
              <a:ext uri="{FF2B5EF4-FFF2-40B4-BE49-F238E27FC236}">
                <a16:creationId xmlns:a16="http://schemas.microsoft.com/office/drawing/2014/main" id="{06C6E0BF-7B35-4907-7A1A-AB42E359CEF3}"/>
              </a:ext>
            </a:extLst>
          </p:cNvPr>
          <p:cNvSpPr/>
          <p:nvPr/>
        </p:nvSpPr>
        <p:spPr>
          <a:xfrm>
            <a:off x="5399650" y="2584275"/>
            <a:ext cx="203981" cy="42768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5338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30E1-46BD-A17C-BB13-B483C78269D8}"/>
              </a:ext>
            </a:extLst>
          </p:cNvPr>
          <p:cNvSpPr>
            <a:spLocks noGrp="1"/>
          </p:cNvSpPr>
          <p:nvPr>
            <p:ph type="title"/>
          </p:nvPr>
        </p:nvSpPr>
        <p:spPr/>
        <p:txBody>
          <a:bodyPr/>
          <a:lstStyle/>
          <a:p>
            <a:r>
              <a:rPr lang="en-US" dirty="0"/>
              <a:t>Experimental Studies</a:t>
            </a:r>
            <a:endParaRPr lang="en-GB" dirty="0"/>
          </a:p>
        </p:txBody>
      </p:sp>
      <p:sp>
        <p:nvSpPr>
          <p:cNvPr id="3" name="Content Placeholder 2">
            <a:extLst>
              <a:ext uri="{FF2B5EF4-FFF2-40B4-BE49-F238E27FC236}">
                <a16:creationId xmlns:a16="http://schemas.microsoft.com/office/drawing/2014/main" id="{6B358926-BD2C-9650-5E43-357EAA1B39E4}"/>
              </a:ext>
            </a:extLst>
          </p:cNvPr>
          <p:cNvSpPr>
            <a:spLocks noGrp="1"/>
          </p:cNvSpPr>
          <p:nvPr>
            <p:ph idx="1"/>
          </p:nvPr>
        </p:nvSpPr>
        <p:spPr/>
        <p:txBody>
          <a:bodyPr/>
          <a:lstStyle/>
          <a:p>
            <a:r>
              <a:rPr lang="en-US" dirty="0"/>
              <a:t>Study 1 – Direct effect of </a:t>
            </a:r>
            <a:r>
              <a:rPr lang="en-GB" dirty="0"/>
              <a:t>Environmental </a:t>
            </a:r>
            <a:r>
              <a:rPr lang="en-US" dirty="0"/>
              <a:t>Ergonomics (Music, lighting and Temperature) on student performance </a:t>
            </a:r>
          </a:p>
          <a:p>
            <a:r>
              <a:rPr lang="en-US" dirty="0"/>
              <a:t> Study 2 – Controlled measures e.g. Social Influence </a:t>
            </a:r>
            <a:endParaRPr lang="en-GB" dirty="0"/>
          </a:p>
        </p:txBody>
      </p:sp>
    </p:spTree>
    <p:extLst>
      <p:ext uri="{BB962C8B-B14F-4D97-AF65-F5344CB8AC3E}">
        <p14:creationId xmlns:p14="http://schemas.microsoft.com/office/powerpoint/2010/main" val="2289069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BCD4-BEB5-76A3-AA38-63103429C73C}"/>
              </a:ext>
            </a:extLst>
          </p:cNvPr>
          <p:cNvSpPr>
            <a:spLocks noGrp="1"/>
          </p:cNvSpPr>
          <p:nvPr>
            <p:ph type="title"/>
          </p:nvPr>
        </p:nvSpPr>
        <p:spPr>
          <a:xfrm>
            <a:off x="358726" y="365125"/>
            <a:ext cx="11415932" cy="1325563"/>
          </a:xfrm>
        </p:spPr>
        <p:txBody>
          <a:bodyPr/>
          <a:lstStyle/>
          <a:p>
            <a:r>
              <a:rPr lang="en-US" dirty="0"/>
              <a:t>Exercise on Effects of </a:t>
            </a:r>
            <a:r>
              <a:rPr lang="en-GB" dirty="0"/>
              <a:t>Environmental </a:t>
            </a:r>
            <a:r>
              <a:rPr lang="en-US" dirty="0"/>
              <a:t>Ergonomics on employee performance </a:t>
            </a:r>
            <a:endParaRPr lang="en-GB" dirty="0"/>
          </a:p>
        </p:txBody>
      </p:sp>
      <p:sp>
        <p:nvSpPr>
          <p:cNvPr id="3" name="Content Placeholder 2">
            <a:extLst>
              <a:ext uri="{FF2B5EF4-FFF2-40B4-BE49-F238E27FC236}">
                <a16:creationId xmlns:a16="http://schemas.microsoft.com/office/drawing/2014/main" id="{15A16156-F821-6CBA-8139-48EE596EE314}"/>
              </a:ext>
            </a:extLst>
          </p:cNvPr>
          <p:cNvSpPr>
            <a:spLocks noGrp="1"/>
          </p:cNvSpPr>
          <p:nvPr>
            <p:ph idx="1"/>
          </p:nvPr>
        </p:nvSpPr>
        <p:spPr/>
        <p:txBody>
          <a:bodyPr/>
          <a:lstStyle/>
          <a:p>
            <a:pPr marL="0" indent="0">
              <a:buNone/>
            </a:pPr>
            <a:r>
              <a:rPr lang="en-US" sz="3600" dirty="0"/>
              <a:t>Please identify the followings : </a:t>
            </a:r>
          </a:p>
          <a:p>
            <a:pPr>
              <a:buFont typeface="Wingdings" panose="05000000000000000000" pitchFamily="2" charset="2"/>
              <a:buChar char="Ø"/>
            </a:pPr>
            <a:endParaRPr lang="en-US" sz="3600" dirty="0"/>
          </a:p>
          <a:p>
            <a:pPr>
              <a:buFont typeface="Wingdings" panose="05000000000000000000" pitchFamily="2" charset="2"/>
              <a:buChar char="Ø"/>
            </a:pPr>
            <a:r>
              <a:rPr lang="en-US" sz="3600" dirty="0"/>
              <a:t>What is/are the independent variables ? </a:t>
            </a:r>
            <a:endParaRPr lang="en-US" sz="3600" dirty="0">
              <a:solidFill>
                <a:srgbClr val="0070C0"/>
              </a:solidFill>
            </a:endParaRPr>
          </a:p>
          <a:p>
            <a:pPr>
              <a:buFont typeface="Wingdings" panose="05000000000000000000" pitchFamily="2" charset="2"/>
              <a:buChar char="Ø"/>
            </a:pPr>
            <a:r>
              <a:rPr lang="en-US" sz="3600" dirty="0"/>
              <a:t>What is/are the Dependent variables ? </a:t>
            </a:r>
            <a:endParaRPr lang="en-GB" sz="3600" dirty="0">
              <a:solidFill>
                <a:srgbClr val="0070C0"/>
              </a:solidFill>
            </a:endParaRPr>
          </a:p>
          <a:p>
            <a:pPr>
              <a:buFont typeface="Wingdings" panose="05000000000000000000" pitchFamily="2" charset="2"/>
              <a:buChar char="Ø"/>
            </a:pPr>
            <a:r>
              <a:rPr lang="en-US" sz="3600" dirty="0"/>
              <a:t>What are the controlled variables ? </a:t>
            </a:r>
          </a:p>
          <a:p>
            <a:pPr marL="0" indent="0">
              <a:buNone/>
            </a:pPr>
            <a:endParaRPr lang="en-GB" dirty="0"/>
          </a:p>
        </p:txBody>
      </p:sp>
    </p:spTree>
    <p:extLst>
      <p:ext uri="{BB962C8B-B14F-4D97-AF65-F5344CB8AC3E}">
        <p14:creationId xmlns:p14="http://schemas.microsoft.com/office/powerpoint/2010/main" val="3934582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A33C0-3ED7-87E4-FEB0-F82EE0C47D43}"/>
              </a:ext>
            </a:extLst>
          </p:cNvPr>
          <p:cNvSpPr>
            <a:spLocks noGrp="1"/>
          </p:cNvSpPr>
          <p:nvPr>
            <p:ph type="title"/>
          </p:nvPr>
        </p:nvSpPr>
        <p:spPr/>
        <p:txBody>
          <a:bodyPr/>
          <a:lstStyle/>
          <a:p>
            <a:r>
              <a:rPr lang="en-GB" dirty="0">
                <a:solidFill>
                  <a:srgbClr val="0070C0"/>
                </a:solidFill>
              </a:rPr>
              <a:t>Environmental </a:t>
            </a:r>
            <a:r>
              <a:rPr lang="en-US" dirty="0">
                <a:solidFill>
                  <a:srgbClr val="0070C0"/>
                </a:solidFill>
              </a:rPr>
              <a:t>Ergonomics</a:t>
            </a:r>
            <a:endParaRPr lang="en-GB" dirty="0"/>
          </a:p>
        </p:txBody>
      </p:sp>
      <p:sp>
        <p:nvSpPr>
          <p:cNvPr id="3" name="Content Placeholder 2">
            <a:extLst>
              <a:ext uri="{FF2B5EF4-FFF2-40B4-BE49-F238E27FC236}">
                <a16:creationId xmlns:a16="http://schemas.microsoft.com/office/drawing/2014/main" id="{9998C9C4-1DEE-0508-7D81-DE922BFB4DFC}"/>
              </a:ext>
            </a:extLst>
          </p:cNvPr>
          <p:cNvSpPr>
            <a:spLocks noGrp="1"/>
          </p:cNvSpPr>
          <p:nvPr>
            <p:ph idx="1"/>
          </p:nvPr>
        </p:nvSpPr>
        <p:spPr/>
        <p:txBody>
          <a:bodyPr/>
          <a:lstStyle/>
          <a:p>
            <a:r>
              <a:rPr lang="en-GB" dirty="0">
                <a:solidFill>
                  <a:srgbClr val="0070C0"/>
                </a:solidFill>
              </a:rPr>
              <a:t>Environmental </a:t>
            </a:r>
            <a:r>
              <a:rPr lang="en-US" dirty="0">
                <a:solidFill>
                  <a:srgbClr val="0070C0"/>
                </a:solidFill>
              </a:rPr>
              <a:t>Ergonomics</a:t>
            </a:r>
          </a:p>
          <a:p>
            <a:endParaRPr lang="en-GB" dirty="0"/>
          </a:p>
        </p:txBody>
      </p:sp>
      <p:pic>
        <p:nvPicPr>
          <p:cNvPr id="4" name="Picture 3">
            <a:extLst>
              <a:ext uri="{FF2B5EF4-FFF2-40B4-BE49-F238E27FC236}">
                <a16:creationId xmlns:a16="http://schemas.microsoft.com/office/drawing/2014/main" id="{91B1FBB1-82B5-BE4E-71A8-418A7AA8CEEC}"/>
              </a:ext>
            </a:extLst>
          </p:cNvPr>
          <p:cNvPicPr>
            <a:picLocks noChangeAspect="1"/>
          </p:cNvPicPr>
          <p:nvPr/>
        </p:nvPicPr>
        <p:blipFill>
          <a:blip r:embed="rId2"/>
          <a:stretch>
            <a:fillRect/>
          </a:stretch>
        </p:blipFill>
        <p:spPr>
          <a:xfrm>
            <a:off x="1113383" y="3136692"/>
            <a:ext cx="2152068" cy="2152068"/>
          </a:xfrm>
          <a:prstGeom prst="rect">
            <a:avLst/>
          </a:prstGeom>
        </p:spPr>
      </p:pic>
      <p:pic>
        <p:nvPicPr>
          <p:cNvPr id="5" name="Picture 4">
            <a:extLst>
              <a:ext uri="{FF2B5EF4-FFF2-40B4-BE49-F238E27FC236}">
                <a16:creationId xmlns:a16="http://schemas.microsoft.com/office/drawing/2014/main" id="{C68F6396-866A-7C22-404D-F3B89590E306}"/>
              </a:ext>
            </a:extLst>
          </p:cNvPr>
          <p:cNvPicPr>
            <a:picLocks noChangeAspect="1"/>
          </p:cNvPicPr>
          <p:nvPr/>
        </p:nvPicPr>
        <p:blipFill>
          <a:blip r:embed="rId3"/>
          <a:srcRect l="12226" t="10766" r="6230" b="39214"/>
          <a:stretch>
            <a:fillRect/>
          </a:stretch>
        </p:blipFill>
        <p:spPr>
          <a:xfrm>
            <a:off x="3979889" y="3236491"/>
            <a:ext cx="4773024" cy="1952469"/>
          </a:xfrm>
          <a:prstGeom prst="rect">
            <a:avLst/>
          </a:prstGeom>
        </p:spPr>
      </p:pic>
      <p:pic>
        <p:nvPicPr>
          <p:cNvPr id="6" name="Picture 5">
            <a:extLst>
              <a:ext uri="{FF2B5EF4-FFF2-40B4-BE49-F238E27FC236}">
                <a16:creationId xmlns:a16="http://schemas.microsoft.com/office/drawing/2014/main" id="{F4587E63-D6F7-B353-2536-2E643080BDF1}"/>
              </a:ext>
            </a:extLst>
          </p:cNvPr>
          <p:cNvPicPr>
            <a:picLocks noChangeAspect="1"/>
          </p:cNvPicPr>
          <p:nvPr/>
        </p:nvPicPr>
        <p:blipFill>
          <a:blip r:embed="rId4"/>
          <a:srcRect l="30201" t="-2056" r="28615" b="7939"/>
          <a:stretch>
            <a:fillRect/>
          </a:stretch>
        </p:blipFill>
        <p:spPr>
          <a:xfrm>
            <a:off x="9745536" y="3136691"/>
            <a:ext cx="1883447" cy="2152068"/>
          </a:xfrm>
          <a:prstGeom prst="rect">
            <a:avLst/>
          </a:prstGeom>
        </p:spPr>
      </p:pic>
    </p:spTree>
    <p:extLst>
      <p:ext uri="{BB962C8B-B14F-4D97-AF65-F5344CB8AC3E}">
        <p14:creationId xmlns:p14="http://schemas.microsoft.com/office/powerpoint/2010/main" val="21391002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C1DA-64DB-DB5D-1256-F15F723B4D6D}"/>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5C46893F-DEB6-553B-437B-2CFDD542976E}"/>
              </a:ext>
            </a:extLst>
          </p:cNvPr>
          <p:cNvSpPr>
            <a:spLocks noGrp="1"/>
          </p:cNvSpPr>
          <p:nvPr>
            <p:ph idx="1"/>
          </p:nvPr>
        </p:nvSpPr>
        <p:spPr/>
        <p:txBody>
          <a:bodyPr/>
          <a:lstStyle/>
          <a:p>
            <a:r>
              <a:rPr lang="en-GB" sz="3600" dirty="0"/>
              <a:t>Step 1: Defining Variables</a:t>
            </a:r>
          </a:p>
          <a:p>
            <a:r>
              <a:rPr lang="en-GB" sz="3600" dirty="0"/>
              <a:t>Step 2: Writing Hypotheses</a:t>
            </a:r>
          </a:p>
          <a:p>
            <a:r>
              <a:rPr lang="en-US" sz="3600" dirty="0"/>
              <a:t>Step 3: Designing Experimental Treatments</a:t>
            </a:r>
          </a:p>
          <a:p>
            <a:r>
              <a:rPr lang="en-US" sz="3600" dirty="0"/>
              <a:t>Step 4: Assigning Subjects to Treatment Groups</a:t>
            </a:r>
          </a:p>
          <a:p>
            <a:r>
              <a:rPr lang="en-US" sz="3600" dirty="0"/>
              <a:t>Step 5: Measuring Dependent Variables</a:t>
            </a:r>
          </a:p>
          <a:p>
            <a:endParaRPr lang="en-US" dirty="0"/>
          </a:p>
          <a:p>
            <a:endParaRPr lang="en-US" dirty="0"/>
          </a:p>
          <a:p>
            <a:endParaRPr lang="en-GB" dirty="0"/>
          </a:p>
          <a:p>
            <a:endParaRPr lang="en-GB" dirty="0"/>
          </a:p>
          <a:p>
            <a:endParaRPr lang="en-GB" dirty="0"/>
          </a:p>
        </p:txBody>
      </p:sp>
    </p:spTree>
    <p:extLst>
      <p:ext uri="{BB962C8B-B14F-4D97-AF65-F5344CB8AC3E}">
        <p14:creationId xmlns:p14="http://schemas.microsoft.com/office/powerpoint/2010/main" val="4026606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D771-1760-8981-9044-0468D5FEA211}"/>
              </a:ext>
            </a:extLst>
          </p:cNvPr>
          <p:cNvSpPr>
            <a:spLocks noGrp="1"/>
          </p:cNvSpPr>
          <p:nvPr>
            <p:ph type="title"/>
          </p:nvPr>
        </p:nvSpPr>
        <p:spPr>
          <a:xfrm>
            <a:off x="838200" y="365126"/>
            <a:ext cx="10515600" cy="767324"/>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9D2221AB-33AA-D3CD-4867-BF69E747B489}"/>
              </a:ext>
            </a:extLst>
          </p:cNvPr>
          <p:cNvSpPr>
            <a:spLocks noGrp="1"/>
          </p:cNvSpPr>
          <p:nvPr>
            <p:ph idx="1"/>
          </p:nvPr>
        </p:nvSpPr>
        <p:spPr>
          <a:xfrm>
            <a:off x="838200" y="1230923"/>
            <a:ext cx="10515600" cy="4847566"/>
          </a:xfrm>
        </p:spPr>
        <p:txBody>
          <a:bodyPr/>
          <a:lstStyle/>
          <a:p>
            <a:r>
              <a:rPr lang="en-GB" dirty="0"/>
              <a:t>Step 1: Defining Variables</a:t>
            </a:r>
          </a:p>
          <a:p>
            <a:pPr algn="just"/>
            <a:r>
              <a:rPr lang="en-US" b="1" dirty="0"/>
              <a:t>Identifying Research Questions and Hypotheses:</a:t>
            </a:r>
            <a:r>
              <a:rPr lang="en-US" dirty="0"/>
              <a:t> Start by defining clear research questions and formulating testable hypotheses.</a:t>
            </a:r>
          </a:p>
          <a:p>
            <a:pPr algn="just"/>
            <a:r>
              <a:rPr lang="en-US" b="1" dirty="0"/>
              <a:t>Listing Independent and Dependent Variables:</a:t>
            </a:r>
            <a:r>
              <a:rPr lang="en-US" dirty="0"/>
              <a:t> Identify the IVs and DVs for your study. For instance, if you're studying the effect of study habits on exam performance, the IV could be the type of study habit, and the DV would be the exam scores.</a:t>
            </a:r>
          </a:p>
          <a:p>
            <a:pPr algn="just"/>
            <a:r>
              <a:rPr lang="en-US" b="1" dirty="0"/>
              <a:t>Controlling Extraneous Variables:</a:t>
            </a:r>
            <a:r>
              <a:rPr lang="en-US" dirty="0"/>
              <a:t> Identify potential extraneous variables and plan how to control them. In the study habits example, you might control for factors like sleep quality and prior knowledge.</a:t>
            </a:r>
          </a:p>
          <a:p>
            <a:endParaRPr lang="en-GB" dirty="0"/>
          </a:p>
        </p:txBody>
      </p:sp>
    </p:spTree>
    <p:extLst>
      <p:ext uri="{BB962C8B-B14F-4D97-AF65-F5344CB8AC3E}">
        <p14:creationId xmlns:p14="http://schemas.microsoft.com/office/powerpoint/2010/main" val="2381782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4A48-8A57-2496-3E22-4711874937D0}"/>
              </a:ext>
            </a:extLst>
          </p:cNvPr>
          <p:cNvSpPr>
            <a:spLocks noGrp="1"/>
          </p:cNvSpPr>
          <p:nvPr>
            <p:ph type="title"/>
          </p:nvPr>
        </p:nvSpPr>
        <p:spPr>
          <a:xfrm>
            <a:off x="922350" y="365125"/>
            <a:ext cx="10431449" cy="1325563"/>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50319675-E9F8-C4C1-282C-FABC7EC5DC4F}"/>
              </a:ext>
            </a:extLst>
          </p:cNvPr>
          <p:cNvSpPr>
            <a:spLocks noGrp="1"/>
          </p:cNvSpPr>
          <p:nvPr>
            <p:ph idx="1"/>
          </p:nvPr>
        </p:nvSpPr>
        <p:spPr/>
        <p:txBody>
          <a:bodyPr/>
          <a:lstStyle/>
          <a:p>
            <a:r>
              <a:rPr lang="en-GB" dirty="0"/>
              <a:t>Step 2: Writing Hypotheses</a:t>
            </a:r>
          </a:p>
          <a:p>
            <a:pPr algn="just"/>
            <a:r>
              <a:rPr lang="en-US" b="1" dirty="0"/>
              <a:t>Null and Alternate Hypotheses:</a:t>
            </a:r>
            <a:r>
              <a:rPr lang="en-US" dirty="0"/>
              <a:t> Formulate a null hypothesis (H0) stating no effect or relationship and an alternate hypothesis (H1) indicating the expected effect.</a:t>
            </a:r>
          </a:p>
          <a:p>
            <a:pPr algn="just"/>
            <a:r>
              <a:rPr lang="en-US" b="1" dirty="0"/>
              <a:t>Formulating Hypotheses Based on Research Questions:</a:t>
            </a:r>
            <a:r>
              <a:rPr lang="en-US" dirty="0"/>
              <a:t> Ensure your hypotheses are specific and measurable. For example, H0: "There is no difference in exam scores between students using traditional study methods and those using interactive methods," and H1: "Students using interactive study methods score higher on exams than those using traditional methods."</a:t>
            </a:r>
          </a:p>
          <a:p>
            <a:endParaRPr lang="en-GB" dirty="0"/>
          </a:p>
        </p:txBody>
      </p:sp>
    </p:spTree>
    <p:extLst>
      <p:ext uri="{BB962C8B-B14F-4D97-AF65-F5344CB8AC3E}">
        <p14:creationId xmlns:p14="http://schemas.microsoft.com/office/powerpoint/2010/main" val="3905935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D1452-1E9F-0F6B-CBEF-067E2D99F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A7E9F2-42CD-C855-F2A0-C18C902CCEA3}"/>
              </a:ext>
            </a:extLst>
          </p:cNvPr>
          <p:cNvSpPr>
            <a:spLocks noGrp="1"/>
          </p:cNvSpPr>
          <p:nvPr>
            <p:ph type="title"/>
          </p:nvPr>
        </p:nvSpPr>
        <p:spPr>
          <a:xfrm>
            <a:off x="838200" y="365125"/>
            <a:ext cx="10515600" cy="756009"/>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1E5156E9-BE5F-FF86-1EBE-E106A7583889}"/>
              </a:ext>
            </a:extLst>
          </p:cNvPr>
          <p:cNvSpPr>
            <a:spLocks noGrp="1"/>
          </p:cNvSpPr>
          <p:nvPr>
            <p:ph idx="1"/>
          </p:nvPr>
        </p:nvSpPr>
        <p:spPr>
          <a:xfrm>
            <a:off x="838200" y="1057523"/>
            <a:ext cx="10515600" cy="5119440"/>
          </a:xfrm>
        </p:spPr>
        <p:txBody>
          <a:bodyPr/>
          <a:lstStyle/>
          <a:p>
            <a:r>
              <a:rPr lang="en-US" dirty="0"/>
              <a:t>Step 3: Designing Experimental Treatments</a:t>
            </a:r>
          </a:p>
          <a:p>
            <a:pPr algn="just"/>
            <a:r>
              <a:rPr lang="en-US" b="1" dirty="0"/>
              <a:t>Manipulating Independent Variables Systematically:</a:t>
            </a:r>
            <a:r>
              <a:rPr lang="en-US" dirty="0"/>
              <a:t> Plan how to vary the IV. For instance, in a diet study, you might have different groups follow different meal plans. In complex multi-attribute experiments like conjoint experiments, the experimental design needs to control the correlations among all of the IV factors (the attributes).</a:t>
            </a:r>
          </a:p>
          <a:p>
            <a:pPr algn="just"/>
            <a:r>
              <a:rPr lang="en-US" b="1" dirty="0"/>
              <a:t>Determining the Scope and Granularity of Treatments:</a:t>
            </a:r>
            <a:r>
              <a:rPr lang="en-US" dirty="0"/>
              <a:t> Decide on the levels of treatment. For example, low, medium, and high intensity of an exercise regimen.</a:t>
            </a:r>
          </a:p>
          <a:p>
            <a:endParaRPr lang="en-GB" dirty="0"/>
          </a:p>
        </p:txBody>
      </p:sp>
    </p:spTree>
    <p:extLst>
      <p:ext uri="{BB962C8B-B14F-4D97-AF65-F5344CB8AC3E}">
        <p14:creationId xmlns:p14="http://schemas.microsoft.com/office/powerpoint/2010/main" val="922010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FE974-0EFC-B05F-8429-E82AA11EB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3A45B-B519-A8E3-EBFA-E24D0CF6EFD1}"/>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11994F26-A001-CADC-E3EA-140056381757}"/>
              </a:ext>
            </a:extLst>
          </p:cNvPr>
          <p:cNvSpPr>
            <a:spLocks noGrp="1"/>
          </p:cNvSpPr>
          <p:nvPr>
            <p:ph idx="1"/>
          </p:nvPr>
        </p:nvSpPr>
        <p:spPr/>
        <p:txBody>
          <a:bodyPr/>
          <a:lstStyle/>
          <a:p>
            <a:r>
              <a:rPr lang="en-US" dirty="0"/>
              <a:t>Step 4: Assigning Subjects to Treatment Groups</a:t>
            </a:r>
          </a:p>
          <a:p>
            <a:r>
              <a:rPr lang="en-US" b="1" dirty="0"/>
              <a:t>Randomization Methods:</a:t>
            </a:r>
            <a:r>
              <a:rPr lang="en-US" dirty="0"/>
              <a:t> Use random assignment methods such as completely randomized designs or randomized block designs to assign subjects to groups.</a:t>
            </a:r>
          </a:p>
          <a:p>
            <a:r>
              <a:rPr lang="en-US" b="1" dirty="0"/>
              <a:t>Between-Subjects vs. Within-Subjects Designs:</a:t>
            </a:r>
            <a:r>
              <a:rPr lang="en-US" dirty="0"/>
              <a:t> Decide whether to use a between-subjects design (different participants in each group) or a within-subjects design (same participants receive all treatments). For example, testing two types of learning methods in separate groups (between-subjects) vs. having the same group use both methods at different times (within-subjects).</a:t>
            </a:r>
          </a:p>
          <a:p>
            <a:endParaRPr lang="en-GB" dirty="0"/>
          </a:p>
        </p:txBody>
      </p:sp>
    </p:spTree>
    <p:extLst>
      <p:ext uri="{BB962C8B-B14F-4D97-AF65-F5344CB8AC3E}">
        <p14:creationId xmlns:p14="http://schemas.microsoft.com/office/powerpoint/2010/main" val="3027800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AE38-9537-1091-9F9B-87DF5022D5D1}"/>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EBC25013-4FF1-98E6-AD20-75086550BF5B}"/>
              </a:ext>
            </a:extLst>
          </p:cNvPr>
          <p:cNvSpPr>
            <a:spLocks noGrp="1"/>
          </p:cNvSpPr>
          <p:nvPr>
            <p:ph idx="1"/>
          </p:nvPr>
        </p:nvSpPr>
        <p:spPr/>
        <p:txBody>
          <a:bodyPr/>
          <a:lstStyle/>
          <a:p>
            <a:r>
              <a:rPr lang="en-US" dirty="0"/>
              <a:t>Step 5: Measuring Dependent Variables</a:t>
            </a:r>
          </a:p>
          <a:p>
            <a:r>
              <a:rPr lang="en-US" b="1" dirty="0"/>
              <a:t>Collection Methods for Dependent Variable Outcomes:</a:t>
            </a:r>
            <a:r>
              <a:rPr lang="en-US" dirty="0"/>
              <a:t> Choose appropriate methods to measure DVs, such as </a:t>
            </a:r>
            <a:r>
              <a:rPr lang="en-US" dirty="0">
                <a:hlinkClick r:id="rId2"/>
              </a:rPr>
              <a:t>surveys</a:t>
            </a:r>
            <a:r>
              <a:rPr lang="en-US" dirty="0"/>
              <a:t>, tests, or physiological measurements.</a:t>
            </a:r>
          </a:p>
          <a:p>
            <a:r>
              <a:rPr lang="en-US" b="1" dirty="0"/>
              <a:t>Considerations for Valid Measurements:</a:t>
            </a:r>
            <a:r>
              <a:rPr lang="en-US" dirty="0"/>
              <a:t> Ensure your measurement tools are valid (accurately measure what they're supposed to). For example, using a standardized test to measure academic performance.</a:t>
            </a:r>
          </a:p>
          <a:p>
            <a:endParaRPr lang="en-GB" dirty="0"/>
          </a:p>
        </p:txBody>
      </p:sp>
    </p:spTree>
    <p:extLst>
      <p:ext uri="{BB962C8B-B14F-4D97-AF65-F5344CB8AC3E}">
        <p14:creationId xmlns:p14="http://schemas.microsoft.com/office/powerpoint/2010/main" val="38488120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2D97-604A-36C6-C55E-F6341FEB7571}"/>
              </a:ext>
            </a:extLst>
          </p:cNvPr>
          <p:cNvSpPr>
            <a:spLocks noGrp="1"/>
          </p:cNvSpPr>
          <p:nvPr>
            <p:ph type="title"/>
          </p:nvPr>
        </p:nvSpPr>
        <p:spPr/>
        <p:txBody>
          <a:bodyPr/>
          <a:lstStyle/>
          <a:p>
            <a:r>
              <a:rPr lang="en-GB" dirty="0"/>
              <a:t>Advantages of Designed Experiments</a:t>
            </a:r>
          </a:p>
        </p:txBody>
      </p:sp>
      <p:sp>
        <p:nvSpPr>
          <p:cNvPr id="3" name="Content Placeholder 2">
            <a:extLst>
              <a:ext uri="{FF2B5EF4-FFF2-40B4-BE49-F238E27FC236}">
                <a16:creationId xmlns:a16="http://schemas.microsoft.com/office/drawing/2014/main" id="{2F360714-A395-4F8B-37A4-FC624F8198CE}"/>
              </a:ext>
            </a:extLst>
          </p:cNvPr>
          <p:cNvSpPr>
            <a:spLocks noGrp="1"/>
          </p:cNvSpPr>
          <p:nvPr>
            <p:ph idx="1"/>
          </p:nvPr>
        </p:nvSpPr>
        <p:spPr>
          <a:xfrm>
            <a:off x="838200" y="1825625"/>
            <a:ext cx="10515600" cy="3326820"/>
          </a:xfrm>
        </p:spPr>
        <p:txBody>
          <a:bodyPr/>
          <a:lstStyle/>
          <a:p>
            <a:r>
              <a:rPr lang="en-US" dirty="0"/>
              <a:t>Control Over Variables</a:t>
            </a:r>
          </a:p>
          <a:p>
            <a:r>
              <a:rPr lang="en-US" dirty="0"/>
              <a:t>Experimental designs allow researchers to manipulate and control variables precisely. This control allows researchers to isolate and quantify the effects of the independent variable(s) on the dependent variable, providing clear insights into cause-and-effect relationships. For example, in a clinical trial, researchers can control the dosage and timing of a drug administration to study its effects accurately.</a:t>
            </a:r>
          </a:p>
          <a:p>
            <a:endParaRPr lang="en-GB" dirty="0"/>
          </a:p>
        </p:txBody>
      </p:sp>
      <p:sp>
        <p:nvSpPr>
          <p:cNvPr id="5" name="TextBox 4">
            <a:extLst>
              <a:ext uri="{FF2B5EF4-FFF2-40B4-BE49-F238E27FC236}">
                <a16:creationId xmlns:a16="http://schemas.microsoft.com/office/drawing/2014/main" id="{3A1D11B7-C4DC-57D0-134F-11C9C5839914}"/>
              </a:ext>
            </a:extLst>
          </p:cNvPr>
          <p:cNvSpPr txBox="1"/>
          <p:nvPr/>
        </p:nvSpPr>
        <p:spPr>
          <a:xfrm>
            <a:off x="1011804" y="5703923"/>
            <a:ext cx="7519946" cy="369332"/>
          </a:xfrm>
          <a:prstGeom prst="rect">
            <a:avLst/>
          </a:prstGeom>
          <a:noFill/>
        </p:spPr>
        <p:txBody>
          <a:bodyPr wrap="square">
            <a:spAutoFit/>
          </a:bodyPr>
          <a:lstStyle/>
          <a:p>
            <a:r>
              <a:rPr lang="en-US" dirty="0">
                <a:hlinkClick r:id="rId2"/>
              </a:rPr>
              <a:t>Use of Experimental Designs in Research: Definition, Steps, Types, and More</a:t>
            </a:r>
            <a:endParaRPr lang="en-GB" dirty="0"/>
          </a:p>
        </p:txBody>
      </p:sp>
    </p:spTree>
    <p:extLst>
      <p:ext uri="{BB962C8B-B14F-4D97-AF65-F5344CB8AC3E}">
        <p14:creationId xmlns:p14="http://schemas.microsoft.com/office/powerpoint/2010/main" val="148318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7CC3-6340-51E3-02F3-B6D0F1C658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9E8D91-66D7-D219-F311-B9C180BD1430}"/>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2AD6F13E-5AED-273F-AE91-E31832D770DE}"/>
              </a:ext>
            </a:extLst>
          </p:cNvPr>
          <p:cNvSpPr>
            <a:spLocks noGrp="1"/>
          </p:cNvSpPr>
          <p:nvPr>
            <p:ph idx="1"/>
          </p:nvPr>
        </p:nvSpPr>
        <p:spPr/>
        <p:txBody>
          <a:bodyPr/>
          <a:lstStyle/>
          <a:p>
            <a:r>
              <a:rPr lang="en-US" dirty="0"/>
              <a:t>Valid and Reliable Results</a:t>
            </a:r>
          </a:p>
          <a:p>
            <a:r>
              <a:rPr lang="en-US" dirty="0"/>
              <a:t>By controlling extraneous variables and using randomization, experimental designs can produce valid and reliable results. These results are often replicable, adding to the credibility of the findings. For instance, a well-designed experiment testing a new teaching method can produce reliable data on its effectiveness, which can then be replicated in different educational settings.</a:t>
            </a:r>
          </a:p>
          <a:p>
            <a:endParaRPr lang="en-GB" dirty="0"/>
          </a:p>
        </p:txBody>
      </p:sp>
    </p:spTree>
    <p:extLst>
      <p:ext uri="{BB962C8B-B14F-4D97-AF65-F5344CB8AC3E}">
        <p14:creationId xmlns:p14="http://schemas.microsoft.com/office/powerpoint/2010/main" val="10941008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A462D-DF24-0FD2-3ECE-BB3148375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7D5A0D-5CD4-89D9-C844-E8523730FBEA}"/>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4328F1B0-80D5-09CE-8DED-90F13919F74B}"/>
              </a:ext>
            </a:extLst>
          </p:cNvPr>
          <p:cNvSpPr>
            <a:spLocks noGrp="1"/>
          </p:cNvSpPr>
          <p:nvPr>
            <p:ph idx="1"/>
          </p:nvPr>
        </p:nvSpPr>
        <p:spPr/>
        <p:txBody>
          <a:bodyPr/>
          <a:lstStyle/>
          <a:p>
            <a:r>
              <a:rPr lang="en-US" dirty="0"/>
              <a:t>Repurposing of Data for Further Research</a:t>
            </a:r>
          </a:p>
          <a:p>
            <a:r>
              <a:rPr lang="en-US" dirty="0"/>
              <a:t>Data collected from designed experiments can be valuable for future research. The detailed and structured nature of these experiments means that the data can often be repurposed for meta-analyses, secondary studies, or to inform subsequent research projects. For example, data from a market research experiment can be used to refine marketing strategies or to develop new hypotheses for future studies.</a:t>
            </a:r>
          </a:p>
          <a:p>
            <a:endParaRPr lang="en-GB" dirty="0"/>
          </a:p>
        </p:txBody>
      </p:sp>
    </p:spTree>
    <p:extLst>
      <p:ext uri="{BB962C8B-B14F-4D97-AF65-F5344CB8AC3E}">
        <p14:creationId xmlns:p14="http://schemas.microsoft.com/office/powerpoint/2010/main" val="8582426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A43BF-2633-37E6-ED7D-761F3A514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729F93-B90E-4BAA-DE29-9AF236FBFBF5}"/>
              </a:ext>
            </a:extLst>
          </p:cNvPr>
          <p:cNvSpPr>
            <a:spLocks noGrp="1"/>
          </p:cNvSpPr>
          <p:nvPr>
            <p:ph type="title"/>
          </p:nvPr>
        </p:nvSpPr>
        <p:spPr>
          <a:xfrm>
            <a:off x="838200" y="365125"/>
            <a:ext cx="10515600" cy="660593"/>
          </a:xfrm>
        </p:spPr>
        <p:txBody>
          <a:bodyPr>
            <a:normAutofit fontScale="90000"/>
          </a:bodyPr>
          <a:lstStyle/>
          <a:p>
            <a:r>
              <a:rPr lang="en-GB" dirty="0"/>
              <a:t>Examples of Experimental Designs</a:t>
            </a:r>
          </a:p>
        </p:txBody>
      </p:sp>
      <p:sp>
        <p:nvSpPr>
          <p:cNvPr id="3" name="Content Placeholder 2">
            <a:extLst>
              <a:ext uri="{FF2B5EF4-FFF2-40B4-BE49-F238E27FC236}">
                <a16:creationId xmlns:a16="http://schemas.microsoft.com/office/drawing/2014/main" id="{B58B5540-3D86-45A7-317D-E03A6CCCE314}"/>
              </a:ext>
            </a:extLst>
          </p:cNvPr>
          <p:cNvSpPr>
            <a:spLocks noGrp="1"/>
          </p:cNvSpPr>
          <p:nvPr>
            <p:ph idx="1"/>
          </p:nvPr>
        </p:nvSpPr>
        <p:spPr>
          <a:xfrm>
            <a:off x="838200" y="1359673"/>
            <a:ext cx="10515600" cy="4817290"/>
          </a:xfrm>
        </p:spPr>
        <p:txBody>
          <a:bodyPr>
            <a:normAutofit fontScale="92500" lnSpcReduction="20000"/>
          </a:bodyPr>
          <a:lstStyle/>
          <a:p>
            <a:r>
              <a:rPr lang="en-US" b="1" dirty="0"/>
              <a:t>Case Studies in Various Fields:</a:t>
            </a:r>
            <a:r>
              <a:rPr lang="en-US" dirty="0"/>
              <a:t> Experimental design experiments are used across a range of fields, providing valuable insights and driving innovation.</a:t>
            </a:r>
          </a:p>
          <a:p>
            <a:r>
              <a:rPr lang="en-US" b="1" dirty="0"/>
              <a:t>Psychology:</a:t>
            </a:r>
            <a:r>
              <a:rPr lang="en-US" dirty="0"/>
              <a:t> A study examining the effects of cognitive-behavioral therapy (CBT) on anxiety levels. Participants are randomly assigned to receive either CBT or no treatment, and anxiety levels are measured before and after the intervention. This design helps in isolating the effect of CBT on anxiety reduction.</a:t>
            </a:r>
          </a:p>
          <a:p>
            <a:r>
              <a:rPr lang="en-US" b="1" dirty="0"/>
              <a:t>Ecology:</a:t>
            </a:r>
            <a:r>
              <a:rPr lang="en-US" dirty="0"/>
              <a:t> An experiment testing the impact of different fertilizers on plant growth. Plants are randomly assigned to different fertilizer treatments, and growth is measured over time. This helps in identifying the most effective fertilizer for enhancing plant growth.</a:t>
            </a:r>
          </a:p>
          <a:p>
            <a:r>
              <a:rPr lang="en-US" b="1" dirty="0"/>
              <a:t>Healthcare:</a:t>
            </a:r>
            <a:r>
              <a:rPr lang="en-US" dirty="0"/>
              <a:t> A clinical trial evaluating a new medication for hypertension. Participants are randomly assigned to receive either the new medication or a placebo, and blood pressure levels are monitored. This helps in determining the medication’s efficacy.</a:t>
            </a:r>
          </a:p>
          <a:p>
            <a:endParaRPr lang="en-GB" dirty="0"/>
          </a:p>
        </p:txBody>
      </p:sp>
    </p:spTree>
    <p:extLst>
      <p:ext uri="{BB962C8B-B14F-4D97-AF65-F5344CB8AC3E}">
        <p14:creationId xmlns:p14="http://schemas.microsoft.com/office/powerpoint/2010/main" val="40224293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DE04-6DC6-7C57-B461-39E43E3CC6A9}"/>
              </a:ext>
            </a:extLst>
          </p:cNvPr>
          <p:cNvSpPr>
            <a:spLocks noGrp="1"/>
          </p:cNvSpPr>
          <p:nvPr>
            <p:ph type="title"/>
          </p:nvPr>
        </p:nvSpPr>
        <p:spPr>
          <a:xfrm>
            <a:off x="838200" y="365125"/>
            <a:ext cx="10515600" cy="684447"/>
          </a:xfrm>
        </p:spPr>
        <p:txBody>
          <a:bodyPr>
            <a:normAutofit fontScale="90000"/>
          </a:bodyPr>
          <a:lstStyle/>
          <a:p>
            <a:r>
              <a:rPr lang="en-GB" dirty="0"/>
              <a:t>Examples of Experimental Designs</a:t>
            </a:r>
          </a:p>
        </p:txBody>
      </p:sp>
      <p:sp>
        <p:nvSpPr>
          <p:cNvPr id="3" name="Content Placeholder 2">
            <a:extLst>
              <a:ext uri="{FF2B5EF4-FFF2-40B4-BE49-F238E27FC236}">
                <a16:creationId xmlns:a16="http://schemas.microsoft.com/office/drawing/2014/main" id="{1453A1E9-D8A6-18B3-CDE9-58E499D89D6D}"/>
              </a:ext>
            </a:extLst>
          </p:cNvPr>
          <p:cNvSpPr>
            <a:spLocks noGrp="1"/>
          </p:cNvSpPr>
          <p:nvPr>
            <p:ph idx="1"/>
          </p:nvPr>
        </p:nvSpPr>
        <p:spPr>
          <a:xfrm>
            <a:off x="838199" y="1129085"/>
            <a:ext cx="10810461" cy="5363789"/>
          </a:xfrm>
        </p:spPr>
        <p:txBody>
          <a:bodyPr>
            <a:normAutofit lnSpcReduction="10000"/>
          </a:bodyPr>
          <a:lstStyle/>
          <a:p>
            <a:r>
              <a:rPr lang="en-US" b="1" dirty="0"/>
              <a:t>Real-World Experimental Design Experiments:</a:t>
            </a:r>
            <a:endParaRPr lang="en-US" dirty="0"/>
          </a:p>
          <a:p>
            <a:endParaRPr lang="en-US" b="1" dirty="0"/>
          </a:p>
          <a:p>
            <a:r>
              <a:rPr lang="en-US" b="1" dirty="0"/>
              <a:t>Marketing:</a:t>
            </a:r>
            <a:r>
              <a:rPr lang="en-US" dirty="0"/>
              <a:t> A company tests two different email marketing strategies to see which one generates more customer engagement. Customers are randomly assigned to receive either strategy A or B, and engagement metrics (e.g., open rates, click-through rates) are analyzed. This helps in identifying the more effective marketing approach.</a:t>
            </a:r>
          </a:p>
          <a:p>
            <a:r>
              <a:rPr lang="en-US" b="1" dirty="0"/>
              <a:t>Education:</a:t>
            </a:r>
            <a:r>
              <a:rPr lang="en-US" dirty="0"/>
              <a:t> A school tests the effectiveness of an interactive learning app versus traditional teaching methods. Students are randomly assigned to use either the app or traditional methods, and their academic performance is assessed through standardized tests. This experiment helps in understanding the impact of technology on learning outcomes.</a:t>
            </a:r>
          </a:p>
          <a:p>
            <a:endParaRPr lang="en-GB" dirty="0"/>
          </a:p>
        </p:txBody>
      </p:sp>
    </p:spTree>
    <p:extLst>
      <p:ext uri="{BB962C8B-B14F-4D97-AF65-F5344CB8AC3E}">
        <p14:creationId xmlns:p14="http://schemas.microsoft.com/office/powerpoint/2010/main" val="30918698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354C-03C2-3E94-0AB3-AC15C57E17D4}"/>
              </a:ext>
            </a:extLst>
          </p:cNvPr>
          <p:cNvSpPr>
            <a:spLocks noGrp="1"/>
          </p:cNvSpPr>
          <p:nvPr>
            <p:ph type="title"/>
          </p:nvPr>
        </p:nvSpPr>
        <p:spPr/>
        <p:txBody>
          <a:bodyPr/>
          <a:lstStyle/>
          <a:p>
            <a:r>
              <a:rPr lang="en-US" dirty="0"/>
              <a:t>Experimental design in action</a:t>
            </a:r>
            <a:endParaRPr lang="en-GB" dirty="0"/>
          </a:p>
        </p:txBody>
      </p:sp>
      <p:sp>
        <p:nvSpPr>
          <p:cNvPr id="3" name="Content Placeholder 2">
            <a:extLst>
              <a:ext uri="{FF2B5EF4-FFF2-40B4-BE49-F238E27FC236}">
                <a16:creationId xmlns:a16="http://schemas.microsoft.com/office/drawing/2014/main" id="{58A68B08-61C9-D06A-F984-C20512979FCB}"/>
              </a:ext>
            </a:extLst>
          </p:cNvPr>
          <p:cNvSpPr>
            <a:spLocks noGrp="1"/>
          </p:cNvSpPr>
          <p:nvPr>
            <p:ph idx="1"/>
          </p:nvPr>
        </p:nvSpPr>
        <p:spPr/>
        <p:txBody>
          <a:bodyPr/>
          <a:lstStyle/>
          <a:p>
            <a:pPr marL="0" indent="0">
              <a:buNone/>
            </a:pPr>
            <a:endParaRPr lang="en-US" dirty="0"/>
          </a:p>
          <a:p>
            <a:pPr marL="0" indent="0">
              <a:buNone/>
            </a:pPr>
            <a:r>
              <a:rPr lang="en-US" dirty="0" err="1">
                <a:hlinkClick r:id="rId2"/>
              </a:rPr>
              <a:t>YouTubeExperimental</a:t>
            </a:r>
            <a:r>
              <a:rPr lang="en-US" dirty="0">
                <a:hlinkClick r:id="rId2"/>
              </a:rPr>
              <a:t> Research Design: Key Concepts</a:t>
            </a:r>
            <a:r>
              <a:rPr lang="en-US" dirty="0"/>
              <a:t> (11:34 mins)</a:t>
            </a:r>
          </a:p>
          <a:p>
            <a:endParaRPr lang="en-US" dirty="0"/>
          </a:p>
          <a:p>
            <a:endParaRPr lang="en-US" dirty="0"/>
          </a:p>
          <a:p>
            <a:r>
              <a:rPr lang="en-GB" dirty="0">
                <a:hlinkClick r:id="rId3"/>
              </a:rPr>
              <a:t>https://video.search.yahoo.com/search/video?p=how+to+do+experimeental+design+in+business+research&amp;fr=mcafee&amp;fr2=sb-top&amp;rurl=https%3A%2F%2Fwww.youtube.com%2Fwatch%3Fv%3DS-MhKTlW2jQ</a:t>
            </a:r>
            <a:endParaRPr lang="en-GB" dirty="0"/>
          </a:p>
          <a:p>
            <a:endParaRPr lang="en-GB" dirty="0"/>
          </a:p>
        </p:txBody>
      </p:sp>
    </p:spTree>
    <p:extLst>
      <p:ext uri="{BB962C8B-B14F-4D97-AF65-F5344CB8AC3E}">
        <p14:creationId xmlns:p14="http://schemas.microsoft.com/office/powerpoint/2010/main" val="23078446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291B-1D6E-DD30-6B4E-2DE8BBEB320C}"/>
              </a:ext>
            </a:extLst>
          </p:cNvPr>
          <p:cNvSpPr>
            <a:spLocks noGrp="1"/>
          </p:cNvSpPr>
          <p:nvPr>
            <p:ph type="title"/>
          </p:nvPr>
        </p:nvSpPr>
        <p:spPr/>
        <p:txBody>
          <a:bodyPr/>
          <a:lstStyle/>
          <a:p>
            <a:r>
              <a:rPr lang="en-US"/>
              <a:t>Activity 1 </a:t>
            </a:r>
            <a:endParaRPr lang="en-GB" dirty="0"/>
          </a:p>
        </p:txBody>
      </p:sp>
      <p:sp>
        <p:nvSpPr>
          <p:cNvPr id="3" name="Content Placeholder 2">
            <a:extLst>
              <a:ext uri="{FF2B5EF4-FFF2-40B4-BE49-F238E27FC236}">
                <a16:creationId xmlns:a16="http://schemas.microsoft.com/office/drawing/2014/main" id="{54BC0FC9-6AA9-BA54-7880-CCB625E7BB4D}"/>
              </a:ext>
            </a:extLst>
          </p:cNvPr>
          <p:cNvSpPr>
            <a:spLocks noGrp="1"/>
          </p:cNvSpPr>
          <p:nvPr>
            <p:ph idx="1"/>
          </p:nvPr>
        </p:nvSpPr>
        <p:spPr/>
        <p:txBody>
          <a:bodyPr>
            <a:normAutofit/>
          </a:bodyPr>
          <a:lstStyle/>
          <a:p>
            <a:r>
              <a:rPr lang="en-US" dirty="0"/>
              <a:t>Please design a research with experimental design elements incorporated </a:t>
            </a:r>
          </a:p>
          <a:p>
            <a:endParaRPr lang="en-US" dirty="0"/>
          </a:p>
          <a:p>
            <a:r>
              <a:rPr lang="en-US" dirty="0"/>
              <a:t>Output</a:t>
            </a:r>
          </a:p>
          <a:p>
            <a:pPr marL="0" indent="0">
              <a:buNone/>
            </a:pPr>
            <a:r>
              <a:rPr lang="en-US" dirty="0"/>
              <a:t>1 Independent variable </a:t>
            </a:r>
          </a:p>
          <a:p>
            <a:pPr marL="0" indent="0">
              <a:buNone/>
            </a:pPr>
            <a:r>
              <a:rPr lang="en-US" dirty="0"/>
              <a:t>2. Dependent variable </a:t>
            </a:r>
          </a:p>
          <a:p>
            <a:pPr marL="0" indent="0">
              <a:buNone/>
            </a:pPr>
            <a:r>
              <a:rPr lang="en-US" dirty="0"/>
              <a:t>3. Controlled measures</a:t>
            </a:r>
          </a:p>
          <a:p>
            <a:pPr marL="0" indent="0">
              <a:buNone/>
            </a:pPr>
            <a:r>
              <a:rPr lang="en-US" dirty="0"/>
              <a:t>4. Hypotheses </a:t>
            </a:r>
            <a:endParaRPr lang="en-GB" dirty="0"/>
          </a:p>
          <a:p>
            <a:endParaRPr lang="en-US" dirty="0"/>
          </a:p>
          <a:p>
            <a:endParaRPr lang="en-US" dirty="0"/>
          </a:p>
        </p:txBody>
      </p:sp>
    </p:spTree>
    <p:extLst>
      <p:ext uri="{BB962C8B-B14F-4D97-AF65-F5344CB8AC3E}">
        <p14:creationId xmlns:p14="http://schemas.microsoft.com/office/powerpoint/2010/main" val="11579101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3E41-9AA9-26C4-ECE1-B5EE2873CC49}"/>
              </a:ext>
            </a:extLst>
          </p:cNvPr>
          <p:cNvSpPr>
            <a:spLocks noGrp="1"/>
          </p:cNvSpPr>
          <p:nvPr>
            <p:ph type="title"/>
          </p:nvPr>
        </p:nvSpPr>
        <p:spPr/>
        <p:txBody>
          <a:bodyPr/>
          <a:lstStyle/>
          <a:p>
            <a:r>
              <a:rPr lang="en-US" dirty="0"/>
              <a:t>Activity 2</a:t>
            </a:r>
            <a:endParaRPr lang="en-GB" dirty="0"/>
          </a:p>
        </p:txBody>
      </p:sp>
      <p:sp>
        <p:nvSpPr>
          <p:cNvPr id="3" name="Content Placeholder 2">
            <a:extLst>
              <a:ext uri="{FF2B5EF4-FFF2-40B4-BE49-F238E27FC236}">
                <a16:creationId xmlns:a16="http://schemas.microsoft.com/office/drawing/2014/main" id="{D1FEAA10-0F6A-E32A-646D-9F99FBE84FFE}"/>
              </a:ext>
            </a:extLst>
          </p:cNvPr>
          <p:cNvSpPr>
            <a:spLocks noGrp="1"/>
          </p:cNvSpPr>
          <p:nvPr>
            <p:ph idx="1"/>
          </p:nvPr>
        </p:nvSpPr>
        <p:spPr>
          <a:xfrm>
            <a:off x="838200" y="1690688"/>
            <a:ext cx="10515600" cy="4486275"/>
          </a:xfrm>
        </p:spPr>
        <p:txBody>
          <a:bodyPr/>
          <a:lstStyle/>
          <a:p>
            <a:pPr marL="0" indent="0">
              <a:buNone/>
            </a:pPr>
            <a:r>
              <a:rPr lang="en-US" dirty="0"/>
              <a:t>Please select ONE journal and identify the following :  </a:t>
            </a:r>
          </a:p>
          <a:p>
            <a:pPr marL="0" indent="0">
              <a:buNone/>
            </a:pPr>
            <a:endParaRPr lang="en-US" dirty="0"/>
          </a:p>
          <a:p>
            <a:pPr marL="0" indent="0">
              <a:buNone/>
            </a:pPr>
            <a:r>
              <a:rPr lang="en-US" dirty="0"/>
              <a:t>1 Independent variable </a:t>
            </a:r>
          </a:p>
          <a:p>
            <a:pPr marL="0" indent="0">
              <a:buNone/>
            </a:pPr>
            <a:r>
              <a:rPr lang="en-US" dirty="0"/>
              <a:t>2. Dependent variable </a:t>
            </a:r>
          </a:p>
          <a:p>
            <a:pPr marL="0" indent="0">
              <a:buNone/>
            </a:pPr>
            <a:r>
              <a:rPr lang="en-US" dirty="0"/>
              <a:t>3. Controlled measures</a:t>
            </a:r>
          </a:p>
          <a:p>
            <a:pPr marL="0" indent="0">
              <a:buNone/>
            </a:pPr>
            <a:r>
              <a:rPr lang="en-US" dirty="0"/>
              <a:t>4. Hypotheses </a:t>
            </a:r>
            <a:endParaRPr lang="en-GB" dirty="0"/>
          </a:p>
        </p:txBody>
      </p:sp>
    </p:spTree>
    <p:extLst>
      <p:ext uri="{BB962C8B-B14F-4D97-AF65-F5344CB8AC3E}">
        <p14:creationId xmlns:p14="http://schemas.microsoft.com/office/powerpoint/2010/main" val="36398354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46F92-92A6-F894-9CC7-54A2841CCF8D}"/>
              </a:ext>
            </a:extLst>
          </p:cNvPr>
          <p:cNvSpPr>
            <a:spLocks noGrp="1"/>
          </p:cNvSpPr>
          <p:nvPr>
            <p:ph type="title"/>
          </p:nvPr>
        </p:nvSpPr>
        <p:spPr>
          <a:xfrm>
            <a:off x="917713" y="2893640"/>
            <a:ext cx="10515600" cy="1325563"/>
          </a:xfrm>
        </p:spPr>
        <p:txBody>
          <a:bodyPr/>
          <a:lstStyle/>
          <a:p>
            <a:r>
              <a:rPr lang="en-US"/>
              <a:t>Q&amp;A ! </a:t>
            </a:r>
            <a:endParaRPr lang="en-GB" dirty="0"/>
          </a:p>
        </p:txBody>
      </p:sp>
    </p:spTree>
    <p:extLst>
      <p:ext uri="{BB962C8B-B14F-4D97-AF65-F5344CB8AC3E}">
        <p14:creationId xmlns:p14="http://schemas.microsoft.com/office/powerpoint/2010/main" val="282666553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2184</Words>
  <Application>Microsoft Office PowerPoint</Application>
  <PresentationFormat>Widescreen</PresentationFormat>
  <Paragraphs>144</Paragraphs>
  <Slides>37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Times New Roman</vt:lpstr>
      <vt:lpstr>Wingdings</vt:lpstr>
      <vt:lpstr>Office 2013 - 2022 Theme</vt:lpstr>
      <vt:lpstr>Advancing to the Doctoral Research Stage Experimental Design</vt:lpstr>
      <vt:lpstr>Please note</vt:lpstr>
      <vt:lpstr>Experimental Design</vt:lpstr>
      <vt:lpstr>What is Experimental Design ?</vt:lpstr>
      <vt:lpstr>Experimental Design in business research</vt:lpstr>
      <vt:lpstr>Experimental Design in business research</vt:lpstr>
      <vt:lpstr>Experimental design in different domains</vt:lpstr>
      <vt:lpstr>Experimental design </vt:lpstr>
      <vt:lpstr>Objectives of experimental design </vt:lpstr>
      <vt:lpstr>Principles of Experimental Design </vt:lpstr>
      <vt:lpstr>Variables in Designed Experiments </vt:lpstr>
      <vt:lpstr>Types of experimental design</vt:lpstr>
      <vt:lpstr>True Experimental Research Design </vt:lpstr>
      <vt:lpstr>True Experimental Research Design </vt:lpstr>
      <vt:lpstr>Quasi-experimental Research Design</vt:lpstr>
      <vt:lpstr>Quasi-experimental Research Design</vt:lpstr>
      <vt:lpstr>Quasi-experimental Research Design</vt:lpstr>
      <vt:lpstr>Quasi-experimental Research Design</vt:lpstr>
      <vt:lpstr>Example : Effects of Environmental Ergonomics on employee performance </vt:lpstr>
      <vt:lpstr>Experimental Studies</vt:lpstr>
      <vt:lpstr>Exercise on Effects of Environmental Ergonomics on employee performance </vt:lpstr>
      <vt:lpstr>Environmental Ergonomics</vt:lpstr>
      <vt:lpstr>Experimental Design Steps</vt:lpstr>
      <vt:lpstr>Experimental Design Steps</vt:lpstr>
      <vt:lpstr>Experimental Design Steps</vt:lpstr>
      <vt:lpstr>Experimental Design Steps</vt:lpstr>
      <vt:lpstr>Experimental Design Steps</vt:lpstr>
      <vt:lpstr>Experimental Design Steps</vt:lpstr>
      <vt:lpstr>Advantages of Designed Experiments</vt:lpstr>
      <vt:lpstr>Examples of Experimental Designs</vt:lpstr>
      <vt:lpstr>Examples of Experimental Designs</vt:lpstr>
      <vt:lpstr>Examples of Experimental Designs</vt:lpstr>
      <vt:lpstr>Examples of Experimental Designs</vt:lpstr>
      <vt:lpstr>Experimental design in action</vt:lpstr>
      <vt:lpstr>Activity 1 </vt:lpstr>
      <vt:lpstr>Activity 2</vt:lpstr>
      <vt:lpstr>Q&amp;A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ADRS MIXED METHODS</dc:title>
  <dc:creator>Caroline Jawad</dc:creator>
  <cp:lastModifiedBy>Helen Lee</cp:lastModifiedBy>
  <cp:revision>8</cp:revision>
  <dcterms:created xsi:type="dcterms:W3CDTF">2023-10-17T09:32:14Z</dcterms:created>
  <dcterms:modified xsi:type="dcterms:W3CDTF">2025-09-07T18:52:49Z</dcterms:modified>
</cp:coreProperties>
</file>