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328" r:id="rId6"/>
    <p:sldId id="320" r:id="rId7"/>
    <p:sldId id="332" r:id="rId8"/>
    <p:sldId id="321" r:id="rId9"/>
    <p:sldId id="322" r:id="rId10"/>
    <p:sldId id="333" r:id="rId11"/>
    <p:sldId id="334" r:id="rId12"/>
    <p:sldId id="330" r:id="rId13"/>
    <p:sldId id="335" r:id="rId14"/>
    <p:sldId id="344" r:id="rId15"/>
    <p:sldId id="259" r:id="rId16"/>
    <p:sldId id="323" r:id="rId17"/>
    <p:sldId id="324" r:id="rId18"/>
    <p:sldId id="336" r:id="rId19"/>
    <p:sldId id="257" r:id="rId20"/>
    <p:sldId id="274" r:id="rId21"/>
    <p:sldId id="325" r:id="rId22"/>
    <p:sldId id="278" r:id="rId23"/>
    <p:sldId id="282" r:id="rId24"/>
    <p:sldId id="329" r:id="rId25"/>
    <p:sldId id="338" r:id="rId26"/>
    <p:sldId id="341" r:id="rId27"/>
    <p:sldId id="276" r:id="rId28"/>
    <p:sldId id="298" r:id="rId29"/>
    <p:sldId id="297" r:id="rId30"/>
    <p:sldId id="296" r:id="rId31"/>
    <p:sldId id="295" r:id="rId32"/>
    <p:sldId id="342" r:id="rId33"/>
    <p:sldId id="294" r:id="rId34"/>
    <p:sldId id="326" r:id="rId35"/>
    <p:sldId id="345" r:id="rId3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291" autoAdjust="0"/>
  </p:normalViewPr>
  <p:slideViewPr>
    <p:cSldViewPr>
      <p:cViewPr varScale="1">
        <p:scale>
          <a:sx n="66" d="100"/>
          <a:sy n="66" d="100"/>
        </p:scale>
        <p:origin x="1280" y="40"/>
      </p:cViewPr>
      <p:guideLst>
        <p:guide orient="horz" pos="2160"/>
        <p:guide pos="2880"/>
      </p:guideLst>
    </p:cSldViewPr>
  </p:slideViewPr>
  <p:outlineViewPr>
    <p:cViewPr>
      <p:scale>
        <a:sx n="33" d="100"/>
        <a:sy n="33" d="100"/>
      </p:scale>
      <p:origin x="0" y="-16506"/>
    </p:cViewPr>
  </p:outlin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03/10/2018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9261981F-7B4E-4B7E-A1DC-AD4C15507A23}" type="datetimeFigureOut">
              <a:rPr lang="en-GB" smtClean="0"/>
              <a:t>03/10/2018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EDD7E4C-2468-480E-93BB-3C01AF869EA3}" type="slidenum">
              <a:rPr lang="en-GB" smtClean="0"/>
              <a:t>‹#›</a:t>
            </a:fld>
            <a:endParaRPr lang="en-GB"/>
          </a:p>
        </p:txBody>
      </p:sp>
    </p:spTree>
    <p:extLst>
      <p:ext uri="{BB962C8B-B14F-4D97-AF65-F5344CB8AC3E}">
        <p14:creationId xmlns:p14="http://schemas.microsoft.com/office/powerpoint/2010/main" val="1949189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2</a:t>
            </a:fld>
            <a:endParaRPr lang="en-GB"/>
          </a:p>
        </p:txBody>
      </p:sp>
    </p:spTree>
    <p:extLst>
      <p:ext uri="{BB962C8B-B14F-4D97-AF65-F5344CB8AC3E}">
        <p14:creationId xmlns:p14="http://schemas.microsoft.com/office/powerpoint/2010/main" val="1356939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Decide on groups. </a:t>
            </a:r>
          </a:p>
        </p:txBody>
      </p:sp>
      <p:sp>
        <p:nvSpPr>
          <p:cNvPr id="4" name="Slide Number Placeholder 3"/>
          <p:cNvSpPr>
            <a:spLocks noGrp="1"/>
          </p:cNvSpPr>
          <p:nvPr>
            <p:ph type="sldNum" sz="quarter" idx="10"/>
          </p:nvPr>
        </p:nvSpPr>
        <p:spPr/>
        <p:txBody>
          <a:bodyPr/>
          <a:lstStyle/>
          <a:p>
            <a:fld id="{9EDD7E4C-2468-480E-93BB-3C01AF869EA3}" type="slidenum">
              <a:rPr lang="en-GB" smtClean="0"/>
              <a:t>8</a:t>
            </a:fld>
            <a:endParaRPr lang="en-GB"/>
          </a:p>
        </p:txBody>
      </p:sp>
    </p:spTree>
    <p:extLst>
      <p:ext uri="{BB962C8B-B14F-4D97-AF65-F5344CB8AC3E}">
        <p14:creationId xmlns:p14="http://schemas.microsoft.com/office/powerpoint/2010/main" val="531943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9</a:t>
            </a:fld>
            <a:endParaRPr lang="en-GB"/>
          </a:p>
        </p:txBody>
      </p:sp>
    </p:spTree>
    <p:extLst>
      <p:ext uri="{BB962C8B-B14F-4D97-AF65-F5344CB8AC3E}">
        <p14:creationId xmlns:p14="http://schemas.microsoft.com/office/powerpoint/2010/main" val="4230991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baseline="0" dirty="0">
                <a:latin typeface="Arial" panose="020B0604020202020204" pitchFamily="34" charset="0"/>
                <a:cs typeface="Arial" panose="020B0604020202020204" pitchFamily="34" charset="0"/>
              </a:rPr>
              <a:t>People are the most important part of a business (trust us – Richard Branson agrees) so that makes HR a pretty important part of a business.</a:t>
            </a: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Think about the last time you did a project at school, and what made it work well or not so well. It’s likely that the main thing that changed the outcome was the people. You might have had people in that project you were really motivated to do it to a high standard or people might not have developed the skills to make the project great.</a:t>
            </a: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Well businesses are much the same. In order for a business to be the best it can be, it needs to bring the right people into the right jobs. Then those people need to be given opportunities to develop and progress,</a:t>
            </a:r>
            <a:r>
              <a:rPr lang="en-GB" sz="1000" baseline="0" dirty="0">
                <a:latin typeface="Arial" panose="020B0604020202020204" pitchFamily="34" charset="0"/>
                <a:cs typeface="Arial" panose="020B0604020202020204" pitchFamily="34" charset="0"/>
              </a:rPr>
              <a:t> they need to have the right environment to work in and they need to feel engaged and positive about their work</a:t>
            </a:r>
            <a:r>
              <a:rPr lang="en-GB" sz="1000" dirty="0">
                <a:latin typeface="Arial" panose="020B0604020202020204" pitchFamily="34" charset="0"/>
                <a:cs typeface="Arial" panose="020B0604020202020204" pitchFamily="34" charset="0"/>
              </a:rPr>
              <a:t>. These are all aspects of HR, but overall HR is about working with the people in an organisation to help the business as a whole.</a:t>
            </a:r>
          </a:p>
          <a:p>
            <a:endParaRPr lang="en-GB" dirty="0"/>
          </a:p>
        </p:txBody>
      </p:sp>
      <p:sp>
        <p:nvSpPr>
          <p:cNvPr id="4" name="Slide Number Placeholder 3"/>
          <p:cNvSpPr>
            <a:spLocks noGrp="1"/>
          </p:cNvSpPr>
          <p:nvPr>
            <p:ph type="sldNum" sz="quarter" idx="10"/>
          </p:nvPr>
        </p:nvSpPr>
        <p:spPr/>
        <p:txBody>
          <a:bodyPr/>
          <a:lstStyle/>
          <a:p>
            <a:fld id="{BE0A9BCA-356A-45A9-9976-C7505D7A3F20}" type="slidenum">
              <a:rPr lang="en-GB" smtClean="0"/>
              <a:t>23</a:t>
            </a:fld>
            <a:endParaRPr lang="en-GB"/>
          </a:p>
        </p:txBody>
      </p:sp>
    </p:spTree>
    <p:extLst>
      <p:ext uri="{BB962C8B-B14F-4D97-AF65-F5344CB8AC3E}">
        <p14:creationId xmlns:p14="http://schemas.microsoft.com/office/powerpoint/2010/main" val="9524828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000" dirty="0">
                <a:latin typeface="Arial" panose="020B0604020202020204" pitchFamily="34" charset="0"/>
                <a:cs typeface="Arial" panose="020B0604020202020204" pitchFamily="34" charset="0"/>
              </a:rPr>
              <a:t>These are the main areas that you can work in within HR. Sometimes they’re called ‘specialisms’.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0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000" dirty="0">
                <a:latin typeface="Arial" panose="020B0604020202020204" pitchFamily="34" charset="0"/>
                <a:cs typeface="Arial" panose="020B0604020202020204" pitchFamily="34" charset="0"/>
              </a:rPr>
              <a:t>Every organisation is unique. Small companies may have one person doing bits of each of these roles, whilst big companies will have departments for each of these areas.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0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000" dirty="0">
                <a:latin typeface="Arial" panose="020B0604020202020204" pitchFamily="34" charset="0"/>
                <a:cs typeface="Arial" panose="020B0604020202020204" pitchFamily="34" charset="0"/>
              </a:rPr>
              <a:t>So let’s go through each area and see what’s involved…</a:t>
            </a:r>
          </a:p>
          <a:p>
            <a:endParaRPr lang="en-GB" dirty="0"/>
          </a:p>
        </p:txBody>
      </p:sp>
      <p:sp>
        <p:nvSpPr>
          <p:cNvPr id="4" name="Slide Number Placeholder 3"/>
          <p:cNvSpPr>
            <a:spLocks noGrp="1"/>
          </p:cNvSpPr>
          <p:nvPr>
            <p:ph type="sldNum" sz="quarter" idx="10"/>
          </p:nvPr>
        </p:nvSpPr>
        <p:spPr/>
        <p:txBody>
          <a:bodyPr/>
          <a:lstStyle/>
          <a:p>
            <a:fld id="{BE0A9BCA-356A-45A9-9976-C7505D7A3F20}" type="slidenum">
              <a:rPr lang="en-GB" smtClean="0"/>
              <a:t>24</a:t>
            </a:fld>
            <a:endParaRPr lang="en-GB"/>
          </a:p>
        </p:txBody>
      </p:sp>
    </p:spTree>
    <p:extLst>
      <p:ext uri="{BB962C8B-B14F-4D97-AF65-F5344CB8AC3E}">
        <p14:creationId xmlns:p14="http://schemas.microsoft.com/office/powerpoint/2010/main" val="4095454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kern="1200" dirty="0">
                <a:solidFill>
                  <a:schemeClr val="tx1"/>
                </a:solidFill>
                <a:effectLst/>
                <a:latin typeface="Arial" panose="020B0604020202020204" pitchFamily="34" charset="0"/>
                <a:cs typeface="Arial" panose="020B0604020202020204" pitchFamily="34" charset="0"/>
              </a:rPr>
              <a:t>Organisational development </a:t>
            </a:r>
            <a:r>
              <a:rPr lang="en-GB" sz="1000" dirty="0">
                <a:latin typeface="Arial" panose="020B0604020202020204" pitchFamily="34" charset="0"/>
                <a:cs typeface="Arial" panose="020B0604020202020204" pitchFamily="34" charset="0"/>
              </a:rPr>
              <a:t>or ‘OD’ for short </a:t>
            </a:r>
            <a:r>
              <a:rPr lang="en-GB" sz="1000" kern="1200" dirty="0">
                <a:solidFill>
                  <a:schemeClr val="tx1"/>
                </a:solidFill>
                <a:effectLst/>
                <a:latin typeface="Arial" panose="020B0604020202020204" pitchFamily="34" charset="0"/>
                <a:cs typeface="Arial" panose="020B0604020202020204" pitchFamily="34" charset="0"/>
              </a:rPr>
              <a:t>is…you guessed it…about developing the organisation to be the best it can be.</a:t>
            </a:r>
          </a:p>
          <a:p>
            <a:endParaRPr lang="en-GB" sz="1000" dirty="0">
              <a:latin typeface="Arial" panose="020B0604020202020204" pitchFamily="34" charset="0"/>
              <a:cs typeface="Arial" panose="020B0604020202020204" pitchFamily="34" charset="0"/>
            </a:endParaRPr>
          </a:p>
          <a:p>
            <a:r>
              <a:rPr lang="en-GB" sz="1000" kern="1200" dirty="0">
                <a:solidFill>
                  <a:schemeClr val="tx1"/>
                </a:solidFill>
                <a:effectLst/>
                <a:latin typeface="Arial" panose="020B0604020202020204" pitchFamily="34" charset="0"/>
                <a:cs typeface="Arial" panose="020B0604020202020204" pitchFamily="34" charset="0"/>
              </a:rPr>
              <a:t>The way people who work in OD do this is by:</a:t>
            </a:r>
          </a:p>
          <a:p>
            <a:endParaRPr lang="en-GB" sz="10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00" kern="1200" dirty="0">
                <a:solidFill>
                  <a:schemeClr val="tx1"/>
                </a:solidFill>
                <a:effectLst/>
                <a:latin typeface="Arial" panose="020B0604020202020204" pitchFamily="34" charset="0"/>
                <a:cs typeface="Arial" panose="020B0604020202020204" pitchFamily="34" charset="0"/>
              </a:rPr>
              <a:t>Working with the people who lead the company and building a vision of where the company should be. </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D</a:t>
            </a:r>
            <a:r>
              <a:rPr lang="en-GB" sz="1000" kern="1200" dirty="0">
                <a:solidFill>
                  <a:schemeClr val="tx1"/>
                </a:solidFill>
                <a:effectLst/>
                <a:latin typeface="Arial" panose="020B0604020202020204" pitchFamily="34" charset="0"/>
                <a:cs typeface="Arial" panose="020B0604020202020204" pitchFamily="34" charset="0"/>
              </a:rPr>
              <a:t>oing an analysis of the organisation and identify areas for improvement. </a:t>
            </a:r>
          </a:p>
          <a:p>
            <a:pPr marL="171450" indent="-171450">
              <a:buFont typeface="Arial" panose="020B0604020202020204" pitchFamily="34" charset="0"/>
              <a:buChar char="•"/>
            </a:pPr>
            <a:r>
              <a:rPr lang="en-GB" sz="1000" kern="1200" dirty="0">
                <a:solidFill>
                  <a:schemeClr val="tx1"/>
                </a:solidFill>
                <a:effectLst/>
                <a:latin typeface="Arial" panose="020B0604020202020204" pitchFamily="34" charset="0"/>
                <a:cs typeface="Arial" panose="020B0604020202020204" pitchFamily="34" charset="0"/>
              </a:rPr>
              <a:t>Developing programmes to address these areas e.g. training</a:t>
            </a:r>
          </a:p>
          <a:p>
            <a:pPr marL="171450" indent="-171450">
              <a:buFont typeface="Arial" panose="020B0604020202020204" pitchFamily="34" charset="0"/>
              <a:buChar char="•"/>
            </a:pPr>
            <a:r>
              <a:rPr lang="en-GB" sz="1000" kern="1200" dirty="0">
                <a:solidFill>
                  <a:schemeClr val="tx1"/>
                </a:solidFill>
                <a:effectLst/>
                <a:latin typeface="Arial" panose="020B0604020202020204" pitchFamily="34" charset="0"/>
                <a:cs typeface="Arial" panose="020B0604020202020204" pitchFamily="34" charset="0"/>
              </a:rPr>
              <a:t>Consulting with employees to make sure they’re aware of the changes</a:t>
            </a:r>
          </a:p>
          <a:p>
            <a:pPr marL="171450" indent="-171450">
              <a:buFont typeface="Arial" panose="020B0604020202020204" pitchFamily="34" charset="0"/>
              <a:buChar char="•"/>
            </a:pPr>
            <a:r>
              <a:rPr lang="en-GB" sz="1000" dirty="0">
                <a:latin typeface="Arial" panose="020B0604020202020204" pitchFamily="34" charset="0"/>
                <a:cs typeface="Arial" panose="020B0604020202020204" pitchFamily="34" charset="0"/>
              </a:rPr>
              <a:t>Manging</a:t>
            </a:r>
            <a:r>
              <a:rPr lang="en-GB" sz="1000" kern="1200" dirty="0">
                <a:solidFill>
                  <a:schemeClr val="tx1"/>
                </a:solidFill>
                <a:effectLst/>
                <a:latin typeface="Arial" panose="020B0604020202020204" pitchFamily="34" charset="0"/>
                <a:cs typeface="Arial" panose="020B0604020202020204" pitchFamily="34" charset="0"/>
              </a:rPr>
              <a:t> the programme to completion</a:t>
            </a:r>
          </a:p>
          <a:p>
            <a:endParaRPr lang="en-GB" sz="1000" dirty="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000" kern="1200" dirty="0">
                <a:solidFill>
                  <a:schemeClr val="tx1"/>
                </a:solidFill>
                <a:effectLst/>
                <a:latin typeface="Arial" panose="020B0604020202020204" pitchFamily="34" charset="0"/>
                <a:cs typeface="Arial" panose="020B0604020202020204" pitchFamily="34" charset="0"/>
              </a:rPr>
              <a:t>It can be a tough job because people are often threatened by change, but also a rewarding job because it can save a failing company.</a:t>
            </a:r>
          </a:p>
          <a:p>
            <a:endParaRPr lang="en-GB" dirty="0"/>
          </a:p>
        </p:txBody>
      </p:sp>
      <p:sp>
        <p:nvSpPr>
          <p:cNvPr id="4" name="Slide Number Placeholder 3"/>
          <p:cNvSpPr>
            <a:spLocks noGrp="1"/>
          </p:cNvSpPr>
          <p:nvPr>
            <p:ph type="sldNum" sz="quarter" idx="10"/>
          </p:nvPr>
        </p:nvSpPr>
        <p:spPr/>
        <p:txBody>
          <a:bodyPr/>
          <a:lstStyle/>
          <a:p>
            <a:fld id="{BE0A9BCA-356A-45A9-9976-C7505D7A3F20}" type="slidenum">
              <a:rPr lang="en-GB" smtClean="0"/>
              <a:t>25</a:t>
            </a:fld>
            <a:endParaRPr lang="en-GB"/>
          </a:p>
        </p:txBody>
      </p:sp>
    </p:spTree>
    <p:extLst>
      <p:ext uri="{BB962C8B-B14F-4D97-AF65-F5344CB8AC3E}">
        <p14:creationId xmlns:p14="http://schemas.microsoft.com/office/powerpoint/2010/main" val="1066994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latin typeface="Arial" panose="020B0604020202020204" pitchFamily="34" charset="0"/>
                <a:cs typeface="Arial" panose="020B0604020202020204" pitchFamily="34" charset="0"/>
              </a:rPr>
              <a:t>Employee engagement is all about making sure employees are engaged.</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Engaged employees are productive, helpful and happy.</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People who work in this area need to find a way of quantifying the levels of engagement. They might send out surveys or talk to people, then once they know the ‘mood’ of the organisation, think of different ways to make it even better.</a:t>
            </a:r>
          </a:p>
        </p:txBody>
      </p:sp>
      <p:sp>
        <p:nvSpPr>
          <p:cNvPr id="4" name="Slide Number Placeholder 3"/>
          <p:cNvSpPr>
            <a:spLocks noGrp="1"/>
          </p:cNvSpPr>
          <p:nvPr>
            <p:ph type="sldNum" sz="quarter" idx="10"/>
          </p:nvPr>
        </p:nvSpPr>
        <p:spPr/>
        <p:txBody>
          <a:bodyPr/>
          <a:lstStyle/>
          <a:p>
            <a:fld id="{BE0A9BCA-356A-45A9-9976-C7505D7A3F20}" type="slidenum">
              <a:rPr lang="en-GB" smtClean="0"/>
              <a:t>26</a:t>
            </a:fld>
            <a:endParaRPr lang="en-GB"/>
          </a:p>
        </p:txBody>
      </p:sp>
    </p:spTree>
    <p:extLst>
      <p:ext uri="{BB962C8B-B14F-4D97-AF65-F5344CB8AC3E}">
        <p14:creationId xmlns:p14="http://schemas.microsoft.com/office/powerpoint/2010/main" val="1058110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you’re more analytical and like working with data, performance and reward might be for you. It can be pretty complicated working out how much everyone should get paid – there lots to consider. Hear from </a:t>
            </a:r>
            <a:r>
              <a:rPr lang="en-GB" dirty="0" err="1"/>
              <a:t>Rajinder</a:t>
            </a:r>
            <a:r>
              <a:rPr lang="en-GB" dirty="0"/>
              <a:t> to find out more: play video.</a:t>
            </a:r>
          </a:p>
        </p:txBody>
      </p:sp>
      <p:sp>
        <p:nvSpPr>
          <p:cNvPr id="4" name="Slide Number Placeholder 3"/>
          <p:cNvSpPr>
            <a:spLocks noGrp="1"/>
          </p:cNvSpPr>
          <p:nvPr>
            <p:ph type="sldNum" sz="quarter" idx="10"/>
          </p:nvPr>
        </p:nvSpPr>
        <p:spPr/>
        <p:txBody>
          <a:bodyPr/>
          <a:lstStyle/>
          <a:p>
            <a:fld id="{BE0A9BCA-356A-45A9-9976-C7505D7A3F20}" type="slidenum">
              <a:rPr lang="en-GB" smtClean="0"/>
              <a:t>27</a:t>
            </a:fld>
            <a:endParaRPr lang="en-GB"/>
          </a:p>
        </p:txBody>
      </p:sp>
    </p:spTree>
    <p:extLst>
      <p:ext uri="{BB962C8B-B14F-4D97-AF65-F5344CB8AC3E}">
        <p14:creationId xmlns:p14="http://schemas.microsoft.com/office/powerpoint/2010/main" val="33594311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BE0A9BCA-356A-45A9-9976-C7505D7A3F20}" type="slidenum">
              <a:rPr lang="en-GB" smtClean="0"/>
              <a:t>28</a:t>
            </a:fld>
            <a:endParaRPr lang="en-GB"/>
          </a:p>
        </p:txBody>
      </p:sp>
    </p:spTree>
    <p:extLst>
      <p:ext uri="{BB962C8B-B14F-4D97-AF65-F5344CB8AC3E}">
        <p14:creationId xmlns:p14="http://schemas.microsoft.com/office/powerpoint/2010/main" val="40818555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latin typeface="Arial" panose="020B0604020202020204" pitchFamily="34" charset="0"/>
                <a:cs typeface="Arial" panose="020B0604020202020204" pitchFamily="34" charset="0"/>
              </a:rPr>
              <a:t>As we heard in the first clip, this is about training and developing people within an organisation.</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It’s a little bit like teaching, but there’s not really a curriculum. You have to figure out what the business needs the employees to know and do, then help the employees reach their potential.</a:t>
            </a:r>
          </a:p>
        </p:txBody>
      </p:sp>
      <p:sp>
        <p:nvSpPr>
          <p:cNvPr id="4" name="Slide Number Placeholder 3"/>
          <p:cNvSpPr>
            <a:spLocks noGrp="1"/>
          </p:cNvSpPr>
          <p:nvPr>
            <p:ph type="sldNum" sz="quarter" idx="10"/>
          </p:nvPr>
        </p:nvSpPr>
        <p:spPr/>
        <p:txBody>
          <a:bodyPr/>
          <a:lstStyle/>
          <a:p>
            <a:fld id="{BE0A9BCA-356A-45A9-9976-C7505D7A3F20}" type="slidenum">
              <a:rPr lang="en-GB" smtClean="0"/>
              <a:t>29</a:t>
            </a:fld>
            <a:endParaRPr lang="en-GB"/>
          </a:p>
        </p:txBody>
      </p:sp>
    </p:spTree>
    <p:extLst>
      <p:ext uri="{BB962C8B-B14F-4D97-AF65-F5344CB8AC3E}">
        <p14:creationId xmlns:p14="http://schemas.microsoft.com/office/powerpoint/2010/main" val="1671007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latin typeface="Arial" panose="020B0604020202020204" pitchFamily="34" charset="0"/>
                <a:cs typeface="Arial" panose="020B0604020202020204" pitchFamily="34" charset="0"/>
              </a:rPr>
              <a:t>There’s a bunch of talented people out there, and businesses have to compete to make sure they get the best people. </a:t>
            </a: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Recruitment is about persuading them to come to your company through campaigns and job adverts, and then taking them through the process of being hired, from interviewing all the way to telling them they’ve got the job!</a:t>
            </a:r>
          </a:p>
        </p:txBody>
      </p:sp>
      <p:sp>
        <p:nvSpPr>
          <p:cNvPr id="4" name="Slide Number Placeholder 3"/>
          <p:cNvSpPr>
            <a:spLocks noGrp="1"/>
          </p:cNvSpPr>
          <p:nvPr>
            <p:ph type="sldNum" sz="quarter" idx="10"/>
          </p:nvPr>
        </p:nvSpPr>
        <p:spPr/>
        <p:txBody>
          <a:bodyPr/>
          <a:lstStyle/>
          <a:p>
            <a:fld id="{BE0A9BCA-356A-45A9-9976-C7505D7A3F20}" type="slidenum">
              <a:rPr lang="en-GB" smtClean="0"/>
              <a:t>30</a:t>
            </a:fld>
            <a:endParaRPr lang="en-GB"/>
          </a:p>
        </p:txBody>
      </p:sp>
    </p:spTree>
    <p:extLst>
      <p:ext uri="{BB962C8B-B14F-4D97-AF65-F5344CB8AC3E}">
        <p14:creationId xmlns:p14="http://schemas.microsoft.com/office/powerpoint/2010/main" val="20643661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03/10/2018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03/10/2018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Calibri" panose="020F0502020204030204" pitchFamily="34"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Calibri" panose="020F0502020204030204" pitchFamily="34" charset="0"/>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Calibri" panose="020F0502020204030204" pitchFamily="34" charset="0"/>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Calibri" panose="020F0502020204030204" pitchFamily="34" charset="0"/>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felicity.healey-benson@uwtsd.ac.uk"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inc.com/melanie-curtin/the-10-top-skills-that-will-land-you-high-paying-jobs-by-2020-according-to-world-economic-forum.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pwc.com/gx/en/services/people-organisation/publications/workforce-of-the-future.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mailto:felicityhealeybenson1@gmail.com" TargetMode="External"/><Relationship Id="rId2" Type="http://schemas.openxmlformats.org/officeDocument/2006/relationships/hyperlink" Target="https://padlet.com/felicityhealeybenson1/1chiuf2x1xi5" TargetMode="Externa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industrie40-readiness.de/?lang=en"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ibm.com/watson/offerings/#use-cases"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Managing People </a:t>
            </a:r>
            <a:r>
              <a:rPr lang="en-GB" dirty="0"/>
              <a:t/>
            </a:r>
            <a:br>
              <a:rPr lang="en-GB" dirty="0"/>
            </a:br>
            <a:r>
              <a:rPr lang="en-GB" dirty="0"/>
              <a:t/>
            </a:r>
            <a:br>
              <a:rPr lang="en-GB" dirty="0"/>
            </a:br>
            <a:r>
              <a:rPr lang="en-GB" dirty="0"/>
              <a:t>Lecture 1: 3</a:t>
            </a:r>
            <a:r>
              <a:rPr lang="en-GB" baseline="30000" dirty="0"/>
              <a:t>rd</a:t>
            </a:r>
            <a:r>
              <a:rPr lang="en-GB" dirty="0"/>
              <a:t> October 2018</a:t>
            </a:r>
          </a:p>
        </p:txBody>
      </p:sp>
      <p:sp>
        <p:nvSpPr>
          <p:cNvPr id="3" name="Subtitle 2"/>
          <p:cNvSpPr>
            <a:spLocks noGrp="1"/>
          </p:cNvSpPr>
          <p:nvPr>
            <p:ph type="subTitle" idx="1"/>
          </p:nvPr>
        </p:nvSpPr>
        <p:spPr/>
        <p:txBody>
          <a:bodyPr>
            <a:normAutofit/>
          </a:bodyPr>
          <a:lstStyle/>
          <a:p>
            <a:r>
              <a:rPr lang="en-GB" sz="4000" b="1" dirty="0">
                <a:solidFill>
                  <a:schemeClr val="bg1"/>
                </a:solidFill>
              </a:rPr>
              <a:t>Introduction to Managing People &amp; the HR function</a:t>
            </a:r>
          </a:p>
          <a:p>
            <a:endParaRPr lang="en-GB" dirty="0"/>
          </a:p>
        </p:txBody>
      </p:sp>
      <p:sp>
        <p:nvSpPr>
          <p:cNvPr id="5" name="Rectangle 4"/>
          <p:cNvSpPr/>
          <p:nvPr/>
        </p:nvSpPr>
        <p:spPr>
          <a:xfrm>
            <a:off x="7236296" y="332656"/>
            <a:ext cx="1377300" cy="369332"/>
          </a:xfrm>
          <a:prstGeom prst="rect">
            <a:avLst/>
          </a:prstGeom>
        </p:spPr>
        <p:txBody>
          <a:bodyPr wrap="none">
            <a:spAutoFit/>
          </a:bodyPr>
          <a:lstStyle/>
          <a:p>
            <a:r>
              <a:rPr lang="en-GB" b="1" dirty="0">
                <a:solidFill>
                  <a:schemeClr val="accent6">
                    <a:lumMod val="50000"/>
                  </a:schemeClr>
                </a:solidFill>
              </a:rPr>
              <a:t>M5X00856:</a:t>
            </a:r>
          </a:p>
        </p:txBody>
      </p:sp>
      <p:sp>
        <p:nvSpPr>
          <p:cNvPr id="4" name="TextBox 3">
            <a:extLst>
              <a:ext uri="{FF2B5EF4-FFF2-40B4-BE49-F238E27FC236}">
                <a16:creationId xmlns="" xmlns:a16="http://schemas.microsoft.com/office/drawing/2014/main" id="{57DA4DA1-663E-4C7C-8190-872532CC15B8}"/>
              </a:ext>
            </a:extLst>
          </p:cNvPr>
          <p:cNvSpPr txBox="1"/>
          <p:nvPr/>
        </p:nvSpPr>
        <p:spPr>
          <a:xfrm>
            <a:off x="1988860" y="5143272"/>
            <a:ext cx="6624736" cy="707886"/>
          </a:xfrm>
          <a:prstGeom prst="rect">
            <a:avLst/>
          </a:prstGeom>
          <a:noFill/>
        </p:spPr>
        <p:txBody>
          <a:bodyPr wrap="square" rtlCol="0">
            <a:spAutoFit/>
          </a:bodyPr>
          <a:lstStyle/>
          <a:p>
            <a:r>
              <a:rPr lang="en-GB" sz="4000" dirty="0">
                <a:solidFill>
                  <a:srgbClr val="FFFF00"/>
                </a:solidFill>
              </a:rPr>
              <a:t>Felicity Healey-Benson</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idx="4294967295"/>
          </p:nvPr>
        </p:nvSpPr>
        <p:spPr>
          <a:xfrm>
            <a:off x="2699792" y="600921"/>
            <a:ext cx="6153149" cy="1103312"/>
          </a:xfrm>
        </p:spPr>
        <p:txBody>
          <a:bodyPr>
            <a:normAutofit fontScale="90000"/>
          </a:bodyPr>
          <a:lstStyle/>
          <a:p>
            <a:pPr algn="l"/>
            <a:r>
              <a:rPr lang="en-GB" sz="1500" b="1" dirty="0"/>
              <a:t> </a:t>
            </a:r>
            <a:br>
              <a:rPr lang="en-GB" sz="1500" b="1" dirty="0"/>
            </a:br>
            <a:r>
              <a:rPr lang="en-GB" sz="1500" b="1" dirty="0"/>
              <a:t/>
            </a:r>
            <a:br>
              <a:rPr lang="en-GB" sz="1500" b="1" dirty="0"/>
            </a:br>
            <a:r>
              <a:rPr lang="en-GB" sz="1800" b="1" dirty="0"/>
              <a:t>PT Lecturer: HR &amp; Management</a:t>
            </a:r>
            <a:br>
              <a:rPr lang="en-GB" sz="1800" b="1" dirty="0"/>
            </a:br>
            <a:r>
              <a:rPr lang="en-GB" sz="1800" b="1" dirty="0"/>
              <a:t>Programme Director: CIPD Intermediate Certificate</a:t>
            </a:r>
            <a:br>
              <a:rPr lang="en-GB" sz="1800" b="1" dirty="0"/>
            </a:br>
            <a:r>
              <a:rPr lang="en-GB" sz="1800" b="1" dirty="0"/>
              <a:t>2</a:t>
            </a:r>
            <a:r>
              <a:rPr lang="en-GB" sz="1800" b="1" baseline="30000" dirty="0"/>
              <a:t>nd</a:t>
            </a:r>
            <a:r>
              <a:rPr lang="en-GB" sz="1800" b="1" dirty="0"/>
              <a:t> year Doctorate Student</a:t>
            </a:r>
            <a:br>
              <a:rPr lang="en-GB" sz="1800" b="1" dirty="0"/>
            </a:br>
            <a:r>
              <a:rPr lang="en-GB" sz="1800" b="1" dirty="0"/>
              <a:t/>
            </a:r>
            <a:br>
              <a:rPr lang="en-GB" sz="1800" b="1" dirty="0"/>
            </a:br>
            <a:r>
              <a:rPr lang="en-GB" sz="1800" b="1" dirty="0"/>
              <a:t>Also delivers on PG Dip HRM, BA Business Portfolio, dissertation supervisor</a:t>
            </a:r>
            <a:r>
              <a:rPr lang="en-GB" sz="1500" b="1" dirty="0"/>
              <a:t/>
            </a:r>
            <a:br>
              <a:rPr lang="en-GB" sz="1500" b="1" dirty="0"/>
            </a:br>
            <a:r>
              <a:rPr lang="en-GB" sz="1500" b="1" dirty="0"/>
              <a:t/>
            </a:r>
            <a:br>
              <a:rPr lang="en-GB" sz="1500" b="1" dirty="0"/>
            </a:br>
            <a:r>
              <a:rPr lang="en-GB" sz="1500" dirty="0"/>
              <a:t/>
            </a:r>
            <a:br>
              <a:rPr lang="en-GB" sz="1500" dirty="0"/>
            </a:br>
            <a:endParaRPr lang="en-GB" sz="1500" dirty="0"/>
          </a:p>
        </p:txBody>
      </p:sp>
      <p:sp>
        <p:nvSpPr>
          <p:cNvPr id="3" name="Subtitle 2"/>
          <p:cNvSpPr>
            <a:spLocks noGrp="1"/>
          </p:cNvSpPr>
          <p:nvPr>
            <p:ph type="subTitle" idx="4294967295"/>
          </p:nvPr>
        </p:nvSpPr>
        <p:spPr>
          <a:xfrm>
            <a:off x="80225" y="5004917"/>
            <a:ext cx="9501687" cy="1314450"/>
          </a:xfrm>
        </p:spPr>
        <p:txBody>
          <a:bodyPr>
            <a:normAutofit fontScale="85000" lnSpcReduction="20000"/>
          </a:bodyPr>
          <a:lstStyle/>
          <a:p>
            <a:pPr marL="0" indent="0">
              <a:buNone/>
            </a:pPr>
            <a:r>
              <a:rPr lang="en-GB" sz="1425" b="1" dirty="0">
                <a:solidFill>
                  <a:schemeClr val="tx1">
                    <a:lumMod val="85000"/>
                    <a:lumOff val="15000"/>
                  </a:schemeClr>
                </a:solidFill>
              </a:rPr>
              <a:t>Rm 410   Contact: 01792 481000 ext. 3257</a:t>
            </a:r>
            <a:br>
              <a:rPr lang="en-GB" sz="1425" b="1" dirty="0">
                <a:solidFill>
                  <a:schemeClr val="tx1">
                    <a:lumMod val="85000"/>
                    <a:lumOff val="15000"/>
                  </a:schemeClr>
                </a:solidFill>
              </a:rPr>
            </a:br>
            <a:r>
              <a:rPr lang="en-GB" sz="1425" b="1" dirty="0">
                <a:solidFill>
                  <a:schemeClr val="tx1">
                    <a:lumMod val="85000"/>
                    <a:lumOff val="15000"/>
                  </a:schemeClr>
                </a:solidFill>
              </a:rPr>
              <a:t>or email </a:t>
            </a:r>
            <a:r>
              <a:rPr lang="en-GB" sz="1425" b="1" dirty="0">
                <a:solidFill>
                  <a:schemeClr val="tx1">
                    <a:lumMod val="85000"/>
                    <a:lumOff val="15000"/>
                  </a:schemeClr>
                </a:solidFill>
                <a:hlinkClick r:id="rId3"/>
              </a:rPr>
              <a:t>felicity.healey-benson@uwtsd.ac.uk</a:t>
            </a:r>
            <a:r>
              <a:rPr lang="en-GB" sz="1425" b="1" dirty="0">
                <a:solidFill>
                  <a:schemeClr val="tx1">
                    <a:lumMod val="85000"/>
                    <a:lumOff val="15000"/>
                  </a:schemeClr>
                </a:solidFill>
              </a:rPr>
              <a:t/>
            </a:r>
            <a:br>
              <a:rPr lang="en-GB" sz="1425" b="1" dirty="0">
                <a:solidFill>
                  <a:schemeClr val="tx1">
                    <a:lumMod val="85000"/>
                    <a:lumOff val="15000"/>
                  </a:schemeClr>
                </a:solidFill>
              </a:rPr>
            </a:br>
            <a:r>
              <a:rPr lang="en-GB" sz="1425" b="1" dirty="0">
                <a:solidFill>
                  <a:schemeClr val="tx1">
                    <a:lumMod val="85000"/>
                    <a:lumOff val="15000"/>
                  </a:schemeClr>
                </a:solidFill>
              </a:rPr>
              <a:t>Email contact is strongly advised due to variable days on part-time hours; check notice board on office door for most up-to-date scheduling</a:t>
            </a:r>
            <a:r>
              <a:rPr lang="en-GB" b="1" dirty="0"/>
              <a:t/>
            </a:r>
            <a:br>
              <a:rPr lang="en-GB" b="1" dirty="0"/>
            </a:br>
            <a:r>
              <a:rPr lang="en-GB" b="1" dirty="0"/>
              <a:t/>
            </a:r>
            <a:br>
              <a:rPr lang="en-GB" b="1" dirty="0"/>
            </a:br>
            <a:endParaRPr lang="en-GB" dirty="0"/>
          </a:p>
        </p:txBody>
      </p:sp>
      <p:sp>
        <p:nvSpPr>
          <p:cNvPr id="4" name="AutoShape 2" descr="Picture of Felicity Healey-Benson"/>
          <p:cNvSpPr>
            <a:spLocks noChangeAspect="1" noChangeArrowheads="1"/>
          </p:cNvSpPr>
          <p:nvPr/>
        </p:nvSpPr>
        <p:spPr bwMode="auto">
          <a:xfrm>
            <a:off x="432097" y="188640"/>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solidFill>
                <a:prstClr val="black"/>
              </a:solidFill>
            </a:endParaRPr>
          </a:p>
        </p:txBody>
      </p:sp>
      <p:sp>
        <p:nvSpPr>
          <p:cNvPr id="5" name="AutoShape 4" descr="Picture of Felicity Healey-Benson"/>
          <p:cNvSpPr>
            <a:spLocks noChangeAspect="1" noChangeArrowheads="1"/>
          </p:cNvSpPr>
          <p:nvPr/>
        </p:nvSpPr>
        <p:spPr bwMode="auto">
          <a:xfrm>
            <a:off x="546397" y="302941"/>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GB" sz="1350">
              <a:solidFill>
                <a:prstClr val="black"/>
              </a:solidFill>
            </a:endParaRPr>
          </a:p>
        </p:txBody>
      </p:sp>
      <p:sp>
        <p:nvSpPr>
          <p:cNvPr id="8" name="TextBox 7"/>
          <p:cNvSpPr txBox="1"/>
          <p:nvPr/>
        </p:nvSpPr>
        <p:spPr>
          <a:xfrm>
            <a:off x="660696" y="2436690"/>
            <a:ext cx="8087767" cy="2669962"/>
          </a:xfrm>
          <a:prstGeom prst="rect">
            <a:avLst/>
          </a:prstGeom>
          <a:noFill/>
        </p:spPr>
        <p:txBody>
          <a:bodyPr wrap="square" rtlCol="0">
            <a:spAutoFit/>
          </a:bodyPr>
          <a:lstStyle/>
          <a:p>
            <a:r>
              <a:rPr lang="en-GB" sz="1400" dirty="0">
                <a:solidFill>
                  <a:prstClr val="black"/>
                </a:solidFill>
              </a:rPr>
              <a:t>A career background in business improvement and learning &amp; development, within a number of sectors including not-for-profit, local authority, commercial and e-commerce environments, has set up and improved L&amp;D departments and processes to facilitate improved operational productivity and overall business performance.</a:t>
            </a:r>
          </a:p>
          <a:p>
            <a:endParaRPr lang="en-GB" sz="1400" dirty="0">
              <a:solidFill>
                <a:prstClr val="black"/>
              </a:solidFill>
            </a:endParaRPr>
          </a:p>
          <a:p>
            <a:r>
              <a:rPr lang="en-GB" sz="1400" dirty="0">
                <a:solidFill>
                  <a:prstClr val="black"/>
                </a:solidFill>
              </a:rPr>
              <a:t>Dedicated to creating the motivation and momentum for individuals and teams to perform to their greatest potential, has engaged in a number of lead L&amp;D roles for hi-growth organisations including the Gwalia Group (non-charitable &amp; charitable housing) and Amazon's largest UK facility in Swansea. Trustee positions also held. </a:t>
            </a:r>
          </a:p>
          <a:p>
            <a:endParaRPr lang="en-GB" sz="1400" dirty="0">
              <a:solidFill>
                <a:prstClr val="black"/>
              </a:solidFill>
            </a:endParaRPr>
          </a:p>
          <a:p>
            <a:r>
              <a:rPr lang="en-GB" sz="1400" dirty="0">
                <a:solidFill>
                  <a:prstClr val="black"/>
                </a:solidFill>
              </a:rPr>
              <a:t>Working with the UWTSD since 2010.</a:t>
            </a:r>
          </a:p>
          <a:p>
            <a:endParaRPr lang="en-GB" sz="1350" dirty="0">
              <a:solidFill>
                <a:prstClr val="black"/>
              </a:solidFill>
            </a:endParaRPr>
          </a:p>
        </p:txBody>
      </p:sp>
      <p:sp>
        <p:nvSpPr>
          <p:cNvPr id="9" name="TextBox 8"/>
          <p:cNvSpPr txBox="1"/>
          <p:nvPr/>
        </p:nvSpPr>
        <p:spPr>
          <a:xfrm>
            <a:off x="5436096" y="4479984"/>
            <a:ext cx="2937022" cy="300082"/>
          </a:xfrm>
          <a:prstGeom prst="rect">
            <a:avLst/>
          </a:prstGeom>
          <a:solidFill>
            <a:schemeClr val="accent1"/>
          </a:solidFill>
        </p:spPr>
        <p:txBody>
          <a:bodyPr wrap="none" rtlCol="0">
            <a:spAutoFit/>
          </a:bodyPr>
          <a:lstStyle/>
          <a:p>
            <a:r>
              <a:rPr lang="en-GB" sz="1350" dirty="0">
                <a:solidFill>
                  <a:prstClr val="black"/>
                </a:solidFill>
              </a:rPr>
              <a:t>Fun fact: a qualified elephant trainer</a:t>
            </a:r>
          </a:p>
        </p:txBody>
      </p:sp>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840000">
            <a:off x="938114" y="675543"/>
            <a:ext cx="1305719" cy="141606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Rectangle 5">
            <a:extLst>
              <a:ext uri="{FF2B5EF4-FFF2-40B4-BE49-F238E27FC236}">
                <a16:creationId xmlns="" xmlns:a16="http://schemas.microsoft.com/office/drawing/2014/main" id="{053C5376-A9E8-44EF-AE49-203E941DCC90}"/>
              </a:ext>
            </a:extLst>
          </p:cNvPr>
          <p:cNvSpPr/>
          <p:nvPr/>
        </p:nvSpPr>
        <p:spPr>
          <a:xfrm>
            <a:off x="80225" y="5733256"/>
            <a:ext cx="8983550" cy="10824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rgbClr val="FFFF00"/>
                </a:solidFill>
              </a:rPr>
              <a:t>Felicity Healey-Benson</a:t>
            </a:r>
            <a:r>
              <a:rPr lang="en-GB" sz="2400" dirty="0">
                <a:solidFill>
                  <a:srgbClr val="FFFF00"/>
                </a:solidFill>
              </a:rPr>
              <a:t/>
            </a:r>
            <a:br>
              <a:rPr lang="en-GB" sz="2400" dirty="0">
                <a:solidFill>
                  <a:srgbClr val="FFFF00"/>
                </a:solidFill>
              </a:rPr>
            </a:br>
            <a:r>
              <a:rPr lang="en-GB" b="1" dirty="0">
                <a:solidFill>
                  <a:srgbClr val="FFFF00"/>
                </a:solidFill>
              </a:rPr>
              <a:t>BSc, PGCE, MBA, MA (HRM), PG Dip CIPD, Dip. NLP, SAC. Dip, FHEA, Academic Assoc. CIPD</a:t>
            </a:r>
            <a:r>
              <a:rPr lang="en-GB" sz="2400" b="1" dirty="0"/>
              <a:t> </a:t>
            </a:r>
            <a:endParaRPr lang="en-GB" dirty="0"/>
          </a:p>
        </p:txBody>
      </p:sp>
    </p:spTree>
    <p:extLst>
      <p:ext uri="{BB962C8B-B14F-4D97-AF65-F5344CB8AC3E}">
        <p14:creationId xmlns:p14="http://schemas.microsoft.com/office/powerpoint/2010/main" val="2635752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Relevance? Why this module?</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Course Aim:</a:t>
            </a:r>
          </a:p>
          <a:p>
            <a:r>
              <a:rPr lang="en-GB" i="1" dirty="0"/>
              <a:t>To develop student’s knowledge and understanding of the strategic approaches organisations take to </a:t>
            </a:r>
            <a:r>
              <a:rPr lang="en-GB" b="1" i="1" dirty="0">
                <a:solidFill>
                  <a:srgbClr val="FFC000"/>
                </a:solidFill>
              </a:rPr>
              <a:t>attract, develop and retain key </a:t>
            </a:r>
            <a:r>
              <a:rPr lang="en-GB" b="1" i="1" dirty="0"/>
              <a:t>talent</a:t>
            </a:r>
            <a:r>
              <a:rPr lang="en-GB" i="1" dirty="0"/>
              <a:t>, in a way which supports the sustainability of an organisation.</a:t>
            </a:r>
          </a:p>
          <a:p>
            <a:r>
              <a:rPr lang="en-GB" i="1" dirty="0"/>
              <a:t> This module will also explore strategies and methods used by employers to create an advantage over their competitors, through the effective management of their Human Resources (talent).</a:t>
            </a:r>
          </a:p>
          <a:p>
            <a:pPr marL="0" indent="0">
              <a:buNone/>
            </a:pPr>
            <a:endParaRPr lang="en-GB" dirty="0"/>
          </a:p>
          <a:p>
            <a:pPr marL="0" indent="0">
              <a:buNone/>
            </a:pPr>
            <a:r>
              <a:rPr lang="en-GB" b="1" dirty="0">
                <a:solidFill>
                  <a:srgbClr val="FFC000"/>
                </a:solidFill>
              </a:rPr>
              <a:t>Why is this of interest?</a:t>
            </a:r>
          </a:p>
          <a:p>
            <a:pPr marL="0" indent="0">
              <a:buNone/>
            </a:pPr>
            <a:r>
              <a:rPr lang="en-GB" b="1" dirty="0">
                <a:solidFill>
                  <a:srgbClr val="FFC000"/>
                </a:solidFill>
              </a:rPr>
              <a:t>Relevance to your future? </a:t>
            </a:r>
          </a:p>
        </p:txBody>
      </p:sp>
      <p:pic>
        <p:nvPicPr>
          <p:cNvPr id="1028" name="Picture 4" descr="Image result for what's your vie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4090268"/>
            <a:ext cx="2797969" cy="14269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3125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a:t>Learning Outcomes</a:t>
            </a:r>
          </a:p>
        </p:txBody>
      </p:sp>
      <p:sp>
        <p:nvSpPr>
          <p:cNvPr id="3" name="Content Placeholder 2"/>
          <p:cNvSpPr>
            <a:spLocks noGrp="1"/>
          </p:cNvSpPr>
          <p:nvPr>
            <p:ph idx="1"/>
          </p:nvPr>
        </p:nvSpPr>
        <p:spPr>
          <a:xfrm>
            <a:off x="395536" y="1268760"/>
            <a:ext cx="8229600" cy="3917032"/>
          </a:xfrm>
        </p:spPr>
        <p:txBody>
          <a:bodyPr>
            <a:normAutofit fontScale="70000" lnSpcReduction="20000"/>
          </a:bodyPr>
          <a:lstStyle/>
          <a:p>
            <a:endParaRPr lang="en-GB" sz="3600" dirty="0"/>
          </a:p>
          <a:p>
            <a:pPr lvl="0">
              <a:buFont typeface="Wingdings" panose="05000000000000000000" pitchFamily="2" charset="2"/>
              <a:buChar char="§"/>
            </a:pPr>
            <a:r>
              <a:rPr lang="en-GB" sz="3600" dirty="0"/>
              <a:t>Demonstrate a critical understanding of the business environment within which personnel professionals work and analyse how the management of resourcing an organisation is influenced by internal and external factors.   </a:t>
            </a:r>
          </a:p>
          <a:p>
            <a:pPr marL="0" indent="0">
              <a:buNone/>
            </a:pPr>
            <a:endParaRPr lang="en-GB" sz="3600" dirty="0"/>
          </a:p>
          <a:p>
            <a:pPr lvl="0">
              <a:buFont typeface="Wingdings" panose="05000000000000000000" pitchFamily="2" charset="2"/>
              <a:buChar char="§"/>
            </a:pPr>
            <a:r>
              <a:rPr lang="en-GB" sz="3600" dirty="0"/>
              <a:t>Evaluate theoretical and real life approaches used by organisations to </a:t>
            </a:r>
            <a:r>
              <a:rPr lang="en-GB" sz="3600" b="1" dirty="0"/>
              <a:t>attract, engage, deploy and retain people </a:t>
            </a:r>
            <a:r>
              <a:rPr lang="en-GB" sz="3600" dirty="0"/>
              <a:t>in a manner which </a:t>
            </a:r>
            <a:r>
              <a:rPr lang="en-GB" sz="3600" b="1" dirty="0"/>
              <a:t>encourages high performance </a:t>
            </a:r>
            <a:r>
              <a:rPr lang="en-GB" sz="3600" dirty="0"/>
              <a:t>from individuals in pursuit of organisation objectives and </a:t>
            </a:r>
            <a:r>
              <a:rPr lang="en-GB" sz="3600" b="1" dirty="0"/>
              <a:t>sustainable competitive advantage.</a:t>
            </a:r>
          </a:p>
          <a:p>
            <a:endParaRPr lang="en-GB" dirty="0"/>
          </a:p>
        </p:txBody>
      </p:sp>
    </p:spTree>
    <p:extLst>
      <p:ext uri="{BB962C8B-B14F-4D97-AF65-F5344CB8AC3E}">
        <p14:creationId xmlns:p14="http://schemas.microsoft.com/office/powerpoint/2010/main" val="3356220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D09E4422-FB46-465B-8A32-606F97C5E1AA}"/>
              </a:ext>
            </a:extLst>
          </p:cNvPr>
          <p:cNvSpPr/>
          <p:nvPr/>
        </p:nvSpPr>
        <p:spPr>
          <a:xfrm>
            <a:off x="122710" y="195635"/>
            <a:ext cx="9144000" cy="6466730"/>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2">
                  <a:lumMod val="20000"/>
                  <a:lumOff val="80000"/>
                </a:schemeClr>
              </a:solidFill>
            </a:endParaRPr>
          </a:p>
        </p:txBody>
      </p:sp>
      <p:sp>
        <p:nvSpPr>
          <p:cNvPr id="2" name="Title 1"/>
          <p:cNvSpPr>
            <a:spLocks noGrp="1"/>
          </p:cNvSpPr>
          <p:nvPr>
            <p:ph type="title"/>
          </p:nvPr>
        </p:nvSpPr>
        <p:spPr/>
        <p:txBody>
          <a:bodyPr/>
          <a:lstStyle/>
          <a:p>
            <a:r>
              <a:rPr lang="en-GB" b="1" dirty="0"/>
              <a:t>1. Because talent is important!</a:t>
            </a:r>
            <a:endParaRPr lang="en-GB" dirty="0"/>
          </a:p>
        </p:txBody>
      </p:sp>
      <p:sp>
        <p:nvSpPr>
          <p:cNvPr id="3" name="Content Placeholder 2"/>
          <p:cNvSpPr>
            <a:spLocks noGrp="1"/>
          </p:cNvSpPr>
          <p:nvPr>
            <p:ph idx="1"/>
          </p:nvPr>
        </p:nvSpPr>
        <p:spPr>
          <a:xfrm>
            <a:off x="251520" y="1268760"/>
            <a:ext cx="3664744" cy="3501133"/>
          </a:xfrm>
        </p:spPr>
        <p:txBody>
          <a:bodyPr>
            <a:noAutofit/>
          </a:bodyPr>
          <a:lstStyle/>
          <a:p>
            <a:r>
              <a:rPr lang="en-GB" sz="1800" dirty="0"/>
              <a:t>A McKinsey study of 600,000+ researchers, entertainers, politicians, and athletes found that high performers are 400 percent more productive than average ones.</a:t>
            </a:r>
            <a:endParaRPr lang="en-GB" sz="1800" baseline="30000" dirty="0"/>
          </a:p>
          <a:p>
            <a:r>
              <a:rPr lang="en-GB" sz="1800" dirty="0"/>
              <a:t>Studies of businesses not only show similar results but also reveal that the gap rises with a job’s complexity. </a:t>
            </a:r>
          </a:p>
          <a:p>
            <a:r>
              <a:rPr lang="en-GB" sz="1800" dirty="0"/>
              <a:t>In highly complex occupations—the information- and interaction-intensive work of managers, software developers, and the like—high performers are an astounding 800 percent more productive</a:t>
            </a:r>
          </a:p>
        </p:txBody>
      </p:sp>
      <p:pic>
        <p:nvPicPr>
          <p:cNvPr id="4" name="Picture 3"/>
          <p:cNvPicPr>
            <a:picLocks noChangeAspect="1"/>
          </p:cNvPicPr>
          <p:nvPr/>
        </p:nvPicPr>
        <p:blipFill>
          <a:blip r:embed="rId2"/>
          <a:stretch>
            <a:fillRect/>
          </a:stretch>
        </p:blipFill>
        <p:spPr>
          <a:xfrm>
            <a:off x="4006362" y="1268760"/>
            <a:ext cx="5010413" cy="3312393"/>
          </a:xfrm>
          <a:prstGeom prst="rect">
            <a:avLst/>
          </a:prstGeom>
        </p:spPr>
      </p:pic>
      <p:sp>
        <p:nvSpPr>
          <p:cNvPr id="6" name="TextBox 5">
            <a:extLst>
              <a:ext uri="{FF2B5EF4-FFF2-40B4-BE49-F238E27FC236}">
                <a16:creationId xmlns="" xmlns:a16="http://schemas.microsoft.com/office/drawing/2014/main" id="{4BB2AE41-64E0-4AC4-90F3-37D9998B6F0F}"/>
              </a:ext>
            </a:extLst>
          </p:cNvPr>
          <p:cNvSpPr txBox="1"/>
          <p:nvPr/>
        </p:nvSpPr>
        <p:spPr>
          <a:xfrm>
            <a:off x="5148064" y="5301208"/>
            <a:ext cx="3168352" cy="1477328"/>
          </a:xfrm>
          <a:prstGeom prst="rect">
            <a:avLst/>
          </a:prstGeom>
          <a:noFill/>
        </p:spPr>
        <p:txBody>
          <a:bodyPr wrap="square" rtlCol="0">
            <a:spAutoFit/>
          </a:bodyPr>
          <a:lstStyle/>
          <a:p>
            <a:r>
              <a:rPr lang="en-GB" sz="2400" b="1" dirty="0"/>
              <a:t>Superior talent is up to eight times more productive</a:t>
            </a:r>
          </a:p>
          <a:p>
            <a:endParaRPr lang="en-GB" dirty="0"/>
          </a:p>
        </p:txBody>
      </p:sp>
    </p:spTree>
    <p:extLst>
      <p:ext uri="{BB962C8B-B14F-4D97-AF65-F5344CB8AC3E}">
        <p14:creationId xmlns:p14="http://schemas.microsoft.com/office/powerpoint/2010/main" val="2168585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t>2. The effective management of resourcing an organisation is influenced by internal and external factors ….</a:t>
            </a:r>
            <a:endParaRPr lang="en-GB" sz="3200" b="1" dirty="0"/>
          </a:p>
        </p:txBody>
      </p:sp>
      <p:sp>
        <p:nvSpPr>
          <p:cNvPr id="3" name="Content Placeholder 2"/>
          <p:cNvSpPr>
            <a:spLocks noGrp="1"/>
          </p:cNvSpPr>
          <p:nvPr>
            <p:ph idx="1"/>
          </p:nvPr>
        </p:nvSpPr>
        <p:spPr>
          <a:xfrm>
            <a:off x="457200" y="1628800"/>
            <a:ext cx="8293894" cy="3263504"/>
          </a:xfrm>
        </p:spPr>
        <p:txBody>
          <a:bodyPr>
            <a:normAutofit fontScale="62500" lnSpcReduction="20000"/>
          </a:bodyPr>
          <a:lstStyle/>
          <a:p>
            <a:endParaRPr lang="en-GB" dirty="0"/>
          </a:p>
          <a:p>
            <a:pPr marL="0" indent="0">
              <a:buNone/>
            </a:pPr>
            <a:r>
              <a:rPr lang="en-GB" dirty="0"/>
              <a:t>Examples of key internal and external trends</a:t>
            </a:r>
          </a:p>
          <a:p>
            <a:pPr marL="0" indent="0">
              <a:buNone/>
            </a:pPr>
            <a:endParaRPr lang="en-GB" dirty="0"/>
          </a:p>
          <a:p>
            <a:pPr marL="385763" indent="-385763">
              <a:buAutoNum type="arabicPeriod"/>
            </a:pPr>
            <a:r>
              <a:rPr lang="en-GB" dirty="0"/>
              <a:t>The fourth industrial revolution</a:t>
            </a:r>
          </a:p>
          <a:p>
            <a:pPr marL="385763" indent="-385763">
              <a:buFont typeface="Arial" panose="020B0604020202020204" pitchFamily="34" charset="0"/>
              <a:buAutoNum type="arabicPeriod"/>
            </a:pPr>
            <a:r>
              <a:rPr lang="en-GB" dirty="0"/>
              <a:t>The continuing redefinition of work e.g.  flexible working</a:t>
            </a:r>
          </a:p>
          <a:p>
            <a:pPr marL="385763" indent="-385763">
              <a:buFont typeface="Arial" panose="020B0604020202020204" pitchFamily="34" charset="0"/>
              <a:buAutoNum type="arabicPeriod"/>
            </a:pPr>
            <a:r>
              <a:rPr lang="en-GB" dirty="0"/>
              <a:t>Rise of the on-demand economy</a:t>
            </a:r>
          </a:p>
          <a:p>
            <a:pPr marL="385763" indent="-385763">
              <a:buFont typeface="Arial" panose="020B0604020202020204" pitchFamily="34" charset="0"/>
              <a:buAutoNum type="arabicPeriod"/>
            </a:pPr>
            <a:r>
              <a:rPr lang="en-GB" dirty="0"/>
              <a:t>An acceleration in personalising the employee experience</a:t>
            </a:r>
          </a:p>
          <a:p>
            <a:pPr marL="385763" indent="-385763">
              <a:buFont typeface="Arial" panose="020B0604020202020204" pitchFamily="34" charset="0"/>
              <a:buAutoNum type="arabicPeriod"/>
            </a:pPr>
            <a:r>
              <a:rPr lang="en-GB" dirty="0"/>
              <a:t>The rise of people analytics and digital HR taking data to new heights</a:t>
            </a:r>
          </a:p>
          <a:p>
            <a:pPr marL="385763" indent="-385763">
              <a:buFont typeface="Arial" panose="020B0604020202020204" pitchFamily="34" charset="0"/>
              <a:buAutoNum type="arabicPeriod"/>
            </a:pPr>
            <a:r>
              <a:rPr lang="en-GB" dirty="0"/>
              <a:t>A focus on wellbeing as a driver of performance &amp; engagement</a:t>
            </a:r>
          </a:p>
          <a:p>
            <a:pPr marL="385763" indent="-385763">
              <a:buFont typeface="Arial" panose="020B0604020202020204" pitchFamily="34" charset="0"/>
              <a:buAutoNum type="arabicPeriod"/>
            </a:pPr>
            <a:endParaRPr lang="en-GB" dirty="0"/>
          </a:p>
          <a:p>
            <a:pPr marL="385763" indent="-385763">
              <a:buFont typeface="Arial" panose="020B0604020202020204" pitchFamily="34" charset="0"/>
              <a:buAutoNum type="arabicPeriod"/>
            </a:pPr>
            <a:endParaRPr lang="en-GB" dirty="0"/>
          </a:p>
          <a:p>
            <a:pPr marL="385763" indent="-385763">
              <a:buAutoNum type="arabicPeriod"/>
            </a:pPr>
            <a:endParaRPr lang="en-GB" dirty="0"/>
          </a:p>
        </p:txBody>
      </p:sp>
      <p:sp>
        <p:nvSpPr>
          <p:cNvPr id="4" name="TextBox 3">
            <a:extLst>
              <a:ext uri="{FF2B5EF4-FFF2-40B4-BE49-F238E27FC236}">
                <a16:creationId xmlns="" xmlns:a16="http://schemas.microsoft.com/office/drawing/2014/main" id="{4418873A-4E21-4CF0-BDBB-30E5C5E56E6E}"/>
              </a:ext>
            </a:extLst>
          </p:cNvPr>
          <p:cNvSpPr txBox="1"/>
          <p:nvPr/>
        </p:nvSpPr>
        <p:spPr>
          <a:xfrm>
            <a:off x="5868144" y="4653136"/>
            <a:ext cx="2088232" cy="646331"/>
          </a:xfrm>
          <a:prstGeom prst="rect">
            <a:avLst/>
          </a:prstGeom>
          <a:solidFill>
            <a:schemeClr val="accent2"/>
          </a:solidFill>
        </p:spPr>
        <p:txBody>
          <a:bodyPr wrap="square" rtlCol="0">
            <a:spAutoFit/>
          </a:bodyPr>
          <a:lstStyle/>
          <a:p>
            <a:r>
              <a:rPr lang="en-GB" dirty="0"/>
              <a:t>More on this next week</a:t>
            </a:r>
          </a:p>
        </p:txBody>
      </p:sp>
      <p:sp>
        <p:nvSpPr>
          <p:cNvPr id="5" name="Rectangle 4">
            <a:extLst>
              <a:ext uri="{FF2B5EF4-FFF2-40B4-BE49-F238E27FC236}">
                <a16:creationId xmlns="" xmlns:a16="http://schemas.microsoft.com/office/drawing/2014/main" id="{F53021AB-D00D-4D1E-BEBA-50F8AEAD493F}"/>
              </a:ext>
            </a:extLst>
          </p:cNvPr>
          <p:cNvSpPr/>
          <p:nvPr/>
        </p:nvSpPr>
        <p:spPr>
          <a:xfrm>
            <a:off x="5034838" y="1373867"/>
            <a:ext cx="3651962" cy="369332"/>
          </a:xfrm>
          <a:prstGeom prst="rect">
            <a:avLst/>
          </a:prstGeom>
        </p:spPr>
        <p:txBody>
          <a:bodyPr wrap="none">
            <a:spAutoFit/>
          </a:bodyPr>
          <a:lstStyle/>
          <a:p>
            <a:r>
              <a:rPr lang="en-GB" b="1" dirty="0"/>
              <a:t>so we need to be aware of them</a:t>
            </a:r>
            <a:endParaRPr lang="en-GB" dirty="0"/>
          </a:p>
        </p:txBody>
      </p:sp>
    </p:spTree>
    <p:extLst>
      <p:ext uri="{BB962C8B-B14F-4D97-AF65-F5344CB8AC3E}">
        <p14:creationId xmlns:p14="http://schemas.microsoft.com/office/powerpoint/2010/main" val="2115441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648"/>
            <a:ext cx="8229600" cy="1143000"/>
          </a:xfrm>
        </p:spPr>
        <p:txBody>
          <a:bodyPr/>
          <a:lstStyle/>
          <a:p>
            <a:pPr algn="l"/>
            <a:r>
              <a:rPr lang="en-GB" dirty="0"/>
              <a:t>Topics covered</a:t>
            </a:r>
          </a:p>
        </p:txBody>
      </p:sp>
      <p:sp>
        <p:nvSpPr>
          <p:cNvPr id="3" name="Content Placeholder 2"/>
          <p:cNvSpPr>
            <a:spLocks noGrp="1"/>
          </p:cNvSpPr>
          <p:nvPr>
            <p:ph idx="1"/>
          </p:nvPr>
        </p:nvSpPr>
        <p:spPr>
          <a:xfrm>
            <a:off x="251520" y="1340768"/>
            <a:ext cx="8892480" cy="3917032"/>
          </a:xfrm>
        </p:spPr>
        <p:txBody>
          <a:bodyPr>
            <a:noAutofit/>
          </a:bodyPr>
          <a:lstStyle/>
          <a:p>
            <a:pPr lvl="0">
              <a:buFont typeface="Wingdings" panose="05000000000000000000" pitchFamily="2" charset="2"/>
              <a:buChar char="§"/>
            </a:pPr>
            <a:r>
              <a:rPr lang="en-US" sz="2000" dirty="0"/>
              <a:t>The role of the Human Resources function</a:t>
            </a:r>
            <a:endParaRPr lang="en-GB" sz="2000" dirty="0"/>
          </a:p>
          <a:p>
            <a:pPr lvl="0">
              <a:buFont typeface="Wingdings" panose="05000000000000000000" pitchFamily="2" charset="2"/>
              <a:buChar char="§"/>
            </a:pPr>
            <a:r>
              <a:rPr lang="en-GB" sz="2000" dirty="0"/>
              <a:t>The changing nature of Internal and external environments and how these changes influence Human Resource Strategy</a:t>
            </a:r>
          </a:p>
          <a:p>
            <a:pPr lvl="0">
              <a:buFont typeface="Wingdings" panose="05000000000000000000" pitchFamily="2" charset="2"/>
              <a:buChar char="§"/>
            </a:pPr>
            <a:r>
              <a:rPr lang="en-GB" sz="2000" dirty="0"/>
              <a:t>Approaches organisations take to securing (attracting, selecting, developing and retaining) appropriate skills which will drive sustained organisation performance &amp; competitive advantage.</a:t>
            </a:r>
          </a:p>
          <a:p>
            <a:pPr lvl="0">
              <a:buFont typeface="Wingdings" panose="05000000000000000000" pitchFamily="2" charset="2"/>
              <a:buChar char="§"/>
            </a:pPr>
            <a:r>
              <a:rPr lang="en-GB" sz="2000" dirty="0"/>
              <a:t>The role of learning and development within an organisational context</a:t>
            </a:r>
          </a:p>
          <a:p>
            <a:pPr lvl="0">
              <a:buFont typeface="Wingdings" panose="05000000000000000000" pitchFamily="2" charset="2"/>
              <a:buChar char="§"/>
            </a:pPr>
            <a:r>
              <a:rPr lang="en-US" sz="2000" dirty="0"/>
              <a:t>Processes of engaging employees in order to bring about high performance in the workplace; approaches to managing under-performance</a:t>
            </a:r>
            <a:endParaRPr lang="en-GB" sz="2000" dirty="0"/>
          </a:p>
          <a:p>
            <a:pPr lvl="0">
              <a:buFont typeface="Wingdings" panose="05000000000000000000" pitchFamily="2" charset="2"/>
              <a:buChar char="§"/>
            </a:pPr>
            <a:r>
              <a:rPr lang="en-US" sz="2000" dirty="0"/>
              <a:t>Ethics and professionalism; commitment to equality of opportunity; managing diversity</a:t>
            </a:r>
            <a:endParaRPr lang="en-GB" sz="2000" dirty="0"/>
          </a:p>
        </p:txBody>
      </p:sp>
    </p:spTree>
    <p:extLst>
      <p:ext uri="{BB962C8B-B14F-4D97-AF65-F5344CB8AC3E}">
        <p14:creationId xmlns:p14="http://schemas.microsoft.com/office/powerpoint/2010/main" val="2151653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B063C5C-E510-48FB-BE65-7B168BA78826}"/>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 xmlns:a16="http://schemas.microsoft.com/office/drawing/2014/main" id="{470AB591-D36E-47A6-895B-AD9A4A1963D1}"/>
              </a:ext>
            </a:extLst>
          </p:cNvPr>
          <p:cNvSpPr>
            <a:spLocks noGrp="1"/>
          </p:cNvSpPr>
          <p:nvPr>
            <p:ph idx="1"/>
          </p:nvPr>
        </p:nvSpPr>
        <p:spPr>
          <a:xfrm>
            <a:off x="457200" y="1417638"/>
            <a:ext cx="8229600" cy="4099595"/>
          </a:xfrm>
        </p:spPr>
        <p:txBody>
          <a:bodyPr>
            <a:normAutofit fontScale="77500" lnSpcReduction="20000"/>
          </a:bodyPr>
          <a:lstStyle/>
          <a:p>
            <a:r>
              <a:rPr lang="en-GB" dirty="0"/>
              <a:t>Assessment One – Assignment, due </a:t>
            </a:r>
            <a:r>
              <a:rPr lang="en-GB" dirty="0" smtClean="0"/>
              <a:t>14</a:t>
            </a:r>
            <a:r>
              <a:rPr lang="en-GB" baseline="30000" dirty="0" smtClean="0"/>
              <a:t>th</a:t>
            </a:r>
            <a:r>
              <a:rPr lang="en-GB" dirty="0" smtClean="0"/>
              <a:t> </a:t>
            </a:r>
            <a:r>
              <a:rPr lang="en-GB" dirty="0"/>
              <a:t>December 2018</a:t>
            </a:r>
          </a:p>
          <a:p>
            <a:r>
              <a:rPr lang="en-GB" dirty="0"/>
              <a:t>Your submission must be in Report style and should be no more than 2000 words and be written as if it is a report prepared for your senior management team.</a:t>
            </a:r>
          </a:p>
          <a:p>
            <a:endParaRPr lang="en-GB" dirty="0"/>
          </a:p>
          <a:p>
            <a:r>
              <a:rPr lang="en-GB" dirty="0"/>
              <a:t>Assessment Two – Group Presentation on  9</a:t>
            </a:r>
            <a:r>
              <a:rPr lang="en-GB" baseline="30000" dirty="0"/>
              <a:t>th</a:t>
            </a:r>
            <a:r>
              <a:rPr lang="en-GB" dirty="0"/>
              <a:t> January 2019</a:t>
            </a:r>
          </a:p>
          <a:p>
            <a:r>
              <a:rPr lang="en-US" dirty="0"/>
              <a:t>Each group of students will need to supply 1 hard copy of the group presentation. Total speaker notes should be between 1000-1500 words, distributed across the slides</a:t>
            </a:r>
            <a:endParaRPr lang="en-GB" dirty="0"/>
          </a:p>
        </p:txBody>
      </p:sp>
    </p:spTree>
    <p:extLst>
      <p:ext uri="{BB962C8B-B14F-4D97-AF65-F5344CB8AC3E}">
        <p14:creationId xmlns:p14="http://schemas.microsoft.com/office/powerpoint/2010/main" val="96832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Your Favourite Technology</a:t>
            </a:r>
          </a:p>
        </p:txBody>
      </p:sp>
      <p:sp>
        <p:nvSpPr>
          <p:cNvPr id="3" name="Content Placeholder 2"/>
          <p:cNvSpPr>
            <a:spLocks noGrp="1"/>
          </p:cNvSpPr>
          <p:nvPr>
            <p:ph idx="1"/>
          </p:nvPr>
        </p:nvSpPr>
        <p:spPr/>
        <p:txBody>
          <a:bodyPr/>
          <a:lstStyle/>
          <a:p>
            <a:r>
              <a:rPr lang="en-GB" dirty="0"/>
              <a:t>What is your favourite technology and why?.</a:t>
            </a:r>
          </a:p>
          <a:p>
            <a:r>
              <a:rPr lang="en-GB" dirty="0"/>
              <a:t>Find someone in the room you haven’t spoken to yet and share your experience.</a:t>
            </a:r>
          </a:p>
          <a:p>
            <a:pPr marL="0" indent="0">
              <a:buNone/>
            </a:pPr>
            <a:endParaRPr lang="en-GB" dirty="0"/>
          </a:p>
        </p:txBody>
      </p:sp>
      <p:pic>
        <p:nvPicPr>
          <p:cNvPr id="4" name="Picture 3">
            <a:extLst>
              <a:ext uri="{FF2B5EF4-FFF2-40B4-BE49-F238E27FC236}">
                <a16:creationId xmlns="" xmlns:a16="http://schemas.microsoft.com/office/drawing/2014/main" id="{B85328CF-A07C-4609-B9DC-D10BFF1DF37D}"/>
              </a:ext>
            </a:extLst>
          </p:cNvPr>
          <p:cNvPicPr>
            <a:picLocks noChangeAspect="1"/>
          </p:cNvPicPr>
          <p:nvPr/>
        </p:nvPicPr>
        <p:blipFill>
          <a:blip r:embed="rId3"/>
          <a:stretch>
            <a:fillRect/>
          </a:stretch>
        </p:blipFill>
        <p:spPr>
          <a:xfrm>
            <a:off x="4351719" y="3284983"/>
            <a:ext cx="3177793" cy="2077591"/>
          </a:xfrm>
          <a:prstGeom prst="rect">
            <a:avLst/>
          </a:prstGeom>
        </p:spPr>
      </p:pic>
    </p:spTree>
    <p:extLst>
      <p:ext uri="{BB962C8B-B14F-4D97-AF65-F5344CB8AC3E}">
        <p14:creationId xmlns:p14="http://schemas.microsoft.com/office/powerpoint/2010/main" val="1324038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4000" dirty="0"/>
              <a:t>The importance of ‘People’</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
            </a:pPr>
            <a:r>
              <a:rPr lang="en-GB" altLang="en-US" sz="2800" dirty="0"/>
              <a:t>People are an organisation’s most important assets.</a:t>
            </a:r>
          </a:p>
          <a:p>
            <a:pPr>
              <a:buFont typeface="Wingdings" panose="05000000000000000000" pitchFamily="2" charset="2"/>
              <a:buChar char="§"/>
            </a:pPr>
            <a:r>
              <a:rPr lang="en-GB" altLang="en-US" sz="2800" dirty="0"/>
              <a:t>The tasks of a manager are essentially people-oriented. Unless there is some understanding of people, management will be unsuccessful.</a:t>
            </a:r>
          </a:p>
          <a:p>
            <a:pPr>
              <a:buFont typeface="Wingdings" panose="05000000000000000000" pitchFamily="2" charset="2"/>
              <a:buChar char="§"/>
            </a:pPr>
            <a:r>
              <a:rPr lang="en-GB" altLang="en-US" sz="2800" dirty="0"/>
              <a:t>Poor people management is an important contributor to project failure</a:t>
            </a:r>
          </a:p>
        </p:txBody>
      </p:sp>
      <p:pic>
        <p:nvPicPr>
          <p:cNvPr id="5122" name="Picture 2" descr="https://encrypted-tbn2.gstatic.com/images?q=tbn:ANd9GcSSBvcTwiLfIYbvU54myUGX-NshujLxbooDS2UlUp9J7dLf3SnlRQ"/>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80" y="4077072"/>
            <a:ext cx="3248025"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8085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DCD0E6E5-40C2-4BD6-AA62-3D71824098C1}"/>
              </a:ext>
            </a:extLst>
          </p:cNvPr>
          <p:cNvSpPr/>
          <p:nvPr/>
        </p:nvSpPr>
        <p:spPr>
          <a:xfrm>
            <a:off x="251520" y="260648"/>
            <a:ext cx="8208912" cy="5262979"/>
          </a:xfrm>
          <a:prstGeom prst="rect">
            <a:avLst/>
          </a:prstGeom>
        </p:spPr>
        <p:txBody>
          <a:bodyPr wrap="square">
            <a:spAutoFit/>
          </a:bodyPr>
          <a:lstStyle/>
          <a:p>
            <a:pPr marL="355600" indent="0">
              <a:buNone/>
              <a:defRPr/>
            </a:pPr>
            <a:r>
              <a:rPr lang="en-GB" sz="4800" dirty="0">
                <a:latin typeface="Calibri" panose="020F0502020204030204" pitchFamily="34" charset="0"/>
                <a:cs typeface="Calibri" panose="020F0502020204030204" pitchFamily="34" charset="0"/>
              </a:rPr>
              <a:t>Organisational success &amp; wellbeing are dependent on: </a:t>
            </a:r>
          </a:p>
          <a:p>
            <a:pPr marL="355600" indent="0">
              <a:buNone/>
            </a:pPr>
            <a:endParaRPr lang="en-GB" sz="4800" dirty="0">
              <a:latin typeface="Calibri" panose="020F0502020204030204" pitchFamily="34" charset="0"/>
              <a:cs typeface="Calibri" panose="020F0502020204030204" pitchFamily="34" charset="0"/>
            </a:endParaRPr>
          </a:p>
          <a:p>
            <a:pPr marL="355600" indent="0">
              <a:buNone/>
            </a:pPr>
            <a:r>
              <a:rPr lang="en-GB" sz="4800" dirty="0">
                <a:latin typeface="Calibri" panose="020F0502020204030204" pitchFamily="34" charset="0"/>
                <a:cs typeface="Calibri" panose="020F0502020204030204" pitchFamily="34" charset="0"/>
              </a:rPr>
              <a:t>1.  effective management of human resources</a:t>
            </a:r>
          </a:p>
          <a:p>
            <a:pPr marL="355600" indent="0">
              <a:buNone/>
            </a:pPr>
            <a:r>
              <a:rPr lang="en-GB" sz="4800" dirty="0">
                <a:latin typeface="Calibri" panose="020F0502020204030204" pitchFamily="34" charset="0"/>
                <a:cs typeface="Calibri" panose="020F0502020204030204" pitchFamily="34" charset="0"/>
              </a:rPr>
              <a:t>2.  human engagement, endeavour &amp; performance</a:t>
            </a:r>
          </a:p>
        </p:txBody>
      </p:sp>
    </p:spTree>
    <p:extLst>
      <p:ext uri="{BB962C8B-B14F-4D97-AF65-F5344CB8AC3E}">
        <p14:creationId xmlns:p14="http://schemas.microsoft.com/office/powerpoint/2010/main" val="17201057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Opening Question</a:t>
            </a:r>
          </a:p>
        </p:txBody>
      </p:sp>
      <p:sp>
        <p:nvSpPr>
          <p:cNvPr id="3" name="Content Placeholder 2"/>
          <p:cNvSpPr>
            <a:spLocks noGrp="1"/>
          </p:cNvSpPr>
          <p:nvPr>
            <p:ph idx="1"/>
          </p:nvPr>
        </p:nvSpPr>
        <p:spPr/>
        <p:txBody>
          <a:bodyPr/>
          <a:lstStyle/>
          <a:p>
            <a:r>
              <a:rPr lang="en-GB" dirty="0"/>
              <a:t>What is the 4</a:t>
            </a:r>
            <a:r>
              <a:rPr lang="en-GB" baseline="30000" dirty="0"/>
              <a:t>th</a:t>
            </a:r>
            <a:r>
              <a:rPr lang="en-GB" dirty="0"/>
              <a:t> Industrial Revolution?</a:t>
            </a:r>
          </a:p>
          <a:p>
            <a:endParaRPr lang="en-GB" dirty="0"/>
          </a:p>
          <a:p>
            <a:r>
              <a:rPr lang="en-GB" dirty="0"/>
              <a:t>And are you, as a business student/ </a:t>
            </a:r>
            <a:r>
              <a:rPr lang="en-GB" dirty="0" err="1"/>
              <a:t>graduand</a:t>
            </a:r>
            <a:r>
              <a:rPr lang="en-GB" dirty="0"/>
              <a:t> prepared/preparing for it?</a:t>
            </a:r>
          </a:p>
        </p:txBody>
      </p:sp>
    </p:spTree>
    <p:extLst>
      <p:ext uri="{BB962C8B-B14F-4D97-AF65-F5344CB8AC3E}">
        <p14:creationId xmlns:p14="http://schemas.microsoft.com/office/powerpoint/2010/main" val="8683847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229600" cy="1143000"/>
          </a:xfrm>
        </p:spPr>
        <p:txBody>
          <a:bodyPr/>
          <a:lstStyle/>
          <a:p>
            <a:pPr algn="l"/>
            <a:r>
              <a:rPr lang="en-GB" dirty="0"/>
              <a:t>Industry 4.0  (i4.0)</a:t>
            </a:r>
          </a:p>
        </p:txBody>
      </p:sp>
      <p:sp>
        <p:nvSpPr>
          <p:cNvPr id="3" name="Content Placeholder 2"/>
          <p:cNvSpPr>
            <a:spLocks noGrp="1"/>
          </p:cNvSpPr>
          <p:nvPr>
            <p:ph idx="1"/>
          </p:nvPr>
        </p:nvSpPr>
        <p:spPr>
          <a:xfrm>
            <a:off x="457200" y="1259632"/>
            <a:ext cx="8229600" cy="3917032"/>
          </a:xfrm>
        </p:spPr>
        <p:txBody>
          <a:bodyPr/>
          <a:lstStyle/>
          <a:p>
            <a:pPr marL="0" indent="0">
              <a:buNone/>
            </a:pPr>
            <a:r>
              <a:rPr lang="en-GB" sz="2800" dirty="0"/>
              <a:t>Industry 4.0 signifies the fourth in a series of industrial revolutions, which are characterized by their ability to transform economies, jobs and even society itself through the introduction of new technologies and processes</a:t>
            </a:r>
          </a:p>
          <a:p>
            <a:endParaRPr lang="en-GB" dirty="0"/>
          </a:p>
          <a:p>
            <a:endParaRPr lang="en-GB" dirty="0"/>
          </a:p>
        </p:txBody>
      </p:sp>
      <p:pic>
        <p:nvPicPr>
          <p:cNvPr id="4" name="Picture 3"/>
          <p:cNvPicPr>
            <a:picLocks noChangeAspect="1"/>
          </p:cNvPicPr>
          <p:nvPr/>
        </p:nvPicPr>
        <p:blipFill>
          <a:blip r:embed="rId2"/>
          <a:stretch>
            <a:fillRect/>
          </a:stretch>
        </p:blipFill>
        <p:spPr>
          <a:xfrm>
            <a:off x="2483768" y="3203221"/>
            <a:ext cx="6230209" cy="3360447"/>
          </a:xfrm>
          <a:prstGeom prst="rect">
            <a:avLst/>
          </a:prstGeom>
        </p:spPr>
      </p:pic>
    </p:spTree>
    <p:extLst>
      <p:ext uri="{BB962C8B-B14F-4D97-AF65-F5344CB8AC3E}">
        <p14:creationId xmlns:p14="http://schemas.microsoft.com/office/powerpoint/2010/main" val="8474362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18671"/>
            <a:ext cx="8686800" cy="1143000"/>
          </a:xfrm>
        </p:spPr>
        <p:txBody>
          <a:bodyPr>
            <a:noAutofit/>
          </a:bodyPr>
          <a:lstStyle/>
          <a:p>
            <a:pPr algn="l"/>
            <a:r>
              <a:rPr lang="en-GB" sz="3600" dirty="0"/>
              <a:t>Breakthrough industries</a:t>
            </a:r>
          </a:p>
        </p:txBody>
      </p:sp>
      <p:pic>
        <p:nvPicPr>
          <p:cNvPr id="4" name="Content Placeholder 3"/>
          <p:cNvPicPr>
            <a:picLocks noGrp="1" noChangeAspect="1"/>
          </p:cNvPicPr>
          <p:nvPr>
            <p:ph idx="1"/>
          </p:nvPr>
        </p:nvPicPr>
        <p:blipFill rotWithShape="1">
          <a:blip r:embed="rId2"/>
          <a:srcRect t="5956" b="7690"/>
          <a:stretch/>
        </p:blipFill>
        <p:spPr>
          <a:xfrm>
            <a:off x="228600" y="952265"/>
            <a:ext cx="5783560" cy="4649878"/>
          </a:xfrm>
          <a:prstGeom prst="rect">
            <a:avLst/>
          </a:prstGeom>
        </p:spPr>
      </p:pic>
      <p:sp>
        <p:nvSpPr>
          <p:cNvPr id="5" name="Rectangle 4"/>
          <p:cNvSpPr/>
          <p:nvPr/>
        </p:nvSpPr>
        <p:spPr>
          <a:xfrm>
            <a:off x="5564981" y="1556792"/>
            <a:ext cx="3350419" cy="2793072"/>
          </a:xfrm>
          <a:prstGeom prst="rect">
            <a:avLst/>
          </a:prstGeom>
        </p:spPr>
        <p:txBody>
          <a:bodyPr wrap="square">
            <a:spAutoFit/>
          </a:bodyPr>
          <a:lstStyle/>
          <a:p>
            <a:r>
              <a:rPr lang="en-GB" sz="1350" dirty="0">
                <a:solidFill>
                  <a:srgbClr val="0F1941"/>
                </a:solidFill>
                <a:latin typeface="Graphik Web"/>
              </a:rPr>
              <a:t>It’s driven by big data, powerful analytics, a rise in computing power, increased connectivity, new methods of human-machine interaction and advances in transmitting digital directives to the physical world.</a:t>
            </a:r>
          </a:p>
          <a:p>
            <a:endParaRPr lang="en-GB" sz="1350" dirty="0">
              <a:solidFill>
                <a:srgbClr val="0F1941"/>
              </a:solidFill>
              <a:latin typeface="Graphik Web"/>
            </a:endParaRPr>
          </a:p>
          <a:p>
            <a:endParaRPr lang="en-GB" sz="1350" dirty="0">
              <a:solidFill>
                <a:srgbClr val="0F1941"/>
              </a:solidFill>
              <a:latin typeface="Graphik Web"/>
            </a:endParaRPr>
          </a:p>
          <a:p>
            <a:r>
              <a:rPr lang="en-GB" sz="1350" dirty="0">
                <a:solidFill>
                  <a:srgbClr val="0F1941"/>
                </a:solidFill>
                <a:latin typeface="Graphik Web"/>
              </a:rPr>
              <a:t>Currently, it encompasses a wide range of advanced technologies including the Internet of Things (</a:t>
            </a:r>
            <a:r>
              <a:rPr lang="en-GB" sz="1350" dirty="0" err="1">
                <a:solidFill>
                  <a:srgbClr val="0F1941"/>
                </a:solidFill>
                <a:latin typeface="Graphik Web"/>
              </a:rPr>
              <a:t>IoT</a:t>
            </a:r>
            <a:r>
              <a:rPr lang="en-GB" sz="1350" dirty="0">
                <a:solidFill>
                  <a:srgbClr val="0F1941"/>
                </a:solidFill>
                <a:latin typeface="Graphik Web"/>
              </a:rPr>
              <a:t>), automation, artificial intelligence (AI), robotics and additive manufacturing.</a:t>
            </a:r>
            <a:endParaRPr lang="en-GB" sz="1350" dirty="0"/>
          </a:p>
        </p:txBody>
      </p:sp>
    </p:spTree>
    <p:extLst>
      <p:ext uri="{BB962C8B-B14F-4D97-AF65-F5344CB8AC3E}">
        <p14:creationId xmlns:p14="http://schemas.microsoft.com/office/powerpoint/2010/main" val="32122995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C8627D3-CCF1-489B-8EF4-B0769160D03B}"/>
              </a:ext>
            </a:extLst>
          </p:cNvPr>
          <p:cNvSpPr>
            <a:spLocks noGrp="1"/>
          </p:cNvSpPr>
          <p:nvPr>
            <p:ph type="title"/>
          </p:nvPr>
        </p:nvSpPr>
        <p:spPr/>
        <p:txBody>
          <a:bodyPr>
            <a:normAutofit fontScale="90000"/>
          </a:bodyPr>
          <a:lstStyle/>
          <a:p>
            <a:r>
              <a:rPr lang="en-GB" dirty="0"/>
              <a:t>Your current best skills for your future?</a:t>
            </a:r>
          </a:p>
        </p:txBody>
      </p:sp>
      <p:sp>
        <p:nvSpPr>
          <p:cNvPr id="3" name="Content Placeholder 2">
            <a:extLst>
              <a:ext uri="{FF2B5EF4-FFF2-40B4-BE49-F238E27FC236}">
                <a16:creationId xmlns="" xmlns:a16="http://schemas.microsoft.com/office/drawing/2014/main" id="{F0FBA9DA-1428-4327-AAAE-9A0CB1AF9543}"/>
              </a:ext>
            </a:extLst>
          </p:cNvPr>
          <p:cNvSpPr>
            <a:spLocks noGrp="1"/>
          </p:cNvSpPr>
          <p:nvPr>
            <p:ph idx="1"/>
          </p:nvPr>
        </p:nvSpPr>
        <p:spPr/>
        <p:txBody>
          <a:bodyPr>
            <a:normAutofit/>
          </a:bodyPr>
          <a:lstStyle/>
          <a:p>
            <a:r>
              <a:rPr lang="en-GB" dirty="0"/>
              <a:t>Which of your current skills do you think will best prepare you for a future workplace.. And why?</a:t>
            </a:r>
          </a:p>
          <a:p>
            <a:endParaRPr lang="en-GB" dirty="0"/>
          </a:p>
          <a:p>
            <a:endParaRPr lang="en-GB" dirty="0"/>
          </a:p>
          <a:p>
            <a:r>
              <a:rPr lang="en-GB" dirty="0"/>
              <a:t>One technical skill</a:t>
            </a:r>
          </a:p>
          <a:p>
            <a:r>
              <a:rPr lang="en-GB" dirty="0"/>
              <a:t>One non-technical </a:t>
            </a:r>
            <a:r>
              <a:rPr lang="en-GB" sz="2000" dirty="0"/>
              <a:t>e.g. social, cognitive and personal </a:t>
            </a:r>
            <a:r>
              <a:rPr lang="en-GB" dirty="0"/>
              <a:t>skill</a:t>
            </a:r>
          </a:p>
          <a:p>
            <a:pPr marL="0" indent="0">
              <a:buNone/>
            </a:pPr>
            <a:endParaRPr lang="en-GB" dirty="0"/>
          </a:p>
        </p:txBody>
      </p:sp>
      <p:pic>
        <p:nvPicPr>
          <p:cNvPr id="4" name="Picture 3">
            <a:extLst>
              <a:ext uri="{FF2B5EF4-FFF2-40B4-BE49-F238E27FC236}">
                <a16:creationId xmlns="" xmlns:a16="http://schemas.microsoft.com/office/drawing/2014/main" id="{6145508A-BB8E-4A75-A7EF-33C6008E4F12}"/>
              </a:ext>
            </a:extLst>
          </p:cNvPr>
          <p:cNvPicPr>
            <a:picLocks noChangeAspect="1"/>
          </p:cNvPicPr>
          <p:nvPr/>
        </p:nvPicPr>
        <p:blipFill>
          <a:blip r:embed="rId2"/>
          <a:stretch>
            <a:fillRect/>
          </a:stretch>
        </p:blipFill>
        <p:spPr>
          <a:xfrm>
            <a:off x="5980838" y="2636912"/>
            <a:ext cx="3181350" cy="2409825"/>
          </a:xfrm>
          <a:prstGeom prst="rect">
            <a:avLst/>
          </a:prstGeom>
        </p:spPr>
      </p:pic>
    </p:spTree>
    <p:extLst>
      <p:ext uri="{BB962C8B-B14F-4D97-AF65-F5344CB8AC3E}">
        <p14:creationId xmlns:p14="http://schemas.microsoft.com/office/powerpoint/2010/main" val="551176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10 Top Skills That Will Land You High-Paying Jobs by 2020</a:t>
            </a:r>
            <a:br>
              <a:rPr lang="en-GB" sz="3200" b="1" dirty="0"/>
            </a:br>
            <a:r>
              <a:rPr lang="en-GB" sz="3200" b="1" dirty="0"/>
              <a:t>According to the World Economic Forum</a:t>
            </a:r>
            <a:endParaRPr lang="en-GB" sz="3200" dirty="0"/>
          </a:p>
        </p:txBody>
      </p:sp>
      <p:sp>
        <p:nvSpPr>
          <p:cNvPr id="3" name="Content Placeholder 2"/>
          <p:cNvSpPr>
            <a:spLocks noGrp="1"/>
          </p:cNvSpPr>
          <p:nvPr>
            <p:ph idx="1"/>
          </p:nvPr>
        </p:nvSpPr>
        <p:spPr/>
        <p:txBody>
          <a:bodyPr/>
          <a:lstStyle/>
          <a:p>
            <a:pPr marL="0" indent="0">
              <a:buNone/>
            </a:pPr>
            <a:r>
              <a:rPr lang="en-GB" sz="1200" dirty="0">
                <a:hlinkClick r:id="rId2"/>
              </a:rPr>
              <a:t>https://www.inc.com/melanie-curtin/the-10-top-skills-that-will-land-you-high-paying-jobs-by-2020-according-to-world-economic-forum.html</a:t>
            </a:r>
            <a:endParaRPr lang="en-GB" sz="1200" dirty="0"/>
          </a:p>
          <a:p>
            <a:endParaRPr lang="en-GB" dirty="0"/>
          </a:p>
        </p:txBody>
      </p:sp>
      <p:pic>
        <p:nvPicPr>
          <p:cNvPr id="4" name="Picture 3"/>
          <p:cNvPicPr>
            <a:picLocks noChangeAspect="1"/>
          </p:cNvPicPr>
          <p:nvPr/>
        </p:nvPicPr>
        <p:blipFill>
          <a:blip r:embed="rId3"/>
          <a:stretch>
            <a:fillRect/>
          </a:stretch>
        </p:blipFill>
        <p:spPr>
          <a:xfrm>
            <a:off x="3977554" y="2204865"/>
            <a:ext cx="5382504" cy="3517280"/>
          </a:xfrm>
          <a:prstGeom prst="rect">
            <a:avLst/>
          </a:prstGeom>
        </p:spPr>
      </p:pic>
      <p:sp>
        <p:nvSpPr>
          <p:cNvPr id="5" name="Rectangle 4"/>
          <p:cNvSpPr/>
          <p:nvPr/>
        </p:nvSpPr>
        <p:spPr>
          <a:xfrm>
            <a:off x="323528" y="2687865"/>
            <a:ext cx="3536156" cy="2569934"/>
          </a:xfrm>
          <a:prstGeom prst="rect">
            <a:avLst/>
          </a:prstGeom>
        </p:spPr>
        <p:txBody>
          <a:bodyPr wrap="square">
            <a:spAutoFit/>
          </a:bodyPr>
          <a:lstStyle/>
          <a:p>
            <a:r>
              <a:rPr lang="en-GB" sz="1400" dirty="0">
                <a:solidFill>
                  <a:srgbClr val="333333"/>
                </a:solidFill>
                <a:latin typeface="Georgia" panose="02040502050405020303" pitchFamily="18" charset="0"/>
              </a:rPr>
              <a:t>Negotiation and flexibility begin to drop in the list as managers turn to robots who will be more efficient at making data driven decisions for us, and vice versa for the skills that robots are unable to do – creativity will be more in demand as humans will need to think of ways to react and manage the barrage of changes. Robots, thus far, are not as creative as humans</a:t>
            </a:r>
          </a:p>
          <a:p>
            <a:endParaRPr lang="en-GB" sz="1050" dirty="0">
              <a:solidFill>
                <a:srgbClr val="333333"/>
              </a:solidFill>
              <a:latin typeface="Georgia" panose="02040502050405020303" pitchFamily="18" charset="0"/>
            </a:endParaRPr>
          </a:p>
          <a:p>
            <a:endParaRPr lang="en-GB" sz="1050" dirty="0"/>
          </a:p>
        </p:txBody>
      </p:sp>
    </p:spTree>
    <p:extLst>
      <p:ext uri="{BB962C8B-B14F-4D97-AF65-F5344CB8AC3E}">
        <p14:creationId xmlns:p14="http://schemas.microsoft.com/office/powerpoint/2010/main" val="2253278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F4801C-8FA9-456D-91E3-0C193D2181F7}"/>
              </a:ext>
            </a:extLst>
          </p:cNvPr>
          <p:cNvSpPr>
            <a:spLocks noGrp="1"/>
          </p:cNvSpPr>
          <p:nvPr>
            <p:ph type="title"/>
          </p:nvPr>
        </p:nvSpPr>
        <p:spPr/>
        <p:txBody>
          <a:bodyPr>
            <a:normAutofit/>
          </a:bodyPr>
          <a:lstStyle/>
          <a:p>
            <a:r>
              <a:rPr lang="en-GB" sz="2000" dirty="0"/>
              <a:t>https://www.outwardbound.org.uk/news/blogs/guest-research-blog-what-skills-successful-student-need/</a:t>
            </a:r>
          </a:p>
        </p:txBody>
      </p:sp>
      <p:pic>
        <p:nvPicPr>
          <p:cNvPr id="4" name="Picture 3">
            <a:extLst>
              <a:ext uri="{FF2B5EF4-FFF2-40B4-BE49-F238E27FC236}">
                <a16:creationId xmlns="" xmlns:a16="http://schemas.microsoft.com/office/drawing/2014/main" id="{3AD5FC6D-B73B-4551-9CCF-2EE707FD7B95}"/>
              </a:ext>
            </a:extLst>
          </p:cNvPr>
          <p:cNvPicPr>
            <a:picLocks noChangeAspect="1"/>
          </p:cNvPicPr>
          <p:nvPr/>
        </p:nvPicPr>
        <p:blipFill>
          <a:blip r:embed="rId2"/>
          <a:stretch>
            <a:fillRect/>
          </a:stretch>
        </p:blipFill>
        <p:spPr>
          <a:xfrm>
            <a:off x="594307" y="1328755"/>
            <a:ext cx="7467415" cy="4188478"/>
          </a:xfrm>
          <a:prstGeom prst="rect">
            <a:avLst/>
          </a:prstGeom>
        </p:spPr>
      </p:pic>
    </p:spTree>
    <p:extLst>
      <p:ext uri="{BB962C8B-B14F-4D97-AF65-F5344CB8AC3E}">
        <p14:creationId xmlns:p14="http://schemas.microsoft.com/office/powerpoint/2010/main" val="27373435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5969"/>
            <a:ext cx="8229600" cy="1143000"/>
          </a:xfrm>
        </p:spPr>
        <p:txBody>
          <a:bodyPr>
            <a:normAutofit/>
          </a:bodyPr>
          <a:lstStyle/>
          <a:p>
            <a:r>
              <a:rPr lang="en-GB" sz="4000" dirty="0"/>
              <a:t>Skill sets needed for i4.0</a:t>
            </a:r>
          </a:p>
        </p:txBody>
      </p:sp>
      <p:pic>
        <p:nvPicPr>
          <p:cNvPr id="4" name="Content Placeholder 3"/>
          <p:cNvPicPr>
            <a:picLocks noGrp="1" noChangeAspect="1"/>
          </p:cNvPicPr>
          <p:nvPr>
            <p:ph idx="1"/>
          </p:nvPr>
        </p:nvPicPr>
        <p:blipFill>
          <a:blip r:embed="rId2"/>
          <a:stretch>
            <a:fillRect/>
          </a:stretch>
        </p:blipFill>
        <p:spPr>
          <a:xfrm>
            <a:off x="331185" y="1005340"/>
            <a:ext cx="5608967" cy="4577244"/>
          </a:xfrm>
          <a:prstGeom prst="rect">
            <a:avLst/>
          </a:prstGeom>
        </p:spPr>
      </p:pic>
      <p:sp>
        <p:nvSpPr>
          <p:cNvPr id="5" name="TextBox 4"/>
          <p:cNvSpPr txBox="1"/>
          <p:nvPr/>
        </p:nvSpPr>
        <p:spPr>
          <a:xfrm>
            <a:off x="5414963" y="5179219"/>
            <a:ext cx="3378994" cy="369332"/>
          </a:xfrm>
          <a:prstGeom prst="rect">
            <a:avLst/>
          </a:prstGeom>
          <a:noFill/>
        </p:spPr>
        <p:txBody>
          <a:bodyPr wrap="square" rtlCol="0">
            <a:spAutoFit/>
          </a:bodyPr>
          <a:lstStyle/>
          <a:p>
            <a:r>
              <a:rPr lang="en-GB" sz="900" dirty="0"/>
              <a:t>https://medium.com/@pdiwan/new-mba-for-skill-sets-needed-for-industry-4-0-a87d166aa2a</a:t>
            </a:r>
          </a:p>
        </p:txBody>
      </p:sp>
      <p:sp>
        <p:nvSpPr>
          <p:cNvPr id="6" name="TextBox 5"/>
          <p:cNvSpPr txBox="1"/>
          <p:nvPr/>
        </p:nvSpPr>
        <p:spPr>
          <a:xfrm>
            <a:off x="6084168" y="2333947"/>
            <a:ext cx="1614488" cy="1061829"/>
          </a:xfrm>
          <a:prstGeom prst="rect">
            <a:avLst/>
          </a:prstGeom>
          <a:noFill/>
        </p:spPr>
        <p:txBody>
          <a:bodyPr wrap="square" rtlCol="0">
            <a:spAutoFit/>
          </a:bodyPr>
          <a:lstStyle/>
          <a:p>
            <a:r>
              <a:rPr lang="en-GB" sz="2100" dirty="0"/>
              <a:t>What would you add and why?</a:t>
            </a:r>
          </a:p>
        </p:txBody>
      </p:sp>
    </p:spTree>
    <p:extLst>
      <p:ext uri="{BB962C8B-B14F-4D97-AF65-F5344CB8AC3E}">
        <p14:creationId xmlns:p14="http://schemas.microsoft.com/office/powerpoint/2010/main" val="38638732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73BE29C-0F63-4B2D-94C8-63776E735F35}"/>
              </a:ext>
            </a:extLst>
          </p:cNvPr>
          <p:cNvSpPr>
            <a:spLocks noGrp="1"/>
          </p:cNvSpPr>
          <p:nvPr>
            <p:ph type="title"/>
          </p:nvPr>
        </p:nvSpPr>
        <p:spPr>
          <a:xfrm>
            <a:off x="628650" y="1368028"/>
            <a:ext cx="7886700" cy="994172"/>
          </a:xfrm>
        </p:spPr>
        <p:txBody>
          <a:bodyPr>
            <a:normAutofit fontScale="90000"/>
          </a:bodyPr>
          <a:lstStyle/>
          <a:p>
            <a:r>
              <a:rPr lang="en-GB" sz="3100" dirty="0">
                <a:hlinkClick r:id="rId2"/>
              </a:rPr>
              <a:t>https://www.pwc.com/gx/en/services/people-organisation/publications/workforce-of-the-future.html</a:t>
            </a:r>
            <a:r>
              <a:rPr lang="en-GB" dirty="0"/>
              <a:t/>
            </a:r>
            <a:br>
              <a:rPr lang="en-GB" dirty="0"/>
            </a:br>
            <a:endParaRPr lang="en-GB" dirty="0"/>
          </a:p>
        </p:txBody>
      </p:sp>
      <p:pic>
        <p:nvPicPr>
          <p:cNvPr id="4" name="Picture 3">
            <a:extLst>
              <a:ext uri="{FF2B5EF4-FFF2-40B4-BE49-F238E27FC236}">
                <a16:creationId xmlns="" xmlns:a16="http://schemas.microsoft.com/office/drawing/2014/main" id="{25DE79F8-A631-4CB1-90D7-E274055B11D9}"/>
              </a:ext>
            </a:extLst>
          </p:cNvPr>
          <p:cNvPicPr>
            <a:picLocks noChangeAspect="1"/>
          </p:cNvPicPr>
          <p:nvPr/>
        </p:nvPicPr>
        <p:blipFill>
          <a:blip r:embed="rId3"/>
          <a:stretch>
            <a:fillRect/>
          </a:stretch>
        </p:blipFill>
        <p:spPr>
          <a:xfrm>
            <a:off x="2339752" y="2781250"/>
            <a:ext cx="4777772" cy="2730155"/>
          </a:xfrm>
          <a:prstGeom prst="rect">
            <a:avLst/>
          </a:prstGeom>
        </p:spPr>
      </p:pic>
    </p:spTree>
    <p:extLst>
      <p:ext uri="{BB962C8B-B14F-4D97-AF65-F5344CB8AC3E}">
        <p14:creationId xmlns:p14="http://schemas.microsoft.com/office/powerpoint/2010/main" val="7500799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 xmlns:a16="http://schemas.microsoft.com/office/drawing/2014/main" id="{5F440439-1EC5-4B0D-A237-787F25EDFA04}"/>
              </a:ext>
            </a:extLst>
          </p:cNvPr>
          <p:cNvSpPr/>
          <p:nvPr/>
        </p:nvSpPr>
        <p:spPr>
          <a:xfrm>
            <a:off x="590872" y="4077072"/>
            <a:ext cx="8229600"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 xmlns:a16="http://schemas.microsoft.com/office/drawing/2014/main" id="{2ABBBC7A-E196-4E88-9539-FB3117852241}"/>
              </a:ext>
            </a:extLst>
          </p:cNvPr>
          <p:cNvSpPr>
            <a:spLocks noGrp="1"/>
          </p:cNvSpPr>
          <p:nvPr>
            <p:ph idx="1"/>
          </p:nvPr>
        </p:nvSpPr>
        <p:spPr>
          <a:xfrm>
            <a:off x="457200" y="1021730"/>
            <a:ext cx="8229600" cy="3917032"/>
          </a:xfrm>
        </p:spPr>
        <p:txBody>
          <a:bodyPr>
            <a:normAutofit fontScale="70000" lnSpcReduction="20000"/>
          </a:bodyPr>
          <a:lstStyle/>
          <a:p>
            <a:pPr marL="0" indent="0">
              <a:buNone/>
            </a:pPr>
            <a:endParaRPr lang="en-GB" dirty="0"/>
          </a:p>
          <a:p>
            <a:pPr marL="0" indent="0">
              <a:buNone/>
            </a:pPr>
            <a:endParaRPr lang="en-GB" dirty="0"/>
          </a:p>
          <a:p>
            <a:pPr marL="0" indent="0" algn="ctr">
              <a:buNone/>
            </a:pPr>
            <a:r>
              <a:rPr lang="en-GB" dirty="0"/>
              <a:t>Several studies have shown that AI may displace huge sectors of the workforce, and not only blue-collar jobs.</a:t>
            </a:r>
          </a:p>
          <a:p>
            <a:pPr marL="0" indent="0" algn="ctr">
              <a:buNone/>
            </a:pPr>
            <a:endParaRPr lang="en-GB" dirty="0"/>
          </a:p>
          <a:p>
            <a:pPr marL="0" indent="0" algn="ctr">
              <a:buNone/>
            </a:pPr>
            <a:r>
              <a:rPr lang="en-GB" dirty="0"/>
              <a:t>The role of technology in many types of businesses has changed dramatically over the last few years. While technology was once simply a tool for improving worker efficiencies and streamlining certain tasks, today it’s helping companies rethink how they do business. </a:t>
            </a:r>
          </a:p>
          <a:p>
            <a:pPr marL="0" indent="0" algn="ctr">
              <a:buNone/>
            </a:pPr>
            <a:endParaRPr lang="en-GB" dirty="0"/>
          </a:p>
          <a:p>
            <a:pPr marL="0" indent="0" algn="ctr">
              <a:buNone/>
            </a:pPr>
            <a:r>
              <a:rPr lang="en-GB" dirty="0"/>
              <a:t> </a:t>
            </a:r>
          </a:p>
        </p:txBody>
      </p:sp>
      <p:sp>
        <p:nvSpPr>
          <p:cNvPr id="4" name="Rectangle 3">
            <a:extLst>
              <a:ext uri="{FF2B5EF4-FFF2-40B4-BE49-F238E27FC236}">
                <a16:creationId xmlns="" xmlns:a16="http://schemas.microsoft.com/office/drawing/2014/main" id="{78D0F608-0292-47F9-BB8F-37F536A4FEEC}"/>
              </a:ext>
            </a:extLst>
          </p:cNvPr>
          <p:cNvSpPr/>
          <p:nvPr/>
        </p:nvSpPr>
        <p:spPr>
          <a:xfrm>
            <a:off x="590872" y="4028255"/>
            <a:ext cx="8229600" cy="1015663"/>
          </a:xfrm>
          <a:prstGeom prst="rect">
            <a:avLst/>
          </a:prstGeom>
        </p:spPr>
        <p:txBody>
          <a:bodyPr wrap="square">
            <a:spAutoFit/>
          </a:bodyPr>
          <a:lstStyle/>
          <a:p>
            <a:pPr algn="ctr"/>
            <a:r>
              <a:rPr lang="en-GB" sz="2000" b="1" dirty="0">
                <a:solidFill>
                  <a:srgbClr val="FFFF00"/>
                </a:solidFill>
                <a:latin typeface="Open Sans"/>
              </a:rPr>
              <a:t>Today’s companies must revise their approach to adopting technology and talent acquisition to carve out a comparative advantage and effectively pursue new business strategies</a:t>
            </a:r>
            <a:endParaRPr lang="en-GB" sz="2000" b="1" dirty="0">
              <a:solidFill>
                <a:srgbClr val="FFFF00"/>
              </a:solidFill>
            </a:endParaRPr>
          </a:p>
        </p:txBody>
      </p:sp>
      <p:sp>
        <p:nvSpPr>
          <p:cNvPr id="2" name="TextBox 1">
            <a:extLst>
              <a:ext uri="{FF2B5EF4-FFF2-40B4-BE49-F238E27FC236}">
                <a16:creationId xmlns="" xmlns:a16="http://schemas.microsoft.com/office/drawing/2014/main" id="{5D719DAD-BDC5-4C11-9C71-9BB86C4EBA7F}"/>
              </a:ext>
            </a:extLst>
          </p:cNvPr>
          <p:cNvSpPr txBox="1"/>
          <p:nvPr/>
        </p:nvSpPr>
        <p:spPr>
          <a:xfrm>
            <a:off x="457200" y="476672"/>
            <a:ext cx="4258816" cy="646331"/>
          </a:xfrm>
          <a:prstGeom prst="rect">
            <a:avLst/>
          </a:prstGeom>
          <a:noFill/>
        </p:spPr>
        <p:txBody>
          <a:bodyPr wrap="square" rtlCol="0">
            <a:spAutoFit/>
          </a:bodyPr>
          <a:lstStyle/>
          <a:p>
            <a:r>
              <a:rPr lang="en-GB" sz="3600" dirty="0">
                <a:latin typeface="Calibri" panose="020F0502020204030204" pitchFamily="34" charset="0"/>
                <a:cs typeface="Calibri" panose="020F0502020204030204" pitchFamily="34" charset="0"/>
              </a:rPr>
              <a:t>Technology &amp; People</a:t>
            </a:r>
          </a:p>
        </p:txBody>
      </p:sp>
    </p:spTree>
    <p:extLst>
      <p:ext uri="{BB962C8B-B14F-4D97-AF65-F5344CB8AC3E}">
        <p14:creationId xmlns:p14="http://schemas.microsoft.com/office/powerpoint/2010/main" val="42034309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CB71CA57-1115-4BF7-919E-26F7E39DB7EB}"/>
              </a:ext>
            </a:extLst>
          </p:cNvPr>
          <p:cNvSpPr/>
          <p:nvPr/>
        </p:nvSpPr>
        <p:spPr>
          <a:xfrm>
            <a:off x="503548" y="4005064"/>
            <a:ext cx="8136904" cy="2554545"/>
          </a:xfrm>
          <a:prstGeom prst="rect">
            <a:avLst/>
          </a:prstGeom>
        </p:spPr>
        <p:txBody>
          <a:bodyPr wrap="square">
            <a:spAutoFit/>
          </a:bodyPr>
          <a:lstStyle/>
          <a:p>
            <a:r>
              <a:rPr lang="en-GB" sz="4000" b="1" dirty="0">
                <a:hlinkClick r:id="rId2"/>
              </a:rPr>
              <a:t>https://padlet.com/felicityhealeybenson1/1chiuf2x1xi5</a:t>
            </a:r>
            <a:endParaRPr lang="en-GB" sz="4000" b="1" dirty="0"/>
          </a:p>
          <a:p>
            <a:r>
              <a:rPr lang="en-GB" sz="4000" b="1" dirty="0">
                <a:hlinkClick r:id="rId3"/>
              </a:rPr>
              <a:t>felicityhealeybenson1@gmail.com</a:t>
            </a:r>
            <a:r>
              <a:rPr lang="en-GB" sz="4000" b="1" dirty="0"/>
              <a:t>  C1</a:t>
            </a:r>
          </a:p>
        </p:txBody>
      </p:sp>
      <p:pic>
        <p:nvPicPr>
          <p:cNvPr id="3" name="Picture 2">
            <a:extLst>
              <a:ext uri="{FF2B5EF4-FFF2-40B4-BE49-F238E27FC236}">
                <a16:creationId xmlns="" xmlns:a16="http://schemas.microsoft.com/office/drawing/2014/main" id="{447CE1FB-D177-4BEB-B867-C10B5143D158}"/>
              </a:ext>
            </a:extLst>
          </p:cNvPr>
          <p:cNvPicPr>
            <a:picLocks noChangeAspect="1"/>
          </p:cNvPicPr>
          <p:nvPr/>
        </p:nvPicPr>
        <p:blipFill>
          <a:blip r:embed="rId4"/>
          <a:stretch>
            <a:fillRect/>
          </a:stretch>
        </p:blipFill>
        <p:spPr>
          <a:xfrm>
            <a:off x="-16566" y="116632"/>
            <a:ext cx="9144000" cy="3665963"/>
          </a:xfrm>
          <a:prstGeom prst="rect">
            <a:avLst/>
          </a:prstGeom>
        </p:spPr>
      </p:pic>
    </p:spTree>
    <p:extLst>
      <p:ext uri="{BB962C8B-B14F-4D97-AF65-F5344CB8AC3E}">
        <p14:creationId xmlns:p14="http://schemas.microsoft.com/office/powerpoint/2010/main" val="32764396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473F8E1E-8DD1-4F75-9AAF-177BDAC1DA55}"/>
              </a:ext>
            </a:extLst>
          </p:cNvPr>
          <p:cNvSpPr txBox="1"/>
          <p:nvPr/>
        </p:nvSpPr>
        <p:spPr>
          <a:xfrm>
            <a:off x="2123728" y="2204864"/>
            <a:ext cx="5400600" cy="707886"/>
          </a:xfrm>
          <a:prstGeom prst="rect">
            <a:avLst/>
          </a:prstGeom>
          <a:noFill/>
        </p:spPr>
        <p:txBody>
          <a:bodyPr wrap="square" rtlCol="0">
            <a:spAutoFit/>
          </a:bodyPr>
          <a:lstStyle/>
          <a:p>
            <a:r>
              <a:rPr lang="en-GB" sz="4000" dirty="0">
                <a:latin typeface="Calibri" panose="020F0502020204030204" pitchFamily="34" charset="0"/>
                <a:cs typeface="Calibri" panose="020F0502020204030204" pitchFamily="34" charset="0"/>
              </a:rPr>
              <a:t>The Role of HR /HRM</a:t>
            </a:r>
          </a:p>
        </p:txBody>
      </p:sp>
    </p:spTree>
    <p:extLst>
      <p:ext uri="{BB962C8B-B14F-4D97-AF65-F5344CB8AC3E}">
        <p14:creationId xmlns:p14="http://schemas.microsoft.com/office/powerpoint/2010/main" val="38192486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5104" y="238482"/>
            <a:ext cx="8229600" cy="1143000"/>
          </a:xfrm>
        </p:spPr>
        <p:txBody>
          <a:bodyPr/>
          <a:lstStyle/>
          <a:p>
            <a:pPr algn="l"/>
            <a:r>
              <a:rPr lang="en-GB" dirty="0"/>
              <a:t>HR is about…</a:t>
            </a:r>
          </a:p>
        </p:txBody>
      </p:sp>
      <p:sp>
        <p:nvSpPr>
          <p:cNvPr id="4" name="Content Placeholder 3"/>
          <p:cNvSpPr>
            <a:spLocks noGrp="1"/>
          </p:cNvSpPr>
          <p:nvPr>
            <p:ph idx="1"/>
          </p:nvPr>
        </p:nvSpPr>
        <p:spPr>
          <a:xfrm>
            <a:off x="446690" y="1183964"/>
            <a:ext cx="8373782" cy="3026543"/>
          </a:xfrm>
        </p:spPr>
        <p:txBody>
          <a:bodyPr>
            <a:normAutofit/>
          </a:bodyPr>
          <a:lstStyle/>
          <a:p>
            <a:pPr marL="0" indent="0">
              <a:buNone/>
            </a:pPr>
            <a:r>
              <a:rPr lang="en-GB" dirty="0"/>
              <a:t>making sure the business objectives are met through people whilst also making sure workers are ethically treated, looked after and engaged.</a:t>
            </a:r>
          </a:p>
          <a:p>
            <a:pPr marL="0" indent="0">
              <a:buNone/>
            </a:pPr>
            <a:endParaRPr lang="en-GB" sz="1350" dirty="0"/>
          </a:p>
        </p:txBody>
      </p:sp>
      <p:pic>
        <p:nvPicPr>
          <p:cNvPr id="2062" name="Picture 14" descr="https://media.licdn.com/mpr/mpr/AAEAAQAAAAAAAAMaAAAAJDE1OTdiNmRhLTVhMTItNGNiZS05ZDE2LTRjMTk1MjM3ZDVmZQ.png"/>
          <p:cNvPicPr>
            <a:picLocks noChangeAspect="1" noChangeArrowheads="1"/>
          </p:cNvPicPr>
          <p:nvPr/>
        </p:nvPicPr>
        <p:blipFill rotWithShape="1">
          <a:blip r:embed="rId3">
            <a:extLst>
              <a:ext uri="{28A0092B-C50C-407E-A947-70E740481C1C}">
                <a14:useLocalDpi xmlns:a14="http://schemas.microsoft.com/office/drawing/2010/main" val="0"/>
              </a:ext>
            </a:extLst>
          </a:blip>
          <a:srcRect r="16022"/>
          <a:stretch/>
        </p:blipFill>
        <p:spPr bwMode="auto">
          <a:xfrm>
            <a:off x="2699792" y="2713999"/>
            <a:ext cx="4072797" cy="2777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96997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Areas within HR</a:t>
            </a:r>
          </a:p>
        </p:txBody>
      </p:sp>
      <p:sp>
        <p:nvSpPr>
          <p:cNvPr id="4" name="Rectangle 3"/>
          <p:cNvSpPr/>
          <p:nvPr/>
        </p:nvSpPr>
        <p:spPr>
          <a:xfrm>
            <a:off x="3727840" y="3533666"/>
            <a:ext cx="1511381" cy="1319138"/>
          </a:xfrm>
          <a:prstGeom prst="rect">
            <a:avLst/>
          </a:prstGeom>
          <a:gradFill>
            <a:gsLst>
              <a:gs pos="0">
                <a:srgbClr val="007977"/>
              </a:gs>
              <a:gs pos="100000">
                <a:srgbClr val="58595B"/>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bg1"/>
                </a:solidFill>
                <a:latin typeface="Arial" panose="020B0604020202020204" pitchFamily="34" charset="0"/>
                <a:cs typeface="Arial" panose="020B0604020202020204" pitchFamily="34" charset="0"/>
              </a:rPr>
              <a:t>HR generalist</a:t>
            </a:r>
          </a:p>
        </p:txBody>
      </p:sp>
      <p:sp>
        <p:nvSpPr>
          <p:cNvPr id="5" name="Rectangle 4"/>
          <p:cNvSpPr/>
          <p:nvPr/>
        </p:nvSpPr>
        <p:spPr>
          <a:xfrm>
            <a:off x="1255240" y="2090627"/>
            <a:ext cx="1511381" cy="1319138"/>
          </a:xfrm>
          <a:prstGeom prst="rect">
            <a:avLst/>
          </a:prstGeom>
          <a:solidFill>
            <a:srgbClr val="0079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bg1"/>
                </a:solidFill>
                <a:latin typeface="Arial" panose="020B0604020202020204" pitchFamily="34" charset="0"/>
                <a:cs typeface="Arial" panose="020B0604020202020204" pitchFamily="34" charset="0"/>
              </a:rPr>
              <a:t>Organisation development</a:t>
            </a:r>
          </a:p>
        </p:txBody>
      </p:sp>
      <p:sp>
        <p:nvSpPr>
          <p:cNvPr id="6" name="Rectangle 5"/>
          <p:cNvSpPr/>
          <p:nvPr/>
        </p:nvSpPr>
        <p:spPr>
          <a:xfrm>
            <a:off x="2891437" y="2090626"/>
            <a:ext cx="1511381" cy="1319138"/>
          </a:xfrm>
          <a:prstGeom prst="rect">
            <a:avLst/>
          </a:prstGeom>
          <a:solidFill>
            <a:srgbClr val="520D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bg1"/>
                </a:solidFill>
                <a:latin typeface="Arial" panose="020B0604020202020204" pitchFamily="34" charset="0"/>
                <a:cs typeface="Arial" panose="020B0604020202020204" pitchFamily="34" charset="0"/>
              </a:rPr>
              <a:t>Employee engagement</a:t>
            </a:r>
          </a:p>
        </p:txBody>
      </p:sp>
      <p:sp>
        <p:nvSpPr>
          <p:cNvPr id="7" name="Rectangle 6"/>
          <p:cNvSpPr/>
          <p:nvPr/>
        </p:nvSpPr>
        <p:spPr>
          <a:xfrm>
            <a:off x="4527632" y="2090626"/>
            <a:ext cx="1511381" cy="1319138"/>
          </a:xfrm>
          <a:prstGeom prst="rect">
            <a:avLst/>
          </a:prstGeom>
          <a:solidFill>
            <a:srgbClr val="5859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bg1"/>
                </a:solidFill>
                <a:latin typeface="Arial" panose="020B0604020202020204" pitchFamily="34" charset="0"/>
                <a:cs typeface="Arial" panose="020B0604020202020204" pitchFamily="34" charset="0"/>
              </a:rPr>
              <a:t>Performance and reward</a:t>
            </a:r>
          </a:p>
        </p:txBody>
      </p:sp>
      <p:sp>
        <p:nvSpPr>
          <p:cNvPr id="9" name="Rectangle 8"/>
          <p:cNvSpPr/>
          <p:nvPr/>
        </p:nvSpPr>
        <p:spPr>
          <a:xfrm>
            <a:off x="2094531" y="3533666"/>
            <a:ext cx="1511381" cy="1319138"/>
          </a:xfrm>
          <a:prstGeom prst="rect">
            <a:avLst/>
          </a:prstGeom>
          <a:solidFill>
            <a:srgbClr val="520D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bg1"/>
                </a:solidFill>
                <a:latin typeface="Arial" panose="020B0604020202020204" pitchFamily="34" charset="0"/>
                <a:cs typeface="Arial" panose="020B0604020202020204" pitchFamily="34" charset="0"/>
              </a:rPr>
              <a:t>Learning and development</a:t>
            </a:r>
          </a:p>
        </p:txBody>
      </p:sp>
      <p:sp>
        <p:nvSpPr>
          <p:cNvPr id="10" name="Rectangle 9"/>
          <p:cNvSpPr/>
          <p:nvPr/>
        </p:nvSpPr>
        <p:spPr>
          <a:xfrm>
            <a:off x="6163828" y="2090626"/>
            <a:ext cx="1511381" cy="1319138"/>
          </a:xfrm>
          <a:prstGeom prst="rect">
            <a:avLst/>
          </a:prstGeom>
          <a:solidFill>
            <a:srgbClr val="5859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bg1"/>
                </a:solidFill>
                <a:latin typeface="Arial" panose="020B0604020202020204" pitchFamily="34" charset="0"/>
                <a:cs typeface="Arial" panose="020B0604020202020204" pitchFamily="34" charset="0"/>
              </a:rPr>
              <a:t>Employee relations</a:t>
            </a:r>
          </a:p>
        </p:txBody>
      </p:sp>
      <p:sp>
        <p:nvSpPr>
          <p:cNvPr id="11" name="Rectangle 10"/>
          <p:cNvSpPr/>
          <p:nvPr/>
        </p:nvSpPr>
        <p:spPr>
          <a:xfrm>
            <a:off x="5361150" y="3533666"/>
            <a:ext cx="1511381" cy="1319138"/>
          </a:xfrm>
          <a:prstGeom prst="rect">
            <a:avLst/>
          </a:prstGeom>
          <a:solidFill>
            <a:srgbClr val="0079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350" dirty="0">
                <a:solidFill>
                  <a:schemeClr val="bg1"/>
                </a:solidFill>
                <a:latin typeface="Arial" panose="020B0604020202020204" pitchFamily="34" charset="0"/>
                <a:cs typeface="Arial" panose="020B0604020202020204" pitchFamily="34" charset="0"/>
              </a:rPr>
              <a:t>Recruitment and talent planning</a:t>
            </a:r>
          </a:p>
        </p:txBody>
      </p:sp>
    </p:spTree>
    <p:extLst>
      <p:ext uri="{BB962C8B-B14F-4D97-AF65-F5344CB8AC3E}">
        <p14:creationId xmlns:p14="http://schemas.microsoft.com/office/powerpoint/2010/main" val="5400069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 development</a:t>
            </a:r>
          </a:p>
        </p:txBody>
      </p:sp>
      <p:sp>
        <p:nvSpPr>
          <p:cNvPr id="3" name="Content Placeholder 2"/>
          <p:cNvSpPr>
            <a:spLocks noGrp="1"/>
          </p:cNvSpPr>
          <p:nvPr>
            <p:ph idx="1"/>
          </p:nvPr>
        </p:nvSpPr>
        <p:spPr>
          <a:xfrm>
            <a:off x="628650" y="1848468"/>
            <a:ext cx="5154491" cy="3674382"/>
          </a:xfrm>
        </p:spPr>
        <p:txBody>
          <a:bodyPr>
            <a:normAutofit/>
          </a:bodyPr>
          <a:lstStyle/>
          <a:p>
            <a:pPr marL="0" indent="0">
              <a:buNone/>
            </a:pPr>
            <a:r>
              <a:rPr lang="en-GB" sz="1800" dirty="0"/>
              <a:t>Organisational development or ‘OD’ is to do with improving an organisations effectiveness by taking a look at its:</a:t>
            </a:r>
          </a:p>
          <a:p>
            <a:r>
              <a:rPr lang="en-GB" sz="1800" dirty="0"/>
              <a:t>Processes (how things are done)</a:t>
            </a:r>
          </a:p>
          <a:p>
            <a:r>
              <a:rPr lang="en-GB" sz="1800" dirty="0"/>
              <a:t>Structure (how a business is organised)</a:t>
            </a:r>
          </a:p>
          <a:p>
            <a:r>
              <a:rPr lang="en-GB" sz="1800" dirty="0"/>
              <a:t>Culture (how people behave in organisations)</a:t>
            </a:r>
          </a:p>
          <a:p>
            <a:pPr marL="0" indent="0">
              <a:buNone/>
            </a:pPr>
            <a:endParaRPr lang="en-GB" sz="1800" dirty="0"/>
          </a:p>
          <a:p>
            <a:pPr marL="0" indent="0">
              <a:buNone/>
            </a:pPr>
            <a:r>
              <a:rPr lang="en-GB" sz="1800" dirty="0"/>
              <a:t>Then creating a plan for how to improve them.</a:t>
            </a:r>
          </a:p>
        </p:txBody>
      </p:sp>
      <p:pic>
        <p:nvPicPr>
          <p:cNvPr id="1026" name="Picture 2" descr="Tony Hsieh"/>
          <p:cNvPicPr>
            <a:picLocks noChangeAspect="1" noChangeArrowheads="1"/>
          </p:cNvPicPr>
          <p:nvPr/>
        </p:nvPicPr>
        <p:blipFill rotWithShape="1">
          <a:blip r:embed="rId3">
            <a:extLst>
              <a:ext uri="{28A0092B-C50C-407E-A947-70E740481C1C}">
                <a14:useLocalDpi xmlns:a14="http://schemas.microsoft.com/office/drawing/2010/main" val="0"/>
              </a:ext>
            </a:extLst>
          </a:blip>
          <a:srcRect l="26921" t="9435" r="26383" b="11805"/>
          <a:stretch/>
        </p:blipFill>
        <p:spPr bwMode="auto">
          <a:xfrm>
            <a:off x="5783141" y="1848468"/>
            <a:ext cx="2516150" cy="31829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2050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 engagement</a:t>
            </a:r>
          </a:p>
        </p:txBody>
      </p:sp>
      <p:sp>
        <p:nvSpPr>
          <p:cNvPr id="3" name="Content Placeholder 2"/>
          <p:cNvSpPr>
            <a:spLocks noGrp="1"/>
          </p:cNvSpPr>
          <p:nvPr>
            <p:ph idx="1"/>
          </p:nvPr>
        </p:nvSpPr>
        <p:spPr>
          <a:xfrm>
            <a:off x="457200" y="1591809"/>
            <a:ext cx="5009418" cy="3674382"/>
          </a:xfrm>
        </p:spPr>
        <p:txBody>
          <a:bodyPr>
            <a:normAutofit fontScale="85000" lnSpcReduction="10000"/>
          </a:bodyPr>
          <a:lstStyle/>
          <a:p>
            <a:pPr marL="0" indent="0">
              <a:buNone/>
            </a:pPr>
            <a:r>
              <a:rPr lang="en-GB" dirty="0"/>
              <a:t>Businesses perform better when their employees feel connected to the organisation and happy about their roles.</a:t>
            </a:r>
          </a:p>
          <a:p>
            <a:pPr marL="0" indent="0">
              <a:buNone/>
            </a:pPr>
            <a:endParaRPr lang="en-GB" dirty="0"/>
          </a:p>
          <a:p>
            <a:pPr marL="0" indent="0">
              <a:buNone/>
            </a:pPr>
            <a:r>
              <a:rPr lang="en-GB" dirty="0"/>
              <a:t>Employee engagement professionals try to measure this set of feelings, then figure out ways to improve or nurture them.</a:t>
            </a:r>
          </a:p>
          <a:p>
            <a:pPr marL="0" indent="0">
              <a:buNone/>
            </a:pPr>
            <a:endParaRPr lang="en-GB" dirty="0"/>
          </a:p>
          <a:p>
            <a:pPr marL="0" indent="0">
              <a:buNone/>
            </a:pPr>
            <a:endParaRPr lang="en-GB" dirty="0"/>
          </a:p>
        </p:txBody>
      </p:sp>
      <p:pic>
        <p:nvPicPr>
          <p:cNvPr id="4" name="Picture 10" descr="Jack Welch"/>
          <p:cNvPicPr>
            <a:picLocks noChangeAspect="1" noChangeArrowheads="1"/>
          </p:cNvPicPr>
          <p:nvPr/>
        </p:nvPicPr>
        <p:blipFill rotWithShape="1">
          <a:blip r:embed="rId3">
            <a:extLst>
              <a:ext uri="{28A0092B-C50C-407E-A947-70E740481C1C}">
                <a14:useLocalDpi xmlns:a14="http://schemas.microsoft.com/office/drawing/2010/main" val="0"/>
              </a:ext>
            </a:extLst>
          </a:blip>
          <a:srcRect l="29408" t="20285" r="29967" b="14803"/>
          <a:stretch/>
        </p:blipFill>
        <p:spPr bwMode="auto">
          <a:xfrm>
            <a:off x="5638068" y="1835281"/>
            <a:ext cx="2719022" cy="3258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5662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Performance and reward</a:t>
            </a:r>
          </a:p>
        </p:txBody>
      </p:sp>
      <p:sp>
        <p:nvSpPr>
          <p:cNvPr id="5" name="Content Placeholder 4"/>
          <p:cNvSpPr>
            <a:spLocks noGrp="1"/>
          </p:cNvSpPr>
          <p:nvPr>
            <p:ph idx="1"/>
          </p:nvPr>
        </p:nvSpPr>
        <p:spPr>
          <a:xfrm>
            <a:off x="628650" y="1780651"/>
            <a:ext cx="7886700" cy="3574667"/>
          </a:xfrm>
        </p:spPr>
        <p:txBody>
          <a:bodyPr>
            <a:normAutofit/>
          </a:bodyPr>
          <a:lstStyle/>
          <a:p>
            <a:pPr marL="0" indent="0">
              <a:buNone/>
            </a:pPr>
            <a:r>
              <a:rPr lang="en-GB" sz="2800" dirty="0"/>
              <a:t>Performance and reward professionals help decide how much people in an organisation should be paid and rewarded based on their performance.</a:t>
            </a:r>
          </a:p>
          <a:p>
            <a:pPr marL="0" indent="0">
              <a:buNone/>
            </a:pPr>
            <a:endParaRPr lang="en-GB" sz="1800" dirty="0"/>
          </a:p>
        </p:txBody>
      </p:sp>
      <p:pic>
        <p:nvPicPr>
          <p:cNvPr id="4" name="Picture 3">
            <a:extLst>
              <a:ext uri="{FF2B5EF4-FFF2-40B4-BE49-F238E27FC236}">
                <a16:creationId xmlns="" xmlns:a16="http://schemas.microsoft.com/office/drawing/2014/main" id="{125D4E44-06B3-4F39-84A5-087225A7E2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7904" y="3448901"/>
            <a:ext cx="4392488" cy="1906417"/>
          </a:xfrm>
          <a:prstGeom prst="rect">
            <a:avLst/>
          </a:prstGeom>
        </p:spPr>
      </p:pic>
    </p:spTree>
    <p:extLst>
      <p:ext uri="{BB962C8B-B14F-4D97-AF65-F5344CB8AC3E}">
        <p14:creationId xmlns:p14="http://schemas.microsoft.com/office/powerpoint/2010/main" val="28501936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Employee relations</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Employee relations is about managing relationships with an organisation e.g. between managers and workers. </a:t>
            </a:r>
          </a:p>
          <a:p>
            <a:endParaRPr lang="en-GB" dirty="0"/>
          </a:p>
          <a:p>
            <a:pPr marL="0" indent="0">
              <a:buNone/>
            </a:pPr>
            <a:r>
              <a:rPr lang="en-GB" dirty="0"/>
              <a:t>It can involve:</a:t>
            </a:r>
          </a:p>
          <a:p>
            <a:r>
              <a:rPr lang="en-GB" dirty="0"/>
              <a:t>working closely with trade unions</a:t>
            </a:r>
          </a:p>
          <a:p>
            <a:r>
              <a:rPr lang="en-GB" dirty="0"/>
              <a:t>mediating conflict </a:t>
            </a:r>
          </a:p>
          <a:p>
            <a:r>
              <a:rPr lang="en-GB" dirty="0"/>
              <a:t>helping to create trust through transparent communication. </a:t>
            </a:r>
          </a:p>
          <a:p>
            <a:endParaRPr lang="en-GB" dirty="0"/>
          </a:p>
        </p:txBody>
      </p:sp>
    </p:spTree>
    <p:extLst>
      <p:ext uri="{BB962C8B-B14F-4D97-AF65-F5344CB8AC3E}">
        <p14:creationId xmlns:p14="http://schemas.microsoft.com/office/powerpoint/2010/main" val="1723979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L&amp;D</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Learning and Development or ‘L&amp;D’ is about helping employees to learn and develop to reach their potential.</a:t>
            </a:r>
          </a:p>
          <a:p>
            <a:endParaRPr lang="en-GB" dirty="0"/>
          </a:p>
          <a:p>
            <a:pPr marL="0" indent="0">
              <a:buNone/>
            </a:pPr>
            <a:r>
              <a:rPr lang="en-GB" dirty="0"/>
              <a:t>L&amp;D professionals:</a:t>
            </a:r>
          </a:p>
          <a:p>
            <a:r>
              <a:rPr lang="en-GB" dirty="0"/>
              <a:t>Identify knowledge or skill gaps – for individuals or teams</a:t>
            </a:r>
          </a:p>
          <a:p>
            <a:r>
              <a:rPr lang="en-GB" dirty="0"/>
              <a:t>Choose the right ways to fill the gaps e.g. training, mentoring </a:t>
            </a:r>
          </a:p>
          <a:p>
            <a:r>
              <a:rPr lang="en-GB" dirty="0"/>
              <a:t>Evaluate the success of the methods chosen </a:t>
            </a:r>
          </a:p>
          <a:p>
            <a:endParaRPr lang="en-GB" dirty="0"/>
          </a:p>
        </p:txBody>
      </p:sp>
    </p:spTree>
    <p:extLst>
      <p:ext uri="{BB962C8B-B14F-4D97-AF65-F5344CB8AC3E}">
        <p14:creationId xmlns:p14="http://schemas.microsoft.com/office/powerpoint/2010/main" val="32958569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Recruitment and talent planning</a:t>
            </a:r>
          </a:p>
        </p:txBody>
      </p:sp>
      <p:sp>
        <p:nvSpPr>
          <p:cNvPr id="3" name="Content Placeholder 2"/>
          <p:cNvSpPr>
            <a:spLocks noGrp="1"/>
          </p:cNvSpPr>
          <p:nvPr>
            <p:ph idx="1"/>
          </p:nvPr>
        </p:nvSpPr>
        <p:spPr/>
        <p:txBody>
          <a:bodyPr>
            <a:normAutofit fontScale="92500" lnSpcReduction="20000"/>
          </a:bodyPr>
          <a:lstStyle/>
          <a:p>
            <a:r>
              <a:rPr lang="en-GB" dirty="0"/>
              <a:t>Recruitment is about attracting and bringing ‘talent’ (people with an attractive set of skills and/or knowledge) into the organisation to fill short or long term business needs. </a:t>
            </a:r>
          </a:p>
          <a:p>
            <a:endParaRPr lang="en-GB" dirty="0"/>
          </a:p>
          <a:p>
            <a:r>
              <a:rPr lang="en-GB" dirty="0"/>
              <a:t>For example, if a business decided that they needed to attract more online customers, they may try to bring someone in with a talent for digital marketing.</a:t>
            </a:r>
          </a:p>
          <a:p>
            <a:endParaRPr lang="en-GB" dirty="0"/>
          </a:p>
        </p:txBody>
      </p:sp>
    </p:spTree>
    <p:extLst>
      <p:ext uri="{BB962C8B-B14F-4D97-AF65-F5344CB8AC3E}">
        <p14:creationId xmlns:p14="http://schemas.microsoft.com/office/powerpoint/2010/main" val="28600394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90" y="870941"/>
            <a:ext cx="8966820" cy="994172"/>
          </a:xfrm>
        </p:spPr>
        <p:txBody>
          <a:bodyPr>
            <a:normAutofit fontScale="90000"/>
          </a:bodyPr>
          <a:lstStyle/>
          <a:p>
            <a:r>
              <a:rPr lang="en-GB" sz="4000" dirty="0"/>
              <a:t>I4.0 Readiness Online Self-Check for Businesses</a:t>
            </a:r>
            <a:r>
              <a:rPr lang="en-GB" sz="4000" b="1" dirty="0"/>
              <a:t/>
            </a:r>
            <a:br>
              <a:rPr lang="en-GB" sz="4000" b="1" dirty="0"/>
            </a:br>
            <a:r>
              <a:rPr lang="en-GB" dirty="0"/>
              <a:t/>
            </a:r>
            <a:br>
              <a:rPr lang="en-GB" dirty="0"/>
            </a:br>
            <a:endParaRPr lang="en-GB" dirty="0"/>
          </a:p>
        </p:txBody>
      </p:sp>
      <p:sp>
        <p:nvSpPr>
          <p:cNvPr id="3" name="Content Placeholder 2"/>
          <p:cNvSpPr>
            <a:spLocks noGrp="1"/>
          </p:cNvSpPr>
          <p:nvPr>
            <p:ph idx="1"/>
          </p:nvPr>
        </p:nvSpPr>
        <p:spPr>
          <a:xfrm>
            <a:off x="628650" y="1340768"/>
            <a:ext cx="5264944" cy="3263504"/>
          </a:xfrm>
        </p:spPr>
        <p:txBody>
          <a:bodyPr>
            <a:normAutofit/>
          </a:bodyPr>
          <a:lstStyle/>
          <a:p>
            <a:pPr marL="0" indent="0">
              <a:buNone/>
            </a:pPr>
            <a:r>
              <a:rPr lang="en-GB" sz="1050" dirty="0">
                <a:hlinkClick r:id="rId2"/>
              </a:rPr>
              <a:t>https://www.industrie40-readiness.de/?lang=en</a:t>
            </a:r>
            <a:endParaRPr lang="en-GB" sz="1050" dirty="0"/>
          </a:p>
        </p:txBody>
      </p:sp>
      <p:pic>
        <p:nvPicPr>
          <p:cNvPr id="4" name="Picture 3"/>
          <p:cNvPicPr>
            <a:picLocks noChangeAspect="1"/>
          </p:cNvPicPr>
          <p:nvPr/>
        </p:nvPicPr>
        <p:blipFill>
          <a:blip r:embed="rId3"/>
          <a:stretch>
            <a:fillRect/>
          </a:stretch>
        </p:blipFill>
        <p:spPr>
          <a:xfrm>
            <a:off x="3780762" y="1196759"/>
            <a:ext cx="5140412" cy="4464481"/>
          </a:xfrm>
          <a:prstGeom prst="rect">
            <a:avLst/>
          </a:prstGeom>
        </p:spPr>
      </p:pic>
      <p:sp>
        <p:nvSpPr>
          <p:cNvPr id="5" name="Rectangle 4"/>
          <p:cNvSpPr/>
          <p:nvPr/>
        </p:nvSpPr>
        <p:spPr>
          <a:xfrm>
            <a:off x="257175" y="1719041"/>
            <a:ext cx="3055169" cy="3354765"/>
          </a:xfrm>
          <a:prstGeom prst="rect">
            <a:avLst/>
          </a:prstGeom>
        </p:spPr>
        <p:txBody>
          <a:bodyPr wrap="square">
            <a:spAutoFit/>
          </a:bodyPr>
          <a:lstStyle/>
          <a:p>
            <a:r>
              <a:rPr lang="en-GB" dirty="0">
                <a:solidFill>
                  <a:srgbClr val="2C3E50"/>
                </a:solidFill>
                <a:latin typeface="Calibri" panose="020F0502020204030204" pitchFamily="34" charset="0"/>
                <a:cs typeface="Calibri" panose="020F0502020204030204" pitchFamily="34" charset="0"/>
              </a:rPr>
              <a:t>Employees help companies realize their digital transformation and are the ones most affected by the changes of the digital workplace. </a:t>
            </a:r>
          </a:p>
          <a:p>
            <a:endParaRPr lang="en-GB" dirty="0">
              <a:solidFill>
                <a:srgbClr val="2C3E50"/>
              </a:solidFill>
              <a:latin typeface="Calibri" panose="020F0502020204030204" pitchFamily="34" charset="0"/>
              <a:cs typeface="Calibri" panose="020F0502020204030204" pitchFamily="34" charset="0"/>
            </a:endParaRPr>
          </a:p>
          <a:p>
            <a:r>
              <a:rPr lang="en-GB" dirty="0">
                <a:solidFill>
                  <a:srgbClr val="2C3E50"/>
                </a:solidFill>
                <a:latin typeface="Calibri" panose="020F0502020204030204" pitchFamily="34" charset="0"/>
                <a:cs typeface="Calibri" panose="020F0502020204030204" pitchFamily="34" charset="0"/>
              </a:rPr>
              <a:t>Their direct working environment is altered, requiring them to acquire new skills and qualifications. </a:t>
            </a:r>
          </a:p>
          <a:p>
            <a:endParaRPr lang="en-GB" sz="1400" dirty="0">
              <a:solidFill>
                <a:srgbClr val="2C3E50"/>
              </a:solidFill>
              <a:latin typeface="RobotoDraft"/>
            </a:endParaRPr>
          </a:p>
        </p:txBody>
      </p:sp>
    </p:spTree>
    <p:extLst>
      <p:ext uri="{BB962C8B-B14F-4D97-AF65-F5344CB8AC3E}">
        <p14:creationId xmlns:p14="http://schemas.microsoft.com/office/powerpoint/2010/main" val="4878162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IBI Watson</a:t>
            </a:r>
            <a:endParaRPr lang="en-US" dirty="0"/>
          </a:p>
        </p:txBody>
      </p:sp>
      <p:sp>
        <p:nvSpPr>
          <p:cNvPr id="3" name="Rectangle 2"/>
          <p:cNvSpPr/>
          <p:nvPr/>
        </p:nvSpPr>
        <p:spPr>
          <a:xfrm>
            <a:off x="611560" y="1628800"/>
            <a:ext cx="7200800" cy="369332"/>
          </a:xfrm>
          <a:prstGeom prst="rect">
            <a:avLst/>
          </a:prstGeom>
        </p:spPr>
        <p:txBody>
          <a:bodyPr wrap="square">
            <a:spAutoFit/>
          </a:bodyPr>
          <a:lstStyle/>
          <a:p>
            <a:r>
              <a:rPr lang="en-US" dirty="0">
                <a:hlinkClick r:id="rId2"/>
              </a:rPr>
              <a:t>https://www.ibm.com/watson/offerings/#use-cases</a:t>
            </a:r>
            <a:endParaRPr lang="en-US" dirty="0"/>
          </a:p>
        </p:txBody>
      </p:sp>
      <p:pic>
        <p:nvPicPr>
          <p:cNvPr id="4" name="Picture 3"/>
          <p:cNvPicPr>
            <a:picLocks noChangeAspect="1"/>
          </p:cNvPicPr>
          <p:nvPr/>
        </p:nvPicPr>
        <p:blipFill>
          <a:blip r:embed="rId3"/>
          <a:stretch>
            <a:fillRect/>
          </a:stretch>
        </p:blipFill>
        <p:spPr>
          <a:xfrm>
            <a:off x="827584" y="2223053"/>
            <a:ext cx="4392488" cy="3145375"/>
          </a:xfrm>
          <a:prstGeom prst="rect">
            <a:avLst/>
          </a:prstGeom>
        </p:spPr>
      </p:pic>
    </p:spTree>
    <p:extLst>
      <p:ext uri="{BB962C8B-B14F-4D97-AF65-F5344CB8AC3E}">
        <p14:creationId xmlns:p14="http://schemas.microsoft.com/office/powerpoint/2010/main" val="37547035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6597</TotalTime>
  <Words>2068</Words>
  <Application>Microsoft Office PowerPoint</Application>
  <PresentationFormat>On-screen Show (4:3)</PresentationFormat>
  <Paragraphs>197</Paragraphs>
  <Slides>32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32</vt:i4>
      </vt:variant>
    </vt:vector>
  </HeadingPairs>
  <TitlesOfParts>
    <vt:vector size="41" baseType="lpstr">
      <vt:lpstr>Arial</vt:lpstr>
      <vt:lpstr>Calibri</vt:lpstr>
      <vt:lpstr>Georgia</vt:lpstr>
      <vt:lpstr>Graphik Web</vt:lpstr>
      <vt:lpstr>Myriad Pro</vt:lpstr>
      <vt:lpstr>Open Sans</vt:lpstr>
      <vt:lpstr>RobotoDraft</vt:lpstr>
      <vt:lpstr>Wingdings</vt:lpstr>
      <vt:lpstr>20140311PresentationUWTSDTemplate</vt:lpstr>
      <vt:lpstr>Managing People   Lecture 1: 3rd October 2018</vt:lpstr>
      <vt:lpstr>   PT Lecturer: HR &amp; Management Programme Director: CIPD Intermediate Certificate 2nd year Doctorate Student  Also delivers on PG Dip HRM, BA Business Portfolio, dissertation supervisor   </vt:lpstr>
      <vt:lpstr>Relevance? Why this module?</vt:lpstr>
      <vt:lpstr>Learning Outcomes</vt:lpstr>
      <vt:lpstr>1. Because talent is important!</vt:lpstr>
      <vt:lpstr>2. The effective management of resourcing an organisation is influenced by internal and external factors ….</vt:lpstr>
      <vt:lpstr>Topics covered</vt:lpstr>
      <vt:lpstr>Assessments</vt:lpstr>
      <vt:lpstr>Your Favourite Technology</vt:lpstr>
      <vt:lpstr>The importance of ‘People’</vt:lpstr>
      <vt:lpstr>PowerPoint Presentation</vt:lpstr>
      <vt:lpstr>Opening Question</vt:lpstr>
      <vt:lpstr>Industry 4.0  (i4.0)</vt:lpstr>
      <vt:lpstr>Breakthrough industries</vt:lpstr>
      <vt:lpstr>Your current best skills for your future?</vt:lpstr>
      <vt:lpstr>10 Top Skills That Will Land You High-Paying Jobs by 2020 According to the World Economic Forum</vt:lpstr>
      <vt:lpstr>https://www.outwardbound.org.uk/news/blogs/guest-research-blog-what-skills-successful-student-need/</vt:lpstr>
      <vt:lpstr>Skill sets needed for i4.0</vt:lpstr>
      <vt:lpstr>https://www.pwc.com/gx/en/services/people-organisation/publications/workforce-of-the-future.html </vt:lpstr>
      <vt:lpstr>PowerPoint Presentation</vt:lpstr>
      <vt:lpstr>PowerPoint Presentation</vt:lpstr>
      <vt:lpstr>PowerPoint Presentation</vt:lpstr>
      <vt:lpstr>HR is about…</vt:lpstr>
      <vt:lpstr>Areas within HR</vt:lpstr>
      <vt:lpstr>Organisation development</vt:lpstr>
      <vt:lpstr>Employee engagement</vt:lpstr>
      <vt:lpstr>Performance and reward</vt:lpstr>
      <vt:lpstr>Employee relations</vt:lpstr>
      <vt:lpstr>L&amp;D</vt:lpstr>
      <vt:lpstr>Recruitment and talent planning</vt:lpstr>
      <vt:lpstr>I4.0 Readiness Online Self-Check for Businesses  </vt:lpstr>
      <vt:lpstr>IBI Watson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Felicity HB</dc:creator>
  <cp:lastModifiedBy>Felicity Healey-Benson</cp:lastModifiedBy>
  <cp:revision>62</cp:revision>
  <cp:lastPrinted>2018-09-26T10:38:19Z</cp:lastPrinted>
  <dcterms:created xsi:type="dcterms:W3CDTF">2015-04-14T15:21:28Z</dcterms:created>
  <dcterms:modified xsi:type="dcterms:W3CDTF">2018-10-03T11:48:57Z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