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04"/>
    <p:restoredTop sz="92793" autoAdjust="0"/>
  </p:normalViewPr>
  <p:slideViewPr>
    <p:cSldViewPr>
      <p:cViewPr varScale="1">
        <p:scale>
          <a:sx n="91" d="100"/>
          <a:sy n="91" d="100"/>
        </p:scale>
        <p:origin x="1258" y="58"/>
      </p:cViewPr>
      <p:guideLst>
        <p:guide orient="horz" pos="2160"/>
        <p:guide pos="2880"/>
      </p:guideLst>
    </p:cSldViewPr>
  </p:slideViewPr>
  <p:notesTextViewPr>
    <p:cViewPr>
      <p:scale>
        <a:sx n="100" d="100"/>
        <a:sy n="100" d="100"/>
      </p:scale>
      <p:origin x="0" y="0"/>
    </p:cViewPr>
  </p:notesTextViewPr>
  <p:notesViewPr>
    <p:cSldViewPr>
      <p:cViewPr varScale="1">
        <p:scale>
          <a:sx n="52" d="100"/>
          <a:sy n="52" d="100"/>
        </p:scale>
        <p:origin x="-2892" y="-108"/>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ncu Andrei" userId="b62370f3a8296ad8" providerId="LiveId" clId="{62DE21A7-B11F-4712-9C56-EA9ADB4CC742}"/>
    <pc:docChg chg="modSld">
      <pc:chgData name="Iancu Andrei" userId="b62370f3a8296ad8" providerId="LiveId" clId="{62DE21A7-B11F-4712-9C56-EA9ADB4CC742}" dt="2026-03-14T17:42:00.523" v="30" actId="20577"/>
      <pc:docMkLst>
        <pc:docMk/>
      </pc:docMkLst>
      <pc:sldChg chg="modSp mod">
        <pc:chgData name="Iancu Andrei" userId="b62370f3a8296ad8" providerId="LiveId" clId="{62DE21A7-B11F-4712-9C56-EA9ADB4CC742}" dt="2026-03-14T17:42:00.523" v="30" actId="20577"/>
        <pc:sldMkLst>
          <pc:docMk/>
          <pc:sldMk cId="0" sldId="256"/>
        </pc:sldMkLst>
        <pc:spChg chg="mod">
          <ac:chgData name="Iancu Andrei" userId="b62370f3a8296ad8" providerId="LiveId" clId="{62DE21A7-B11F-4712-9C56-EA9ADB4CC742}" dt="2026-03-14T17:42:00.523" v="30" actId="20577"/>
          <ac:spMkLst>
            <pc:docMk/>
            <pc:sldMk cId="0"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6274E48-E5B6-4A03-885C-1E7CEA20E08F}" type="datetimeFigureOut">
              <a:rPr lang="en-US" smtClean="0"/>
              <a:pPr/>
              <a:t>3/14/2026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1A9B9B1-2880-4836-B275-C30CFE0B15CF}"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just" defTabSz="914400" rtl="0" eaLnBrk="1" latinLnBrk="0" hangingPunct="1">
      <a:defRPr sz="1200" kern="1200">
        <a:solidFill>
          <a:schemeClr val="tx1"/>
        </a:solidFill>
        <a:latin typeface="+mn-lt"/>
        <a:ea typeface="+mn-ea"/>
        <a:cs typeface="+mn-cs"/>
      </a:defRPr>
    </a:lvl1pPr>
    <a:lvl2pPr marL="457200" algn="just" defTabSz="914400" rtl="0" eaLnBrk="1" latinLnBrk="0" hangingPunct="1">
      <a:defRPr sz="1200" kern="1200">
        <a:solidFill>
          <a:schemeClr val="tx1"/>
        </a:solidFill>
        <a:latin typeface="+mn-lt"/>
        <a:ea typeface="+mn-ea"/>
        <a:cs typeface="+mn-cs"/>
      </a:defRPr>
    </a:lvl2pPr>
    <a:lvl3pPr marL="914400" algn="just" defTabSz="914400" rtl="0" eaLnBrk="1" latinLnBrk="0" hangingPunct="1">
      <a:defRPr sz="1200" kern="1200">
        <a:solidFill>
          <a:schemeClr val="tx1"/>
        </a:solidFill>
        <a:latin typeface="+mn-lt"/>
        <a:ea typeface="+mn-ea"/>
        <a:cs typeface="+mn-cs"/>
      </a:defRPr>
    </a:lvl3pPr>
    <a:lvl4pPr marL="1371600" algn="just" defTabSz="914400" rtl="0" eaLnBrk="1" latinLnBrk="0" hangingPunct="1">
      <a:defRPr sz="1200" kern="1200">
        <a:solidFill>
          <a:schemeClr val="tx1"/>
        </a:solidFill>
        <a:latin typeface="+mn-lt"/>
        <a:ea typeface="+mn-ea"/>
        <a:cs typeface="+mn-cs"/>
      </a:defRPr>
    </a:lvl4pPr>
    <a:lvl5pPr marL="1828800" algn="just"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Academic skills are significant as they enable the students to write credible and substantiated work. The presentation aims to select a job role in health and social care sector and what the necessary skills are that can make a person to perform the job effectively. The presentation is going to entail the collection of the information using the credible sources, analysis of the results and the provision of the clear explanations with the appropriate examples.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3</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There is also the aspect of the research of the market opportunities, management of the marketing campaigns, analysis of the performance, and the message from organisation to people that are seeking for job of marketing manager.</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position was selected as the marketing role has a significant role to play in ensuring that healthcare organisations reach communities to inform them about the services available. Indicatively, the NHS and Bupa are some of the organisations that make use of marketing campaigns to advertise health programmes, vaccination drives, and health care services. A marketing manager assists in making sure that the correct information is disseminated to the masses and facilitates organisational development through the creation of service awareness and involvement.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order to achieve this, I relied on popular career and job search platforms like Indeed, and the government career advice site National Careers Service in the United Kingdom. These websites give specific job descriptions, career opportunities and information regarding the qualifications and skills needed by the marketing professionals.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5</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websites are helpful in providing examples on how marketing can be applied in healthcare facilities to promote services, provide health information and sensitise people about critical health matters. As an example, such organisations advertise health campaigns, medical services, and community programmes in digital platforms and at the community level with the help of public awareness campaigns constantly.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6</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Such keywords assisted in reducing the search results and facilitated seeking articles, job descriptions, and case examples of the subject. Through these research strategies I managed to gather pertinent information that enabled me to develop a powerful understanding of the marketing manager in the health and social care sector.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7</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the CRAAP test analysis, the article published by Indeed is a reliable and valuable source to use in this study. The source is also up to date since it was last revised in 2025, and thus the data represents the contemporary marketing implementations and obligations. It is also very relevant because it describes the responsibilities and the competencies that should be possessed by a marketing manager which, in general, is relevant to the topic of the portfolio.</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Authority-wise, Indeed is a global career and recruitment site that is utilised by employers and job seekers. This makes the information given in the site more plausible. The credibility of the source is justified by the fact that the information coincides with other respected career guidance sites including the National Careers Service.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Thus, according to the CRAAP test, this source can be used well and valid to assist in the research in this portfolio.</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8</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Nonetheless, there is less literature that explains the working of this role in healthcare organisations. Due to that, multiple websites and articles had to be reviewed until the information that was specifically related to the context of health and social care was found. Also, limiting the examples that can be used to illustrate how marketing is applied in practise was another challenge in terms of locating clear examples of health and social care organisations in the UK.</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9</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In order to overcome this obstacle, it was significant to carefully assess every source and then use it. The use of methods like the CRAAP test to evaluate currency, relevance, authority, accuracy, and purpose of the information was applied. Moreover, credible career advice websites like Indeed and the National Careers Service were utilised since they are informative and reliable in job descriptions and professional capabilities.</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To circumvent this problem, the official websites of the organisations like the NHS were looked into. These sources assisted in giving examples of public health campaigns, awareness programmes, and service promotions which indicated how marketing strategies are applied to convey significant information on healthcare issues to the population.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10</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Once this information is collected, what I will do is make a plan on how I am going to structure the Task 3 report, and this will be done by dividing the report into areas of the job role, key skills and how to enhance the skills. Lastly, I will also write the report in a clear and explain my explanations by giving examples that are in the UK healthcare organisations.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11</a:t>
            </a:fld>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has also shown that planning and evaluation has enhanced the quality and reliability of the research process. On the whole, the study has served as a solid basis to the Task 3 report and contributed to the acquisition of significant academic and analytical skills that are fundamental to an effective academic writing.</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1A9B9B1-2880-4836-B275-C30CFE0B15CF}" type="slidenum">
              <a:rPr lang="en-US" smtClean="0"/>
              <a:pPr/>
              <a:t>12</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algn="just">
              <a:lnSpc>
                <a:spcPct val="170000"/>
              </a:lnSpc>
            </a:pPr>
            <a:r>
              <a:rPr lang="en-GB" sz="1200" dirty="0"/>
              <a:t>Aaker, D. A., and Moorman, C. (2023). </a:t>
            </a:r>
            <a:r>
              <a:rPr lang="en-GB" sz="1200" i="1" dirty="0"/>
              <a:t>Strategic market management</a:t>
            </a:r>
            <a:r>
              <a:rPr lang="en-GB" sz="1200" dirty="0"/>
              <a:t>. John Wiley and Sons.</a:t>
            </a:r>
            <a:endParaRPr lang="en-US" sz="1200" dirty="0"/>
          </a:p>
          <a:p>
            <a:pPr algn="just">
              <a:lnSpc>
                <a:spcPct val="170000"/>
              </a:lnSpc>
            </a:pPr>
            <a:r>
              <a:rPr lang="en-GB" sz="1200" dirty="0"/>
              <a:t>Indeed, (2026). </a:t>
            </a:r>
            <a:r>
              <a:rPr lang="en-GB" sz="1200" i="1" dirty="0"/>
              <a:t>Marketing manager jobs in UK.</a:t>
            </a:r>
            <a:r>
              <a:rPr lang="en-GB" sz="1200" dirty="0"/>
              <a:t> [Online] Available Through &lt;https://</a:t>
            </a:r>
            <a:r>
              <a:rPr lang="en-GB" sz="1200" dirty="0" err="1"/>
              <a:t>surl.li</a:t>
            </a:r>
            <a:r>
              <a:rPr lang="en-GB" sz="1200" dirty="0"/>
              <a:t>/</a:t>
            </a:r>
            <a:r>
              <a:rPr lang="en-GB" sz="1200" dirty="0" err="1"/>
              <a:t>qdswye</a:t>
            </a:r>
            <a:r>
              <a:rPr lang="en-GB" sz="1200" dirty="0"/>
              <a:t>&gt; [Accessed on 10 March 2026]</a:t>
            </a:r>
            <a:endParaRPr lang="en-US" sz="1200" dirty="0"/>
          </a:p>
          <a:p>
            <a:pPr algn="just">
              <a:lnSpc>
                <a:spcPct val="170000"/>
              </a:lnSpc>
            </a:pPr>
            <a:r>
              <a:rPr lang="en-GB" sz="1200" dirty="0"/>
              <a:t>Indeed, (2026). </a:t>
            </a:r>
            <a:r>
              <a:rPr lang="en-GB" sz="1200" i="1" dirty="0"/>
              <a:t>Role of marketing manager. </a:t>
            </a:r>
            <a:r>
              <a:rPr lang="en-GB" sz="1200" dirty="0"/>
              <a:t>[Online] Available Through &lt; https://</a:t>
            </a:r>
            <a:r>
              <a:rPr lang="en-GB" sz="1200" dirty="0" err="1"/>
              <a:t>surl.li</a:t>
            </a:r>
            <a:r>
              <a:rPr lang="en-GB" sz="1200" dirty="0"/>
              <a:t>/</a:t>
            </a:r>
            <a:r>
              <a:rPr lang="en-GB" sz="1200" dirty="0" err="1"/>
              <a:t>rzludc</a:t>
            </a:r>
            <a:r>
              <a:rPr lang="en-GB" sz="1200" dirty="0"/>
              <a:t>&gt; [Accessed on 10 March 2026]</a:t>
            </a:r>
            <a:endParaRPr lang="en-US" sz="1200" dirty="0"/>
          </a:p>
          <a:p>
            <a:pPr algn="just">
              <a:lnSpc>
                <a:spcPct val="170000"/>
              </a:lnSpc>
            </a:pPr>
            <a:r>
              <a:rPr lang="en-GB" sz="1200" dirty="0" err="1"/>
              <a:t>Karaferis</a:t>
            </a:r>
            <a:r>
              <a:rPr lang="en-GB" sz="1200" dirty="0"/>
              <a:t>, D., </a:t>
            </a:r>
            <a:r>
              <a:rPr lang="en-GB" sz="1200" dirty="0" err="1"/>
              <a:t>Aletras</a:t>
            </a:r>
            <a:r>
              <a:rPr lang="en-GB" sz="1200" dirty="0"/>
              <a:t>, V., Raikou, M., and </a:t>
            </a:r>
            <a:r>
              <a:rPr lang="en-GB" sz="1200" dirty="0" err="1"/>
              <a:t>Niakas</a:t>
            </a:r>
            <a:r>
              <a:rPr lang="en-GB" sz="1200" dirty="0"/>
              <a:t>, D. (2022). Factors influencing motivation and work engagement of healthcare professionals. </a:t>
            </a:r>
            <a:r>
              <a:rPr lang="en-US" sz="1200" i="1" dirty="0"/>
              <a:t>Materia socio-medica</a:t>
            </a:r>
            <a:r>
              <a:rPr lang="en-US" sz="1200" dirty="0"/>
              <a:t>, </a:t>
            </a:r>
            <a:r>
              <a:rPr lang="en-US" sz="1200" i="1" dirty="0"/>
              <a:t>34</a:t>
            </a:r>
            <a:r>
              <a:rPr lang="en-US" sz="1200" dirty="0"/>
              <a:t>(3), 216.</a:t>
            </a:r>
            <a:r>
              <a:rPr lang="en-GB" sz="1200" dirty="0"/>
              <a:t> </a:t>
            </a:r>
            <a:endParaRPr lang="en-US" sz="1200" dirty="0"/>
          </a:p>
          <a:p>
            <a:pPr algn="just">
              <a:lnSpc>
                <a:spcPct val="170000"/>
              </a:lnSpc>
            </a:pPr>
            <a:r>
              <a:rPr lang="en-GB" sz="1200" dirty="0"/>
              <a:t>NHS, (2026). </a:t>
            </a:r>
            <a:r>
              <a:rPr lang="en-GB" sz="1200" i="1" dirty="0"/>
              <a:t>Marketing manager jobs at NHS. </a:t>
            </a:r>
            <a:r>
              <a:rPr lang="en-GB" sz="1200" dirty="0"/>
              <a:t>[Online] Available Through &lt; https://</a:t>
            </a:r>
            <a:r>
              <a:rPr lang="en-GB" sz="1200" dirty="0" err="1"/>
              <a:t>surli.cc</a:t>
            </a:r>
            <a:r>
              <a:rPr lang="en-GB" sz="1200" dirty="0"/>
              <a:t>/</a:t>
            </a:r>
            <a:r>
              <a:rPr lang="en-GB" sz="1200" dirty="0" err="1"/>
              <a:t>uruaap</a:t>
            </a:r>
            <a:r>
              <a:rPr lang="en-GB" sz="1200" dirty="0"/>
              <a:t>&gt; [Accessed on 10 March 2026]</a:t>
            </a:r>
            <a:endParaRPr lang="en-US" sz="1200" dirty="0"/>
          </a:p>
          <a:p>
            <a:pPr algn="just">
              <a:lnSpc>
                <a:spcPct val="170000"/>
              </a:lnSpc>
            </a:pPr>
            <a:r>
              <a:rPr lang="en-GB" sz="1200" dirty="0"/>
              <a:t>Teng, M. F., and Yue, M. (2023). Metacognitive writing strategies, critical thinking skills, and academic writing performance: A structural equation </a:t>
            </a:r>
            <a:r>
              <a:rPr lang="en-GB" sz="1200" dirty="0" err="1"/>
              <a:t>modeling</a:t>
            </a:r>
            <a:r>
              <a:rPr lang="en-GB" sz="1200" dirty="0"/>
              <a:t> approach. </a:t>
            </a:r>
            <a:r>
              <a:rPr lang="en-GB" sz="1200" i="1" dirty="0"/>
              <a:t>Metacognition and Learning</a:t>
            </a:r>
            <a:r>
              <a:rPr lang="en-GB" sz="1200" dirty="0"/>
              <a:t>, </a:t>
            </a:r>
            <a:r>
              <a:rPr lang="en-GB" sz="1200" i="1" dirty="0"/>
              <a:t>18</a:t>
            </a:r>
            <a:r>
              <a:rPr lang="en-GB" sz="1200" dirty="0"/>
              <a:t>(1), 237-260.</a:t>
            </a:r>
            <a:endParaRPr lang="en-US" sz="1200" dirty="0"/>
          </a:p>
          <a:p>
            <a:pPr algn="just">
              <a:lnSpc>
                <a:spcPct val="170000"/>
              </a:lnSpc>
            </a:pPr>
            <a:r>
              <a:rPr lang="en-GB" sz="1200" dirty="0"/>
              <a:t>Thomas, R. K. (2024). </a:t>
            </a:r>
            <a:r>
              <a:rPr lang="en-GB" sz="1200" i="1" dirty="0"/>
              <a:t>Marketing health services</a:t>
            </a:r>
            <a:r>
              <a:rPr lang="en-GB" sz="1200" dirty="0"/>
              <a:t>. ACHE Learn.</a:t>
            </a:r>
            <a:endParaRPr lang="en-US" sz="1200" dirty="0"/>
          </a:p>
          <a:p>
            <a:pPr algn="just">
              <a:lnSpc>
                <a:spcPct val="170000"/>
              </a:lnSpc>
            </a:pPr>
            <a:endParaRPr lang="en-US" sz="1200" dirty="0"/>
          </a:p>
          <a:p>
            <a:endParaRPr lang="en-US" dirty="0"/>
          </a:p>
        </p:txBody>
      </p:sp>
      <p:sp>
        <p:nvSpPr>
          <p:cNvPr id="4" name="Slide Number Placeholder 3"/>
          <p:cNvSpPr>
            <a:spLocks noGrp="1"/>
          </p:cNvSpPr>
          <p:nvPr>
            <p:ph type="sldNum" sz="quarter" idx="5"/>
          </p:nvPr>
        </p:nvSpPr>
        <p:spPr/>
        <p:txBody>
          <a:bodyPr/>
          <a:lstStyle/>
          <a:p>
            <a:fld id="{21A9B9B1-2880-4836-B275-C30CFE0B15CF}" type="slidenum">
              <a:rPr lang="en-US" smtClean="0"/>
              <a:pPr/>
              <a:t>13</a:t>
            </a:fld>
            <a:endParaRPr lang="en-US" dirty="0"/>
          </a:p>
        </p:txBody>
      </p:sp>
    </p:spTree>
    <p:extLst>
      <p:ext uri="{BB962C8B-B14F-4D97-AF65-F5344CB8AC3E}">
        <p14:creationId xmlns:p14="http://schemas.microsoft.com/office/powerpoint/2010/main" val="10956870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7DDC0D00-9FD2-445B-9760-5E991643C041}" type="slidenum">
              <a:rPr lang="en-US" smtClean="0"/>
              <a:pPr/>
              <a:t>‹#›</a:t>
            </a:fld>
            <a:endParaRPr lang="en-US" dirty="0"/>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4361688" y="1026372"/>
            <a:ext cx="457200" cy="441325"/>
          </a:xfrm>
        </p:spPr>
        <p:txBody>
          <a:bodyPr/>
          <a:lstStyle/>
          <a:p>
            <a:fld id="{7DDC0D00-9FD2-445B-9760-5E991643C041}" type="slidenum">
              <a:rPr lang="en-US" smtClean="0"/>
              <a:pPr/>
              <a:t>‹#›</a:t>
            </a:fld>
            <a:endParaRPr lang="en-US" dirty="0"/>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US" dirty="0"/>
          </a:p>
        </p:txBody>
      </p:sp>
      <p:sp>
        <p:nvSpPr>
          <p:cNvPr id="4" name="Date Placeholder 3"/>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7DDC0D00-9FD2-445B-9760-5E991643C041}" type="slidenum">
              <a:rPr lang="en-US" smtClean="0"/>
              <a:pPr/>
              <a:t>‹#›</a:t>
            </a:fld>
            <a:endParaRPr lang="en-US" dirty="0"/>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322FC832-3376-470C-8AA1-04E1B6C8FED5}" type="datetimeFigureOut">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DDC0D00-9FD2-445B-9760-5E991643C041}" type="slidenum">
              <a:rPr lang="en-US" smtClean="0"/>
              <a:pPr/>
              <a:t>‹#›</a:t>
            </a:fld>
            <a:endParaRPr lang="en-US" dirty="0"/>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8" name="Footer Placeholder 7"/>
          <p:cNvSpPr>
            <a:spLocks noGrp="1"/>
          </p:cNvSpPr>
          <p:nvPr>
            <p:ph type="ftr" sz="quarter" idx="11"/>
          </p:nvPr>
        </p:nvSpPr>
        <p:spPr>
          <a:xfrm>
            <a:off x="304800" y="6409944"/>
            <a:ext cx="3581400" cy="365760"/>
          </a:xfrm>
        </p:spPr>
        <p:txBody>
          <a:bodyPr/>
          <a:lstStyle/>
          <a:p>
            <a:endParaRPr lang="en-US"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7DDC0D00-9FD2-445B-9760-5E991643C041}" type="slidenum">
              <a:rPr lang="en-US" smtClean="0"/>
              <a:pPr/>
              <a:t>‹#›</a:t>
            </a:fld>
            <a:endParaRPr lang="en-US" dirty="0"/>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a:xfrm>
            <a:off x="4343400" y="1036020"/>
            <a:ext cx="457200" cy="441325"/>
          </a:xfrm>
        </p:spPr>
        <p:txBody>
          <a:bodyPr/>
          <a:lstStyle/>
          <a:p>
            <a:fld id="{7DDC0D00-9FD2-445B-9760-5E991643C041}"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7DDC0D00-9FD2-445B-9760-5E991643C041}"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7DDC0D00-9FD2-445B-9760-5E991643C041}" type="slidenum">
              <a:rPr lang="en-US" smtClean="0"/>
              <a:pPr/>
              <a:t>‹#›</a:t>
            </a:fld>
            <a:endParaRPr lang="en-US" dirty="0"/>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6" name="Footer Placeholder 5"/>
          <p:cNvSpPr>
            <a:spLocks noGrp="1"/>
          </p:cNvSpPr>
          <p:nvPr>
            <p:ph type="ftr" sz="quarter" idx="11"/>
          </p:nvPr>
        </p:nvSpPr>
        <p:spPr>
          <a:xfrm>
            <a:off x="301752" y="6410848"/>
            <a:ext cx="3383280" cy="365760"/>
          </a:xfrm>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7" name="Slide Number Placeholder 6"/>
          <p:cNvSpPr>
            <a:spLocks noGrp="1"/>
          </p:cNvSpPr>
          <p:nvPr>
            <p:ph type="sldNum" sz="quarter" idx="12"/>
          </p:nvPr>
        </p:nvSpPr>
        <p:spPr>
          <a:xfrm>
            <a:off x="1371600" y="312738"/>
            <a:ext cx="457200" cy="441325"/>
          </a:xfrm>
        </p:spPr>
        <p:txBody>
          <a:bodyPr/>
          <a:lstStyle/>
          <a:p>
            <a:fld id="{7DDC0D00-9FD2-445B-9760-5E991643C041}" type="slidenum">
              <a:rPr lang="en-US" smtClean="0"/>
              <a:pPr/>
              <a:t>‹#›</a:t>
            </a:fld>
            <a:endParaRPr lang="en-US" dirty="0"/>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Date Placeholder 4"/>
          <p:cNvSpPr>
            <a:spLocks noGrp="1"/>
          </p:cNvSpPr>
          <p:nvPr>
            <p:ph type="dt" sz="half" idx="10"/>
          </p:nvPr>
        </p:nvSpPr>
        <p:spPr>
          <a:xfrm>
            <a:off x="5788152" y="6404984"/>
            <a:ext cx="3044952" cy="365760"/>
          </a:xfrm>
        </p:spPr>
        <p:txBody>
          <a:bodyPr/>
          <a:lstStyle/>
          <a:p>
            <a:fld id="{322FC832-3376-470C-8AA1-04E1B6C8FED5}" type="datetimeFigureOut">
              <a:rPr lang="en-US" smtClean="0"/>
              <a:pPr/>
              <a:t>3/14/2026</a:t>
            </a:fld>
            <a:endParaRPr lang="en-US" dirty="0"/>
          </a:p>
        </p:txBody>
      </p:sp>
      <p:sp>
        <p:nvSpPr>
          <p:cNvPr id="6" name="Footer Placeholder 5"/>
          <p:cNvSpPr>
            <a:spLocks noGrp="1"/>
          </p:cNvSpPr>
          <p:nvPr>
            <p:ph type="ftr" sz="quarter" idx="11"/>
          </p:nvPr>
        </p:nvSpPr>
        <p:spPr>
          <a:xfrm>
            <a:off x="301752" y="6410848"/>
            <a:ext cx="3584448" cy="365760"/>
          </a:xfrm>
        </p:spPr>
        <p:txBody>
          <a:bodyPr/>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DDC0D00-9FD2-445B-9760-5E991643C041}"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6915912" y="3009901"/>
            <a:ext cx="457200" cy="441325"/>
          </a:xfrm>
        </p:spPr>
        <p:txBody>
          <a:bodyPr/>
          <a:lstStyle/>
          <a:p>
            <a:fld id="{7DDC0D00-9FD2-445B-9760-5E991643C041}" type="slidenum">
              <a:rPr lang="en-US" smtClean="0"/>
              <a:pPr/>
              <a:t>‹#›</a:t>
            </a:fld>
            <a:endParaRPr lang="en-US" dirty="0"/>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22FC832-3376-470C-8AA1-04E1B6C8FED5}"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322FC832-3376-470C-8AA1-04E1B6C8FED5}" type="datetimeFigureOut">
              <a:rPr lang="en-US" smtClean="0"/>
              <a:pPr/>
              <a:t>3/14/2026</a:t>
            </a:fld>
            <a:endParaRPr lang="en-US"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US"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7DDC0D00-9FD2-445B-9760-5E991643C041}" type="slidenum">
              <a:rPr lang="en-US" smtClean="0"/>
              <a:pPr/>
              <a:t>‹#›</a:t>
            </a:fld>
            <a:endParaRPr lang="en-US" dirty="0"/>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GB" dirty="0">
                <a:solidFill>
                  <a:schemeClr val="tx1"/>
                </a:solidFill>
              </a:rPr>
              <a:t>Lecturer: Naomi Doerge</a:t>
            </a:r>
            <a:endParaRPr lang="en-US" dirty="0">
              <a:solidFill>
                <a:schemeClr val="tx1"/>
              </a:solidFill>
            </a:endParaRPr>
          </a:p>
          <a:p>
            <a:endParaRPr lang="en-GB" dirty="0">
              <a:solidFill>
                <a:schemeClr val="tx1"/>
              </a:solidFill>
            </a:endParaRPr>
          </a:p>
          <a:p>
            <a:endParaRPr lang="en-GB" dirty="0">
              <a:solidFill>
                <a:schemeClr val="tx1"/>
              </a:solidFill>
            </a:endParaRPr>
          </a:p>
          <a:p>
            <a:r>
              <a:rPr lang="en-GB" dirty="0">
                <a:solidFill>
                  <a:schemeClr val="tx1"/>
                </a:solidFill>
              </a:rPr>
              <a:t>Student ID:2525126</a:t>
            </a:r>
            <a:endParaRPr lang="en-US" dirty="0">
              <a:solidFill>
                <a:schemeClr val="tx1"/>
              </a:solidFill>
            </a:endParaRPr>
          </a:p>
          <a:p>
            <a:r>
              <a:rPr lang="en-GB" dirty="0">
                <a:solidFill>
                  <a:schemeClr val="tx1"/>
                </a:solidFill>
              </a:rPr>
              <a:t>Student Name: Simon-Daniel Croitoru</a:t>
            </a:r>
            <a:endParaRPr lang="en-US" dirty="0">
              <a:solidFill>
                <a:schemeClr val="tx1"/>
              </a:solidFill>
            </a:endParaRPr>
          </a:p>
          <a:p>
            <a:endParaRPr lang="en-US" dirty="0">
              <a:solidFill>
                <a:schemeClr val="tx1"/>
              </a:solidFill>
            </a:endParaRPr>
          </a:p>
        </p:txBody>
      </p:sp>
      <p:sp>
        <p:nvSpPr>
          <p:cNvPr id="2" name="Title 1"/>
          <p:cNvSpPr>
            <a:spLocks noGrp="1"/>
          </p:cNvSpPr>
          <p:nvPr>
            <p:ph type="ctrTitle"/>
          </p:nvPr>
        </p:nvSpPr>
        <p:spPr/>
        <p:txBody>
          <a:bodyPr>
            <a:normAutofit fontScale="90000"/>
          </a:bodyPr>
          <a:lstStyle/>
          <a:p>
            <a:r>
              <a:rPr lang="en-GB" b="1" dirty="0">
                <a:solidFill>
                  <a:schemeClr val="tx1"/>
                </a:solidFill>
              </a:rPr>
              <a:t>LCHS4001</a:t>
            </a:r>
            <a:br>
              <a:rPr lang="en-US" b="1" dirty="0">
                <a:solidFill>
                  <a:schemeClr val="tx1"/>
                </a:solidFill>
              </a:rPr>
            </a:br>
            <a:r>
              <a:rPr lang="en-GB" b="1" dirty="0">
                <a:solidFill>
                  <a:schemeClr val="tx1"/>
                </a:solidFill>
              </a:rPr>
              <a:t>Academic and Employability skills</a:t>
            </a:r>
            <a:endParaRPr lang="en-US"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rPr>
              <a:t>Table of content </a:t>
            </a:r>
          </a:p>
        </p:txBody>
      </p:sp>
      <p:sp>
        <p:nvSpPr>
          <p:cNvPr id="3" name="Content Placeholder 2"/>
          <p:cNvSpPr>
            <a:spLocks noGrp="1"/>
          </p:cNvSpPr>
          <p:nvPr>
            <p:ph sz="quarter" idx="1"/>
          </p:nvPr>
        </p:nvSpPr>
        <p:spPr/>
        <p:txBody>
          <a:bodyPr>
            <a:normAutofit fontScale="92500" lnSpcReduction="20000"/>
          </a:bodyPr>
          <a:lstStyle/>
          <a:p>
            <a:pPr algn="just">
              <a:lnSpc>
                <a:spcPct val="150000"/>
              </a:lnSpc>
            </a:pPr>
            <a:r>
              <a:rPr lang="en-GB" b="1" dirty="0"/>
              <a:t>Introduction </a:t>
            </a:r>
            <a:endParaRPr lang="en-US" b="1" dirty="0"/>
          </a:p>
          <a:p>
            <a:pPr algn="just">
              <a:lnSpc>
                <a:spcPct val="150000"/>
              </a:lnSpc>
            </a:pPr>
            <a:r>
              <a:rPr lang="en-GB" b="1" dirty="0"/>
              <a:t>Job role </a:t>
            </a:r>
            <a:endParaRPr lang="en-US" b="1" dirty="0"/>
          </a:p>
          <a:p>
            <a:pPr algn="just">
              <a:lnSpc>
                <a:spcPct val="150000"/>
              </a:lnSpc>
            </a:pPr>
            <a:r>
              <a:rPr lang="en-US" b="1" dirty="0"/>
              <a:t>Research </a:t>
            </a:r>
          </a:p>
          <a:p>
            <a:pPr algn="just">
              <a:lnSpc>
                <a:spcPct val="150000"/>
              </a:lnSpc>
            </a:pPr>
            <a:r>
              <a:rPr lang="en-GB" b="1" dirty="0"/>
              <a:t>CRAAP test </a:t>
            </a:r>
            <a:endParaRPr lang="en-US" b="1" dirty="0"/>
          </a:p>
          <a:p>
            <a:pPr algn="just">
              <a:lnSpc>
                <a:spcPct val="150000"/>
              </a:lnSpc>
            </a:pPr>
            <a:r>
              <a:rPr lang="en-GB" b="1" dirty="0"/>
              <a:t>Challenges</a:t>
            </a:r>
            <a:endParaRPr lang="en-US" b="1" dirty="0"/>
          </a:p>
          <a:p>
            <a:pPr algn="just">
              <a:lnSpc>
                <a:spcPct val="150000"/>
              </a:lnSpc>
            </a:pPr>
            <a:r>
              <a:rPr lang="en-GB" b="1" dirty="0"/>
              <a:t>Outlining next steps</a:t>
            </a:r>
            <a:endParaRPr lang="en-US" b="1" dirty="0"/>
          </a:p>
          <a:p>
            <a:pPr algn="just">
              <a:lnSpc>
                <a:spcPct val="150000"/>
              </a:lnSpc>
            </a:pPr>
            <a:r>
              <a:rPr lang="en-GB" b="1" dirty="0"/>
              <a:t>Conclusion </a:t>
            </a:r>
            <a:endParaRPr lang="en-US" b="1" dirty="0"/>
          </a:p>
          <a:p>
            <a:pPr algn="just">
              <a:lnSpc>
                <a:spcPct val="150000"/>
              </a:lnSpc>
            </a:pPr>
            <a:r>
              <a:rPr lang="en-US" b="1" dirty="0"/>
              <a:t>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tx1"/>
                </a:solidFill>
              </a:rPr>
              <a:t>Introduction </a:t>
            </a:r>
            <a:endParaRPr lang="en-US" dirty="0">
              <a:solidFill>
                <a:schemeClr val="tx1"/>
              </a:solidFill>
            </a:endParaRPr>
          </a:p>
        </p:txBody>
      </p:sp>
      <p:sp>
        <p:nvSpPr>
          <p:cNvPr id="3" name="Content Placeholder 2"/>
          <p:cNvSpPr>
            <a:spLocks noGrp="1"/>
          </p:cNvSpPr>
          <p:nvPr>
            <p:ph sz="quarter" idx="1"/>
          </p:nvPr>
        </p:nvSpPr>
        <p:spPr>
          <a:xfrm>
            <a:off x="301752" y="1527048"/>
            <a:ext cx="4575048" cy="4568952"/>
          </a:xfrm>
        </p:spPr>
        <p:txBody>
          <a:bodyPr>
            <a:normAutofit/>
          </a:bodyPr>
          <a:lstStyle/>
          <a:p>
            <a:pPr lvl="0" algn="just">
              <a:lnSpc>
                <a:spcPct val="150000"/>
              </a:lnSpc>
            </a:pPr>
            <a:r>
              <a:rPr lang="en-GB" sz="1800" dirty="0"/>
              <a:t>Academic skills are those skills which enable students to research, analyse and present ideas structure and critically (Teng and Yue, 2023). </a:t>
            </a:r>
            <a:endParaRPr lang="en-US" sz="1800" dirty="0"/>
          </a:p>
          <a:p>
            <a:pPr lvl="0" algn="just">
              <a:lnSpc>
                <a:spcPct val="150000"/>
              </a:lnSpc>
            </a:pPr>
            <a:r>
              <a:rPr lang="en-GB" sz="1800" dirty="0"/>
              <a:t>These competencies involve academic research based on reputable sources, critical thinking, logical arrangement of ideas and clear writing. </a:t>
            </a:r>
            <a:endParaRPr lang="en-US" sz="1800" dirty="0"/>
          </a:p>
          <a:p>
            <a:pPr algn="just">
              <a:lnSpc>
                <a:spcPct val="150000"/>
              </a:lnSpc>
            </a:pPr>
            <a:endParaRPr lang="en-US" sz="1800" dirty="0"/>
          </a:p>
        </p:txBody>
      </p:sp>
      <p:pic>
        <p:nvPicPr>
          <p:cNvPr id="1026" name="Picture 2"/>
          <p:cNvPicPr>
            <a:picLocks noChangeAspect="1" noChangeArrowheads="1"/>
          </p:cNvPicPr>
          <p:nvPr/>
        </p:nvPicPr>
        <p:blipFill>
          <a:blip r:embed="rId3"/>
          <a:srcRect/>
          <a:stretch>
            <a:fillRect/>
          </a:stretch>
        </p:blipFill>
        <p:spPr bwMode="auto">
          <a:xfrm>
            <a:off x="4977900" y="2334768"/>
            <a:ext cx="3873492" cy="2924175"/>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980C6451-5DAD-364E-D2EB-0B4796AFE74F}"/>
              </a:ext>
            </a:extLst>
          </p:cNvPr>
          <p:cNvSpPr txBox="1"/>
          <p:nvPr/>
        </p:nvSpPr>
        <p:spPr>
          <a:xfrm>
            <a:off x="5791200" y="5258943"/>
            <a:ext cx="4572000" cy="369332"/>
          </a:xfrm>
          <a:prstGeom prst="rect">
            <a:avLst/>
          </a:prstGeom>
          <a:noFill/>
        </p:spPr>
        <p:txBody>
          <a:bodyPr wrap="square">
            <a:spAutoFit/>
          </a:bodyPr>
          <a:lstStyle/>
          <a:p>
            <a:r>
              <a:rPr lang="en-GB" sz="1800" dirty="0"/>
              <a:t>(Teng and Yue, 2023)</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tx1"/>
                </a:solidFill>
              </a:rPr>
              <a:t>Job role </a:t>
            </a:r>
            <a:endParaRPr lang="en-US" dirty="0">
              <a:solidFill>
                <a:schemeClr val="tx1"/>
              </a:solidFill>
            </a:endParaRPr>
          </a:p>
        </p:txBody>
      </p:sp>
      <p:sp>
        <p:nvSpPr>
          <p:cNvPr id="3" name="Content Placeholder 2"/>
          <p:cNvSpPr>
            <a:spLocks noGrp="1"/>
          </p:cNvSpPr>
          <p:nvPr>
            <p:ph sz="quarter" idx="1"/>
          </p:nvPr>
        </p:nvSpPr>
        <p:spPr>
          <a:xfrm>
            <a:off x="301752" y="1527048"/>
            <a:ext cx="8385048" cy="2435352"/>
          </a:xfrm>
        </p:spPr>
        <p:txBody>
          <a:bodyPr>
            <a:normAutofit fontScale="70000" lnSpcReduction="20000"/>
          </a:bodyPr>
          <a:lstStyle/>
          <a:p>
            <a:pPr lvl="0" algn="just">
              <a:lnSpc>
                <a:spcPct val="160000"/>
              </a:lnSpc>
            </a:pPr>
            <a:r>
              <a:rPr lang="en-GB" dirty="0"/>
              <a:t>The career that I have selected to add to this portfolio is the Marketing Manager in health and social care sector. </a:t>
            </a:r>
            <a:endParaRPr lang="en-US" dirty="0"/>
          </a:p>
          <a:p>
            <a:pPr lvl="0" algn="just">
              <a:lnSpc>
                <a:spcPct val="160000"/>
              </a:lnSpc>
            </a:pPr>
            <a:r>
              <a:rPr lang="en-GB" dirty="0"/>
              <a:t>A marketing manager will be the one to plan and carry out marketing techniques to advertise healthcare services, create awareness among the people, and imagine a client or a patient (Indeed, 2026). </a:t>
            </a:r>
            <a:endParaRPr lang="en-US" dirty="0"/>
          </a:p>
          <a:p>
            <a:pPr algn="just">
              <a:lnSpc>
                <a:spcPct val="160000"/>
              </a:lnSpc>
            </a:pPr>
            <a:endParaRPr lang="en-US" dirty="0"/>
          </a:p>
        </p:txBody>
      </p:sp>
      <p:pic>
        <p:nvPicPr>
          <p:cNvPr id="6" name="Picture 5"/>
          <p:cNvPicPr/>
          <p:nvPr/>
        </p:nvPicPr>
        <p:blipFill>
          <a:blip r:embed="rId3"/>
          <a:srcRect/>
          <a:stretch>
            <a:fillRect/>
          </a:stretch>
        </p:blipFill>
        <p:spPr bwMode="auto">
          <a:xfrm>
            <a:off x="2514600" y="3657600"/>
            <a:ext cx="4805313" cy="2421653"/>
          </a:xfrm>
          <a:prstGeom prst="rect">
            <a:avLst/>
          </a:prstGeom>
          <a:noFill/>
          <a:ln w="9525">
            <a:noFill/>
            <a:miter lim="800000"/>
            <a:headEnd/>
            <a:tailEnd/>
          </a:ln>
        </p:spPr>
      </p:pic>
      <p:sp>
        <p:nvSpPr>
          <p:cNvPr id="5" name="TextBox 4">
            <a:extLst>
              <a:ext uri="{FF2B5EF4-FFF2-40B4-BE49-F238E27FC236}">
                <a16:creationId xmlns:a16="http://schemas.microsoft.com/office/drawing/2014/main" id="{B5647FE3-1272-45AD-6722-DB9ADF9B036B}"/>
              </a:ext>
            </a:extLst>
          </p:cNvPr>
          <p:cNvSpPr txBox="1"/>
          <p:nvPr/>
        </p:nvSpPr>
        <p:spPr>
          <a:xfrm>
            <a:off x="4301931" y="6079253"/>
            <a:ext cx="4572000" cy="369332"/>
          </a:xfrm>
          <a:prstGeom prst="rect">
            <a:avLst/>
          </a:prstGeom>
          <a:noFill/>
        </p:spPr>
        <p:txBody>
          <a:bodyPr wrap="square">
            <a:spAutoFit/>
          </a:bodyPr>
          <a:lstStyle/>
          <a:p>
            <a:r>
              <a:rPr lang="en-GB" dirty="0"/>
              <a:t>(Indeed, 2026)</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tx1"/>
                </a:solidFill>
              </a:rPr>
              <a:t>Research </a:t>
            </a:r>
            <a:endParaRPr lang="en-US" dirty="0">
              <a:solidFill>
                <a:schemeClr val="tx1"/>
              </a:solidFill>
            </a:endParaRPr>
          </a:p>
        </p:txBody>
      </p:sp>
      <p:sp>
        <p:nvSpPr>
          <p:cNvPr id="3" name="Content Placeholder 2"/>
          <p:cNvSpPr>
            <a:spLocks noGrp="1"/>
          </p:cNvSpPr>
          <p:nvPr>
            <p:ph sz="quarter" idx="1"/>
          </p:nvPr>
        </p:nvSpPr>
        <p:spPr>
          <a:xfrm>
            <a:off x="301752" y="1527048"/>
            <a:ext cx="5794248" cy="4492752"/>
          </a:xfrm>
        </p:spPr>
        <p:txBody>
          <a:bodyPr>
            <a:normAutofit fontScale="77500" lnSpcReduction="20000"/>
          </a:bodyPr>
          <a:lstStyle/>
          <a:p>
            <a:pPr lvl="0" algn="just">
              <a:lnSpc>
                <a:spcPct val="160000"/>
              </a:lnSpc>
            </a:pPr>
            <a:r>
              <a:rPr lang="en-GB" dirty="0"/>
              <a:t>I began my research with the selection of credible online information on marketing positions in the health and social care industry. </a:t>
            </a:r>
            <a:endParaRPr lang="en-US" dirty="0"/>
          </a:p>
          <a:p>
            <a:pPr lvl="0" algn="just">
              <a:lnSpc>
                <a:spcPct val="160000"/>
              </a:lnSpc>
            </a:pPr>
            <a:r>
              <a:rPr lang="en-GB" dirty="0"/>
              <a:t>The first step involved general information searching about the job of a marketing manager and getting the major responsibilities, skills and duties involved in the job position (Indeed, 2026). </a:t>
            </a:r>
            <a:endParaRPr lang="en-US" dirty="0"/>
          </a:p>
          <a:p>
            <a:pPr algn="just">
              <a:lnSpc>
                <a:spcPct val="160000"/>
              </a:lnSpc>
            </a:pPr>
            <a:endParaRPr lang="en-US" dirty="0"/>
          </a:p>
        </p:txBody>
      </p:sp>
      <p:pic>
        <p:nvPicPr>
          <p:cNvPr id="3074" name="Picture 2"/>
          <p:cNvPicPr>
            <a:picLocks noChangeAspect="1" noChangeArrowheads="1"/>
          </p:cNvPicPr>
          <p:nvPr/>
        </p:nvPicPr>
        <p:blipFill>
          <a:blip r:embed="rId3"/>
          <a:srcRect/>
          <a:stretch>
            <a:fillRect/>
          </a:stretch>
        </p:blipFill>
        <p:spPr bwMode="auto">
          <a:xfrm>
            <a:off x="6172200" y="2590800"/>
            <a:ext cx="2514600" cy="2619375"/>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C43BD57C-B5C7-C64D-E2E9-3CC217D59D15}"/>
              </a:ext>
            </a:extLst>
          </p:cNvPr>
          <p:cNvSpPr txBox="1"/>
          <p:nvPr/>
        </p:nvSpPr>
        <p:spPr>
          <a:xfrm>
            <a:off x="6705600" y="5210175"/>
            <a:ext cx="4572000" cy="369332"/>
          </a:xfrm>
          <a:prstGeom prst="rect">
            <a:avLst/>
          </a:prstGeom>
          <a:noFill/>
        </p:spPr>
        <p:txBody>
          <a:bodyPr wrap="square">
            <a:spAutoFit/>
          </a:bodyPr>
          <a:lstStyle/>
          <a:p>
            <a:r>
              <a:rPr lang="en-GB" dirty="0"/>
              <a:t>(Indeed, 2026)</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solidFill>
                  <a:schemeClr val="tx1"/>
                </a:solidFill>
              </a:rPr>
              <a:t>Cont: Research </a:t>
            </a:r>
          </a:p>
        </p:txBody>
      </p:sp>
      <p:sp>
        <p:nvSpPr>
          <p:cNvPr id="3" name="Content Placeholder 2"/>
          <p:cNvSpPr>
            <a:spLocks noGrp="1"/>
          </p:cNvSpPr>
          <p:nvPr>
            <p:ph sz="quarter" idx="1"/>
          </p:nvPr>
        </p:nvSpPr>
        <p:spPr>
          <a:xfrm>
            <a:off x="301752" y="1527048"/>
            <a:ext cx="8537448" cy="2511552"/>
          </a:xfrm>
        </p:spPr>
        <p:txBody>
          <a:bodyPr>
            <a:normAutofit fontScale="77500" lnSpcReduction="20000"/>
          </a:bodyPr>
          <a:lstStyle/>
          <a:p>
            <a:pPr lvl="0" algn="just">
              <a:lnSpc>
                <a:spcPct val="160000"/>
              </a:lnSpc>
            </a:pPr>
            <a:r>
              <a:rPr lang="en-GB" dirty="0"/>
              <a:t>I also used career websites, as well as the official websites of popular organisations in the UK concerning health and social care. </a:t>
            </a:r>
            <a:endParaRPr lang="en-US" dirty="0"/>
          </a:p>
          <a:p>
            <a:pPr lvl="0" algn="just">
              <a:lnSpc>
                <a:spcPct val="160000"/>
              </a:lnSpc>
            </a:pPr>
            <a:r>
              <a:rPr lang="en-GB" dirty="0"/>
              <a:t>As an illustration, NHS UK is focused on providing better opportunities to the people that are seeking for jobs as seen in image (NHS, 2026).</a:t>
            </a:r>
            <a:endParaRPr lang="en-US" dirty="0"/>
          </a:p>
          <a:p>
            <a:pPr algn="just">
              <a:lnSpc>
                <a:spcPct val="160000"/>
              </a:lnSpc>
            </a:pPr>
            <a:endParaRPr lang="en-US" dirty="0"/>
          </a:p>
        </p:txBody>
      </p:sp>
      <p:pic>
        <p:nvPicPr>
          <p:cNvPr id="4" name="Picture 3"/>
          <p:cNvPicPr/>
          <p:nvPr/>
        </p:nvPicPr>
        <p:blipFill>
          <a:blip r:embed="rId3"/>
          <a:srcRect/>
          <a:stretch>
            <a:fillRect/>
          </a:stretch>
        </p:blipFill>
        <p:spPr bwMode="auto">
          <a:xfrm>
            <a:off x="1981200" y="3962400"/>
            <a:ext cx="5943600" cy="2080732"/>
          </a:xfrm>
          <a:prstGeom prst="rect">
            <a:avLst/>
          </a:prstGeom>
          <a:noFill/>
          <a:ln w="9525">
            <a:noFill/>
            <a:miter lim="800000"/>
            <a:headEnd/>
            <a:tailEnd/>
          </a:ln>
        </p:spPr>
      </p:pic>
      <p:sp>
        <p:nvSpPr>
          <p:cNvPr id="6" name="TextBox 5">
            <a:extLst>
              <a:ext uri="{FF2B5EF4-FFF2-40B4-BE49-F238E27FC236}">
                <a16:creationId xmlns:a16="http://schemas.microsoft.com/office/drawing/2014/main" id="{E99FDA9F-1BA6-AFE1-B1E8-57DAF2F80433}"/>
              </a:ext>
            </a:extLst>
          </p:cNvPr>
          <p:cNvSpPr txBox="1"/>
          <p:nvPr/>
        </p:nvSpPr>
        <p:spPr>
          <a:xfrm>
            <a:off x="4114800" y="6043132"/>
            <a:ext cx="4572000" cy="369332"/>
          </a:xfrm>
          <a:prstGeom prst="rect">
            <a:avLst/>
          </a:prstGeom>
          <a:noFill/>
        </p:spPr>
        <p:txBody>
          <a:bodyPr wrap="square">
            <a:spAutoFit/>
          </a:bodyPr>
          <a:lstStyle/>
          <a:p>
            <a:r>
              <a:rPr lang="en-GB" dirty="0"/>
              <a:t>(NHS, 2026)</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rPr>
              <a:t>Cont: Research </a:t>
            </a:r>
            <a:endParaRPr lang="en-US" dirty="0"/>
          </a:p>
        </p:txBody>
      </p:sp>
      <p:sp>
        <p:nvSpPr>
          <p:cNvPr id="3" name="Content Placeholder 2"/>
          <p:cNvSpPr>
            <a:spLocks noGrp="1"/>
          </p:cNvSpPr>
          <p:nvPr>
            <p:ph sz="quarter" idx="1"/>
          </p:nvPr>
        </p:nvSpPr>
        <p:spPr>
          <a:xfrm>
            <a:off x="301752" y="1527048"/>
            <a:ext cx="8537448" cy="2435352"/>
          </a:xfrm>
        </p:spPr>
        <p:txBody>
          <a:bodyPr>
            <a:normAutofit fontScale="70000" lnSpcReduction="20000"/>
          </a:bodyPr>
          <a:lstStyle/>
          <a:p>
            <a:pPr lvl="0" algn="just">
              <a:lnSpc>
                <a:spcPct val="170000"/>
              </a:lnSpc>
            </a:pPr>
            <a:r>
              <a:rPr lang="en-GB" dirty="0"/>
              <a:t>In the course of doing the research, I applied a number of keywords to facilitate the process of obtaining information that was pertinent and useful. </a:t>
            </a:r>
            <a:endParaRPr lang="en-US" dirty="0"/>
          </a:p>
          <a:p>
            <a:pPr lvl="0" algn="just">
              <a:lnSpc>
                <a:spcPct val="170000"/>
              </a:lnSpc>
            </a:pPr>
            <a:r>
              <a:rPr lang="en-GB" dirty="0"/>
              <a:t>The key words used were marketing manager responsibilities, healthcare marketing role UK, skills required to be a marketing manager and marketing jobs in health and social care (Thomas, 2024). </a:t>
            </a:r>
            <a:endParaRPr lang="en-US" dirty="0"/>
          </a:p>
          <a:p>
            <a:pPr algn="just">
              <a:lnSpc>
                <a:spcPct val="170000"/>
              </a:lnSpc>
            </a:pPr>
            <a:endParaRPr lang="en-US" dirty="0"/>
          </a:p>
        </p:txBody>
      </p:sp>
      <p:pic>
        <p:nvPicPr>
          <p:cNvPr id="4098" name="Picture 2"/>
          <p:cNvPicPr>
            <a:picLocks noChangeAspect="1" noChangeArrowheads="1"/>
          </p:cNvPicPr>
          <p:nvPr/>
        </p:nvPicPr>
        <p:blipFill>
          <a:blip r:embed="rId3"/>
          <a:srcRect/>
          <a:stretch>
            <a:fillRect/>
          </a:stretch>
        </p:blipFill>
        <p:spPr bwMode="auto">
          <a:xfrm>
            <a:off x="2667000" y="3962400"/>
            <a:ext cx="3629025" cy="2100467"/>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35387F9A-1A24-47D2-BA8B-B9E01B8F0E50}"/>
              </a:ext>
            </a:extLst>
          </p:cNvPr>
          <p:cNvSpPr txBox="1"/>
          <p:nvPr/>
        </p:nvSpPr>
        <p:spPr>
          <a:xfrm>
            <a:off x="3581400" y="6028420"/>
            <a:ext cx="4572000" cy="369332"/>
          </a:xfrm>
          <a:prstGeom prst="rect">
            <a:avLst/>
          </a:prstGeom>
          <a:noFill/>
        </p:spPr>
        <p:txBody>
          <a:bodyPr wrap="square">
            <a:spAutoFit/>
          </a:bodyPr>
          <a:lstStyle/>
          <a:p>
            <a:r>
              <a:rPr lang="en-GB" dirty="0"/>
              <a:t>(Thomas, 2024)</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tx1"/>
                </a:solidFill>
              </a:rPr>
              <a:t>CRAAP test </a:t>
            </a:r>
            <a:endParaRPr lang="en-US" dirty="0">
              <a:solidFill>
                <a:schemeClr val="tx1"/>
              </a:solidFill>
            </a:endParaRPr>
          </a:p>
        </p:txBody>
      </p:sp>
      <p:graphicFrame>
        <p:nvGraphicFramePr>
          <p:cNvPr id="4" name="Table 3"/>
          <p:cNvGraphicFramePr>
            <a:graphicFrameLocks noGrp="1"/>
          </p:cNvGraphicFramePr>
          <p:nvPr/>
        </p:nvGraphicFramePr>
        <p:xfrm>
          <a:off x="304800" y="1524000"/>
          <a:ext cx="8305800" cy="4767109"/>
        </p:xfrm>
        <a:graphic>
          <a:graphicData uri="http://schemas.openxmlformats.org/drawingml/2006/table">
            <a:tbl>
              <a:tblPr/>
              <a:tblGrid>
                <a:gridCol w="2286000">
                  <a:extLst>
                    <a:ext uri="{9D8B030D-6E8A-4147-A177-3AD203B41FA5}">
                      <a16:colId xmlns:a16="http://schemas.microsoft.com/office/drawing/2014/main" val="20000"/>
                    </a:ext>
                  </a:extLst>
                </a:gridCol>
                <a:gridCol w="6019800">
                  <a:extLst>
                    <a:ext uri="{9D8B030D-6E8A-4147-A177-3AD203B41FA5}">
                      <a16:colId xmlns:a16="http://schemas.microsoft.com/office/drawing/2014/main" val="20001"/>
                    </a:ext>
                  </a:extLst>
                </a:gridCol>
              </a:tblGrid>
              <a:tr h="167665">
                <a:tc>
                  <a:txBody>
                    <a:bodyPr/>
                    <a:lstStyle/>
                    <a:p>
                      <a:pPr marL="0" marR="0" algn="ctr">
                        <a:lnSpc>
                          <a:spcPct val="150000"/>
                        </a:lnSpc>
                        <a:spcBef>
                          <a:spcPts val="0"/>
                        </a:spcBef>
                        <a:spcAft>
                          <a:spcPts val="0"/>
                        </a:spcAft>
                      </a:pPr>
                      <a:r>
                        <a:rPr lang="en-US" sz="1050" b="1" dirty="0">
                          <a:solidFill>
                            <a:srgbClr val="000000"/>
                          </a:solidFill>
                          <a:latin typeface="Arial"/>
                          <a:ea typeface="Times New Roman"/>
                          <a:cs typeface="Arial"/>
                        </a:rPr>
                        <a:t>CRAAP Criteria</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US" sz="1050" b="1" dirty="0">
                          <a:solidFill>
                            <a:srgbClr val="000000"/>
                          </a:solidFill>
                          <a:latin typeface="Arial"/>
                          <a:ea typeface="Times New Roman"/>
                          <a:cs typeface="Arial"/>
                        </a:rPr>
                        <a:t>Evaluation</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28575"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0000"/>
                  </a:ext>
                </a:extLst>
              </a:tr>
              <a:tr h="976443">
                <a:tc>
                  <a:txBody>
                    <a:bodyPr/>
                    <a:lstStyle/>
                    <a:p>
                      <a:pPr marL="0" marR="0" algn="l">
                        <a:lnSpc>
                          <a:spcPct val="150000"/>
                        </a:lnSpc>
                        <a:spcBef>
                          <a:spcPts val="0"/>
                        </a:spcBef>
                        <a:spcAft>
                          <a:spcPts val="0"/>
                        </a:spcAft>
                      </a:pPr>
                      <a:r>
                        <a:rPr lang="en-US" sz="1050" b="1" dirty="0">
                          <a:solidFill>
                            <a:srgbClr val="000000"/>
                          </a:solidFill>
                          <a:latin typeface="Arial"/>
                          <a:ea typeface="Times New Roman"/>
                          <a:cs typeface="Arial"/>
                        </a:rPr>
                        <a:t>Currency</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2EAF1"/>
                    </a:solidFill>
                  </a:tcPr>
                </a:tc>
                <a:tc>
                  <a:txBody>
                    <a:bodyPr/>
                    <a:lstStyle/>
                    <a:p>
                      <a:pPr marL="0" marR="0" algn="just">
                        <a:lnSpc>
                          <a:spcPct val="150000"/>
                        </a:lnSpc>
                        <a:spcBef>
                          <a:spcPts val="0"/>
                        </a:spcBef>
                        <a:spcAft>
                          <a:spcPts val="1000"/>
                        </a:spcAft>
                      </a:pPr>
                      <a:r>
                        <a:rPr lang="en-GB" sz="1050" dirty="0">
                          <a:solidFill>
                            <a:srgbClr val="000000"/>
                          </a:solidFill>
                          <a:latin typeface="Arial"/>
                          <a:ea typeface="Calibri"/>
                          <a:cs typeface="Arial"/>
                        </a:rPr>
                        <a:t>The article Role of a Marketing Manager: A Comprehensive Guide, which was published on Indeed was last updated on 27 November 2025, so it is a relatively recent and an updated source of knowledge about the current roles of marketing (Indeed, 2026).</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28575"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2EAF1"/>
                    </a:solidFill>
                  </a:tcPr>
                </a:tc>
                <a:extLst>
                  <a:ext uri="{0D108BD9-81ED-4DB2-BD59-A6C34878D82A}">
                    <a16:rowId xmlns:a16="http://schemas.microsoft.com/office/drawing/2014/main" val="10001"/>
                  </a:ext>
                </a:extLst>
              </a:tr>
              <a:tr h="976443">
                <a:tc>
                  <a:txBody>
                    <a:bodyPr/>
                    <a:lstStyle/>
                    <a:p>
                      <a:pPr marL="0" marR="0" algn="l">
                        <a:lnSpc>
                          <a:spcPct val="150000"/>
                        </a:lnSpc>
                        <a:spcBef>
                          <a:spcPts val="0"/>
                        </a:spcBef>
                        <a:spcAft>
                          <a:spcPts val="0"/>
                        </a:spcAft>
                      </a:pPr>
                      <a:r>
                        <a:rPr lang="en-US" sz="1050" b="1" dirty="0">
                          <a:solidFill>
                            <a:srgbClr val="000000"/>
                          </a:solidFill>
                          <a:latin typeface="Arial"/>
                          <a:ea typeface="Times New Roman"/>
                          <a:cs typeface="Arial"/>
                        </a:rPr>
                        <a:t>Relevance</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gn="just">
                        <a:lnSpc>
                          <a:spcPct val="150000"/>
                        </a:lnSpc>
                        <a:spcBef>
                          <a:spcPts val="0"/>
                        </a:spcBef>
                        <a:spcAft>
                          <a:spcPts val="1000"/>
                        </a:spcAft>
                      </a:pPr>
                      <a:r>
                        <a:rPr lang="en-GB" sz="1050" dirty="0">
                          <a:solidFill>
                            <a:srgbClr val="000000"/>
                          </a:solidFill>
                          <a:latin typeface="Arial"/>
                          <a:ea typeface="Calibri"/>
                          <a:cs typeface="Arial"/>
                        </a:rPr>
                        <a:t>The data provided in the article is relevant to the research topic as it describes the functions, expertise and obligation of a marketing manager. This assists in the comprehension of the selected position in the sphere of health and social care.</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0002"/>
                  </a:ext>
                </a:extLst>
              </a:tr>
              <a:tr h="813702">
                <a:tc>
                  <a:txBody>
                    <a:bodyPr/>
                    <a:lstStyle/>
                    <a:p>
                      <a:pPr marL="0" marR="0" algn="l">
                        <a:lnSpc>
                          <a:spcPct val="150000"/>
                        </a:lnSpc>
                        <a:spcBef>
                          <a:spcPts val="0"/>
                        </a:spcBef>
                        <a:spcAft>
                          <a:spcPts val="0"/>
                        </a:spcAft>
                      </a:pPr>
                      <a:r>
                        <a:rPr lang="en-US" sz="1050" b="1" dirty="0">
                          <a:solidFill>
                            <a:srgbClr val="000000"/>
                          </a:solidFill>
                          <a:latin typeface="Arial"/>
                          <a:ea typeface="Times New Roman"/>
                          <a:cs typeface="Arial"/>
                        </a:rPr>
                        <a:t>Authority</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2EAF1"/>
                    </a:solidFill>
                  </a:tcPr>
                </a:tc>
                <a:tc>
                  <a:txBody>
                    <a:bodyPr/>
                    <a:lstStyle/>
                    <a:p>
                      <a:pPr marL="0" marR="0" algn="just">
                        <a:lnSpc>
                          <a:spcPct val="150000"/>
                        </a:lnSpc>
                        <a:spcBef>
                          <a:spcPts val="0"/>
                        </a:spcBef>
                        <a:spcAft>
                          <a:spcPts val="1000"/>
                        </a:spcAft>
                      </a:pPr>
                      <a:r>
                        <a:rPr lang="en-GB" sz="1050" dirty="0">
                          <a:solidFill>
                            <a:srgbClr val="000000"/>
                          </a:solidFill>
                          <a:latin typeface="Arial"/>
                          <a:ea typeface="Calibri"/>
                          <a:cs typeface="Arial"/>
                        </a:rPr>
                        <a:t>The source is an article that is published on the popular employment and recruitment platform, Indeed, which gives career advice, job descriptions, and labour market data to professionals and job seekers (Indeed, 2026).</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2EAF1"/>
                    </a:solidFill>
                  </a:tcPr>
                </a:tc>
                <a:extLst>
                  <a:ext uri="{0D108BD9-81ED-4DB2-BD59-A6C34878D82A}">
                    <a16:rowId xmlns:a16="http://schemas.microsoft.com/office/drawing/2014/main" val="10003"/>
                  </a:ext>
                </a:extLst>
              </a:tr>
              <a:tr h="976443">
                <a:tc>
                  <a:txBody>
                    <a:bodyPr/>
                    <a:lstStyle/>
                    <a:p>
                      <a:pPr marL="0" marR="0" algn="l">
                        <a:lnSpc>
                          <a:spcPct val="150000"/>
                        </a:lnSpc>
                        <a:spcBef>
                          <a:spcPts val="0"/>
                        </a:spcBef>
                        <a:spcAft>
                          <a:spcPts val="0"/>
                        </a:spcAft>
                      </a:pPr>
                      <a:r>
                        <a:rPr lang="en-US" sz="1050" b="1" dirty="0">
                          <a:solidFill>
                            <a:srgbClr val="000000"/>
                          </a:solidFill>
                          <a:latin typeface="Arial"/>
                          <a:ea typeface="Times New Roman"/>
                          <a:cs typeface="Arial"/>
                        </a:rPr>
                        <a:t>Accuracy</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tc>
                  <a:txBody>
                    <a:bodyPr/>
                    <a:lstStyle/>
                    <a:p>
                      <a:pPr marL="0" marR="0" algn="just">
                        <a:lnSpc>
                          <a:spcPct val="150000"/>
                        </a:lnSpc>
                        <a:spcBef>
                          <a:spcPts val="0"/>
                        </a:spcBef>
                        <a:spcAft>
                          <a:spcPts val="1000"/>
                        </a:spcAft>
                      </a:pPr>
                      <a:r>
                        <a:rPr lang="en-GB" sz="1050" dirty="0">
                          <a:solidFill>
                            <a:srgbClr val="000000"/>
                          </a:solidFill>
                          <a:latin typeface="Arial"/>
                          <a:ea typeface="Calibri"/>
                          <a:cs typeface="Arial"/>
                        </a:rPr>
                        <a:t>The article explains marketing duties in a clear manner including development of strategy, implementation of the campaign and analysis of performance. The data can be compared to career guidance provided by National Careers Service, which helps to prove its credibility.</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tcPr>
                </a:tc>
                <a:extLst>
                  <a:ext uri="{0D108BD9-81ED-4DB2-BD59-A6C34878D82A}">
                    <a16:rowId xmlns:a16="http://schemas.microsoft.com/office/drawing/2014/main" val="10004"/>
                  </a:ext>
                </a:extLst>
              </a:tr>
              <a:tr h="813702">
                <a:tc>
                  <a:txBody>
                    <a:bodyPr/>
                    <a:lstStyle/>
                    <a:p>
                      <a:pPr marL="0" marR="0" algn="l">
                        <a:lnSpc>
                          <a:spcPct val="150000"/>
                        </a:lnSpc>
                        <a:spcBef>
                          <a:spcPts val="0"/>
                        </a:spcBef>
                        <a:spcAft>
                          <a:spcPts val="0"/>
                        </a:spcAft>
                      </a:pPr>
                      <a:r>
                        <a:rPr lang="en-US" sz="1050" b="1" dirty="0">
                          <a:solidFill>
                            <a:srgbClr val="000000"/>
                          </a:solidFill>
                          <a:latin typeface="Arial"/>
                          <a:ea typeface="Times New Roman"/>
                          <a:cs typeface="Arial"/>
                        </a:rPr>
                        <a:t>Purpose</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2EAF1"/>
                    </a:solidFill>
                  </a:tcPr>
                </a:tc>
                <a:tc>
                  <a:txBody>
                    <a:bodyPr/>
                    <a:lstStyle/>
                    <a:p>
                      <a:pPr marL="0" marR="0" algn="just">
                        <a:lnSpc>
                          <a:spcPct val="150000"/>
                        </a:lnSpc>
                        <a:spcBef>
                          <a:spcPts val="0"/>
                        </a:spcBef>
                        <a:spcAft>
                          <a:spcPts val="1000"/>
                        </a:spcAft>
                      </a:pPr>
                      <a:r>
                        <a:rPr lang="en-GB" sz="1050" dirty="0">
                          <a:solidFill>
                            <a:srgbClr val="000000"/>
                          </a:solidFill>
                          <a:latin typeface="Arial"/>
                          <a:ea typeface="Calibri"/>
                          <a:cs typeface="Arial"/>
                        </a:rPr>
                        <a:t>The core aim of the article is to inform the reader on the position of a marketing manager and mentor those people who would like to take up a career in the field of marketing. It is educative and not biased or promotional.</a:t>
                      </a:r>
                      <a:endParaRPr lang="en-US" sz="1050" dirty="0">
                        <a:solidFill>
                          <a:srgbClr val="000000"/>
                        </a:solidFill>
                        <a:latin typeface="Arial"/>
                        <a:ea typeface="Calibri"/>
                        <a:cs typeface="Times New Roman"/>
                      </a:endParaRPr>
                    </a:p>
                  </a:txBody>
                  <a:tcPr marL="38219" marR="38219" marT="0" marB="0">
                    <a:lnL w="12700" cap="flat" cmpd="sng" algn="ctr">
                      <a:solidFill>
                        <a:srgbClr val="4BACC6"/>
                      </a:solidFill>
                      <a:prstDash val="solid"/>
                      <a:round/>
                      <a:headEnd type="none" w="med" len="med"/>
                      <a:tailEnd type="none" w="med" len="med"/>
                    </a:lnL>
                    <a:lnR w="12700" cap="flat" cmpd="sng" algn="ctr">
                      <a:solidFill>
                        <a:srgbClr val="4BACC6"/>
                      </a:solidFill>
                      <a:prstDash val="solid"/>
                      <a:round/>
                      <a:headEnd type="none" w="med" len="med"/>
                      <a:tailEnd type="none" w="med" len="med"/>
                    </a:lnR>
                    <a:lnT w="12700" cap="flat" cmpd="sng" algn="ctr">
                      <a:solidFill>
                        <a:srgbClr val="4BACC6"/>
                      </a:solidFill>
                      <a:prstDash val="solid"/>
                      <a:round/>
                      <a:headEnd type="none" w="med" len="med"/>
                      <a:tailEnd type="none" w="med" len="med"/>
                    </a:lnT>
                    <a:lnB w="12700" cap="flat" cmpd="sng" algn="ctr">
                      <a:solidFill>
                        <a:srgbClr val="4BACC6"/>
                      </a:solidFill>
                      <a:prstDash val="solid"/>
                      <a:round/>
                      <a:headEnd type="none" w="med" len="med"/>
                      <a:tailEnd type="none" w="med" len="med"/>
                    </a:lnB>
                    <a:solidFill>
                      <a:srgbClr val="D2EAF1"/>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tx1"/>
                </a:solidFill>
              </a:rPr>
              <a:t>Challenges</a:t>
            </a:r>
            <a:endParaRPr lang="en-US" dirty="0">
              <a:solidFill>
                <a:schemeClr val="tx1"/>
              </a:solidFill>
            </a:endParaRPr>
          </a:p>
        </p:txBody>
      </p:sp>
      <p:sp>
        <p:nvSpPr>
          <p:cNvPr id="3" name="Content Placeholder 2"/>
          <p:cNvSpPr>
            <a:spLocks noGrp="1"/>
          </p:cNvSpPr>
          <p:nvPr>
            <p:ph sz="quarter" idx="1"/>
          </p:nvPr>
        </p:nvSpPr>
        <p:spPr>
          <a:xfrm>
            <a:off x="301752" y="1527048"/>
            <a:ext cx="8461248" cy="2435352"/>
          </a:xfrm>
        </p:spPr>
        <p:txBody>
          <a:bodyPr>
            <a:noAutofit/>
          </a:bodyPr>
          <a:lstStyle/>
          <a:p>
            <a:pPr lvl="0" algn="just">
              <a:lnSpc>
                <a:spcPct val="170000"/>
              </a:lnSpc>
            </a:pPr>
            <a:r>
              <a:rPr lang="en-GB" sz="1600" dirty="0"/>
              <a:t>The biggest issue seen in the research was the possibility to find credible and pertinent information that is directly connected to the issue of marketing positions in the context of the health and social care sphere. </a:t>
            </a:r>
            <a:endParaRPr lang="en-US" sz="1600" dirty="0"/>
          </a:p>
          <a:p>
            <a:pPr lvl="0" algn="just">
              <a:lnSpc>
                <a:spcPct val="170000"/>
              </a:lnSpc>
            </a:pPr>
            <a:r>
              <a:rPr lang="en-GB" sz="1600" dirty="0"/>
              <a:t>Several online materials describe the typical role of a marketing manager, including marketing planning, customer behaviour, and marketing campaign management (Aaker and Moorman, 2023). </a:t>
            </a:r>
            <a:endParaRPr lang="en-US" sz="1600" dirty="0"/>
          </a:p>
          <a:p>
            <a:pPr algn="just">
              <a:lnSpc>
                <a:spcPct val="170000"/>
              </a:lnSpc>
            </a:pPr>
            <a:endParaRPr lang="en-US" sz="1600" dirty="0"/>
          </a:p>
        </p:txBody>
      </p:sp>
      <p:pic>
        <p:nvPicPr>
          <p:cNvPr id="5122" name="Picture 2"/>
          <p:cNvPicPr>
            <a:picLocks noChangeAspect="1" noChangeArrowheads="1"/>
          </p:cNvPicPr>
          <p:nvPr/>
        </p:nvPicPr>
        <p:blipFill>
          <a:blip r:embed="rId3"/>
          <a:srcRect/>
          <a:stretch>
            <a:fillRect/>
          </a:stretch>
        </p:blipFill>
        <p:spPr bwMode="auto">
          <a:xfrm>
            <a:off x="5414963" y="3886200"/>
            <a:ext cx="3348037" cy="2255310"/>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C1FADA29-8484-A080-F081-22B5DD70BCE7}"/>
              </a:ext>
            </a:extLst>
          </p:cNvPr>
          <p:cNvSpPr txBox="1"/>
          <p:nvPr/>
        </p:nvSpPr>
        <p:spPr>
          <a:xfrm>
            <a:off x="5638800" y="6019800"/>
            <a:ext cx="4572000" cy="369332"/>
          </a:xfrm>
          <a:prstGeom prst="rect">
            <a:avLst/>
          </a:prstGeom>
          <a:noFill/>
        </p:spPr>
        <p:txBody>
          <a:bodyPr wrap="square">
            <a:spAutoFit/>
          </a:bodyPr>
          <a:lstStyle/>
          <a:p>
            <a:r>
              <a:rPr lang="en-GB" sz="1800" dirty="0"/>
              <a:t>(Aaker and Moorman, 2023)</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rPr>
              <a:t>Cont: </a:t>
            </a:r>
            <a:r>
              <a:rPr lang="en-GB" b="1" dirty="0">
                <a:solidFill>
                  <a:schemeClr val="tx1"/>
                </a:solidFill>
              </a:rPr>
              <a:t>Challenges</a:t>
            </a:r>
            <a:endParaRPr lang="en-US" b="1" dirty="0">
              <a:solidFill>
                <a:schemeClr val="tx1"/>
              </a:solidFill>
            </a:endParaRPr>
          </a:p>
        </p:txBody>
      </p:sp>
      <p:sp>
        <p:nvSpPr>
          <p:cNvPr id="3" name="Content Placeholder 2"/>
          <p:cNvSpPr>
            <a:spLocks noGrp="1"/>
          </p:cNvSpPr>
          <p:nvPr>
            <p:ph sz="quarter" idx="1"/>
          </p:nvPr>
        </p:nvSpPr>
        <p:spPr>
          <a:xfrm>
            <a:off x="301752" y="1527048"/>
            <a:ext cx="4803648" cy="4568952"/>
          </a:xfrm>
        </p:spPr>
        <p:txBody>
          <a:bodyPr>
            <a:normAutofit fontScale="62500" lnSpcReduction="20000"/>
          </a:bodyPr>
          <a:lstStyle/>
          <a:p>
            <a:pPr lvl="0" algn="just">
              <a:lnSpc>
                <a:spcPct val="170000"/>
              </a:lnSpc>
            </a:pPr>
            <a:r>
              <a:rPr lang="en-GB" dirty="0"/>
              <a:t>The other challenge was to find credible and trustworthy sources; after more research I found source that helped me in conducting CRAAP test. </a:t>
            </a:r>
            <a:endParaRPr lang="en-US" dirty="0"/>
          </a:p>
          <a:p>
            <a:pPr lvl="0" algn="just">
              <a:lnSpc>
                <a:spcPct val="170000"/>
              </a:lnSpc>
            </a:pPr>
            <a:r>
              <a:rPr lang="en-GB" dirty="0"/>
              <a:t>There is a great deal of information available online and not every site can be used to carry out academic research. </a:t>
            </a:r>
            <a:endParaRPr lang="en-US" dirty="0"/>
          </a:p>
          <a:p>
            <a:pPr lvl="0" algn="just">
              <a:lnSpc>
                <a:spcPct val="170000"/>
              </a:lnSpc>
            </a:pPr>
            <a:r>
              <a:rPr lang="en-GB" dirty="0"/>
              <a:t>The reliability of the work is being influenced by some websites, as the information published may be outdated and biased (Karaferis </a:t>
            </a:r>
            <a:r>
              <a:rPr lang="en-GB" i="1" dirty="0"/>
              <a:t>et al., </a:t>
            </a:r>
            <a:r>
              <a:rPr lang="en-GB" dirty="0"/>
              <a:t>2022). </a:t>
            </a:r>
            <a:endParaRPr lang="en-US" dirty="0"/>
          </a:p>
          <a:p>
            <a:pPr algn="just">
              <a:lnSpc>
                <a:spcPct val="170000"/>
              </a:lnSpc>
            </a:pPr>
            <a:endParaRPr lang="en-US" dirty="0"/>
          </a:p>
        </p:txBody>
      </p:sp>
      <p:pic>
        <p:nvPicPr>
          <p:cNvPr id="6146" name="Picture 2"/>
          <p:cNvPicPr>
            <a:picLocks noChangeAspect="1" noChangeArrowheads="1"/>
          </p:cNvPicPr>
          <p:nvPr/>
        </p:nvPicPr>
        <p:blipFill>
          <a:blip r:embed="rId3"/>
          <a:srcRect/>
          <a:stretch>
            <a:fillRect/>
          </a:stretch>
        </p:blipFill>
        <p:spPr bwMode="auto">
          <a:xfrm>
            <a:off x="5257800" y="2133600"/>
            <a:ext cx="3657600" cy="2943225"/>
          </a:xfrm>
          <a:prstGeom prst="rect">
            <a:avLst/>
          </a:prstGeom>
          <a:noFill/>
          <a:ln w="9525">
            <a:noFill/>
            <a:miter lim="800000"/>
            <a:headEnd/>
            <a:tailEnd/>
          </a:ln>
          <a:effectLst/>
        </p:spPr>
      </p:pic>
      <p:sp>
        <p:nvSpPr>
          <p:cNvPr id="5" name="TextBox 4">
            <a:extLst>
              <a:ext uri="{FF2B5EF4-FFF2-40B4-BE49-F238E27FC236}">
                <a16:creationId xmlns:a16="http://schemas.microsoft.com/office/drawing/2014/main" id="{8CBBC2E2-8BAD-5F7E-0146-F30D75B95FD2}"/>
              </a:ext>
            </a:extLst>
          </p:cNvPr>
          <p:cNvSpPr txBox="1"/>
          <p:nvPr/>
        </p:nvSpPr>
        <p:spPr>
          <a:xfrm>
            <a:off x="6172200" y="5082440"/>
            <a:ext cx="4572000" cy="369332"/>
          </a:xfrm>
          <a:prstGeom prst="rect">
            <a:avLst/>
          </a:prstGeom>
          <a:noFill/>
        </p:spPr>
        <p:txBody>
          <a:bodyPr wrap="square">
            <a:spAutoFit/>
          </a:bodyPr>
          <a:lstStyle/>
          <a:p>
            <a:r>
              <a:rPr lang="en-GB" dirty="0"/>
              <a:t>(</a:t>
            </a:r>
            <a:r>
              <a:rPr lang="en-GB" dirty="0" err="1"/>
              <a:t>Karaferis</a:t>
            </a:r>
            <a:r>
              <a:rPr lang="en-GB" dirty="0"/>
              <a:t> </a:t>
            </a:r>
            <a:r>
              <a:rPr lang="en-GB" i="1" dirty="0"/>
              <a:t>et al., </a:t>
            </a:r>
            <a:r>
              <a:rPr lang="en-GB" dirty="0"/>
              <a:t>2022)</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chemeClr val="tx1"/>
                </a:solidFill>
              </a:rPr>
              <a:t>Outlining next steps</a:t>
            </a:r>
            <a:endParaRPr lang="en-US" dirty="0">
              <a:solidFill>
                <a:schemeClr val="tx1"/>
              </a:solidFill>
            </a:endParaRPr>
          </a:p>
        </p:txBody>
      </p:sp>
      <p:sp>
        <p:nvSpPr>
          <p:cNvPr id="3" name="Content Placeholder 2"/>
          <p:cNvSpPr>
            <a:spLocks noGrp="1"/>
          </p:cNvSpPr>
          <p:nvPr>
            <p:ph sz="quarter" idx="1"/>
          </p:nvPr>
        </p:nvSpPr>
        <p:spPr>
          <a:xfrm>
            <a:off x="301752" y="1527048"/>
            <a:ext cx="4727448" cy="4568952"/>
          </a:xfrm>
        </p:spPr>
        <p:txBody>
          <a:bodyPr>
            <a:noAutofit/>
          </a:bodyPr>
          <a:lstStyle/>
          <a:p>
            <a:pPr lvl="0" algn="just">
              <a:lnSpc>
                <a:spcPct val="150000"/>
              </a:lnSpc>
            </a:pPr>
            <a:r>
              <a:rPr lang="en-GB" sz="2000" dirty="0"/>
              <a:t>The step that will follow the research will involve obtaining more details regarding the job of a marketing manager in the health and social care field. </a:t>
            </a:r>
            <a:endParaRPr lang="en-US" sz="2000" dirty="0"/>
          </a:p>
          <a:p>
            <a:pPr lvl="0" algn="just">
              <a:lnSpc>
                <a:spcPct val="150000"/>
              </a:lnSpc>
            </a:pPr>
            <a:r>
              <a:rPr lang="en-GB" sz="2000" dirty="0"/>
              <a:t>To determine the most important skills needed in this position, I will consult credible materials like the websites of the NHS and career advice of the National Careers Service. </a:t>
            </a:r>
            <a:endParaRPr lang="en-US" sz="2000" dirty="0"/>
          </a:p>
          <a:p>
            <a:pPr algn="just">
              <a:lnSpc>
                <a:spcPct val="150000"/>
              </a:lnSpc>
            </a:pPr>
            <a:endParaRPr lang="en-US" sz="2000" dirty="0"/>
          </a:p>
        </p:txBody>
      </p:sp>
      <p:pic>
        <p:nvPicPr>
          <p:cNvPr id="7170" name="Picture 2"/>
          <p:cNvPicPr>
            <a:picLocks noChangeAspect="1" noChangeArrowheads="1"/>
          </p:cNvPicPr>
          <p:nvPr/>
        </p:nvPicPr>
        <p:blipFill>
          <a:blip r:embed="rId3"/>
          <a:srcRect/>
          <a:stretch>
            <a:fillRect/>
          </a:stretch>
        </p:blipFill>
        <p:spPr bwMode="auto">
          <a:xfrm>
            <a:off x="7010400" y="1676400"/>
            <a:ext cx="1762125" cy="2047875"/>
          </a:xfrm>
          <a:prstGeom prst="rect">
            <a:avLst/>
          </a:prstGeom>
          <a:noFill/>
          <a:ln w="9525">
            <a:noFill/>
            <a:miter lim="800000"/>
            <a:headEnd/>
            <a:tailEnd/>
          </a:ln>
          <a:effectLst/>
        </p:spPr>
      </p:pic>
      <p:pic>
        <p:nvPicPr>
          <p:cNvPr id="7171" name="Picture 3"/>
          <p:cNvPicPr>
            <a:picLocks noChangeAspect="1" noChangeArrowheads="1"/>
          </p:cNvPicPr>
          <p:nvPr/>
        </p:nvPicPr>
        <p:blipFill>
          <a:blip r:embed="rId4"/>
          <a:srcRect/>
          <a:stretch>
            <a:fillRect/>
          </a:stretch>
        </p:blipFill>
        <p:spPr bwMode="auto">
          <a:xfrm>
            <a:off x="5562600" y="4114800"/>
            <a:ext cx="2124912" cy="1914525"/>
          </a:xfrm>
          <a:prstGeom prst="rect">
            <a:avLst/>
          </a:prstGeom>
          <a:noFill/>
          <a:ln w="9525">
            <a:noFill/>
            <a:miter lim="800000"/>
            <a:headEnd/>
            <a:tailEnd/>
          </a:ln>
          <a:effectLst/>
        </p:spPr>
      </p:pic>
      <p:sp>
        <p:nvSpPr>
          <p:cNvPr id="4" name="TextBox 3">
            <a:extLst>
              <a:ext uri="{FF2B5EF4-FFF2-40B4-BE49-F238E27FC236}">
                <a16:creationId xmlns:a16="http://schemas.microsoft.com/office/drawing/2014/main" id="{9CE35767-C8DD-BB99-4D4E-1C397EB027A2}"/>
              </a:ext>
            </a:extLst>
          </p:cNvPr>
          <p:cNvSpPr txBox="1"/>
          <p:nvPr/>
        </p:nvSpPr>
        <p:spPr>
          <a:xfrm>
            <a:off x="6486525" y="6029325"/>
            <a:ext cx="4572000" cy="369332"/>
          </a:xfrm>
          <a:prstGeom prst="rect">
            <a:avLst/>
          </a:prstGeom>
          <a:noFill/>
        </p:spPr>
        <p:txBody>
          <a:bodyPr wrap="square">
            <a:spAutoFit/>
          </a:bodyPr>
          <a:lstStyle/>
          <a:p>
            <a:r>
              <a:rPr lang="en-GB" dirty="0"/>
              <a:t>(NHS, 2026)</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rPr>
              <a:t>Conclusion </a:t>
            </a:r>
          </a:p>
        </p:txBody>
      </p:sp>
      <p:sp>
        <p:nvSpPr>
          <p:cNvPr id="3" name="Content Placeholder 2"/>
          <p:cNvSpPr>
            <a:spLocks noGrp="1"/>
          </p:cNvSpPr>
          <p:nvPr>
            <p:ph sz="quarter" idx="1"/>
          </p:nvPr>
        </p:nvSpPr>
        <p:spPr/>
        <p:txBody>
          <a:bodyPr>
            <a:normAutofit fontScale="92500"/>
          </a:bodyPr>
          <a:lstStyle/>
          <a:p>
            <a:pPr lvl="0" algn="just">
              <a:lnSpc>
                <a:spcPct val="150000"/>
              </a:lnSpc>
            </a:pPr>
            <a:r>
              <a:rPr lang="en-GB" dirty="0"/>
              <a:t>Finally, this study has discussed the relevance of academic skills in completing a successful research and defining a clear vision of a selected job position in the health and social care sector. </a:t>
            </a:r>
            <a:endParaRPr lang="en-US" dirty="0"/>
          </a:p>
          <a:p>
            <a:pPr lvl="0" algn="just">
              <a:lnSpc>
                <a:spcPct val="150000"/>
              </a:lnSpc>
            </a:pPr>
            <a:r>
              <a:rPr lang="en-GB" dirty="0"/>
              <a:t>The Presentation has indicated the importance of using reputable sources as a research, analysing data and structuring thoughts in the development of the report. </a:t>
            </a:r>
            <a:endParaRPr lang="en-US" dirty="0"/>
          </a:p>
          <a:p>
            <a:pPr algn="just">
              <a:lnSpc>
                <a:spcPct val="150000"/>
              </a:lnSpc>
            </a:pP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rPr>
              <a:t>References </a:t>
            </a:r>
          </a:p>
        </p:txBody>
      </p:sp>
      <p:sp>
        <p:nvSpPr>
          <p:cNvPr id="3" name="Content Placeholder 2"/>
          <p:cNvSpPr>
            <a:spLocks noGrp="1"/>
          </p:cNvSpPr>
          <p:nvPr>
            <p:ph sz="quarter" idx="1"/>
          </p:nvPr>
        </p:nvSpPr>
        <p:spPr/>
        <p:txBody>
          <a:bodyPr>
            <a:noAutofit/>
          </a:bodyPr>
          <a:lstStyle/>
          <a:p>
            <a:pPr algn="just">
              <a:lnSpc>
                <a:spcPct val="170000"/>
              </a:lnSpc>
            </a:pPr>
            <a:r>
              <a:rPr lang="en-GB" sz="1200" dirty="0"/>
              <a:t>Aaker, D. A., and Moorman, C. (2023). </a:t>
            </a:r>
            <a:r>
              <a:rPr lang="en-GB" sz="1200" i="1" dirty="0"/>
              <a:t>Strategic market management</a:t>
            </a:r>
            <a:r>
              <a:rPr lang="en-GB" sz="1200" dirty="0"/>
              <a:t>. John Wiley and Sons.</a:t>
            </a:r>
            <a:endParaRPr lang="en-US" sz="1200" dirty="0"/>
          </a:p>
          <a:p>
            <a:pPr algn="just">
              <a:lnSpc>
                <a:spcPct val="170000"/>
              </a:lnSpc>
            </a:pPr>
            <a:r>
              <a:rPr lang="en-GB" sz="1200" dirty="0"/>
              <a:t>Indeed, (2026). </a:t>
            </a:r>
            <a:r>
              <a:rPr lang="en-GB" sz="1200" i="1" dirty="0"/>
              <a:t>Marketing manager jobs in UK.</a:t>
            </a:r>
            <a:r>
              <a:rPr lang="en-GB" sz="1200" dirty="0"/>
              <a:t> [Online] Available Through &lt;https://</a:t>
            </a:r>
            <a:r>
              <a:rPr lang="en-GB" sz="1200" dirty="0" err="1"/>
              <a:t>surl.li</a:t>
            </a:r>
            <a:r>
              <a:rPr lang="en-GB" sz="1200" dirty="0"/>
              <a:t>/</a:t>
            </a:r>
            <a:r>
              <a:rPr lang="en-GB" sz="1200" dirty="0" err="1"/>
              <a:t>qdswye</a:t>
            </a:r>
            <a:r>
              <a:rPr lang="en-GB" sz="1200" dirty="0"/>
              <a:t>&gt; [Accessed on 10 March 2026]</a:t>
            </a:r>
            <a:endParaRPr lang="en-US" sz="1200" dirty="0"/>
          </a:p>
          <a:p>
            <a:pPr algn="just">
              <a:lnSpc>
                <a:spcPct val="170000"/>
              </a:lnSpc>
            </a:pPr>
            <a:r>
              <a:rPr lang="en-GB" sz="1200" dirty="0"/>
              <a:t>Indeed, (2026). </a:t>
            </a:r>
            <a:r>
              <a:rPr lang="en-GB" sz="1200" i="1" dirty="0"/>
              <a:t>Role of marketing manager. </a:t>
            </a:r>
            <a:r>
              <a:rPr lang="en-GB" sz="1200" dirty="0"/>
              <a:t>[Online] Available Through &lt; https://</a:t>
            </a:r>
            <a:r>
              <a:rPr lang="en-GB" sz="1200" dirty="0" err="1"/>
              <a:t>surl.li</a:t>
            </a:r>
            <a:r>
              <a:rPr lang="en-GB" sz="1200" dirty="0"/>
              <a:t>/</a:t>
            </a:r>
            <a:r>
              <a:rPr lang="en-GB" sz="1200" dirty="0" err="1"/>
              <a:t>rzludc</a:t>
            </a:r>
            <a:r>
              <a:rPr lang="en-GB" sz="1200" dirty="0"/>
              <a:t>&gt; [Accessed on 10 March 2026]</a:t>
            </a:r>
            <a:endParaRPr lang="en-US" sz="1200" dirty="0"/>
          </a:p>
          <a:p>
            <a:pPr algn="just">
              <a:lnSpc>
                <a:spcPct val="170000"/>
              </a:lnSpc>
            </a:pPr>
            <a:r>
              <a:rPr lang="en-GB" sz="1200" dirty="0" err="1"/>
              <a:t>Karaferis</a:t>
            </a:r>
            <a:r>
              <a:rPr lang="en-GB" sz="1200" dirty="0"/>
              <a:t>, D., </a:t>
            </a:r>
            <a:r>
              <a:rPr lang="en-GB" sz="1200" dirty="0" err="1"/>
              <a:t>Aletras</a:t>
            </a:r>
            <a:r>
              <a:rPr lang="en-GB" sz="1200" dirty="0"/>
              <a:t>, V., Raikou, M., and </a:t>
            </a:r>
            <a:r>
              <a:rPr lang="en-GB" sz="1200" dirty="0" err="1"/>
              <a:t>Niakas</a:t>
            </a:r>
            <a:r>
              <a:rPr lang="en-GB" sz="1200" dirty="0"/>
              <a:t>, D. (2022). Factors influencing motivation and work engagement of healthcare professionals. </a:t>
            </a:r>
            <a:r>
              <a:rPr lang="en-US" sz="1200" i="1" dirty="0"/>
              <a:t>Materia socio-medica</a:t>
            </a:r>
            <a:r>
              <a:rPr lang="en-US" sz="1200" dirty="0"/>
              <a:t>, </a:t>
            </a:r>
            <a:r>
              <a:rPr lang="en-US" sz="1200" i="1" dirty="0"/>
              <a:t>34</a:t>
            </a:r>
            <a:r>
              <a:rPr lang="en-US" sz="1200" dirty="0"/>
              <a:t>(3), 216.</a:t>
            </a:r>
            <a:r>
              <a:rPr lang="en-GB" sz="1200" dirty="0"/>
              <a:t> </a:t>
            </a:r>
            <a:endParaRPr lang="en-US" sz="1200" dirty="0"/>
          </a:p>
          <a:p>
            <a:pPr algn="just">
              <a:lnSpc>
                <a:spcPct val="170000"/>
              </a:lnSpc>
            </a:pPr>
            <a:r>
              <a:rPr lang="en-GB" sz="1200" dirty="0"/>
              <a:t>NHS, (2026). </a:t>
            </a:r>
            <a:r>
              <a:rPr lang="en-GB" sz="1200" i="1" dirty="0"/>
              <a:t>Marketing manager jobs at NHS. </a:t>
            </a:r>
            <a:r>
              <a:rPr lang="en-GB" sz="1200" dirty="0"/>
              <a:t>[Online] Available Through &lt; https://</a:t>
            </a:r>
            <a:r>
              <a:rPr lang="en-GB" sz="1200" dirty="0" err="1"/>
              <a:t>surli.cc</a:t>
            </a:r>
            <a:r>
              <a:rPr lang="en-GB" sz="1200" dirty="0"/>
              <a:t>/</a:t>
            </a:r>
            <a:r>
              <a:rPr lang="en-GB" sz="1200" dirty="0" err="1"/>
              <a:t>uruaap</a:t>
            </a:r>
            <a:r>
              <a:rPr lang="en-GB" sz="1200" dirty="0"/>
              <a:t>&gt; [Accessed on 10 March 2026]</a:t>
            </a:r>
            <a:endParaRPr lang="en-US" sz="1200" dirty="0"/>
          </a:p>
          <a:p>
            <a:pPr algn="just">
              <a:lnSpc>
                <a:spcPct val="170000"/>
              </a:lnSpc>
            </a:pPr>
            <a:r>
              <a:rPr lang="en-GB" sz="1200" dirty="0"/>
              <a:t>Teng, M. F., and Yue, M. (2023). Metacognitive writing strategies, critical thinking skills, and academic writing performance: A structural equation </a:t>
            </a:r>
            <a:r>
              <a:rPr lang="en-GB" sz="1200" dirty="0" err="1"/>
              <a:t>modeling</a:t>
            </a:r>
            <a:r>
              <a:rPr lang="en-GB" sz="1200" dirty="0"/>
              <a:t> approach. </a:t>
            </a:r>
            <a:r>
              <a:rPr lang="en-GB" sz="1200" i="1" dirty="0"/>
              <a:t>Metacognition and Learning</a:t>
            </a:r>
            <a:r>
              <a:rPr lang="en-GB" sz="1200" dirty="0"/>
              <a:t>, </a:t>
            </a:r>
            <a:r>
              <a:rPr lang="en-GB" sz="1200" i="1" dirty="0"/>
              <a:t>18</a:t>
            </a:r>
            <a:r>
              <a:rPr lang="en-GB" sz="1200" dirty="0"/>
              <a:t>(1), 237-260.</a:t>
            </a:r>
            <a:endParaRPr lang="en-US" sz="1200" dirty="0"/>
          </a:p>
          <a:p>
            <a:pPr algn="just">
              <a:lnSpc>
                <a:spcPct val="170000"/>
              </a:lnSpc>
            </a:pPr>
            <a:r>
              <a:rPr lang="en-GB" sz="1200" dirty="0"/>
              <a:t>Thomas, R. K. (2024). </a:t>
            </a:r>
            <a:r>
              <a:rPr lang="en-GB" sz="1200" i="1" dirty="0"/>
              <a:t>Marketing health services</a:t>
            </a:r>
            <a:r>
              <a:rPr lang="en-GB" sz="1200" dirty="0"/>
              <a:t>. ACHE Learn.</a:t>
            </a:r>
            <a:endParaRPr lang="en-US" sz="1200" dirty="0"/>
          </a:p>
          <a:p>
            <a:pPr algn="just">
              <a:lnSpc>
                <a:spcPct val="170000"/>
              </a:lnSpc>
            </a:pPr>
            <a:endParaRPr lang="en-US" sz="12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30</TotalTime>
  <Words>2186</Words>
  <Application>Microsoft Office PowerPoint</Application>
  <PresentationFormat>On-screen Show (4:3)</PresentationFormat>
  <Paragraphs>104</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Wingdings</vt:lpstr>
      <vt:lpstr>Wingdings 2</vt:lpstr>
      <vt:lpstr>Civic</vt:lpstr>
      <vt:lpstr>LCHS4001 Academic and Employability skills</vt:lpstr>
      <vt:lpstr>Table of content </vt:lpstr>
      <vt:lpstr>Introduction </vt:lpstr>
      <vt:lpstr>Job role </vt:lpstr>
      <vt:lpstr>Research </vt:lpstr>
      <vt:lpstr>Cont: Research </vt:lpstr>
      <vt:lpstr>Cont: Research </vt:lpstr>
      <vt:lpstr>CRAAP test </vt:lpstr>
      <vt:lpstr>Challenges</vt:lpstr>
      <vt:lpstr>Cont: Challenges</vt:lpstr>
      <vt:lpstr>Outlining next steps</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LCHS4001 Academic and Employability skills</dc:title>
  <dc:creator>Lenovo</dc:creator>
  <cp:lastModifiedBy>Iancu Andrei</cp:lastModifiedBy>
  <cp:revision>6</cp:revision>
  <dcterms:created xsi:type="dcterms:W3CDTF">2026-03-12T10:01:58Z</dcterms:created>
  <dcterms:modified xsi:type="dcterms:W3CDTF">2026-03-14T17:42:09Z</dcterms:modified>
</cp:coreProperties>
</file>