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16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2D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959"/>
    <p:restoredTop sz="94593"/>
  </p:normalViewPr>
  <p:slideViewPr>
    <p:cSldViewPr snapToGrid="0">
      <p:cViewPr varScale="1">
        <p:scale>
          <a:sx n="34" d="100"/>
          <a:sy n="34" d="100"/>
        </p:scale>
        <p:origin x="192" y="18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8BDDD8-B4A8-4813-9CCE-3A832EA0923B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423CD4-5945-4FC7-9377-87D6DA9924A9}">
      <dgm:prSet custT="1"/>
      <dgm:spPr/>
      <dgm:t>
        <a:bodyPr/>
        <a:lstStyle/>
        <a:p>
          <a:r>
            <a:rPr lang="en-US" sz="2400" b="1" u="sng" dirty="0">
              <a:latin typeface="Arial" panose="020B0604020202020204" pitchFamily="34" charset="0"/>
              <a:cs typeface="Arial" panose="020B0604020202020204" pitchFamily="34" charset="0"/>
            </a:rPr>
            <a:t>Case study of Jenny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BFD005D-24D1-4AB9-B691-5FE95F5EB5B2}" type="parTrans" cxnId="{A05243B3-934D-4B12-AA98-31281DCD227E}">
      <dgm:prSet/>
      <dgm:spPr/>
      <dgm:t>
        <a:bodyPr/>
        <a:lstStyle/>
        <a:p>
          <a:endParaRPr lang="en-US"/>
        </a:p>
      </dgm:t>
    </dgm:pt>
    <dgm:pt modelId="{FCF9058D-1064-4BA7-A6D5-18E1AA144742}" type="sibTrans" cxnId="{A05243B3-934D-4B12-AA98-31281DCD227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01BCF7-6939-4247-84C5-158BCB25E991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Jenny is taking care of someone.</a:t>
          </a:r>
        </a:p>
      </dgm:t>
    </dgm:pt>
    <dgm:pt modelId="{0B8FEF04-2131-424D-8DBB-055519F4ACA6}" type="parTrans" cxnId="{283ED893-A93D-4915-9ADB-676BE92EB932}">
      <dgm:prSet/>
      <dgm:spPr/>
      <dgm:t>
        <a:bodyPr/>
        <a:lstStyle/>
        <a:p>
          <a:endParaRPr lang="en-US"/>
        </a:p>
      </dgm:t>
    </dgm:pt>
    <dgm:pt modelId="{6BD4BBD6-7CF3-49FB-B5F2-7D7956A2AB11}" type="sibTrans" cxnId="{283ED893-A93D-4915-9ADB-676BE92EB93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813942-4245-4731-B0CE-B1232BE38F6A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This could lead to:</a:t>
          </a:r>
        </a:p>
      </dgm:t>
    </dgm:pt>
    <dgm:pt modelId="{91947E32-D67D-497A-9B32-2D21CED5882E}" type="parTrans" cxnId="{48C476B2-E854-450B-BDF6-8AE8C9CAE3CB}">
      <dgm:prSet/>
      <dgm:spPr/>
      <dgm:t>
        <a:bodyPr/>
        <a:lstStyle/>
        <a:p>
          <a:endParaRPr lang="en-US"/>
        </a:p>
      </dgm:t>
    </dgm:pt>
    <dgm:pt modelId="{9504D92B-E92D-499B-B802-99F3E08BC63D}" type="sibTrans" cxnId="{48C476B2-E854-450B-BDF6-8AE8C9CAE3C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4793D8C-212D-4D32-B5FD-8779082FB4F2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Emotional weight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(Hooper, 2007).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B3EEF2-7121-4CEF-80F5-DDD795C406DA}" type="parTrans" cxnId="{7ED0BD7A-2C64-4FE0-B799-FB1119922744}">
      <dgm:prSet/>
      <dgm:spPr/>
      <dgm:t>
        <a:bodyPr/>
        <a:lstStyle/>
        <a:p>
          <a:endParaRPr lang="en-US"/>
        </a:p>
      </dgm:t>
    </dgm:pt>
    <dgm:pt modelId="{356DEE5B-EE79-4D56-A585-4C04A2D69993}" type="sibTrans" cxnId="{7ED0BD7A-2C64-4FE0-B799-FB1119922744}">
      <dgm:prSet/>
      <dgm:spPr/>
      <dgm:t>
        <a:bodyPr/>
        <a:lstStyle/>
        <a:p>
          <a:endParaRPr lang="en-US"/>
        </a:p>
      </dgm:t>
    </dgm:pt>
    <dgm:pt modelId="{61AFE272-4CA8-4B89-A6C4-F143634D6A27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Put their own needs on hold</a:t>
          </a:r>
        </a:p>
      </dgm:t>
    </dgm:pt>
    <dgm:pt modelId="{2DF619D6-8A2B-418F-858C-94F0AD234F7E}" type="parTrans" cxnId="{DEA991E8-BC4E-406B-9A9E-3DD098DCE151}">
      <dgm:prSet/>
      <dgm:spPr/>
      <dgm:t>
        <a:bodyPr/>
        <a:lstStyle/>
        <a:p>
          <a:endParaRPr lang="en-US"/>
        </a:p>
      </dgm:t>
    </dgm:pt>
    <dgm:pt modelId="{1782F178-FD50-4EBC-8785-073F899C6185}" type="sibTrans" cxnId="{DEA991E8-BC4E-406B-9A9E-3DD098DCE151}">
      <dgm:prSet/>
      <dgm:spPr/>
      <dgm:t>
        <a:bodyPr/>
        <a:lstStyle/>
        <a:p>
          <a:endParaRPr lang="en-US"/>
        </a:p>
      </dgm:t>
    </dgm:pt>
    <dgm:pt modelId="{854E343F-F300-4F80-8959-87300939C217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Shame</a:t>
          </a:r>
        </a:p>
      </dgm:t>
    </dgm:pt>
    <dgm:pt modelId="{4E6A1500-CA91-45A9-B0B6-4050834CAE53}" type="parTrans" cxnId="{4D369A87-C2F1-4566-A8C2-4313CE933E09}">
      <dgm:prSet/>
      <dgm:spPr/>
      <dgm:t>
        <a:bodyPr/>
        <a:lstStyle/>
        <a:p>
          <a:endParaRPr lang="en-US"/>
        </a:p>
      </dgm:t>
    </dgm:pt>
    <dgm:pt modelId="{C62CC210-3A2E-4F2A-8B0E-DAE6162E1A12}" type="sibTrans" cxnId="{4D369A87-C2F1-4566-A8C2-4313CE933E09}">
      <dgm:prSet/>
      <dgm:spPr/>
      <dgm:t>
        <a:bodyPr/>
        <a:lstStyle/>
        <a:p>
          <a:endParaRPr lang="en-US"/>
        </a:p>
      </dgm:t>
    </dgm:pt>
    <dgm:pt modelId="{0AB85780-DFEA-4867-B375-D966EE65C8FB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Bad relationships with peers</a:t>
          </a:r>
        </a:p>
      </dgm:t>
    </dgm:pt>
    <dgm:pt modelId="{268C28D5-BBB9-4FB4-A5A7-AF26C30961AB}" type="parTrans" cxnId="{AC388A1B-DA42-4D88-8CC2-980486687AD5}">
      <dgm:prSet/>
      <dgm:spPr/>
      <dgm:t>
        <a:bodyPr/>
        <a:lstStyle/>
        <a:p>
          <a:endParaRPr lang="en-US"/>
        </a:p>
      </dgm:t>
    </dgm:pt>
    <dgm:pt modelId="{7BCAF975-3434-4216-99C9-601130CEF29F}" type="sibTrans" cxnId="{AC388A1B-DA42-4D88-8CC2-980486687AD5}">
      <dgm:prSet/>
      <dgm:spPr/>
      <dgm:t>
        <a:bodyPr/>
        <a:lstStyle/>
        <a:p>
          <a:endParaRPr lang="en-US"/>
        </a:p>
      </dgm:t>
    </dgm:pt>
    <dgm:pt modelId="{23B286EE-2579-4A91-A9F4-BEC2F7704AFB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Impact on schoolwork</a:t>
          </a:r>
        </a:p>
      </dgm:t>
    </dgm:pt>
    <dgm:pt modelId="{A5B74C39-0F64-4B62-A6AB-7C8633127444}" type="parTrans" cxnId="{14DC6AD6-9DCC-4C55-8FDF-E24A6207DC76}">
      <dgm:prSet/>
      <dgm:spPr/>
      <dgm:t>
        <a:bodyPr/>
        <a:lstStyle/>
        <a:p>
          <a:endParaRPr lang="en-US"/>
        </a:p>
      </dgm:t>
    </dgm:pt>
    <dgm:pt modelId="{335A775C-F00F-4104-8ECC-83280A7FDFF3}" type="sibTrans" cxnId="{14DC6AD6-9DCC-4C55-8FDF-E24A6207DC76}">
      <dgm:prSet/>
      <dgm:spPr/>
      <dgm:t>
        <a:bodyPr/>
        <a:lstStyle/>
        <a:p>
          <a:endParaRPr lang="en-US"/>
        </a:p>
      </dgm:t>
    </dgm:pt>
    <dgm:pt modelId="{0A8B8F56-451A-46CD-BC37-4C5570D48680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Attachment theory says that</a:t>
          </a:r>
        </a:p>
      </dgm:t>
    </dgm:pt>
    <dgm:pt modelId="{9A609025-F28D-4651-9D5A-174AE133E13C}" type="parTrans" cxnId="{BD82408D-A4F5-4EE5-9D59-83C7B0BD5F82}">
      <dgm:prSet/>
      <dgm:spPr/>
      <dgm:t>
        <a:bodyPr/>
        <a:lstStyle/>
        <a:p>
          <a:endParaRPr lang="en-US"/>
        </a:p>
      </dgm:t>
    </dgm:pt>
    <dgm:pt modelId="{44C9E35D-A79E-4D72-BFE6-47984DB54419}" type="sibTrans" cxnId="{BD82408D-A4F5-4EE5-9D59-83C7B0BD5F82}">
      <dgm:prSet/>
      <dgm:spPr/>
      <dgm:t>
        <a:bodyPr/>
        <a:lstStyle/>
        <a:p>
          <a:endParaRPr lang="en-US"/>
        </a:p>
      </dgm:t>
    </dgm:pt>
    <dgm:pt modelId="{997B92B3-0A50-4544-A1F0-A457B4494F7B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Kids need to be taken care of, not to take care of others.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(Bowlby, 1969).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CEC0AE-B223-4B25-B90B-CF95EF0D60C7}" type="parTrans" cxnId="{56417D5D-FCC2-42BC-BCA7-924D139C5A4A}">
      <dgm:prSet/>
      <dgm:spPr/>
      <dgm:t>
        <a:bodyPr/>
        <a:lstStyle/>
        <a:p>
          <a:endParaRPr lang="en-US"/>
        </a:p>
      </dgm:t>
    </dgm:pt>
    <dgm:pt modelId="{83F912E9-24FA-45EC-94A8-7AAEE9D57BBE}" type="sibTrans" cxnId="{56417D5D-FCC2-42BC-BCA7-924D139C5A4A}">
      <dgm:prSet/>
      <dgm:spPr/>
      <dgm:t>
        <a:bodyPr/>
        <a:lstStyle/>
        <a:p>
          <a:endParaRPr lang="en-US"/>
        </a:p>
      </dgm:t>
    </dgm:pt>
    <dgm:pt modelId="{F173C780-E1EE-854C-A6F6-B66F2B9733F2}" type="pres">
      <dgm:prSet presAssocID="{258BDDD8-B4A8-4813-9CCE-3A832EA0923B}" presName="cycle" presStyleCnt="0">
        <dgm:presLayoutVars>
          <dgm:dir/>
          <dgm:resizeHandles val="exact"/>
        </dgm:presLayoutVars>
      </dgm:prSet>
      <dgm:spPr/>
    </dgm:pt>
    <dgm:pt modelId="{1BE54F13-B186-6141-9D90-AE5E7355F08F}" type="pres">
      <dgm:prSet presAssocID="{4B423CD4-5945-4FC7-9377-87D6DA9924A9}" presName="dummy" presStyleCnt="0"/>
      <dgm:spPr/>
    </dgm:pt>
    <dgm:pt modelId="{656AFB86-EEFA-7A4D-9013-46AA7E86A66B}" type="pres">
      <dgm:prSet presAssocID="{4B423CD4-5945-4FC7-9377-87D6DA9924A9}" presName="node" presStyleLbl="revTx" presStyleIdx="0" presStyleCnt="3">
        <dgm:presLayoutVars>
          <dgm:bulletEnabled val="1"/>
        </dgm:presLayoutVars>
      </dgm:prSet>
      <dgm:spPr/>
    </dgm:pt>
    <dgm:pt modelId="{4A6ECB01-41DE-F140-A19D-F9028E94AE34}" type="pres">
      <dgm:prSet presAssocID="{FCF9058D-1064-4BA7-A6D5-18E1AA144742}" presName="sibTrans" presStyleLbl="node1" presStyleIdx="0" presStyleCnt="3"/>
      <dgm:spPr/>
    </dgm:pt>
    <dgm:pt modelId="{F34B0C34-72E1-784E-B118-89AAAB8786DD}" type="pres">
      <dgm:prSet presAssocID="{6B01BCF7-6939-4247-84C5-158BCB25E991}" presName="dummy" presStyleCnt="0"/>
      <dgm:spPr/>
    </dgm:pt>
    <dgm:pt modelId="{1CCF0AB8-EF14-7C4C-AB36-8EEE5021431A}" type="pres">
      <dgm:prSet presAssocID="{6B01BCF7-6939-4247-84C5-158BCB25E991}" presName="node" presStyleLbl="revTx" presStyleIdx="1" presStyleCnt="3">
        <dgm:presLayoutVars>
          <dgm:bulletEnabled val="1"/>
        </dgm:presLayoutVars>
      </dgm:prSet>
      <dgm:spPr/>
    </dgm:pt>
    <dgm:pt modelId="{D6495C3A-0B16-944B-9CB0-367B7D3B56DC}" type="pres">
      <dgm:prSet presAssocID="{6BD4BBD6-7CF3-49FB-B5F2-7D7956A2AB11}" presName="sibTrans" presStyleLbl="node1" presStyleIdx="1" presStyleCnt="3" custLinFactNeighborY="5424"/>
      <dgm:spPr/>
    </dgm:pt>
    <dgm:pt modelId="{3AEC15BA-66EB-5340-8CA6-36F71B06C215}" type="pres">
      <dgm:prSet presAssocID="{00813942-4245-4731-B0CE-B1232BE38F6A}" presName="dummy" presStyleCnt="0"/>
      <dgm:spPr/>
    </dgm:pt>
    <dgm:pt modelId="{FCCEA77D-62BE-F141-9009-3BCBDF70BE3D}" type="pres">
      <dgm:prSet presAssocID="{00813942-4245-4731-B0CE-B1232BE38F6A}" presName="node" presStyleLbl="revTx" presStyleIdx="2" presStyleCnt="3" custScaleX="162207" custRadScaleRad="87146" custRadScaleInc="10329">
        <dgm:presLayoutVars>
          <dgm:bulletEnabled val="1"/>
        </dgm:presLayoutVars>
      </dgm:prSet>
      <dgm:spPr/>
    </dgm:pt>
    <dgm:pt modelId="{7CD8C71B-7E57-EA47-8483-8DED41FACA0E}" type="pres">
      <dgm:prSet presAssocID="{9504D92B-E92D-499B-B802-99F3E08BC63D}" presName="sibTrans" presStyleLbl="node1" presStyleIdx="2" presStyleCnt="3" custLinFactNeighborX="3164"/>
      <dgm:spPr/>
    </dgm:pt>
  </dgm:ptLst>
  <dgm:cxnLst>
    <dgm:cxn modelId="{78B81410-88D3-3047-8C4F-3165C3A8068F}" type="presOf" srcId="{FCF9058D-1064-4BA7-A6D5-18E1AA144742}" destId="{4A6ECB01-41DE-F140-A19D-F9028E94AE34}" srcOrd="0" destOrd="0" presId="urn:microsoft.com/office/officeart/2005/8/layout/cycle1"/>
    <dgm:cxn modelId="{2756A610-D9AB-FE4B-80A8-2EC080A2061B}" type="presOf" srcId="{6B01BCF7-6939-4247-84C5-158BCB25E991}" destId="{1CCF0AB8-EF14-7C4C-AB36-8EEE5021431A}" srcOrd="0" destOrd="0" presId="urn:microsoft.com/office/officeart/2005/8/layout/cycle1"/>
    <dgm:cxn modelId="{03131D18-9345-A745-8743-7A1CE609E1D3}" type="presOf" srcId="{24793D8C-212D-4D32-B5FD-8779082FB4F2}" destId="{FCCEA77D-62BE-F141-9009-3BCBDF70BE3D}" srcOrd="0" destOrd="1" presId="urn:microsoft.com/office/officeart/2005/8/layout/cycle1"/>
    <dgm:cxn modelId="{AC388A1B-DA42-4D88-8CC2-980486687AD5}" srcId="{00813942-4245-4731-B0CE-B1232BE38F6A}" destId="{0AB85780-DFEA-4867-B375-D966EE65C8FB}" srcOrd="3" destOrd="0" parTransId="{268C28D5-BBB9-4FB4-A5A7-AF26C30961AB}" sibTransId="{7BCAF975-3434-4216-99C9-601130CEF29F}"/>
    <dgm:cxn modelId="{AFFB5833-62E2-4F44-BAAA-D5C896010D5A}" type="presOf" srcId="{00813942-4245-4731-B0CE-B1232BE38F6A}" destId="{FCCEA77D-62BE-F141-9009-3BCBDF70BE3D}" srcOrd="0" destOrd="0" presId="urn:microsoft.com/office/officeart/2005/8/layout/cycle1"/>
    <dgm:cxn modelId="{56417D5D-FCC2-42BC-BCA7-924D139C5A4A}" srcId="{00813942-4245-4731-B0CE-B1232BE38F6A}" destId="{997B92B3-0A50-4544-A1F0-A457B4494F7B}" srcOrd="6" destOrd="0" parTransId="{5DCEC0AE-B223-4B25-B90B-CF95EF0D60C7}" sibTransId="{83F912E9-24FA-45EC-94A8-7AAEE9D57BBE}"/>
    <dgm:cxn modelId="{7ED0BD7A-2C64-4FE0-B799-FB1119922744}" srcId="{00813942-4245-4731-B0CE-B1232BE38F6A}" destId="{24793D8C-212D-4D32-B5FD-8779082FB4F2}" srcOrd="0" destOrd="0" parTransId="{D9B3EEF2-7121-4CEF-80F5-DDD795C406DA}" sibTransId="{356DEE5B-EE79-4D56-A585-4C04A2D69993}"/>
    <dgm:cxn modelId="{4D369A87-C2F1-4566-A8C2-4313CE933E09}" srcId="{00813942-4245-4731-B0CE-B1232BE38F6A}" destId="{854E343F-F300-4F80-8959-87300939C217}" srcOrd="2" destOrd="0" parTransId="{4E6A1500-CA91-45A9-B0B6-4050834CAE53}" sibTransId="{C62CC210-3A2E-4F2A-8B0E-DAE6162E1A12}"/>
    <dgm:cxn modelId="{9D9CD888-E4D0-AE41-B5FE-9A91576D97C5}" type="presOf" srcId="{6BD4BBD6-7CF3-49FB-B5F2-7D7956A2AB11}" destId="{D6495C3A-0B16-944B-9CB0-367B7D3B56DC}" srcOrd="0" destOrd="0" presId="urn:microsoft.com/office/officeart/2005/8/layout/cycle1"/>
    <dgm:cxn modelId="{BD82408D-A4F5-4EE5-9D59-83C7B0BD5F82}" srcId="{00813942-4245-4731-B0CE-B1232BE38F6A}" destId="{0A8B8F56-451A-46CD-BC37-4C5570D48680}" srcOrd="5" destOrd="0" parTransId="{9A609025-F28D-4651-9D5A-174AE133E13C}" sibTransId="{44C9E35D-A79E-4D72-BFE6-47984DB54419}"/>
    <dgm:cxn modelId="{283ED893-A93D-4915-9ADB-676BE92EB932}" srcId="{258BDDD8-B4A8-4813-9CCE-3A832EA0923B}" destId="{6B01BCF7-6939-4247-84C5-158BCB25E991}" srcOrd="1" destOrd="0" parTransId="{0B8FEF04-2131-424D-8DBB-055519F4ACA6}" sibTransId="{6BD4BBD6-7CF3-49FB-B5F2-7D7956A2AB11}"/>
    <dgm:cxn modelId="{5C58D898-1E47-8742-A725-A1CD54F8CBE0}" type="presOf" srcId="{997B92B3-0A50-4544-A1F0-A457B4494F7B}" destId="{FCCEA77D-62BE-F141-9009-3BCBDF70BE3D}" srcOrd="0" destOrd="7" presId="urn:microsoft.com/office/officeart/2005/8/layout/cycle1"/>
    <dgm:cxn modelId="{765E439A-960E-7F4C-B22B-923EA775ED93}" type="presOf" srcId="{9504D92B-E92D-499B-B802-99F3E08BC63D}" destId="{7CD8C71B-7E57-EA47-8483-8DED41FACA0E}" srcOrd="0" destOrd="0" presId="urn:microsoft.com/office/officeart/2005/8/layout/cycle1"/>
    <dgm:cxn modelId="{48C476B2-E854-450B-BDF6-8AE8C9CAE3CB}" srcId="{258BDDD8-B4A8-4813-9CCE-3A832EA0923B}" destId="{00813942-4245-4731-B0CE-B1232BE38F6A}" srcOrd="2" destOrd="0" parTransId="{91947E32-D67D-497A-9B32-2D21CED5882E}" sibTransId="{9504D92B-E92D-499B-B802-99F3E08BC63D}"/>
    <dgm:cxn modelId="{A05243B3-934D-4B12-AA98-31281DCD227E}" srcId="{258BDDD8-B4A8-4813-9CCE-3A832EA0923B}" destId="{4B423CD4-5945-4FC7-9377-87D6DA9924A9}" srcOrd="0" destOrd="0" parTransId="{3BFD005D-24D1-4AB9-B691-5FE95F5EB5B2}" sibTransId="{FCF9058D-1064-4BA7-A6D5-18E1AA144742}"/>
    <dgm:cxn modelId="{0A51D0B9-453F-F646-BB33-3728E035CB0B}" type="presOf" srcId="{258BDDD8-B4A8-4813-9CCE-3A832EA0923B}" destId="{F173C780-E1EE-854C-A6F6-B66F2B9733F2}" srcOrd="0" destOrd="0" presId="urn:microsoft.com/office/officeart/2005/8/layout/cycle1"/>
    <dgm:cxn modelId="{8900C3BF-862A-9547-ADE8-6D94D1CB5FDE}" type="presOf" srcId="{4B423CD4-5945-4FC7-9377-87D6DA9924A9}" destId="{656AFB86-EEFA-7A4D-9013-46AA7E86A66B}" srcOrd="0" destOrd="0" presId="urn:microsoft.com/office/officeart/2005/8/layout/cycle1"/>
    <dgm:cxn modelId="{A2F052C4-0966-5443-876A-3E6005B5C8BF}" type="presOf" srcId="{23B286EE-2579-4A91-A9F4-BEC2F7704AFB}" destId="{FCCEA77D-62BE-F141-9009-3BCBDF70BE3D}" srcOrd="0" destOrd="5" presId="urn:microsoft.com/office/officeart/2005/8/layout/cycle1"/>
    <dgm:cxn modelId="{14DC6AD6-9DCC-4C55-8FDF-E24A6207DC76}" srcId="{00813942-4245-4731-B0CE-B1232BE38F6A}" destId="{23B286EE-2579-4A91-A9F4-BEC2F7704AFB}" srcOrd="4" destOrd="0" parTransId="{A5B74C39-0F64-4B62-A6AB-7C8633127444}" sibTransId="{335A775C-F00F-4104-8ECC-83280A7FDFF3}"/>
    <dgm:cxn modelId="{27E6AEE4-5238-914E-B93E-1A2E70A0A2C0}" type="presOf" srcId="{0AB85780-DFEA-4867-B375-D966EE65C8FB}" destId="{FCCEA77D-62BE-F141-9009-3BCBDF70BE3D}" srcOrd="0" destOrd="4" presId="urn:microsoft.com/office/officeart/2005/8/layout/cycle1"/>
    <dgm:cxn modelId="{DEA991E8-BC4E-406B-9A9E-3DD098DCE151}" srcId="{00813942-4245-4731-B0CE-B1232BE38F6A}" destId="{61AFE272-4CA8-4B89-A6C4-F143634D6A27}" srcOrd="1" destOrd="0" parTransId="{2DF619D6-8A2B-418F-858C-94F0AD234F7E}" sibTransId="{1782F178-FD50-4EBC-8785-073F899C6185}"/>
    <dgm:cxn modelId="{889B18ED-37D0-294C-B39D-395E31E607A2}" type="presOf" srcId="{61AFE272-4CA8-4B89-A6C4-F143634D6A27}" destId="{FCCEA77D-62BE-F141-9009-3BCBDF70BE3D}" srcOrd="0" destOrd="2" presId="urn:microsoft.com/office/officeart/2005/8/layout/cycle1"/>
    <dgm:cxn modelId="{3B279AEE-F652-0B40-90CB-997ED6DEE534}" type="presOf" srcId="{854E343F-F300-4F80-8959-87300939C217}" destId="{FCCEA77D-62BE-F141-9009-3BCBDF70BE3D}" srcOrd="0" destOrd="3" presId="urn:microsoft.com/office/officeart/2005/8/layout/cycle1"/>
    <dgm:cxn modelId="{8F4D64F7-4652-7A49-A9D2-E7353EF0494E}" type="presOf" srcId="{0A8B8F56-451A-46CD-BC37-4C5570D48680}" destId="{FCCEA77D-62BE-F141-9009-3BCBDF70BE3D}" srcOrd="0" destOrd="6" presId="urn:microsoft.com/office/officeart/2005/8/layout/cycle1"/>
    <dgm:cxn modelId="{4A4D1D44-C6BF-9243-8447-7AAB3CDEEB54}" type="presParOf" srcId="{F173C780-E1EE-854C-A6F6-B66F2B9733F2}" destId="{1BE54F13-B186-6141-9D90-AE5E7355F08F}" srcOrd="0" destOrd="0" presId="urn:microsoft.com/office/officeart/2005/8/layout/cycle1"/>
    <dgm:cxn modelId="{0C5EFAE5-AD94-CD4A-8714-55E61D25BB75}" type="presParOf" srcId="{F173C780-E1EE-854C-A6F6-B66F2B9733F2}" destId="{656AFB86-EEFA-7A4D-9013-46AA7E86A66B}" srcOrd="1" destOrd="0" presId="urn:microsoft.com/office/officeart/2005/8/layout/cycle1"/>
    <dgm:cxn modelId="{9FC6013E-0875-C44B-96D9-6CAD7A36309F}" type="presParOf" srcId="{F173C780-E1EE-854C-A6F6-B66F2B9733F2}" destId="{4A6ECB01-41DE-F140-A19D-F9028E94AE34}" srcOrd="2" destOrd="0" presId="urn:microsoft.com/office/officeart/2005/8/layout/cycle1"/>
    <dgm:cxn modelId="{D47A8C41-558F-C34D-91F3-0092B7549E10}" type="presParOf" srcId="{F173C780-E1EE-854C-A6F6-B66F2B9733F2}" destId="{F34B0C34-72E1-784E-B118-89AAAB8786DD}" srcOrd="3" destOrd="0" presId="urn:microsoft.com/office/officeart/2005/8/layout/cycle1"/>
    <dgm:cxn modelId="{19EC4A32-EADA-AE42-B032-759AAABA9DBE}" type="presParOf" srcId="{F173C780-E1EE-854C-A6F6-B66F2B9733F2}" destId="{1CCF0AB8-EF14-7C4C-AB36-8EEE5021431A}" srcOrd="4" destOrd="0" presId="urn:microsoft.com/office/officeart/2005/8/layout/cycle1"/>
    <dgm:cxn modelId="{2BA5D0E0-65C3-C443-976B-09A428CB5512}" type="presParOf" srcId="{F173C780-E1EE-854C-A6F6-B66F2B9733F2}" destId="{D6495C3A-0B16-944B-9CB0-367B7D3B56DC}" srcOrd="5" destOrd="0" presId="urn:microsoft.com/office/officeart/2005/8/layout/cycle1"/>
    <dgm:cxn modelId="{9AA84B0F-4470-D34B-BA2B-E99DC884B9C2}" type="presParOf" srcId="{F173C780-E1EE-854C-A6F6-B66F2B9733F2}" destId="{3AEC15BA-66EB-5340-8CA6-36F71B06C215}" srcOrd="6" destOrd="0" presId="urn:microsoft.com/office/officeart/2005/8/layout/cycle1"/>
    <dgm:cxn modelId="{D288D718-DB53-F449-8C34-9A21060F6C86}" type="presParOf" srcId="{F173C780-E1EE-854C-A6F6-B66F2B9733F2}" destId="{FCCEA77D-62BE-F141-9009-3BCBDF70BE3D}" srcOrd="7" destOrd="0" presId="urn:microsoft.com/office/officeart/2005/8/layout/cycle1"/>
    <dgm:cxn modelId="{D72EDC97-1A2B-464E-84CA-CCDB2C7BD4D2}" type="presParOf" srcId="{F173C780-E1EE-854C-A6F6-B66F2B9733F2}" destId="{7CD8C71B-7E57-EA47-8483-8DED41FACA0E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6AFB86-EEFA-7A4D-9013-46AA7E86A66B}">
      <dsp:nvSpPr>
        <dsp:cNvPr id="0" name=""/>
        <dsp:cNvSpPr/>
      </dsp:nvSpPr>
      <dsp:spPr>
        <a:xfrm>
          <a:off x="7114619" y="433596"/>
          <a:ext cx="2220077" cy="2220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u="sng" kern="1200" dirty="0">
              <a:latin typeface="Arial" panose="020B0604020202020204" pitchFamily="34" charset="0"/>
              <a:cs typeface="Arial" panose="020B0604020202020204" pitchFamily="34" charset="0"/>
            </a:rPr>
            <a:t>Case study of Jenny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14619" y="433596"/>
        <a:ext cx="2220077" cy="2220077"/>
      </dsp:txXfrm>
    </dsp:sp>
    <dsp:sp modelId="{4A6ECB01-41DE-F140-A19D-F9028E94AE34}">
      <dsp:nvSpPr>
        <dsp:cNvPr id="0" name=""/>
        <dsp:cNvSpPr/>
      </dsp:nvSpPr>
      <dsp:spPr>
        <a:xfrm>
          <a:off x="3736678" y="-2240"/>
          <a:ext cx="5245522" cy="5245522"/>
        </a:xfrm>
        <a:prstGeom prst="circularArrow">
          <a:avLst>
            <a:gd name="adj1" fmla="val 8253"/>
            <a:gd name="adj2" fmla="val 576508"/>
            <a:gd name="adj3" fmla="val 2962067"/>
            <a:gd name="adj4" fmla="val 52921"/>
            <a:gd name="adj5" fmla="val 962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CF0AB8-EF14-7C4C-AB36-8EEE5021431A}">
      <dsp:nvSpPr>
        <dsp:cNvPr id="0" name=""/>
        <dsp:cNvSpPr/>
      </dsp:nvSpPr>
      <dsp:spPr>
        <a:xfrm>
          <a:off x="5249400" y="3664251"/>
          <a:ext cx="2220077" cy="2220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Jenny is taking care of someone.</a:t>
          </a:r>
        </a:p>
      </dsp:txBody>
      <dsp:txXfrm>
        <a:off x="5249400" y="3664251"/>
        <a:ext cx="2220077" cy="2220077"/>
      </dsp:txXfrm>
    </dsp:sp>
    <dsp:sp modelId="{D6495C3A-0B16-944B-9CB0-367B7D3B56DC}">
      <dsp:nvSpPr>
        <dsp:cNvPr id="0" name=""/>
        <dsp:cNvSpPr/>
      </dsp:nvSpPr>
      <dsp:spPr>
        <a:xfrm>
          <a:off x="4009962" y="477156"/>
          <a:ext cx="5245522" cy="5245522"/>
        </a:xfrm>
        <a:prstGeom prst="circularArrow">
          <a:avLst>
            <a:gd name="adj1" fmla="val 8253"/>
            <a:gd name="adj2" fmla="val 576508"/>
            <a:gd name="adj3" fmla="val 10443874"/>
            <a:gd name="adj4" fmla="val 7797722"/>
            <a:gd name="adj5" fmla="val 962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CEA77D-62BE-F141-9009-3BCBDF70BE3D}">
      <dsp:nvSpPr>
        <dsp:cNvPr id="0" name=""/>
        <dsp:cNvSpPr/>
      </dsp:nvSpPr>
      <dsp:spPr>
        <a:xfrm>
          <a:off x="3005252" y="457347"/>
          <a:ext cx="3601121" cy="2220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This could lead to: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Emotional weight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(Hooper, 2007).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Put their own needs on hold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Shame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Bad relationships with peers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Impact on schoolwork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Attachment theory says that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Kids need to be taken care of, not to take care of others.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(Bowlby, 1969).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05252" y="457347"/>
        <a:ext cx="3601121" cy="2220077"/>
      </dsp:txXfrm>
    </dsp:sp>
    <dsp:sp modelId="{7CD8C71B-7E57-EA47-8483-8DED41FACA0E}">
      <dsp:nvSpPr>
        <dsp:cNvPr id="0" name=""/>
        <dsp:cNvSpPr/>
      </dsp:nvSpPr>
      <dsp:spPr>
        <a:xfrm>
          <a:off x="5032404" y="101672"/>
          <a:ext cx="5245522" cy="5245522"/>
        </a:xfrm>
        <a:prstGeom prst="circularArrow">
          <a:avLst>
            <a:gd name="adj1" fmla="val 8253"/>
            <a:gd name="adj2" fmla="val 576508"/>
            <a:gd name="adj3" fmla="val 15022554"/>
            <a:gd name="adj4" fmla="val 14748100"/>
            <a:gd name="adj5" fmla="val 962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A3CB15-0278-F449-B982-03FF29075334}" type="datetimeFigureOut">
              <a:rPr lang="en-US" smtClean="0"/>
              <a:t>3/6/26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E6996E-B374-474B-AC6E-E234DCD5F9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022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(Steinberg, 2008).</a:t>
            </a:r>
            <a:r>
              <a:rPr lang="en-GB" dirty="0"/>
              <a:t> (Evans and Kim, 2013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(Bowlby, 1969) (Aldridge and Becker, 2003).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E6996E-B374-474B-AC6E-E234DCD5F9E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0783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(grief therapy). (Worden, 2009). (Aldridge and Becker, 2003). (Hooper, 2(Evans and Kim, 2013).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007).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E6996E-B374-474B-AC6E-E234DCD5F9E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094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(Steinberg, 2008). (Rutter, 2006). (Worden, 2009). (Bowlby, 1969; Steinberg, 2008).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E6996E-B374-474B-AC6E-E234DCD5F9E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7854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(Ainsworth et al., 1978). (Howe, 2011). (Rutter, 2006). (Rothbaum et al., 2000).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E6996E-B374-474B-AC6E-E234DCD5F9E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6750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5834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139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8560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3/6/26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231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293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616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535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697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EAD4C06B-4561-C847-A35C-75C43F6DFFA1}" type="datetimeFigureOut">
              <a:rPr lang="en-US" smtClean="0"/>
              <a:t>3/6/26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5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386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C06B-4561-C847-A35C-75C43F6DFFA1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622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EAD4C06B-4561-C847-A35C-75C43F6DFFA1}" type="datetimeFigureOut">
              <a:rPr lang="en-US" smtClean="0"/>
              <a:t>3/6/26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29026D4F-64C6-ED46-B8E6-F8ED0A9D8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347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7" r:id="rId1"/>
    <p:sldLayoutId id="2147484118" r:id="rId2"/>
    <p:sldLayoutId id="2147484119" r:id="rId3"/>
    <p:sldLayoutId id="2147484120" r:id="rId4"/>
    <p:sldLayoutId id="2147484121" r:id="rId5"/>
    <p:sldLayoutId id="2147484122" r:id="rId6"/>
    <p:sldLayoutId id="2147484123" r:id="rId7"/>
    <p:sldLayoutId id="2147484124" r:id="rId8"/>
    <p:sldLayoutId id="2147484125" r:id="rId9"/>
    <p:sldLayoutId id="2147484126" r:id="rId10"/>
    <p:sldLayoutId id="2147484127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3EEF6-AE6D-94C1-DD39-59DF48D49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3200" y="0"/>
            <a:ext cx="11988800" cy="5391397"/>
          </a:xfrm>
        </p:spPr>
        <p:txBody>
          <a:bodyPr>
            <a:normAutofit/>
          </a:bodyPr>
          <a:lstStyle/>
          <a:p>
            <a:br>
              <a:rPr lang="en-GB" sz="2400" b="1" u="sng" dirty="0"/>
            </a:b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Supporting Jenny (16): A Lifespan Development Approach</a:t>
            </a:r>
            <a:b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Using 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Your Name: Najma Adam</a:t>
            </a:r>
            <a:b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Module: Psychology in Health &amp; Social Care</a:t>
            </a:r>
            <a:b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Module Code: LCHS4010 </a:t>
            </a:r>
            <a:b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Lecturer </a:t>
            </a:r>
            <a:r>
              <a:rPr lang="en-GB" sz="2400" i="1">
                <a:latin typeface="Arial" panose="020B0604020202020204" pitchFamily="34" charset="0"/>
                <a:cs typeface="Arial" panose="020B0604020202020204" pitchFamily="34" charset="0"/>
              </a:rPr>
              <a:t>name:ccccc</a:t>
            </a:r>
            <a:endParaRPr 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F821A22-CEEB-BC8A-C78B-E6B8E4E14433}"/>
              </a:ext>
            </a:extLst>
          </p:cNvPr>
          <p:cNvSpPr/>
          <p:nvPr/>
        </p:nvSpPr>
        <p:spPr>
          <a:xfrm>
            <a:off x="203200" y="356260"/>
            <a:ext cx="8691418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Supporting Jenny (16): A Lifespan Development Approach</a:t>
            </a:r>
            <a:br>
              <a:rPr lang="en-GB" sz="32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Using Bowlby’s Attachment Theory</a:t>
            </a:r>
            <a:endParaRPr lang="en-US" sz="32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66EE9A-2B37-A820-2BF7-E634BEB133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8900" y="1"/>
            <a:ext cx="3009900" cy="1805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421616"/>
      </p:ext>
    </p:extLst>
  </p:cSld>
  <p:clrMapOvr>
    <a:masterClrMapping/>
  </p:clrMapOvr>
  <p:transition spd="slow">
    <p:cover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E2DA7-9FE2-274F-E8CC-5CAF3E2894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18754"/>
            <a:ext cx="12053455" cy="60582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An Overview of the Situation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Jenny is 16 years old.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Taking care of her mother for five years (since her father died)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M(Aldridge and Becker, 2003).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Mom has: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Problems with moving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Issues with memory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Feeling down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Jenny takes care of both practical and emotional needs.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(Hooper, 2007).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Mother and teen girl cooking together in kitchen">
            <a:extLst>
              <a:ext uri="{FF2B5EF4-FFF2-40B4-BE49-F238E27FC236}">
                <a16:creationId xmlns:a16="http://schemas.microsoft.com/office/drawing/2014/main" id="{2DE2FD77-3FCF-D560-CC16-36EF70C5B9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9974" y="2176530"/>
            <a:ext cx="4532026" cy="3773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9095883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E701D6-9E3F-CFB9-FFCD-F1ACE1FB2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266700"/>
            <a:ext cx="11982203" cy="59102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Main Ideas: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Attachment that is safe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Attachment that isn't secure (resistant, unclear,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disorganised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Model of Internal Work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Lack of maternal care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Long-term effects on emotions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Attachment has an impact on: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Controlling your emotions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Self-worth Relationships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Mental health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(Bowlby, 1969)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6215CA-ACDB-48AE-5A7F-ADFBD577C8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3889" y="1985555"/>
            <a:ext cx="5238021" cy="4088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011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E9BDC6B-F3B2-74AE-E2A8-E4BC65A33A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99" r="5312"/>
          <a:stretch>
            <a:fillRect/>
          </a:stretch>
        </p:blipFill>
        <p:spPr>
          <a:xfrm>
            <a:off x="7810007" y="641266"/>
            <a:ext cx="4116785" cy="463137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EB73D-B2E0-703C-0806-DADD888974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46" y="863465"/>
            <a:ext cx="7916885" cy="4919815"/>
          </a:xfrm>
        </p:spPr>
        <p:txBody>
          <a:bodyPr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Case study of Jenny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Jenny's father, who was her main carer, died.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Role reversal: Jenny is now the one who takes care of her mother.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Possible emotional instability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(Hooper, 2007).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of: 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Stress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Sadness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Withdrawing from social situations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Becoming a parent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Attachment theory can help us understand: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losing someone early affects your emotions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Risks to development over the long term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Patterns of relationships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(Bowlby, 1969; Ainsworth et al., 1978).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3816360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CFE51D6-90F2-4F44-1D64-6391FA7B85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945" r="30944"/>
          <a:stretch>
            <a:fillRect/>
          </a:stretch>
        </p:blipFill>
        <p:spPr>
          <a:xfrm>
            <a:off x="642" y="10"/>
            <a:ext cx="5070122" cy="570387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007D4C-F90A-096E-B3B8-89F678BEF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9522" y="784074"/>
            <a:ext cx="6561236" cy="4919815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Case study of Jenny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Jenny was becoming a teenager at the age of 11.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Possible consequences: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Loss and grief that hasn't been dealt with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Interruption of the secure base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More stress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Taking on responsibility early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(Hooper, 2007).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Bowlby says that being apart for a long time or losing someone can lead to: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Insecurity and emotional withdrawal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Fear of being left behind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(Bowlby, 1969).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5533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8" name="Content Placeholder 2">
            <a:extLst>
              <a:ext uri="{FF2B5EF4-FFF2-40B4-BE49-F238E27FC236}">
                <a16:creationId xmlns:a16="http://schemas.microsoft.com/office/drawing/2014/main" id="{349EA377-4BD0-50E1-4D3E-AF2C3C4A2A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7273147"/>
              </p:ext>
            </p:extLst>
          </p:nvPr>
        </p:nvGraphicFramePr>
        <p:xfrm>
          <a:off x="-2110888" y="162529"/>
          <a:ext cx="12028357" cy="5884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>
            <a:extLst>
              <a:ext uri="{FF2B5EF4-FFF2-40B4-BE49-F238E27FC236}">
                <a16:creationId xmlns:a16="http://schemas.microsoft.com/office/drawing/2014/main" id="{3427F80E-7129-3598-00F4-DF910786FD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6506" y="1326311"/>
            <a:ext cx="4136315" cy="2592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3435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985F5D2-CD0B-B2CF-1B8C-A067604CF1E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357" r="2104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F3C5335-CB2C-5772-9F34-EA08FD30CBAA}"/>
              </a:ext>
            </a:extLst>
          </p:cNvPr>
          <p:cNvSpPr txBox="1"/>
          <p:nvPr/>
        </p:nvSpPr>
        <p:spPr>
          <a:xfrm>
            <a:off x="5496235" y="1261333"/>
            <a:ext cx="6781803" cy="513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Brain of a teenager is still growing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(Blakemore and Choudhury, 2006).</a:t>
            </a:r>
          </a:p>
          <a:p>
            <a:pPr lvl="0">
              <a:lnSpc>
                <a:spcPct val="10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Changes in hormones make you more sensitive to emotions.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0">
              <a:lnSpc>
                <a:spcPct val="10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Stress changes the levels of cortisol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0000"/>
              </a:lnSpc>
            </a:pPr>
            <a:r>
              <a:rPr lang="en-US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Factors in the environment:</a:t>
            </a: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Father's death</a:t>
            </a: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Mother is sick</a:t>
            </a: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Money problems</a:t>
            </a: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Being alone in society</a:t>
            </a: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Both biology and surroundings affect growth and development.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DF044FD-F068-F774-9433-CB4ABBA87DD8}"/>
              </a:ext>
            </a:extLst>
          </p:cNvPr>
          <p:cNvSpPr txBox="1"/>
          <p:nvPr/>
        </p:nvSpPr>
        <p:spPr>
          <a:xfrm>
            <a:off x="5891644" y="290503"/>
            <a:ext cx="630035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  <a:defRPr b="1"/>
            </a:pP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Factors that affect us (nature and nurture)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F698557-41D7-AF76-0CC4-ABA963A7095D}"/>
              </a:ext>
            </a:extLst>
          </p:cNvPr>
          <p:cNvSpPr txBox="1"/>
          <p:nvPr/>
        </p:nvSpPr>
        <p:spPr>
          <a:xfrm>
            <a:off x="5517075" y="799668"/>
            <a:ext cx="61573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defTabSz="10668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  <a:defRPr b="1"/>
            </a:pPr>
            <a:r>
              <a:rPr lang="en-US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Biological factors:</a:t>
            </a:r>
          </a:p>
        </p:txBody>
      </p:sp>
    </p:spTree>
    <p:extLst>
      <p:ext uri="{BB962C8B-B14F-4D97-AF65-F5344CB8AC3E}">
        <p14:creationId xmlns:p14="http://schemas.microsoft.com/office/powerpoint/2010/main" val="969026124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667CD69-DEBD-17FA-AEFE-374A4033EC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353" y="826399"/>
            <a:ext cx="3477342" cy="1738671"/>
          </a:xfrm>
          <a:custGeom>
            <a:avLst/>
            <a:gdLst/>
            <a:ahLst/>
            <a:cxnLst/>
            <a:rect l="l" t="t" r="r" b="b"/>
            <a:pathLst>
              <a:path w="4555700" h="2733294">
                <a:moveTo>
                  <a:pt x="82217" y="0"/>
                </a:moveTo>
                <a:lnTo>
                  <a:pt x="4473483" y="0"/>
                </a:lnTo>
                <a:cubicBezTo>
                  <a:pt x="4518890" y="0"/>
                  <a:pt x="4555700" y="36810"/>
                  <a:pt x="4555700" y="82217"/>
                </a:cubicBezTo>
                <a:lnTo>
                  <a:pt x="4555700" y="2651077"/>
                </a:lnTo>
                <a:cubicBezTo>
                  <a:pt x="4555700" y="2696484"/>
                  <a:pt x="4518890" y="2733294"/>
                  <a:pt x="4473483" y="2733294"/>
                </a:cubicBezTo>
                <a:lnTo>
                  <a:pt x="82217" y="2733294"/>
                </a:lnTo>
                <a:cubicBezTo>
                  <a:pt x="36810" y="2733294"/>
                  <a:pt x="0" y="2696484"/>
                  <a:pt x="0" y="2651077"/>
                </a:cubicBezTo>
                <a:lnTo>
                  <a:pt x="0" y="82217"/>
                </a:lnTo>
                <a:cubicBezTo>
                  <a:pt x="0" y="36810"/>
                  <a:pt x="36810" y="0"/>
                  <a:pt x="82217" y="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A70CA66-E06D-830D-B4C0-43267C8901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714" y="3573531"/>
            <a:ext cx="3232379" cy="1987913"/>
          </a:xfrm>
          <a:custGeom>
            <a:avLst/>
            <a:gdLst/>
            <a:ahLst/>
            <a:cxnLst/>
            <a:rect l="l" t="t" r="r" b="b"/>
            <a:pathLst>
              <a:path w="4438338" h="2323972">
                <a:moveTo>
                  <a:pt x="69905" y="0"/>
                </a:moveTo>
                <a:lnTo>
                  <a:pt x="4368433" y="0"/>
                </a:lnTo>
                <a:cubicBezTo>
                  <a:pt x="4407040" y="0"/>
                  <a:pt x="4438338" y="31298"/>
                  <a:pt x="4438338" y="69905"/>
                </a:cubicBezTo>
                <a:lnTo>
                  <a:pt x="4438338" y="2254067"/>
                </a:lnTo>
                <a:cubicBezTo>
                  <a:pt x="4438338" y="2292674"/>
                  <a:pt x="4407040" y="2323972"/>
                  <a:pt x="4368433" y="2323972"/>
                </a:cubicBezTo>
                <a:lnTo>
                  <a:pt x="69905" y="2323972"/>
                </a:lnTo>
                <a:cubicBezTo>
                  <a:pt x="31298" y="2323972"/>
                  <a:pt x="0" y="2292674"/>
                  <a:pt x="0" y="2254067"/>
                </a:cubicBezTo>
                <a:lnTo>
                  <a:pt x="0" y="69905"/>
                </a:lnTo>
                <a:cubicBezTo>
                  <a:pt x="0" y="31298"/>
                  <a:pt x="31298" y="0"/>
                  <a:pt x="69905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95489-9DC6-9E75-7A0B-03901183A7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5117" y="343515"/>
            <a:ext cx="7528955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Goal: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Build a secure support system again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(Bowlby, 1969).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Referred to counselling (grief therapy)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Group for young carers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One 2 one support at school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Help with things that need to be done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Assessment of social services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Help with home care for mom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Respite care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Making attachments more secure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 trusted adult  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Support friendships with peers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 safe place to talk about your feelings e.g. Talking therapy.</a:t>
            </a:r>
          </a:p>
        </p:txBody>
      </p:sp>
    </p:spTree>
    <p:extLst>
      <p:ext uri="{BB962C8B-B14F-4D97-AF65-F5344CB8AC3E}">
        <p14:creationId xmlns:p14="http://schemas.microsoft.com/office/powerpoint/2010/main" val="1555178083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BE95038-2285-A304-9847-16F46A06D62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24830" r="2" b="2"/>
          <a:stretch>
            <a:fillRect/>
          </a:stretch>
        </p:blipFill>
        <p:spPr>
          <a:xfrm>
            <a:off x="20" y="10"/>
            <a:ext cx="6089884" cy="68579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021FBEE-9B30-C9D4-1C90-521F2108921C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</a:blip>
          <a:srcRect l="17024" r="23724"/>
          <a:stretch>
            <a:fillRect/>
          </a:stretch>
        </p:blipFill>
        <p:spPr>
          <a:xfrm>
            <a:off x="6089904" y="-7629"/>
            <a:ext cx="6102096" cy="686562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D2D38-91BE-3A69-BF62-07B849E442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8778" y="999250"/>
            <a:ext cx="9310255" cy="4344646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Helping Jenny feel better</a:t>
            </a:r>
          </a:p>
          <a:p>
            <a:pPr marL="0" indent="0">
              <a:lnSpc>
                <a:spcPct val="90000"/>
              </a:lnSpc>
              <a:buNone/>
            </a:pPr>
            <a:endParaRPr lang="en-US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Keep education safe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(Hooper, 2007).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Encourage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socialising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hobbies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Teach ways to deal with problems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e.g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coping strategies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Acknowledge her role but ease her burden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e.g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compassion focused care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Goal: Find a balance between being a carer and being a teenager.</a:t>
            </a:r>
          </a:p>
        </p:txBody>
      </p:sp>
    </p:spTree>
    <p:extLst>
      <p:ext uri="{BB962C8B-B14F-4D97-AF65-F5344CB8AC3E}">
        <p14:creationId xmlns:p14="http://schemas.microsoft.com/office/powerpoint/2010/main" val="21860928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7E3858D-5279-EDC7-628F-67BD397990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591" r="14520"/>
          <a:stretch>
            <a:fillRect/>
          </a:stretch>
        </p:blipFill>
        <p:spPr>
          <a:xfrm>
            <a:off x="0" y="1102540"/>
            <a:ext cx="4805573" cy="511825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5A73D-478B-A76C-5A4A-2C450F3692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5573" y="976129"/>
            <a:ext cx="7386427" cy="4919815"/>
          </a:xfrm>
        </p:spPr>
        <p:txBody>
          <a:bodyPr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A Critical Look at Attachment Theory's Strengths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Describes the emotional effects of early loss(Bowlby, 1969)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Evidence-based (Ainsworth, 1978)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Useful in health and social care contexts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Helps direct actions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Puts a lot of emphasis on early childhood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May not give enough credit to resiliency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differences were inadequately considered.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text does not adequately describe how the brain grows and changes.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So, it's helpful, but not enough on its own.</a:t>
            </a:r>
          </a:p>
          <a:p>
            <a:pPr>
              <a:lnSpc>
                <a:spcPct val="90000"/>
              </a:lnSpc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007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B18A9E-0942-B7FE-7E56-28AD6EAE6D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1EFE1998-7664-F30C-55F1-0D726E2FB5AA}"/>
              </a:ext>
            </a:extLst>
          </p:cNvPr>
          <p:cNvGrpSpPr/>
          <p:nvPr/>
        </p:nvGrpSpPr>
        <p:grpSpPr>
          <a:xfrm>
            <a:off x="3507905" y="1787276"/>
            <a:ext cx="411666" cy="91440"/>
            <a:chOff x="2669704" y="533944"/>
            <a:chExt cx="411666" cy="91440"/>
          </a:xfrm>
        </p:grpSpPr>
        <p:sp>
          <p:nvSpPr>
            <p:cNvPr id="45" name="Straight Connector 3">
              <a:extLst>
                <a:ext uri="{FF2B5EF4-FFF2-40B4-BE49-F238E27FC236}">
                  <a16:creationId xmlns:a16="http://schemas.microsoft.com/office/drawing/2014/main" id="{00CB5485-55BC-CA17-72CD-67BBC0D16F5F}"/>
                </a:ext>
              </a:extLst>
            </p:cNvPr>
            <p:cNvSpPr/>
            <p:nvPr/>
          </p:nvSpPr>
          <p:spPr>
            <a:xfrm>
              <a:off x="2669704" y="533944"/>
              <a:ext cx="411666" cy="9144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45720"/>
                  </a:moveTo>
                  <a:lnTo>
                    <a:pt x="411666" y="45720"/>
                  </a:lnTo>
                </a:path>
              </a:pathLst>
            </a:custGeom>
            <a:noFill/>
            <a:ln>
              <a:tailEnd type="arrow"/>
            </a:ln>
          </p:spPr>
          <p:style>
            <a:lnRef idx="1">
              <a:schemeClr val="accent5"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" name="Straight Connector 4">
              <a:extLst>
                <a:ext uri="{FF2B5EF4-FFF2-40B4-BE49-F238E27FC236}">
                  <a16:creationId xmlns:a16="http://schemas.microsoft.com/office/drawing/2014/main" id="{36B18BB9-CB42-8BBC-9195-D2BFF100F32B}"/>
                </a:ext>
              </a:extLst>
            </p:cNvPr>
            <p:cNvSpPr txBox="1"/>
            <p:nvPr/>
          </p:nvSpPr>
          <p:spPr>
            <a:xfrm>
              <a:off x="2864480" y="577453"/>
              <a:ext cx="22113" cy="442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0" rIns="12700" bIns="0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2000" kern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07629D03-87E1-1F88-3F39-D103F5D523A3}"/>
              </a:ext>
            </a:extLst>
          </p:cNvPr>
          <p:cNvGrpSpPr/>
          <p:nvPr/>
        </p:nvGrpSpPr>
        <p:grpSpPr>
          <a:xfrm>
            <a:off x="1586808" y="1256127"/>
            <a:ext cx="1922896" cy="1153737"/>
            <a:chOff x="748607" y="2795"/>
            <a:chExt cx="1922896" cy="1153737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8E72AA73-940F-7E43-A88D-DE7A5E78FC33}"/>
                </a:ext>
              </a:extLst>
            </p:cNvPr>
            <p:cNvSpPr/>
            <p:nvPr/>
          </p:nvSpPr>
          <p:spPr>
            <a:xfrm>
              <a:off x="748607" y="2795"/>
              <a:ext cx="1922896" cy="115373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C31E633D-7140-71AF-4861-A1CFA3A39A36}"/>
                </a:ext>
              </a:extLst>
            </p:cNvPr>
            <p:cNvSpPr txBox="1"/>
            <p:nvPr/>
          </p:nvSpPr>
          <p:spPr>
            <a:xfrm>
              <a:off x="748607" y="2795"/>
              <a:ext cx="1922896" cy="11537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4224" tIns="98904" rIns="94224" bIns="98904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b="1" u="sng" kern="1200">
                  <a:latin typeface="Arial" panose="020B0604020202020204" pitchFamily="34" charset="0"/>
                  <a:cs typeface="Arial" panose="020B0604020202020204" pitchFamily="34" charset="0"/>
                </a:rPr>
                <a:t>In conclusion:</a:t>
              </a:r>
              <a:endParaRPr lang="en-US" sz="2000" kern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4A70CC9C-1B21-9634-90BC-E2F176F25BB6}"/>
              </a:ext>
            </a:extLst>
          </p:cNvPr>
          <p:cNvGrpSpPr/>
          <p:nvPr/>
        </p:nvGrpSpPr>
        <p:grpSpPr>
          <a:xfrm>
            <a:off x="5873067" y="1787276"/>
            <a:ext cx="411666" cy="91440"/>
            <a:chOff x="5034866" y="533944"/>
            <a:chExt cx="411666" cy="91440"/>
          </a:xfrm>
        </p:grpSpPr>
        <p:sp>
          <p:nvSpPr>
            <p:cNvPr id="41" name="Straight Connector 7">
              <a:extLst>
                <a:ext uri="{FF2B5EF4-FFF2-40B4-BE49-F238E27FC236}">
                  <a16:creationId xmlns:a16="http://schemas.microsoft.com/office/drawing/2014/main" id="{C55877E6-A040-A565-90EB-44FAA1238CA7}"/>
                </a:ext>
              </a:extLst>
            </p:cNvPr>
            <p:cNvSpPr/>
            <p:nvPr/>
          </p:nvSpPr>
          <p:spPr>
            <a:xfrm>
              <a:off x="5034866" y="533944"/>
              <a:ext cx="411666" cy="9144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45720"/>
                  </a:moveTo>
                  <a:lnTo>
                    <a:pt x="411666" y="45720"/>
                  </a:lnTo>
                </a:path>
              </a:pathLst>
            </a:custGeom>
            <a:noFill/>
            <a:ln>
              <a:tailEnd type="arrow"/>
            </a:ln>
          </p:spPr>
          <p:style>
            <a:lnRef idx="1">
              <a:schemeClr val="accent5">
                <a:hueOff val="-268959"/>
                <a:satOff val="-3572"/>
                <a:lumOff val="56"/>
                <a:alphaOff val="0"/>
              </a:schemeClr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" name="Straight Connector 8">
              <a:extLst>
                <a:ext uri="{FF2B5EF4-FFF2-40B4-BE49-F238E27FC236}">
                  <a16:creationId xmlns:a16="http://schemas.microsoft.com/office/drawing/2014/main" id="{8C8194D3-A2D4-7D82-E8E3-4CCE213A8103}"/>
                </a:ext>
              </a:extLst>
            </p:cNvPr>
            <p:cNvSpPr txBox="1"/>
            <p:nvPr/>
          </p:nvSpPr>
          <p:spPr>
            <a:xfrm>
              <a:off x="5229643" y="577453"/>
              <a:ext cx="22113" cy="442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0" rIns="12700" bIns="0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2000" kern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1F056E9D-0861-E76B-6EA7-E0BFE684D91B}"/>
              </a:ext>
            </a:extLst>
          </p:cNvPr>
          <p:cNvGrpSpPr/>
          <p:nvPr/>
        </p:nvGrpSpPr>
        <p:grpSpPr>
          <a:xfrm>
            <a:off x="3951971" y="1256127"/>
            <a:ext cx="1922896" cy="1153737"/>
            <a:chOff x="3113770" y="2795"/>
            <a:chExt cx="1922896" cy="1153737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E2ACB200-2D74-D811-C049-0E465BD16A71}"/>
                </a:ext>
              </a:extLst>
            </p:cNvPr>
            <p:cNvSpPr/>
            <p:nvPr/>
          </p:nvSpPr>
          <p:spPr>
            <a:xfrm>
              <a:off x="3113770" y="2795"/>
              <a:ext cx="1922896" cy="115373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235339"/>
                <a:satOff val="-3126"/>
                <a:lumOff val="49"/>
                <a:alphaOff val="0"/>
              </a:schemeClr>
            </a:fillRef>
            <a:effectRef idx="0">
              <a:schemeClr val="accent5">
                <a:hueOff val="-235339"/>
                <a:satOff val="-3126"/>
                <a:lumOff val="49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964CE842-6FC2-C105-9B48-BB6BDEE4D424}"/>
                </a:ext>
              </a:extLst>
            </p:cNvPr>
            <p:cNvSpPr txBox="1"/>
            <p:nvPr/>
          </p:nvSpPr>
          <p:spPr>
            <a:xfrm>
              <a:off x="3113770" y="2795"/>
              <a:ext cx="1922896" cy="11537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4224" tIns="98904" rIns="94224" bIns="98904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>
                  <a:latin typeface="Arial" panose="020B0604020202020204" pitchFamily="34" charset="0"/>
                  <a:cs typeface="Arial" panose="020B0604020202020204" pitchFamily="34" charset="0"/>
                </a:rPr>
                <a:t>Jenny had severe attachment disorder.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CF50FF57-35C2-900E-18AD-0ED380236CA9}"/>
              </a:ext>
            </a:extLst>
          </p:cNvPr>
          <p:cNvGrpSpPr/>
          <p:nvPr/>
        </p:nvGrpSpPr>
        <p:grpSpPr>
          <a:xfrm>
            <a:off x="6317134" y="1256127"/>
            <a:ext cx="1922896" cy="1153737"/>
            <a:chOff x="5478933" y="2795"/>
            <a:chExt cx="1922896" cy="1153737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33EEB57A-1064-C339-B057-CC853BDCEFFE}"/>
                </a:ext>
              </a:extLst>
            </p:cNvPr>
            <p:cNvSpPr/>
            <p:nvPr/>
          </p:nvSpPr>
          <p:spPr>
            <a:xfrm>
              <a:off x="5478933" y="2795"/>
              <a:ext cx="1922896" cy="115373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470678"/>
                <a:satOff val="-6252"/>
                <a:lumOff val="98"/>
                <a:alphaOff val="0"/>
              </a:schemeClr>
            </a:fillRef>
            <a:effectRef idx="0">
              <a:schemeClr val="accent5">
                <a:hueOff val="-470678"/>
                <a:satOff val="-6252"/>
                <a:lumOff val="98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079FE8BC-8720-90D2-3B3B-008713D986B7}"/>
                </a:ext>
              </a:extLst>
            </p:cNvPr>
            <p:cNvSpPr txBox="1"/>
            <p:nvPr/>
          </p:nvSpPr>
          <p:spPr>
            <a:xfrm>
              <a:off x="5478933" y="2795"/>
              <a:ext cx="1922896" cy="11537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4224" tIns="98904" rIns="94224" bIns="98904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>
                  <a:latin typeface="Arial" panose="020B0604020202020204" pitchFamily="34" charset="0"/>
                  <a:cs typeface="Arial" panose="020B0604020202020204" pitchFamily="34" charset="0"/>
                </a:rPr>
                <a:t>Emotional development may be impacted by her role as a carer.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FC9B37C5-95E5-43E0-1BCD-B34BC5916D7B}"/>
              </a:ext>
            </a:extLst>
          </p:cNvPr>
          <p:cNvGrpSpPr/>
          <p:nvPr/>
        </p:nvGrpSpPr>
        <p:grpSpPr>
          <a:xfrm>
            <a:off x="2548256" y="2408065"/>
            <a:ext cx="7095488" cy="411666"/>
            <a:chOff x="1710055" y="1154733"/>
            <a:chExt cx="7095488" cy="411666"/>
          </a:xfrm>
        </p:grpSpPr>
        <p:sp>
          <p:nvSpPr>
            <p:cNvPr id="35" name="Straight Connector 13">
              <a:extLst>
                <a:ext uri="{FF2B5EF4-FFF2-40B4-BE49-F238E27FC236}">
                  <a16:creationId xmlns:a16="http://schemas.microsoft.com/office/drawing/2014/main" id="{DEAD2445-7BB3-BF44-F86F-36BA00D3F0A1}"/>
                </a:ext>
              </a:extLst>
            </p:cNvPr>
            <p:cNvSpPr/>
            <p:nvPr/>
          </p:nvSpPr>
          <p:spPr>
            <a:xfrm>
              <a:off x="1710055" y="1154733"/>
              <a:ext cx="7095488" cy="41166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7095488" y="0"/>
                  </a:moveTo>
                  <a:lnTo>
                    <a:pt x="7095488" y="222933"/>
                  </a:lnTo>
                  <a:lnTo>
                    <a:pt x="0" y="222933"/>
                  </a:lnTo>
                  <a:lnTo>
                    <a:pt x="0" y="411666"/>
                  </a:lnTo>
                </a:path>
              </a:pathLst>
            </a:custGeom>
            <a:noFill/>
            <a:ln>
              <a:tailEnd type="arrow"/>
            </a:ln>
          </p:spPr>
          <p:style>
            <a:lnRef idx="1">
              <a:schemeClr val="accent5">
                <a:hueOff val="-806877"/>
                <a:satOff val="-10717"/>
                <a:lumOff val="168"/>
                <a:alphaOff val="0"/>
              </a:schemeClr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" name="Straight Connector 14">
              <a:extLst>
                <a:ext uri="{FF2B5EF4-FFF2-40B4-BE49-F238E27FC236}">
                  <a16:creationId xmlns:a16="http://schemas.microsoft.com/office/drawing/2014/main" id="{425EC820-1467-A34E-D1E7-228E901716B4}"/>
                </a:ext>
              </a:extLst>
            </p:cNvPr>
            <p:cNvSpPr txBox="1"/>
            <p:nvPr/>
          </p:nvSpPr>
          <p:spPr>
            <a:xfrm>
              <a:off x="5080068" y="1358355"/>
              <a:ext cx="355462" cy="442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0" rIns="12700" bIns="0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2000" kern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D01B53E1-19AA-D198-D4EE-31CDEFEE5B01}"/>
              </a:ext>
            </a:extLst>
          </p:cNvPr>
          <p:cNvGrpSpPr/>
          <p:nvPr/>
        </p:nvGrpSpPr>
        <p:grpSpPr>
          <a:xfrm>
            <a:off x="8682296" y="1256127"/>
            <a:ext cx="1922896" cy="1153737"/>
            <a:chOff x="7844095" y="2795"/>
            <a:chExt cx="1922896" cy="1153737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C66A8A3-C5A4-1C3B-962D-52BA7209DBF8}"/>
                </a:ext>
              </a:extLst>
            </p:cNvPr>
            <p:cNvSpPr/>
            <p:nvPr/>
          </p:nvSpPr>
          <p:spPr>
            <a:xfrm>
              <a:off x="7844095" y="2795"/>
              <a:ext cx="1922896" cy="115373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706017"/>
                <a:satOff val="-9378"/>
                <a:lumOff val="147"/>
                <a:alphaOff val="0"/>
              </a:schemeClr>
            </a:fillRef>
            <a:effectRef idx="0">
              <a:schemeClr val="accent5">
                <a:hueOff val="-706017"/>
                <a:satOff val="-9378"/>
                <a:lumOff val="147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32528BB3-859B-1372-A829-D277E8A70637}"/>
                </a:ext>
              </a:extLst>
            </p:cNvPr>
            <p:cNvSpPr txBox="1"/>
            <p:nvPr/>
          </p:nvSpPr>
          <p:spPr>
            <a:xfrm>
              <a:off x="7844095" y="2795"/>
              <a:ext cx="1922896" cy="11537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4224" tIns="98904" rIns="94224" bIns="98904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>
                  <a:latin typeface="Arial" panose="020B0604020202020204" pitchFamily="34" charset="0"/>
                  <a:cs typeface="Arial" panose="020B0604020202020204" pitchFamily="34" charset="0"/>
                </a:rPr>
                <a:t>Attachment theory aids in the explanation of hazards.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F7A2DC8-ACC5-4B28-61FA-0B9D4FD0017E}"/>
              </a:ext>
            </a:extLst>
          </p:cNvPr>
          <p:cNvGrpSpPr/>
          <p:nvPr/>
        </p:nvGrpSpPr>
        <p:grpSpPr>
          <a:xfrm>
            <a:off x="1586808" y="2852132"/>
            <a:ext cx="1922896" cy="1153737"/>
            <a:chOff x="748607" y="1598800"/>
            <a:chExt cx="1922896" cy="1153737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7ED48181-242F-E064-3ECD-AE99B887AFED}"/>
                </a:ext>
              </a:extLst>
            </p:cNvPr>
            <p:cNvSpPr/>
            <p:nvPr/>
          </p:nvSpPr>
          <p:spPr>
            <a:xfrm>
              <a:off x="748607" y="1598800"/>
              <a:ext cx="1922896" cy="115373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941356"/>
                <a:satOff val="-12503"/>
                <a:lumOff val="196"/>
                <a:alphaOff val="0"/>
              </a:schemeClr>
            </a:fillRef>
            <a:effectRef idx="0">
              <a:schemeClr val="accent5">
                <a:hueOff val="-941356"/>
                <a:satOff val="-12503"/>
                <a:lumOff val="196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B503E86C-CC05-B00B-2021-DA381CE33FA2}"/>
                </a:ext>
              </a:extLst>
            </p:cNvPr>
            <p:cNvSpPr txBox="1"/>
            <p:nvPr/>
          </p:nvSpPr>
          <p:spPr>
            <a:xfrm>
              <a:off x="748607" y="1598800"/>
              <a:ext cx="1922896" cy="11537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4224" tIns="98904" rIns="94224" bIns="98904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>
                  <a:latin typeface="Arial" panose="020B0604020202020204" pitchFamily="34" charset="0"/>
                  <a:cs typeface="Arial" panose="020B0604020202020204" pitchFamily="34" charset="0"/>
                </a:rPr>
                <a:t>A well-organised support strategy can: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892C5B5-9787-C25F-4DD9-862615FDCF19}"/>
              </a:ext>
            </a:extLst>
          </p:cNvPr>
          <p:cNvGrpSpPr/>
          <p:nvPr/>
        </p:nvGrpSpPr>
        <p:grpSpPr>
          <a:xfrm>
            <a:off x="3951971" y="2852132"/>
            <a:ext cx="1922896" cy="1153737"/>
            <a:chOff x="3113770" y="1598800"/>
            <a:chExt cx="1922896" cy="1153737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BCF0849C-D545-8C12-E5A7-EB30E71208B2}"/>
                </a:ext>
              </a:extLst>
            </p:cNvPr>
            <p:cNvSpPr/>
            <p:nvPr/>
          </p:nvSpPr>
          <p:spPr>
            <a:xfrm>
              <a:off x="3113770" y="1598800"/>
              <a:ext cx="1922896" cy="115373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1176695"/>
                <a:satOff val="-15629"/>
                <a:lumOff val="246"/>
                <a:alphaOff val="0"/>
              </a:schemeClr>
            </a:fillRef>
            <a:effectRef idx="0">
              <a:schemeClr val="accent5">
                <a:hueOff val="-1176695"/>
                <a:satOff val="-15629"/>
                <a:lumOff val="246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F1071F2E-C497-CB54-B7BA-5F6A0E058152}"/>
                </a:ext>
              </a:extLst>
            </p:cNvPr>
            <p:cNvSpPr txBox="1"/>
            <p:nvPr/>
          </p:nvSpPr>
          <p:spPr>
            <a:xfrm>
              <a:off x="3113770" y="1598800"/>
              <a:ext cx="1922896" cy="11537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4224" tIns="98904" rIns="94224" bIns="98904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>
                  <a:latin typeface="Arial" panose="020B0604020202020204" pitchFamily="34" charset="0"/>
                  <a:cs typeface="Arial" panose="020B0604020202020204" pitchFamily="34" charset="0"/>
                </a:rPr>
                <a:t>Decrease tension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DCC4982-BC55-44BD-D983-31F782283CA3}"/>
              </a:ext>
            </a:extLst>
          </p:cNvPr>
          <p:cNvGrpSpPr/>
          <p:nvPr/>
        </p:nvGrpSpPr>
        <p:grpSpPr>
          <a:xfrm>
            <a:off x="8238230" y="3383281"/>
            <a:ext cx="411666" cy="91440"/>
            <a:chOff x="7400029" y="2129949"/>
            <a:chExt cx="411666" cy="91440"/>
          </a:xfrm>
        </p:grpSpPr>
        <p:sp>
          <p:nvSpPr>
            <p:cNvPr id="26" name="Straight Connector 21">
              <a:extLst>
                <a:ext uri="{FF2B5EF4-FFF2-40B4-BE49-F238E27FC236}">
                  <a16:creationId xmlns:a16="http://schemas.microsoft.com/office/drawing/2014/main" id="{703C0FFA-0F25-BE40-B47C-C49275ED8266}"/>
                </a:ext>
              </a:extLst>
            </p:cNvPr>
            <p:cNvSpPr/>
            <p:nvPr/>
          </p:nvSpPr>
          <p:spPr>
            <a:xfrm>
              <a:off x="7400029" y="2129949"/>
              <a:ext cx="411666" cy="9144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45720"/>
                  </a:moveTo>
                  <a:lnTo>
                    <a:pt x="411666" y="45720"/>
                  </a:lnTo>
                </a:path>
              </a:pathLst>
            </a:custGeom>
            <a:noFill/>
            <a:ln>
              <a:tailEnd type="arrow"/>
            </a:ln>
          </p:spPr>
          <p:style>
            <a:lnRef idx="1">
              <a:schemeClr val="accent5">
                <a:hueOff val="-1613753"/>
                <a:satOff val="-21435"/>
                <a:lumOff val="337"/>
                <a:alphaOff val="0"/>
              </a:schemeClr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" name="Straight Connector 22">
              <a:extLst>
                <a:ext uri="{FF2B5EF4-FFF2-40B4-BE49-F238E27FC236}">
                  <a16:creationId xmlns:a16="http://schemas.microsoft.com/office/drawing/2014/main" id="{6B7D1E8C-A5F8-9BB6-53E2-29013063AAA3}"/>
                </a:ext>
              </a:extLst>
            </p:cNvPr>
            <p:cNvSpPr txBox="1"/>
            <p:nvPr/>
          </p:nvSpPr>
          <p:spPr>
            <a:xfrm>
              <a:off x="7594806" y="2173457"/>
              <a:ext cx="22113" cy="442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0" rIns="12700" bIns="0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2000" kern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C33773B-8265-2908-039C-3AD1AACCC9F3}"/>
              </a:ext>
            </a:extLst>
          </p:cNvPr>
          <p:cNvGrpSpPr/>
          <p:nvPr/>
        </p:nvGrpSpPr>
        <p:grpSpPr>
          <a:xfrm>
            <a:off x="6317134" y="2852132"/>
            <a:ext cx="1922896" cy="1153737"/>
            <a:chOff x="5478933" y="1598800"/>
            <a:chExt cx="1922896" cy="1153737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B348943A-1BCD-A645-F31B-D43EC9F43B58}"/>
                </a:ext>
              </a:extLst>
            </p:cNvPr>
            <p:cNvSpPr/>
            <p:nvPr/>
          </p:nvSpPr>
          <p:spPr>
            <a:xfrm>
              <a:off x="5478933" y="1598800"/>
              <a:ext cx="1922896" cy="115373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1412034"/>
                <a:satOff val="-18755"/>
                <a:lumOff val="295"/>
                <a:alphaOff val="0"/>
              </a:schemeClr>
            </a:fillRef>
            <a:effectRef idx="0">
              <a:schemeClr val="accent5">
                <a:hueOff val="-1412034"/>
                <a:satOff val="-18755"/>
                <a:lumOff val="295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12A32062-675F-4493-6A28-FC34A22BC17C}"/>
                </a:ext>
              </a:extLst>
            </p:cNvPr>
            <p:cNvSpPr txBox="1"/>
            <p:nvPr/>
          </p:nvSpPr>
          <p:spPr>
            <a:xfrm>
              <a:off x="5478933" y="1598800"/>
              <a:ext cx="1922896" cy="11537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4224" tIns="98904" rIns="94224" bIns="98904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>
                  <a:latin typeface="Arial" panose="020B0604020202020204" pitchFamily="34" charset="0"/>
                  <a:cs typeface="Arial" panose="020B0604020202020204" pitchFamily="34" charset="0"/>
                </a:rPr>
                <a:t>Boost your emotional stability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B070BCE-92DA-5F69-BBA1-AFE1EB06482D}"/>
              </a:ext>
            </a:extLst>
          </p:cNvPr>
          <p:cNvGrpSpPr/>
          <p:nvPr/>
        </p:nvGrpSpPr>
        <p:grpSpPr>
          <a:xfrm>
            <a:off x="2548256" y="4004069"/>
            <a:ext cx="7095488" cy="411666"/>
            <a:chOff x="1710055" y="2750737"/>
            <a:chExt cx="7095488" cy="411666"/>
          </a:xfrm>
        </p:grpSpPr>
        <p:sp>
          <p:nvSpPr>
            <p:cNvPr id="22" name="Straight Connector 25">
              <a:extLst>
                <a:ext uri="{FF2B5EF4-FFF2-40B4-BE49-F238E27FC236}">
                  <a16:creationId xmlns:a16="http://schemas.microsoft.com/office/drawing/2014/main" id="{31B94F5C-57E3-1415-854C-0A71814BBC10}"/>
                </a:ext>
              </a:extLst>
            </p:cNvPr>
            <p:cNvSpPr/>
            <p:nvPr/>
          </p:nvSpPr>
          <p:spPr>
            <a:xfrm>
              <a:off x="1710055" y="2750737"/>
              <a:ext cx="7095488" cy="41166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7095488" y="0"/>
                  </a:moveTo>
                  <a:lnTo>
                    <a:pt x="7095488" y="222933"/>
                  </a:lnTo>
                  <a:lnTo>
                    <a:pt x="0" y="222933"/>
                  </a:lnTo>
                  <a:lnTo>
                    <a:pt x="0" y="411666"/>
                  </a:lnTo>
                </a:path>
              </a:pathLst>
            </a:custGeom>
            <a:noFill/>
            <a:ln>
              <a:tailEnd type="arrow"/>
            </a:ln>
          </p:spPr>
          <p:style>
            <a:lnRef idx="1">
              <a:schemeClr val="accent5">
                <a:hueOff val="-1882712"/>
                <a:satOff val="-25007"/>
                <a:lumOff val="393"/>
                <a:alphaOff val="0"/>
              </a:schemeClr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" name="Straight Connector 26">
              <a:extLst>
                <a:ext uri="{FF2B5EF4-FFF2-40B4-BE49-F238E27FC236}">
                  <a16:creationId xmlns:a16="http://schemas.microsoft.com/office/drawing/2014/main" id="{0196CCAB-9331-3739-2384-A3A814536474}"/>
                </a:ext>
              </a:extLst>
            </p:cNvPr>
            <p:cNvSpPr txBox="1"/>
            <p:nvPr/>
          </p:nvSpPr>
          <p:spPr>
            <a:xfrm>
              <a:off x="5080068" y="2954359"/>
              <a:ext cx="355462" cy="442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0" rIns="12700" bIns="0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2000" kern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6500922-DBEE-0E6A-0FD2-5C84941BA6AE}"/>
              </a:ext>
            </a:extLst>
          </p:cNvPr>
          <p:cNvGrpSpPr/>
          <p:nvPr/>
        </p:nvGrpSpPr>
        <p:grpSpPr>
          <a:xfrm>
            <a:off x="8682296" y="2852132"/>
            <a:ext cx="1922896" cy="1153737"/>
            <a:chOff x="7844095" y="1598800"/>
            <a:chExt cx="1922896" cy="1153737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19B49718-302D-1B09-008B-96A919ED4FB6}"/>
                </a:ext>
              </a:extLst>
            </p:cNvPr>
            <p:cNvSpPr/>
            <p:nvPr/>
          </p:nvSpPr>
          <p:spPr>
            <a:xfrm>
              <a:off x="7844095" y="1598800"/>
              <a:ext cx="1922896" cy="115373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1647373"/>
                <a:satOff val="-21881"/>
                <a:lumOff val="344"/>
                <a:alphaOff val="0"/>
              </a:schemeClr>
            </a:fillRef>
            <a:effectRef idx="0">
              <a:schemeClr val="accent5">
                <a:hueOff val="-1647373"/>
                <a:satOff val="-21881"/>
                <a:lumOff val="344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DD16F2F7-5850-457B-B684-E1B6D37A268E}"/>
                </a:ext>
              </a:extLst>
            </p:cNvPr>
            <p:cNvSpPr txBox="1"/>
            <p:nvPr/>
          </p:nvSpPr>
          <p:spPr>
            <a:xfrm>
              <a:off x="7844095" y="1598800"/>
              <a:ext cx="1922896" cy="11537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4224" tIns="98904" rIns="94224" bIns="98904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>
                  <a:latin typeface="Arial" panose="020B0604020202020204" pitchFamily="34" charset="0"/>
                  <a:cs typeface="Arial" panose="020B0604020202020204" pitchFamily="34" charset="0"/>
                </a:rPr>
                <a:t>Encourage the growth of healthy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1B5EB10-7F50-D129-A734-7D27389A197D}"/>
              </a:ext>
            </a:extLst>
          </p:cNvPr>
          <p:cNvGrpSpPr/>
          <p:nvPr/>
        </p:nvGrpSpPr>
        <p:grpSpPr>
          <a:xfrm>
            <a:off x="1586808" y="4448136"/>
            <a:ext cx="1922896" cy="1153737"/>
            <a:chOff x="748607" y="3194804"/>
            <a:chExt cx="1922896" cy="1153737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54A04855-F192-80DC-3A6F-55099A76CE56}"/>
                </a:ext>
              </a:extLst>
            </p:cNvPr>
            <p:cNvSpPr/>
            <p:nvPr/>
          </p:nvSpPr>
          <p:spPr>
            <a:xfrm>
              <a:off x="748607" y="3194804"/>
              <a:ext cx="1922896" cy="115373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1882712"/>
                <a:satOff val="-25007"/>
                <a:lumOff val="393"/>
                <a:alphaOff val="0"/>
              </a:schemeClr>
            </a:fillRef>
            <a:effectRef idx="0">
              <a:schemeClr val="accent5">
                <a:hueOff val="-1882712"/>
                <a:satOff val="-25007"/>
                <a:lumOff val="393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20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ACD3D91-D14D-753F-E8E8-B228C26BB3CD}"/>
                </a:ext>
              </a:extLst>
            </p:cNvPr>
            <p:cNvSpPr txBox="1"/>
            <p:nvPr/>
          </p:nvSpPr>
          <p:spPr>
            <a:xfrm>
              <a:off x="748607" y="3194804"/>
              <a:ext cx="1922896" cy="115373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4224" tIns="98904" rIns="94224" bIns="98904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Intervention must begin early.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62015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818A7-30E5-5C6E-1FDD-D5A9A65131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53" y="498764"/>
            <a:ext cx="11235047" cy="6139542"/>
          </a:xfrm>
        </p:spPr>
        <p:txBody>
          <a:bodyPr>
            <a:normAutofit fontScale="62500" lnSpcReduction="20000"/>
          </a:bodyPr>
          <a:lstStyle/>
          <a:p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Ainsworth, M.D.S.,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M.C., Waters, E. and Wall, S. (1978)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Patterns of attachment: A psychological study of the strange situation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Hillsdale, NJ: Erlbaum.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Aldridge, J. and Becker, S. (2003)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Children caring for parents with mental illness: Perspectives of young carers, parents and professionals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Bristol: Policy Press.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Blakemore, S.-J. and Choudhury, S. (2006) ‘Development of the adolescent brain: Implications for executive function and social cognition’,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Journal of Child Psychology and Psychiatry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47(3–4), pp. 296–312.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Bowlby, J. (1969)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Attachment and loss: Volume 1. Attachment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London: Hogarth Press.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Evans, G.W. and Kim, P. (2013) ‘Childhood poverty, chronic stress, self-regulation, and coping’,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Psychological Science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24(10), pp. 1–8.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Hooper, L.M. (2007) ‘The application of attachment theory and family systems theory to the phenomenon of parentification’,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Clinical Child Psychology and Psychiatry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12(2), pp. 217–233.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Howe, D. (2011)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Attachment across the </a:t>
            </a:r>
            <a:r>
              <a:rPr lang="en-GB" sz="2900" i="1" dirty="0" err="1">
                <a:latin typeface="Arial" panose="020B0604020202020204" pitchFamily="34" charset="0"/>
                <a:cs typeface="Arial" panose="020B0604020202020204" pitchFamily="34" charset="0"/>
              </a:rPr>
              <a:t>lifecourse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: A brief introduction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London: Palgrave Macmillan.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Rothbaum, F., Weisz, J., Pott, M., Miyake, K. and Morelli, G. (2000) ‘Attachment and culture: Security in the United States and Japan’,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55(10), pp. 1093–1104.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Rutter, M. (2006) ‘Genes and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: Nature–nurture interplay explained’,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Annual Review of Psychology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, 57, pp. 1–27.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Steinberg, L. (2008)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Adolescence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8th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New York: McGraw-Hill.</a:t>
            </a:r>
          </a:p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Worden, J.W. (2009) </a:t>
            </a:r>
            <a:r>
              <a:rPr lang="en-GB" sz="2900" i="1" dirty="0">
                <a:latin typeface="Arial" panose="020B0604020202020204" pitchFamily="34" charset="0"/>
                <a:cs typeface="Arial" panose="020B0604020202020204" pitchFamily="34" charset="0"/>
              </a:rPr>
              <a:t>Grief counselling and grief therapy: A handbook for the mental health practitioner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4th </a:t>
            </a:r>
            <a:r>
              <a:rPr lang="en-GB" sz="29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 New York: Springer Publishing.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818493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358</TotalTime>
  <Words>1179</Words>
  <Application>Microsoft Macintosh PowerPoint</Application>
  <PresentationFormat>Widescreen</PresentationFormat>
  <Paragraphs>136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Gill Sans MT</vt:lpstr>
      <vt:lpstr>Parcel</vt:lpstr>
      <vt:lpstr> Supporting Jenny (16): A Lifespan Development Approach Using Bowlby’s Attachment Theory Your Name: Najma Adam Module: Psychology in Health &amp; Social Care Module Code: LCHS4010  Lecturer name:ccccc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Farhiya Adam</dc:creator>
  <cp:lastModifiedBy>Farhiya Adam</cp:lastModifiedBy>
  <cp:revision>13</cp:revision>
  <dcterms:created xsi:type="dcterms:W3CDTF">2026-02-26T21:36:45Z</dcterms:created>
  <dcterms:modified xsi:type="dcterms:W3CDTF">2026-03-06T19:45:49Z</dcterms:modified>
</cp:coreProperties>
</file>