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4"/>
  </p:notesMasterIdLst>
  <p:sldIdLst>
    <p:sldId id="652" r:id="rId4"/>
    <p:sldId id="257" r:id="rId5"/>
    <p:sldId id="258" r:id="rId6"/>
    <p:sldId id="259" r:id="rId7"/>
    <p:sldId id="260" r:id="rId8"/>
    <p:sldId id="261" r:id="rId9"/>
    <p:sldId id="653" r:id="rId10"/>
    <p:sldId id="262" r:id="rId11"/>
    <p:sldId id="657" r:id="rId12"/>
    <p:sldId id="264" r:id="rId13"/>
    <p:sldId id="265" r:id="rId14"/>
    <p:sldId id="320" r:id="rId15"/>
    <p:sldId id="323" r:id="rId16"/>
    <p:sldId id="321" r:id="rId17"/>
    <p:sldId id="324" r:id="rId18"/>
    <p:sldId id="322" r:id="rId19"/>
    <p:sldId id="325" r:id="rId20"/>
    <p:sldId id="329" r:id="rId21"/>
    <p:sldId id="331" r:id="rId22"/>
    <p:sldId id="327" r:id="rId23"/>
    <p:sldId id="655" r:id="rId24"/>
    <p:sldId id="330" r:id="rId25"/>
    <p:sldId id="656" r:id="rId26"/>
    <p:sldId id="332" r:id="rId27"/>
    <p:sldId id="335" r:id="rId28"/>
    <p:sldId id="333" r:id="rId29"/>
    <p:sldId id="336" r:id="rId30"/>
    <p:sldId id="654" r:id="rId31"/>
    <p:sldId id="337" r:id="rId32"/>
    <p:sldId id="631" r:id="rId3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510" autoAdjust="0"/>
    <p:restoredTop sz="51332" autoAdjust="0"/>
  </p:normalViewPr>
  <p:slideViewPr>
    <p:cSldViewPr>
      <p:cViewPr varScale="1">
        <p:scale>
          <a:sx n="112" d="100"/>
          <a:sy n="112" d="100"/>
        </p:scale>
        <p:origin x="1536"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28/02/2025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Model this slide together with class, inferring answers.  Next two slides can be done by class in groups.  When feedback, ask for justification of order.  Was it logic or vocabulary, grammar also?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12</a:t>
            </a:fld>
            <a:endParaRPr lang="en-US"/>
          </a:p>
        </p:txBody>
      </p:sp>
    </p:spTree>
    <p:extLst>
      <p:ext uri="{BB962C8B-B14F-4D97-AF65-F5344CB8AC3E}">
        <p14:creationId xmlns:p14="http://schemas.microsoft.com/office/powerpoint/2010/main" val="2848696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Model this slide together with class, inferring answers.  Next two slides can be done by class in groups.  When feedback, ask for justification of order.  Was it logic or vocabulary, grammar also?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13</a:t>
            </a:fld>
            <a:endParaRPr lang="en-US"/>
          </a:p>
        </p:txBody>
      </p:sp>
    </p:spTree>
    <p:extLst>
      <p:ext uri="{BB962C8B-B14F-4D97-AF65-F5344CB8AC3E}">
        <p14:creationId xmlns:p14="http://schemas.microsoft.com/office/powerpoint/2010/main" val="3940323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16</a:t>
            </a:fld>
            <a:endParaRPr lang="en-US"/>
          </a:p>
        </p:txBody>
      </p:sp>
    </p:spTree>
    <p:extLst>
      <p:ext uri="{BB962C8B-B14F-4D97-AF65-F5344CB8AC3E}">
        <p14:creationId xmlns:p14="http://schemas.microsoft.com/office/powerpoint/2010/main" val="1959486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17</a:t>
            </a:fld>
            <a:endParaRPr lang="en-US"/>
          </a:p>
        </p:txBody>
      </p:sp>
    </p:spTree>
    <p:extLst>
      <p:ext uri="{BB962C8B-B14F-4D97-AF65-F5344CB8AC3E}">
        <p14:creationId xmlns:p14="http://schemas.microsoft.com/office/powerpoint/2010/main" val="3433745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can choose the best answer from the next slide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18</a:t>
            </a:fld>
            <a:endParaRPr lang="en-US"/>
          </a:p>
        </p:txBody>
      </p:sp>
    </p:spTree>
    <p:extLst>
      <p:ext uri="{BB962C8B-B14F-4D97-AF65-F5344CB8AC3E}">
        <p14:creationId xmlns:p14="http://schemas.microsoft.com/office/powerpoint/2010/main" val="135295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Answer is C (the controlling idea of the paragraph) – A, B and D are all too specific.</a:t>
            </a:r>
          </a:p>
        </p:txBody>
      </p:sp>
      <p:sp>
        <p:nvSpPr>
          <p:cNvPr id="4" name="Slide Number Placeholder 3"/>
          <p:cNvSpPr>
            <a:spLocks noGrp="1"/>
          </p:cNvSpPr>
          <p:nvPr>
            <p:ph type="sldNum" sz="quarter" idx="5"/>
          </p:nvPr>
        </p:nvSpPr>
        <p:spPr/>
        <p:txBody>
          <a:bodyPr/>
          <a:lstStyle/>
          <a:p>
            <a:fld id="{6936E1E2-17D2-5E4C-B96D-EEDAC0EF77DB}" type="slidenum">
              <a:rPr lang="en-US" smtClean="0"/>
              <a:pPr/>
              <a:t>19</a:t>
            </a:fld>
            <a:endParaRPr lang="en-US"/>
          </a:p>
        </p:txBody>
      </p:sp>
    </p:spTree>
    <p:extLst>
      <p:ext uri="{BB962C8B-B14F-4D97-AF65-F5344CB8AC3E}">
        <p14:creationId xmlns:p14="http://schemas.microsoft.com/office/powerpoint/2010/main" val="468859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Get students to read the text, then predict the topic sentence.  </a:t>
            </a:r>
          </a:p>
          <a:p>
            <a:endParaRPr lang="en-US" dirty="0"/>
          </a:p>
          <a:p>
            <a:r>
              <a:rPr lang="en-US" dirty="0"/>
              <a:t>Answer - European and American Universities are different.  (or a variation of it)</a:t>
            </a:r>
          </a:p>
        </p:txBody>
      </p:sp>
      <p:sp>
        <p:nvSpPr>
          <p:cNvPr id="4" name="Slide Number Placeholder 3"/>
          <p:cNvSpPr>
            <a:spLocks noGrp="1"/>
          </p:cNvSpPr>
          <p:nvPr>
            <p:ph type="sldNum" sz="quarter" idx="5"/>
          </p:nvPr>
        </p:nvSpPr>
        <p:spPr/>
        <p:txBody>
          <a:bodyPr/>
          <a:lstStyle/>
          <a:p>
            <a:fld id="{6936E1E2-17D2-5E4C-B96D-EEDAC0EF77DB}" type="slidenum">
              <a:rPr lang="en-US" smtClean="0"/>
              <a:pPr/>
              <a:t>20</a:t>
            </a:fld>
            <a:endParaRPr lang="en-US"/>
          </a:p>
        </p:txBody>
      </p:sp>
    </p:spTree>
    <p:extLst>
      <p:ext uri="{BB962C8B-B14F-4D97-AF65-F5344CB8AC3E}">
        <p14:creationId xmlns:p14="http://schemas.microsoft.com/office/powerpoint/2010/main" val="2020667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Get students to read the text, then predict the topic sentence.  </a:t>
            </a:r>
          </a:p>
          <a:p>
            <a:endParaRPr lang="en-US" dirty="0"/>
          </a:p>
          <a:p>
            <a:r>
              <a:rPr lang="en-US" dirty="0"/>
              <a:t>Answer - European and American Universities are different.  (or a variation of it)</a:t>
            </a:r>
          </a:p>
        </p:txBody>
      </p:sp>
      <p:sp>
        <p:nvSpPr>
          <p:cNvPr id="4" name="Slide Number Placeholder 3"/>
          <p:cNvSpPr>
            <a:spLocks noGrp="1"/>
          </p:cNvSpPr>
          <p:nvPr>
            <p:ph type="sldNum" sz="quarter" idx="5"/>
          </p:nvPr>
        </p:nvSpPr>
        <p:spPr/>
        <p:txBody>
          <a:bodyPr/>
          <a:lstStyle/>
          <a:p>
            <a:fld id="{6936E1E2-17D2-5E4C-B96D-EEDAC0EF77DB}" type="slidenum">
              <a:rPr lang="en-US" smtClean="0"/>
              <a:pPr/>
              <a:t>21</a:t>
            </a:fld>
            <a:endParaRPr lang="en-US"/>
          </a:p>
        </p:txBody>
      </p:sp>
    </p:spTree>
    <p:extLst>
      <p:ext uri="{BB962C8B-B14F-4D97-AF65-F5344CB8AC3E}">
        <p14:creationId xmlns:p14="http://schemas.microsoft.com/office/powerpoint/2010/main" val="17496985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English is an international language.</a:t>
            </a:r>
          </a:p>
        </p:txBody>
      </p:sp>
      <p:sp>
        <p:nvSpPr>
          <p:cNvPr id="4" name="Slide Number Placeholder 3"/>
          <p:cNvSpPr>
            <a:spLocks noGrp="1"/>
          </p:cNvSpPr>
          <p:nvPr>
            <p:ph type="sldNum" sz="quarter" idx="5"/>
          </p:nvPr>
        </p:nvSpPr>
        <p:spPr/>
        <p:txBody>
          <a:bodyPr/>
          <a:lstStyle/>
          <a:p>
            <a:fld id="{6936E1E2-17D2-5E4C-B96D-EEDAC0EF77DB}" type="slidenum">
              <a:rPr lang="en-US" smtClean="0"/>
              <a:pPr/>
              <a:t>22</a:t>
            </a:fld>
            <a:endParaRPr lang="en-US"/>
          </a:p>
        </p:txBody>
      </p:sp>
    </p:spTree>
    <p:extLst>
      <p:ext uri="{BB962C8B-B14F-4D97-AF65-F5344CB8AC3E}">
        <p14:creationId xmlns:p14="http://schemas.microsoft.com/office/powerpoint/2010/main" val="290893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Get students to read the text, then predict the topic sentence.  </a:t>
            </a:r>
          </a:p>
          <a:p>
            <a:endParaRPr lang="en-US" dirty="0"/>
          </a:p>
          <a:p>
            <a:r>
              <a:rPr lang="en-US" dirty="0"/>
              <a:t>Answer - European and American Universities are different.  (or a variation of it)</a:t>
            </a:r>
          </a:p>
        </p:txBody>
      </p:sp>
      <p:sp>
        <p:nvSpPr>
          <p:cNvPr id="4" name="Slide Number Placeholder 3"/>
          <p:cNvSpPr>
            <a:spLocks noGrp="1"/>
          </p:cNvSpPr>
          <p:nvPr>
            <p:ph type="sldNum" sz="quarter" idx="5"/>
          </p:nvPr>
        </p:nvSpPr>
        <p:spPr/>
        <p:txBody>
          <a:bodyPr/>
          <a:lstStyle/>
          <a:p>
            <a:fld id="{6936E1E2-17D2-5E4C-B96D-EEDAC0EF77DB}" type="slidenum">
              <a:rPr lang="en-US" smtClean="0"/>
              <a:pPr/>
              <a:t>23</a:t>
            </a:fld>
            <a:endParaRPr lang="en-US"/>
          </a:p>
        </p:txBody>
      </p:sp>
    </p:spTree>
    <p:extLst>
      <p:ext uri="{BB962C8B-B14F-4D97-AF65-F5344CB8AC3E}">
        <p14:creationId xmlns:p14="http://schemas.microsoft.com/office/powerpoint/2010/main" val="1993433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26</a:t>
            </a:fld>
            <a:endParaRPr lang="en-US"/>
          </a:p>
        </p:txBody>
      </p:sp>
    </p:spTree>
    <p:extLst>
      <p:ext uri="{BB962C8B-B14F-4D97-AF65-F5344CB8AC3E}">
        <p14:creationId xmlns:p14="http://schemas.microsoft.com/office/powerpoint/2010/main" val="16296606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C - In conclusion, gold is treasured not only for its beauty but also for its utility.</a:t>
            </a: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27</a:t>
            </a:fld>
            <a:endParaRPr lang="en-US"/>
          </a:p>
        </p:txBody>
      </p:sp>
    </p:spTree>
    <p:extLst>
      <p:ext uri="{BB962C8B-B14F-4D97-AF65-F5344CB8AC3E}">
        <p14:creationId xmlns:p14="http://schemas.microsoft.com/office/powerpoint/2010/main" val="2782834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C - In conclusion, gold is treasured not only for its beauty but also for its utility.</a:t>
            </a: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28</a:t>
            </a:fld>
            <a:endParaRPr lang="en-US"/>
          </a:p>
        </p:txBody>
      </p:sp>
    </p:spTree>
    <p:extLst>
      <p:ext uri="{BB962C8B-B14F-4D97-AF65-F5344CB8AC3E}">
        <p14:creationId xmlns:p14="http://schemas.microsoft.com/office/powerpoint/2010/main" val="36917468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Solutions need to be found to this problem / Modern technology does not always result in increased productivity.</a:t>
            </a:r>
          </a:p>
        </p:txBody>
      </p:sp>
      <p:sp>
        <p:nvSpPr>
          <p:cNvPr id="4" name="Slide Number Placeholder 3"/>
          <p:cNvSpPr>
            <a:spLocks noGrp="1"/>
          </p:cNvSpPr>
          <p:nvPr>
            <p:ph type="sldNum" sz="quarter" idx="5"/>
          </p:nvPr>
        </p:nvSpPr>
        <p:spPr/>
        <p:txBody>
          <a:bodyPr/>
          <a:lstStyle/>
          <a:p>
            <a:fld id="{6936E1E2-17D2-5E4C-B96D-EEDAC0EF77DB}" type="slidenum">
              <a:rPr lang="en-US" smtClean="0"/>
              <a:pPr/>
              <a:t>29</a:t>
            </a:fld>
            <a:endParaRPr lang="en-US"/>
          </a:p>
        </p:txBody>
      </p:sp>
    </p:spTree>
    <p:extLst>
      <p:ext uri="{BB962C8B-B14F-4D97-AF65-F5344CB8AC3E}">
        <p14:creationId xmlns:p14="http://schemas.microsoft.com/office/powerpoint/2010/main" val="1414814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28/02/2025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28/02/2025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28/02/2025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28/02/2025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28/02/2025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28/02/2025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28/02/2025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28/02/2025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28/02/2025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28/02/2025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28/02/2025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28/02/2025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28/02/2025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28/02/2025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28/02/2025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28/02/2025</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28/02/2025</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28/02/2025</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28/02/2025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28/02/2025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28/02/2025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28/02/2025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28/02/2025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28/02/2025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28/02/2025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28/02/2025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28/02/2025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28/02/2025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28/02/2025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28/02/2025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28/02/2025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28/02/2025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28/02/2025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457172" y="273352"/>
            <a:ext cx="8228763" cy="1145009"/>
          </a:xfrm>
          <a:prstGeom prst="rect">
            <a:avLst/>
          </a:prstGeom>
        </p:spPr>
        <p:txBody>
          <a:bodyPr lIns="0" tIns="0" rIns="0" bIns="0" anchor="ctr"/>
          <a:lstStyle/>
          <a:p>
            <a:pPr algn="ctr"/>
            <a:endParaRPr lang="en-GB" sz="3991" b="0" strike="noStrike" spc="-1">
              <a:solidFill>
                <a:srgbClr val="000000"/>
              </a:solidFill>
              <a:uFill>
                <a:solidFill>
                  <a:srgbClr val="FFFFFF"/>
                </a:solidFill>
              </a:uFill>
              <a:latin typeface="Arial"/>
            </a:endParaRPr>
          </a:p>
        </p:txBody>
      </p:sp>
      <p:sp>
        <p:nvSpPr>
          <p:cNvPr id="8" name="PlaceHolder 2"/>
          <p:cNvSpPr>
            <a:spLocks noGrp="1"/>
          </p:cNvSpPr>
          <p:nvPr>
            <p:ph type="body"/>
          </p:nvPr>
        </p:nvSpPr>
        <p:spPr>
          <a:xfrm>
            <a:off x="457172" y="1604841"/>
            <a:ext cx="8228763" cy="3977484"/>
          </a:xfrm>
          <a:prstGeom prst="rect">
            <a:avLst/>
          </a:prstGeom>
        </p:spPr>
        <p:txBody>
          <a:bodyPr lIns="0" tIns="0" rIns="0" bIns="0"/>
          <a:lstStyle/>
          <a:p>
            <a:endParaRPr lang="en-GB" sz="2903" b="0" strike="noStrike" spc="-1">
              <a:solidFill>
                <a:srgbClr val="000000"/>
              </a:solidFill>
              <a:uFill>
                <a:solidFill>
                  <a:srgbClr val="FFFFFF"/>
                </a:solidFill>
              </a:uFill>
              <a:latin typeface="Arial"/>
            </a:endParaRPr>
          </a:p>
        </p:txBody>
      </p:sp>
    </p:spTree>
    <p:extLst>
      <p:ext uri="{BB962C8B-B14F-4D97-AF65-F5344CB8AC3E}">
        <p14:creationId xmlns:p14="http://schemas.microsoft.com/office/powerpoint/2010/main" val="1871969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28/02/2025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28/02/2025</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28/02/2025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6" r:id="rId12"/>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3" Type="http://schemas.openxmlformats.org/officeDocument/2006/relationships/hyperlink" Target="https://www.siue.edu/~tkohler/Writing%2520a%2520Paragraph.html" TargetMode="External"/><Relationship Id="rId2" Type="http://schemas.openxmlformats.org/officeDocument/2006/relationships/image" Target="../media/image3.png"/><Relationship Id="rId1" Type="http://schemas.openxmlformats.org/officeDocument/2006/relationships/slideLayout" Target="../slideLayouts/slideLayout3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fontScale="90000"/>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LCLM4001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sz="2400" b="1" dirty="0">
                <a:solidFill>
                  <a:srgbClr val="FFFF00"/>
                </a:solidFill>
                <a:effectLst>
                  <a:outerShdw blurRad="38100" dist="38100" dir="2700000" algn="tl">
                    <a:srgbClr val="000000">
                      <a:alpha val="43137"/>
                    </a:srgbClr>
                  </a:outerShdw>
                </a:effectLst>
              </a:rPr>
              <a:t>Writing paragraphs</a:t>
            </a:r>
            <a:endParaRPr lang="en-GB" altLang="en-US" sz="24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28/02/2025</a:t>
            </a:fld>
            <a:endParaRPr lang="en-GB"/>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Shape 1"/>
          <p:cNvSpPr txBox="1"/>
          <p:nvPr/>
        </p:nvSpPr>
        <p:spPr>
          <a:xfrm>
            <a:off x="457172" y="273684"/>
            <a:ext cx="8228763" cy="1144888"/>
          </a:xfrm>
          <a:prstGeom prst="rect">
            <a:avLst/>
          </a:prstGeom>
          <a:noFill/>
          <a:ln>
            <a:noFill/>
          </a:ln>
        </p:spPr>
        <p:txBody>
          <a:bodyPr lIns="0" tIns="0" rIns="0" bIns="0" anchor="ctr"/>
          <a:lstStyle/>
          <a:p>
            <a:pPr algn="ctr"/>
            <a:r>
              <a:rPr lang="en-GB" sz="3991" spc="-1">
                <a:solidFill>
                  <a:srgbClr val="000000"/>
                </a:solidFill>
                <a:uFill>
                  <a:solidFill>
                    <a:srgbClr val="FFFFFF"/>
                  </a:solidFill>
                </a:uFill>
                <a:latin typeface="Arial"/>
              </a:rPr>
              <a:t>What is a paragraph?</a:t>
            </a:r>
          </a:p>
        </p:txBody>
      </p:sp>
      <p:sp>
        <p:nvSpPr>
          <p:cNvPr id="42" name="TextShape 2"/>
          <p:cNvSpPr txBox="1"/>
          <p:nvPr/>
        </p:nvSpPr>
        <p:spPr>
          <a:xfrm>
            <a:off x="457172" y="1605033"/>
            <a:ext cx="8228763" cy="3977067"/>
          </a:xfrm>
          <a:prstGeom prst="rect">
            <a:avLst/>
          </a:prstGeom>
          <a:noFill/>
          <a:ln>
            <a:noFill/>
          </a:ln>
        </p:spPr>
        <p:txBody>
          <a:bodyPr lIns="0" tIns="0" rIns="0" bIns="0"/>
          <a:lstStyle/>
          <a:p>
            <a:pPr marL="391867" indent="-293900">
              <a:buClr>
                <a:srgbClr val="000000"/>
              </a:buClr>
              <a:buSzPct val="45000"/>
              <a:buFont typeface="Wingdings" charset="2"/>
              <a:buChar char=""/>
            </a:pPr>
            <a:r>
              <a:rPr lang="en-GB" sz="2903" spc="-1" dirty="0">
                <a:solidFill>
                  <a:srgbClr val="000000"/>
                </a:solidFill>
                <a:uFill>
                  <a:solidFill>
                    <a:srgbClr val="FFFFFF"/>
                  </a:solidFill>
                </a:uFill>
                <a:latin typeface="Arial"/>
              </a:rPr>
              <a:t>A paragraph is a group of sentences about a single </a:t>
            </a:r>
            <a:r>
              <a:rPr lang="en-GB" sz="2903" b="1" spc="-1" dirty="0">
                <a:solidFill>
                  <a:srgbClr val="000000"/>
                </a:solidFill>
                <a:uFill>
                  <a:solidFill>
                    <a:srgbClr val="FFFFFF"/>
                  </a:solidFill>
                </a:uFill>
                <a:latin typeface="Arial"/>
              </a:rPr>
              <a:t>topic</a:t>
            </a:r>
            <a:r>
              <a:rPr lang="en-GB" sz="2903" spc="-1" dirty="0">
                <a:solidFill>
                  <a:srgbClr val="000000"/>
                </a:solidFill>
                <a:uFill>
                  <a:solidFill>
                    <a:srgbClr val="FFFFFF"/>
                  </a:solidFill>
                </a:uFill>
                <a:latin typeface="Arial"/>
              </a:rPr>
              <a:t>.</a:t>
            </a:r>
          </a:p>
          <a:p>
            <a:pPr marL="391867" indent="-293900">
              <a:buClr>
                <a:srgbClr val="000000"/>
              </a:buClr>
              <a:buSzPct val="45000"/>
              <a:buFont typeface="Wingdings" charset="2"/>
              <a:buChar char=""/>
            </a:pPr>
            <a:r>
              <a:rPr lang="en-GB" sz="2903" spc="-1" dirty="0">
                <a:solidFill>
                  <a:srgbClr val="000000"/>
                </a:solidFill>
                <a:uFill>
                  <a:solidFill>
                    <a:srgbClr val="FFFFFF"/>
                  </a:solidFill>
                </a:uFill>
                <a:latin typeface="Arial"/>
              </a:rPr>
              <a:t>Together, they explain one of the writer’s </a:t>
            </a:r>
            <a:r>
              <a:rPr lang="en-GB" sz="2903" b="1" spc="-1" dirty="0">
                <a:solidFill>
                  <a:srgbClr val="000000"/>
                </a:solidFill>
                <a:uFill>
                  <a:solidFill>
                    <a:srgbClr val="FFFFFF"/>
                  </a:solidFill>
                </a:uFill>
                <a:latin typeface="Arial"/>
              </a:rPr>
              <a:t>main ideas </a:t>
            </a:r>
            <a:r>
              <a:rPr lang="en-GB" sz="2903" spc="-1" dirty="0">
                <a:solidFill>
                  <a:srgbClr val="000000"/>
                </a:solidFill>
                <a:uFill>
                  <a:solidFill>
                    <a:srgbClr val="FFFFFF"/>
                  </a:solidFill>
                </a:uFill>
                <a:latin typeface="Arial"/>
              </a:rPr>
              <a:t>about the topic.</a:t>
            </a:r>
          </a:p>
          <a:p>
            <a:pPr marL="391867" indent="-293900">
              <a:buClr>
                <a:srgbClr val="000000"/>
              </a:buClr>
              <a:buSzPct val="45000"/>
              <a:buFont typeface="Wingdings" charset="2"/>
              <a:buChar char=""/>
            </a:pPr>
            <a:r>
              <a:rPr lang="en-GB" sz="2903" b="1" spc="-1" dirty="0">
                <a:solidFill>
                  <a:srgbClr val="000000"/>
                </a:solidFill>
                <a:uFill>
                  <a:solidFill>
                    <a:srgbClr val="FFFFFF"/>
                  </a:solidFill>
                </a:uFill>
                <a:latin typeface="Arial"/>
              </a:rPr>
              <a:t>All</a:t>
            </a:r>
            <a:r>
              <a:rPr lang="en-GB" sz="2903" spc="-1" dirty="0">
                <a:solidFill>
                  <a:srgbClr val="000000"/>
                </a:solidFill>
                <a:uFill>
                  <a:solidFill>
                    <a:srgbClr val="FFFFFF"/>
                  </a:solidFill>
                </a:uFill>
                <a:latin typeface="Arial"/>
              </a:rPr>
              <a:t> the sentences in one paragraph </a:t>
            </a:r>
            <a:r>
              <a:rPr lang="en-GB" sz="2903" b="1" spc="-1" dirty="0">
                <a:solidFill>
                  <a:srgbClr val="000000"/>
                </a:solidFill>
                <a:uFill>
                  <a:solidFill>
                    <a:srgbClr val="FFFFFF"/>
                  </a:solidFill>
                </a:uFill>
                <a:latin typeface="Arial"/>
              </a:rPr>
              <a:t>relate to the same idea</a:t>
            </a:r>
            <a:r>
              <a:rPr lang="en-GB" sz="2903" spc="-1" dirty="0">
                <a:solidFill>
                  <a:srgbClr val="000000"/>
                </a:solidFill>
                <a:uFill>
                  <a:solidFill>
                    <a:srgbClr val="FFFFFF"/>
                  </a:solidFill>
                </a:uFill>
                <a:latin typeface="Arial"/>
              </a:rPr>
              <a:t>.</a:t>
            </a:r>
          </a:p>
          <a:p>
            <a:pPr marL="391867" indent="-293900">
              <a:buClr>
                <a:srgbClr val="000000"/>
              </a:buClr>
              <a:buSzPct val="45000"/>
              <a:buFont typeface="Wingdings" charset="2"/>
              <a:buChar char=""/>
            </a:pPr>
            <a:r>
              <a:rPr lang="en-GB" sz="2903" spc="-1" dirty="0">
                <a:solidFill>
                  <a:srgbClr val="000000"/>
                </a:solidFill>
                <a:uFill>
                  <a:solidFill>
                    <a:srgbClr val="FFFFFF"/>
                  </a:solidFill>
                </a:uFill>
                <a:latin typeface="Arial"/>
              </a:rPr>
              <a:t>Each paragraph discusses a </a:t>
            </a:r>
            <a:r>
              <a:rPr lang="en-GB" sz="2903" b="1" spc="-1" dirty="0">
                <a:solidFill>
                  <a:srgbClr val="000000"/>
                </a:solidFill>
                <a:uFill>
                  <a:solidFill>
                    <a:srgbClr val="FFFFFF"/>
                  </a:solidFill>
                </a:uFill>
                <a:latin typeface="Arial"/>
              </a:rPr>
              <a:t>different idea or a different aspect</a:t>
            </a:r>
            <a:r>
              <a:rPr lang="en-GB" sz="2903" spc="-1" dirty="0">
                <a:solidFill>
                  <a:srgbClr val="000000"/>
                </a:solidFill>
                <a:uFill>
                  <a:solidFill>
                    <a:srgbClr val="FFFFFF"/>
                  </a:solidFill>
                </a:uFill>
                <a:latin typeface="Arial"/>
              </a:rPr>
              <a:t> of the topic.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TextShape 1"/>
          <p:cNvSpPr txBox="1"/>
          <p:nvPr/>
        </p:nvSpPr>
        <p:spPr>
          <a:xfrm>
            <a:off x="457172" y="273684"/>
            <a:ext cx="8228763" cy="1144888"/>
          </a:xfrm>
          <a:prstGeom prst="rect">
            <a:avLst/>
          </a:prstGeom>
          <a:noFill/>
          <a:ln>
            <a:noFill/>
          </a:ln>
        </p:spPr>
        <p:txBody>
          <a:bodyPr lIns="0" tIns="0" rIns="0" bIns="0" anchor="ctr"/>
          <a:lstStyle/>
          <a:p>
            <a:pPr algn="ctr"/>
            <a:r>
              <a:rPr lang="en-GB" sz="3991" b="1" spc="-1" dirty="0">
                <a:solidFill>
                  <a:srgbClr val="000000"/>
                </a:solidFill>
                <a:uFill>
                  <a:solidFill>
                    <a:srgbClr val="FFFFFF"/>
                  </a:solidFill>
                </a:uFill>
                <a:latin typeface="Arial"/>
              </a:rPr>
              <a:t>Analysing a paragraph</a:t>
            </a:r>
          </a:p>
        </p:txBody>
      </p:sp>
      <p:sp>
        <p:nvSpPr>
          <p:cNvPr id="44" name="TextShape 2"/>
          <p:cNvSpPr txBox="1"/>
          <p:nvPr/>
        </p:nvSpPr>
        <p:spPr>
          <a:xfrm>
            <a:off x="457172" y="1605033"/>
            <a:ext cx="8228763" cy="3977067"/>
          </a:xfrm>
          <a:prstGeom prst="rect">
            <a:avLst/>
          </a:prstGeom>
          <a:noFill/>
          <a:ln>
            <a:noFill/>
          </a:ln>
        </p:spPr>
        <p:txBody>
          <a:bodyPr lIns="0" tIns="0" rIns="0" bIns="0"/>
          <a:lstStyle/>
          <a:p>
            <a:pPr marL="97967">
              <a:buClr>
                <a:srgbClr val="000000"/>
              </a:buClr>
              <a:buSzPct val="45000"/>
            </a:pPr>
            <a:r>
              <a:rPr lang="en-GB" sz="3200" spc="-1" dirty="0">
                <a:solidFill>
                  <a:srgbClr val="000000"/>
                </a:solidFill>
                <a:uFill>
                  <a:solidFill>
                    <a:srgbClr val="FFFFFF"/>
                  </a:solidFill>
                </a:uFill>
                <a:latin typeface="Arial"/>
              </a:rPr>
              <a:t>Read the following paragraph and answer these questions about it: </a:t>
            </a:r>
          </a:p>
          <a:p>
            <a:pPr marL="97967">
              <a:buClr>
                <a:srgbClr val="000000"/>
              </a:buClr>
              <a:buSzPct val="45000"/>
            </a:pPr>
            <a:endParaRPr lang="en-GB" sz="3200" spc="-1" dirty="0">
              <a:solidFill>
                <a:srgbClr val="000000"/>
              </a:solidFill>
              <a:uFill>
                <a:solidFill>
                  <a:srgbClr val="FFFFFF"/>
                </a:solidFill>
              </a:uFill>
              <a:latin typeface="Arial"/>
            </a:endParaRPr>
          </a:p>
          <a:p>
            <a:pPr marL="97967">
              <a:buClr>
                <a:srgbClr val="000000"/>
              </a:buClr>
              <a:buSzPct val="45000"/>
            </a:pPr>
            <a:r>
              <a:rPr lang="en-GB" sz="3200" spc="-1" dirty="0">
                <a:solidFill>
                  <a:srgbClr val="000000"/>
                </a:solidFill>
                <a:uFill>
                  <a:solidFill>
                    <a:srgbClr val="FFFFFF"/>
                  </a:solidFill>
                </a:uFill>
                <a:latin typeface="Arial"/>
              </a:rPr>
              <a:t>1. What is the topic of the paragraph?</a:t>
            </a:r>
          </a:p>
          <a:p>
            <a:pPr marL="97967">
              <a:buClr>
                <a:srgbClr val="000000"/>
              </a:buClr>
              <a:buSzPct val="45000"/>
            </a:pPr>
            <a:r>
              <a:rPr lang="en-GB" sz="3200" spc="-1" dirty="0">
                <a:solidFill>
                  <a:srgbClr val="000000"/>
                </a:solidFill>
                <a:uFill>
                  <a:solidFill>
                    <a:srgbClr val="FFFFFF"/>
                  </a:solidFill>
                </a:uFill>
                <a:latin typeface="Arial"/>
              </a:rPr>
              <a:t>2. What is the main idea about the topic?</a:t>
            </a:r>
          </a:p>
          <a:p>
            <a:pPr marL="97967">
              <a:buClr>
                <a:srgbClr val="000000"/>
              </a:buClr>
              <a:buSzPct val="45000"/>
            </a:pPr>
            <a:r>
              <a:rPr lang="en-GB" sz="3200" spc="-1" dirty="0">
                <a:solidFill>
                  <a:srgbClr val="000000"/>
                </a:solidFill>
                <a:uFill>
                  <a:solidFill>
                    <a:srgbClr val="FFFFFF"/>
                  </a:solidFill>
                </a:uFill>
                <a:latin typeface="Arial"/>
              </a:rPr>
              <a:t>3. What ideas help explain the main idea?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Shape 1"/>
          <p:cNvSpPr txBox="1"/>
          <p:nvPr/>
        </p:nvSpPr>
        <p:spPr>
          <a:xfrm>
            <a:off x="323527" y="-164160"/>
            <a:ext cx="8228763" cy="1144888"/>
          </a:xfrm>
          <a:prstGeom prst="rect">
            <a:avLst/>
          </a:prstGeom>
          <a:noFill/>
          <a:ln>
            <a:noFill/>
          </a:ln>
        </p:spPr>
        <p:txBody>
          <a:bodyPr lIns="0" tIns="0" rIns="0" bIns="0" anchor="ctr"/>
          <a:lstStyle/>
          <a:p>
            <a:pPr algn="ctr"/>
            <a:r>
              <a:rPr lang="en-GB" sz="3200" b="1" spc="-1" dirty="0">
                <a:solidFill>
                  <a:srgbClr val="000000"/>
                </a:solidFill>
                <a:uFill>
                  <a:solidFill>
                    <a:srgbClr val="FFFFFF"/>
                  </a:solidFill>
                </a:uFill>
                <a:latin typeface="Arial"/>
              </a:rPr>
              <a:t>The paragraph</a:t>
            </a:r>
          </a:p>
        </p:txBody>
      </p:sp>
      <p:sp>
        <p:nvSpPr>
          <p:cNvPr id="46" name="TextShape 2"/>
          <p:cNvSpPr txBox="1"/>
          <p:nvPr/>
        </p:nvSpPr>
        <p:spPr>
          <a:xfrm>
            <a:off x="348923" y="764704"/>
            <a:ext cx="8228763" cy="3977067"/>
          </a:xfrm>
          <a:prstGeom prst="rect">
            <a:avLst/>
          </a:prstGeom>
          <a:noFill/>
          <a:ln>
            <a:noFill/>
          </a:ln>
        </p:spPr>
        <p:txBody>
          <a:bodyPr lIns="0" tIns="0" rIns="0" bIns="0"/>
          <a:lstStyle/>
          <a:p>
            <a:pPr marL="97967" algn="just">
              <a:buClr>
                <a:srgbClr val="000000"/>
              </a:buClr>
              <a:buSzPct val="45000"/>
            </a:pPr>
            <a:r>
              <a:rPr lang="en-GB" sz="2000" b="0" i="0" dirty="0">
                <a:solidFill>
                  <a:srgbClr val="242424"/>
                </a:solidFill>
                <a:effectLst/>
                <a:latin typeface="Segoe UI" panose="020B0502040204020203" pitchFamily="34" charset="0"/>
              </a:rPr>
              <a:t>If you dream of starting a business in a country with a strong economy, innovative environment, and supportive infrastructure, you should consider Germany. If you look at economic reports, the first thing you notice is that Germany has one of the largest and most stable economies in Europe. The country is known for its advanced manufacturing sector, particularly in the automotive and engineering industries. Another thing you will notice is that Germany is a hub for innovation, with numerous research institutions and a strong emphasis on technology and sustainability. In fact, Germany is home to many world-renowned companies and startups, making it an ideal place for networking and growth. Finally, Germany has a well-developed infrastructure, including efficient transportation systems and modern facilities, which support business operations. Cities such as Berlin and Munich offer a vibrant business environment with a mix of traditional and modern influences. All these factors make Germany a great place to start and grow a business.      </a:t>
            </a:r>
            <a:endParaRPr lang="en-GB" sz="2000" spc="-1" dirty="0">
              <a:solidFill>
                <a:srgbClr val="000000"/>
              </a:solidFill>
              <a:uFill>
                <a:solidFill>
                  <a:srgbClr val="FFFFFF"/>
                </a:solidFill>
              </a:uFill>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TextShape 1"/>
          <p:cNvSpPr txBox="1"/>
          <p:nvPr/>
        </p:nvSpPr>
        <p:spPr>
          <a:xfrm>
            <a:off x="457172" y="188640"/>
            <a:ext cx="8228763" cy="432048"/>
          </a:xfrm>
          <a:prstGeom prst="rect">
            <a:avLst/>
          </a:prstGeom>
          <a:noFill/>
          <a:ln>
            <a:noFill/>
          </a:ln>
        </p:spPr>
        <p:txBody>
          <a:bodyPr lIns="0" tIns="0" rIns="0" bIns="0" anchor="ctr"/>
          <a:lstStyle/>
          <a:p>
            <a:pPr algn="ctr"/>
            <a:r>
              <a:rPr lang="en-GB" sz="3200" b="1" spc="-1" dirty="0">
                <a:solidFill>
                  <a:srgbClr val="000000"/>
                </a:solidFill>
                <a:uFill>
                  <a:solidFill>
                    <a:srgbClr val="FFFFFF"/>
                  </a:solidFill>
                </a:uFill>
                <a:latin typeface="Arial"/>
              </a:rPr>
              <a:t>Answers</a:t>
            </a:r>
          </a:p>
        </p:txBody>
      </p:sp>
      <p:sp>
        <p:nvSpPr>
          <p:cNvPr id="48" name="TextShape 2"/>
          <p:cNvSpPr txBox="1"/>
          <p:nvPr/>
        </p:nvSpPr>
        <p:spPr>
          <a:xfrm>
            <a:off x="434643" y="836712"/>
            <a:ext cx="8228763" cy="3977067"/>
          </a:xfrm>
          <a:prstGeom prst="rect">
            <a:avLst/>
          </a:prstGeom>
          <a:noFill/>
          <a:ln>
            <a:noFill/>
          </a:ln>
        </p:spPr>
        <p:txBody>
          <a:bodyPr lIns="0" tIns="0" rIns="0" bIns="0"/>
          <a:lstStyle/>
          <a:p>
            <a:pPr algn="l">
              <a:buFont typeface="+mj-lt"/>
              <a:buAutoNum type="arabicPeriod"/>
            </a:pPr>
            <a:r>
              <a:rPr lang="en-GB" b="1" i="0" dirty="0">
                <a:solidFill>
                  <a:srgbClr val="242424"/>
                </a:solidFill>
                <a:effectLst/>
                <a:latin typeface="Segoe UI" panose="020B0502040204020203" pitchFamily="34" charset="0"/>
              </a:rPr>
              <a:t>What is the topic of the paragraph?</a:t>
            </a:r>
            <a:endParaRPr lang="en-GB" b="0" i="0" dirty="0">
              <a:solidFill>
                <a:srgbClr val="242424"/>
              </a:solidFill>
              <a:effectLst/>
              <a:latin typeface="Segoe UI" panose="020B0502040204020203" pitchFamily="34" charset="0"/>
            </a:endParaRPr>
          </a:p>
          <a:p>
            <a:pPr marL="742950" lvl="1" indent="-285750" algn="l">
              <a:spcBef>
                <a:spcPts val="750"/>
              </a:spcBef>
              <a:spcAft>
                <a:spcPts val="750"/>
              </a:spcAft>
              <a:buFont typeface="Arial" panose="020B0604020202020204" pitchFamily="34" charset="0"/>
              <a:buChar char="•"/>
            </a:pPr>
            <a:r>
              <a:rPr lang="en-GB" b="0" i="0" dirty="0">
                <a:solidFill>
                  <a:srgbClr val="242424"/>
                </a:solidFill>
                <a:effectLst/>
                <a:latin typeface="Segoe UI" panose="020B0502040204020203" pitchFamily="34" charset="0"/>
              </a:rPr>
              <a:t>starting a business in Germany.</a:t>
            </a:r>
          </a:p>
          <a:p>
            <a:pPr algn="l">
              <a:buFont typeface="+mj-lt"/>
              <a:buAutoNum type="arabicPeriod"/>
            </a:pPr>
            <a:r>
              <a:rPr lang="en-GB" b="1" i="0" dirty="0">
                <a:solidFill>
                  <a:srgbClr val="242424"/>
                </a:solidFill>
                <a:effectLst/>
                <a:latin typeface="Segoe UI" panose="020B0502040204020203" pitchFamily="34" charset="0"/>
              </a:rPr>
              <a:t>What is the main idea about the topic?</a:t>
            </a:r>
            <a:endParaRPr lang="en-GB" b="0" i="0" dirty="0">
              <a:solidFill>
                <a:srgbClr val="242424"/>
              </a:solidFill>
              <a:effectLst/>
              <a:latin typeface="Segoe UI" panose="020B0502040204020203" pitchFamily="34" charset="0"/>
            </a:endParaRPr>
          </a:p>
          <a:p>
            <a:pPr marL="742950" lvl="1" indent="-285750" algn="l">
              <a:spcBef>
                <a:spcPts val="750"/>
              </a:spcBef>
              <a:spcAft>
                <a:spcPts val="750"/>
              </a:spcAft>
              <a:buFont typeface="Arial" panose="020B0604020202020204" pitchFamily="34" charset="0"/>
              <a:buChar char="•"/>
            </a:pPr>
            <a:r>
              <a:rPr lang="en-GB" b="0" i="0" dirty="0">
                <a:solidFill>
                  <a:srgbClr val="242424"/>
                </a:solidFill>
                <a:effectLst/>
                <a:latin typeface="Segoe UI" panose="020B0502040204020203" pitchFamily="34" charset="0"/>
              </a:rPr>
              <a:t>Germany is an excellent place to start and grow a business due to its strong economy, innovative environment, and supportive infrastructure.</a:t>
            </a:r>
          </a:p>
          <a:p>
            <a:pPr algn="l">
              <a:buFont typeface="+mj-lt"/>
              <a:buAutoNum type="arabicPeriod"/>
            </a:pPr>
            <a:r>
              <a:rPr lang="en-GB" b="1" i="0" dirty="0">
                <a:solidFill>
                  <a:srgbClr val="242424"/>
                </a:solidFill>
                <a:effectLst/>
                <a:latin typeface="Segoe UI" panose="020B0502040204020203" pitchFamily="34" charset="0"/>
              </a:rPr>
              <a:t>What ideas help explain the main idea?</a:t>
            </a:r>
            <a:endParaRPr lang="en-GB" dirty="0">
              <a:solidFill>
                <a:srgbClr val="242424"/>
              </a:solidFill>
              <a:latin typeface="Segoe UI" panose="020B0502040204020203" pitchFamily="34" charset="0"/>
            </a:endParaRPr>
          </a:p>
          <a:p>
            <a:pPr marL="742950" lvl="1" indent="-285750">
              <a:buFont typeface="Arial" panose="020B0604020202020204" pitchFamily="34" charset="0"/>
              <a:buChar char="•"/>
            </a:pPr>
            <a:r>
              <a:rPr lang="en-GB" b="0" i="0" dirty="0">
                <a:solidFill>
                  <a:srgbClr val="242424"/>
                </a:solidFill>
                <a:effectLst/>
                <a:latin typeface="Segoe UI" panose="020B0502040204020203" pitchFamily="34" charset="0"/>
              </a:rPr>
              <a:t>one of the largest and most stable economies in Europe</a:t>
            </a:r>
          </a:p>
          <a:p>
            <a:pPr marL="742950" lvl="1" indent="-285750">
              <a:buFont typeface="Arial" panose="020B0604020202020204" pitchFamily="34" charset="0"/>
              <a:buChar char="•"/>
            </a:pPr>
            <a:r>
              <a:rPr lang="en-GB" b="0" i="0" dirty="0">
                <a:solidFill>
                  <a:srgbClr val="242424"/>
                </a:solidFill>
                <a:effectLst/>
                <a:latin typeface="Segoe UI" panose="020B0502040204020203" pitchFamily="34" charset="0"/>
              </a:rPr>
              <a:t>advanced manufacturing sector, esp. automotive/engineering industries</a:t>
            </a:r>
          </a:p>
          <a:p>
            <a:pPr marL="742950" lvl="1" indent="-285750">
              <a:buFont typeface="Arial" panose="020B0604020202020204" pitchFamily="34" charset="0"/>
              <a:buChar char="•"/>
            </a:pPr>
            <a:r>
              <a:rPr lang="en-GB" b="0" i="0" dirty="0">
                <a:solidFill>
                  <a:srgbClr val="242424"/>
                </a:solidFill>
                <a:effectLst/>
                <a:latin typeface="Segoe UI" panose="020B0502040204020203" pitchFamily="34" charset="0"/>
              </a:rPr>
              <a:t>a hub for innovation, with numerous research institutions and a strong emphasis on technology and sustainability.</a:t>
            </a:r>
          </a:p>
          <a:p>
            <a:pPr marL="742950" lvl="1" indent="-285750">
              <a:buFont typeface="Arial" panose="020B0604020202020204" pitchFamily="34" charset="0"/>
              <a:buChar char="•"/>
            </a:pPr>
            <a:r>
              <a:rPr lang="en-GB" b="0" i="0" dirty="0">
                <a:solidFill>
                  <a:srgbClr val="242424"/>
                </a:solidFill>
                <a:effectLst/>
                <a:latin typeface="Segoe UI" panose="020B0502040204020203" pitchFamily="34" charset="0"/>
              </a:rPr>
              <a:t>home to many world-renowned companies and startups = ideal for networking and growth</a:t>
            </a:r>
          </a:p>
          <a:p>
            <a:pPr marL="742950" lvl="1" indent="-285750">
              <a:buFont typeface="Arial" panose="020B0604020202020204" pitchFamily="34" charset="0"/>
              <a:buChar char="•"/>
            </a:pPr>
            <a:r>
              <a:rPr lang="en-GB" b="0" i="0" dirty="0">
                <a:solidFill>
                  <a:srgbClr val="242424"/>
                </a:solidFill>
                <a:effectLst/>
                <a:latin typeface="Segoe UI" panose="020B0502040204020203" pitchFamily="34" charset="0"/>
              </a:rPr>
              <a:t>a well-developed infrastructure, including efficient transportation systems and modern facilities.</a:t>
            </a:r>
          </a:p>
          <a:p>
            <a:pPr marL="742950" lvl="1" indent="-285750">
              <a:buFont typeface="Arial" panose="020B0604020202020204" pitchFamily="34" charset="0"/>
              <a:buChar char="•"/>
            </a:pPr>
            <a:r>
              <a:rPr lang="en-GB" b="0" i="0" dirty="0">
                <a:solidFill>
                  <a:srgbClr val="242424"/>
                </a:solidFill>
                <a:effectLst/>
                <a:latin typeface="Segoe UI" panose="020B0502040204020203" pitchFamily="34" charset="0"/>
              </a:rPr>
              <a:t>Cities like Berlin and Munich offer a vibrant business environment with a mix of traditional and modern influences.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extShape 1"/>
          <p:cNvSpPr txBox="1"/>
          <p:nvPr/>
        </p:nvSpPr>
        <p:spPr>
          <a:xfrm>
            <a:off x="457618" y="116632"/>
            <a:ext cx="8228763" cy="1144888"/>
          </a:xfrm>
          <a:prstGeom prst="rect">
            <a:avLst/>
          </a:prstGeom>
          <a:noFill/>
          <a:ln>
            <a:noFill/>
          </a:ln>
        </p:spPr>
        <p:txBody>
          <a:bodyPr lIns="0" tIns="0" rIns="0" bIns="0" anchor="ctr"/>
          <a:lstStyle/>
          <a:p>
            <a:pPr algn="ctr"/>
            <a:r>
              <a:rPr lang="en-GB" sz="3991" b="1" spc="-1" dirty="0">
                <a:solidFill>
                  <a:srgbClr val="000000"/>
                </a:solidFill>
                <a:uFill>
                  <a:solidFill>
                    <a:srgbClr val="FFFFFF"/>
                  </a:solidFill>
                </a:uFill>
                <a:latin typeface="Arial"/>
              </a:rPr>
              <a:t>Paragraph Organisation</a:t>
            </a:r>
          </a:p>
        </p:txBody>
      </p:sp>
      <p:sp>
        <p:nvSpPr>
          <p:cNvPr id="50" name="TextShape 2"/>
          <p:cNvSpPr txBox="1"/>
          <p:nvPr/>
        </p:nvSpPr>
        <p:spPr>
          <a:xfrm>
            <a:off x="395536" y="1418572"/>
            <a:ext cx="8228763" cy="3977067"/>
          </a:xfrm>
          <a:prstGeom prst="rect">
            <a:avLst/>
          </a:prstGeom>
          <a:noFill/>
          <a:ln>
            <a:noFill/>
          </a:ln>
        </p:spPr>
        <p:txBody>
          <a:bodyPr lIns="0" tIns="0" rIns="0" bIns="0"/>
          <a:lstStyle/>
          <a:p>
            <a:pPr marL="391867" indent="-293900">
              <a:buClr>
                <a:srgbClr val="000000"/>
              </a:buClr>
              <a:buSzPct val="45000"/>
              <a:buFont typeface="Wingdings" charset="2"/>
              <a:buChar char=""/>
            </a:pPr>
            <a:r>
              <a:rPr lang="en-GB" sz="2903" spc="-1" dirty="0">
                <a:solidFill>
                  <a:srgbClr val="000000"/>
                </a:solidFill>
                <a:uFill>
                  <a:solidFill>
                    <a:srgbClr val="FFFFFF"/>
                  </a:solidFill>
                </a:uFill>
                <a:latin typeface="Arial"/>
              </a:rPr>
              <a:t>A paragraph usually has three basic parts -</a:t>
            </a:r>
          </a:p>
          <a:p>
            <a:pPr marL="391867" indent="-293900">
              <a:buClr>
                <a:srgbClr val="000000"/>
              </a:buClr>
              <a:buSzPct val="45000"/>
              <a:buFont typeface="Wingdings" charset="2"/>
              <a:buChar char=""/>
            </a:pPr>
            <a:r>
              <a:rPr lang="en-GB" sz="2903" b="1" spc="-1" dirty="0">
                <a:solidFill>
                  <a:srgbClr val="000000"/>
                </a:solidFill>
                <a:uFill>
                  <a:solidFill>
                    <a:srgbClr val="FFFFFF"/>
                  </a:solidFill>
                </a:uFill>
                <a:latin typeface="Arial"/>
              </a:rPr>
              <a:t>The topic sentence</a:t>
            </a:r>
            <a:r>
              <a:rPr lang="en-GB" sz="2903" spc="-1" dirty="0">
                <a:solidFill>
                  <a:srgbClr val="000000"/>
                </a:solidFill>
                <a:uFill>
                  <a:solidFill>
                    <a:srgbClr val="FFFFFF"/>
                  </a:solidFill>
                </a:uFill>
                <a:latin typeface="Arial"/>
              </a:rPr>
              <a:t> – tells you the main idea of the paragraph, it is neither too general nor too specific.</a:t>
            </a:r>
          </a:p>
          <a:p>
            <a:pPr marL="391867" indent="-293900">
              <a:buClr>
                <a:srgbClr val="000000"/>
              </a:buClr>
              <a:buSzPct val="45000"/>
              <a:buFont typeface="Wingdings" charset="2"/>
              <a:buChar char=""/>
            </a:pPr>
            <a:r>
              <a:rPr lang="en-GB" sz="2903" b="1" spc="-1" dirty="0">
                <a:solidFill>
                  <a:srgbClr val="000000"/>
                </a:solidFill>
                <a:uFill>
                  <a:solidFill>
                    <a:srgbClr val="FFFFFF"/>
                  </a:solidFill>
                </a:uFill>
                <a:latin typeface="Arial"/>
              </a:rPr>
              <a:t>Supporting sentences</a:t>
            </a:r>
            <a:r>
              <a:rPr lang="en-GB" sz="2903" spc="-1" dirty="0">
                <a:solidFill>
                  <a:srgbClr val="000000"/>
                </a:solidFill>
                <a:uFill>
                  <a:solidFill>
                    <a:srgbClr val="FFFFFF"/>
                  </a:solidFill>
                </a:uFill>
                <a:latin typeface="Arial"/>
              </a:rPr>
              <a:t> – details about the main idea</a:t>
            </a:r>
          </a:p>
          <a:p>
            <a:pPr marL="391867" indent="-293900">
              <a:buClr>
                <a:srgbClr val="000000"/>
              </a:buClr>
              <a:buSzPct val="45000"/>
              <a:buFont typeface="Wingdings" charset="2"/>
              <a:buChar char=""/>
            </a:pPr>
            <a:r>
              <a:rPr lang="en-GB" sz="2903" b="1" spc="-1" dirty="0">
                <a:solidFill>
                  <a:srgbClr val="000000"/>
                </a:solidFill>
                <a:uFill>
                  <a:solidFill>
                    <a:srgbClr val="FFFFFF"/>
                  </a:solidFill>
                </a:uFill>
                <a:latin typeface="Arial"/>
              </a:rPr>
              <a:t>Concluding sentence</a:t>
            </a:r>
            <a:r>
              <a:rPr lang="en-GB" sz="2903" spc="-1" dirty="0">
                <a:solidFill>
                  <a:srgbClr val="000000"/>
                </a:solidFill>
                <a:uFill>
                  <a:solidFill>
                    <a:srgbClr val="FFFFFF"/>
                  </a:solidFill>
                </a:uFill>
                <a:latin typeface="Arial"/>
              </a:rPr>
              <a:t> – repeats the main idea or summarises the paragraph</a:t>
            </a:r>
          </a:p>
          <a:p>
            <a:pPr marL="391867" indent="-293900">
              <a:buClr>
                <a:srgbClr val="000000"/>
              </a:buClr>
              <a:buSzPct val="45000"/>
              <a:buFont typeface="Wingdings" charset="2"/>
              <a:buChar char=""/>
            </a:pPr>
            <a:r>
              <a:rPr lang="en-GB" sz="2903" spc="-1" dirty="0">
                <a:solidFill>
                  <a:srgbClr val="000000"/>
                </a:solidFill>
                <a:uFill>
                  <a:solidFill>
                    <a:srgbClr val="FFFFFF"/>
                  </a:solidFill>
                </a:uFill>
                <a:latin typeface="Arial"/>
              </a:rPr>
              <a:t>(not all paragraphs contain all three parts)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extShape 1"/>
          <p:cNvSpPr txBox="1"/>
          <p:nvPr/>
        </p:nvSpPr>
        <p:spPr>
          <a:xfrm>
            <a:off x="457172" y="273684"/>
            <a:ext cx="8228763" cy="1144888"/>
          </a:xfrm>
          <a:prstGeom prst="rect">
            <a:avLst/>
          </a:prstGeom>
          <a:noFill/>
          <a:ln>
            <a:noFill/>
          </a:ln>
        </p:spPr>
        <p:txBody>
          <a:bodyPr lIns="0" tIns="0" rIns="0" bIns="0" anchor="ctr"/>
          <a:lstStyle/>
          <a:p>
            <a:pPr algn="ctr"/>
            <a:r>
              <a:rPr lang="en-GB" sz="3991" spc="-1" dirty="0">
                <a:solidFill>
                  <a:srgbClr val="000000"/>
                </a:solidFill>
                <a:uFill>
                  <a:solidFill>
                    <a:srgbClr val="FFFFFF"/>
                  </a:solidFill>
                </a:uFill>
                <a:latin typeface="Arial"/>
              </a:rPr>
              <a:t>Paragraph Organisation</a:t>
            </a:r>
          </a:p>
        </p:txBody>
      </p:sp>
      <p:pic>
        <p:nvPicPr>
          <p:cNvPr id="3" name="Picture 2" descr="Diagram&#10;&#10;Description automatically generated">
            <a:extLst>
              <a:ext uri="{FF2B5EF4-FFF2-40B4-BE49-F238E27FC236}">
                <a16:creationId xmlns:a16="http://schemas.microsoft.com/office/drawing/2014/main" id="{7948DAC5-90E9-71BB-EF36-8B371BF1A88C}"/>
              </a:ext>
            </a:extLst>
          </p:cNvPr>
          <p:cNvPicPr>
            <a:picLocks noChangeAspect="1"/>
          </p:cNvPicPr>
          <p:nvPr/>
        </p:nvPicPr>
        <p:blipFill rotWithShape="1">
          <a:blip r:embed="rId2">
            <a:extLst>
              <a:ext uri="{28A0092B-C50C-407E-A947-70E740481C1C}">
                <a14:useLocalDpi xmlns:a14="http://schemas.microsoft.com/office/drawing/2010/main" val="0"/>
              </a:ext>
            </a:extLst>
          </a:blip>
          <a:srcRect t="2444" b="2309"/>
          <a:stretch/>
        </p:blipFill>
        <p:spPr>
          <a:xfrm>
            <a:off x="1675953" y="1340768"/>
            <a:ext cx="5791200" cy="3882934"/>
          </a:xfrm>
          <a:prstGeom prst="rect">
            <a:avLst/>
          </a:prstGeom>
        </p:spPr>
      </p:pic>
      <p:sp>
        <p:nvSpPr>
          <p:cNvPr id="5" name="TextBox 4">
            <a:extLst>
              <a:ext uri="{FF2B5EF4-FFF2-40B4-BE49-F238E27FC236}">
                <a16:creationId xmlns:a16="http://schemas.microsoft.com/office/drawing/2014/main" id="{B3972A5E-D200-8F9E-D500-BCA5E6D1873A}"/>
              </a:ext>
            </a:extLst>
          </p:cNvPr>
          <p:cNvSpPr txBox="1"/>
          <p:nvPr/>
        </p:nvSpPr>
        <p:spPr>
          <a:xfrm>
            <a:off x="2195736" y="5370905"/>
            <a:ext cx="5919489" cy="230832"/>
          </a:xfrm>
          <a:prstGeom prst="rect">
            <a:avLst/>
          </a:prstGeom>
          <a:noFill/>
        </p:spPr>
        <p:txBody>
          <a:bodyPr wrap="square" rtlCol="0">
            <a:spAutoFit/>
          </a:bodyPr>
          <a:lstStyle/>
          <a:p>
            <a:r>
              <a:rPr lang="en-GB" sz="900" dirty="0"/>
              <a:t>Image source: </a:t>
            </a:r>
            <a:r>
              <a:rPr lang="en-GB" sz="900" dirty="0">
                <a:hlinkClick r:id="rId3"/>
              </a:rPr>
              <a:t>https://www.siue.edu/~tkohler/Writing%2520a%2520Paragraph.html</a:t>
            </a:r>
            <a:r>
              <a:rPr lang="en-GB" sz="900" dirty="0"/>
              <a:t> </a:t>
            </a:r>
          </a:p>
        </p:txBody>
      </p:sp>
    </p:spTree>
    <p:extLst>
      <p:ext uri="{BB962C8B-B14F-4D97-AF65-F5344CB8AC3E}">
        <p14:creationId xmlns:p14="http://schemas.microsoft.com/office/powerpoint/2010/main" val="2942859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TextShape 1"/>
          <p:cNvSpPr txBox="1"/>
          <p:nvPr/>
        </p:nvSpPr>
        <p:spPr>
          <a:xfrm>
            <a:off x="457172" y="273684"/>
            <a:ext cx="8228763" cy="1144888"/>
          </a:xfrm>
          <a:prstGeom prst="rect">
            <a:avLst/>
          </a:prstGeom>
          <a:noFill/>
          <a:ln>
            <a:noFill/>
          </a:ln>
        </p:spPr>
        <p:txBody>
          <a:bodyPr lIns="0" tIns="0" rIns="0" bIns="0" anchor="ctr"/>
          <a:lstStyle/>
          <a:p>
            <a:pPr algn="ctr"/>
            <a:r>
              <a:rPr lang="en-GB" sz="3600" b="1" spc="-1" dirty="0">
                <a:solidFill>
                  <a:srgbClr val="000000"/>
                </a:solidFill>
                <a:uFill>
                  <a:solidFill>
                    <a:srgbClr val="FFFFFF"/>
                  </a:solidFill>
                </a:uFill>
                <a:latin typeface="Arial"/>
              </a:rPr>
              <a:t>Task 1 - Analyse the paragraph</a:t>
            </a:r>
          </a:p>
        </p:txBody>
      </p:sp>
      <p:sp>
        <p:nvSpPr>
          <p:cNvPr id="52" name="TextShape 2"/>
          <p:cNvSpPr txBox="1"/>
          <p:nvPr/>
        </p:nvSpPr>
        <p:spPr>
          <a:xfrm>
            <a:off x="457172" y="1605033"/>
            <a:ext cx="8228763" cy="3977067"/>
          </a:xfrm>
          <a:prstGeom prst="rect">
            <a:avLst/>
          </a:prstGeom>
          <a:noFill/>
          <a:ln>
            <a:noFill/>
          </a:ln>
        </p:spPr>
        <p:txBody>
          <a:bodyPr lIns="0" tIns="0" rIns="0" bIns="0"/>
          <a:lstStyle/>
          <a:p>
            <a:pPr marL="391867" indent="-293900">
              <a:buClr>
                <a:srgbClr val="000000"/>
              </a:buClr>
              <a:buSzPct val="45000"/>
              <a:buFont typeface="Wingdings" charset="2"/>
              <a:buChar char=""/>
            </a:pPr>
            <a:r>
              <a:rPr lang="en-GB" sz="2800" spc="-1" dirty="0">
                <a:solidFill>
                  <a:srgbClr val="000000"/>
                </a:solidFill>
                <a:uFill>
                  <a:solidFill>
                    <a:srgbClr val="FFFFFF"/>
                  </a:solidFill>
                </a:uFill>
                <a:latin typeface="Arial"/>
              </a:rPr>
              <a:t>Now analyse the paragraph about Germany into these three parts:</a:t>
            </a:r>
          </a:p>
          <a:p>
            <a:pPr marL="849067" lvl="1" indent="-293900">
              <a:buClr>
                <a:srgbClr val="000000"/>
              </a:buClr>
              <a:buSzPct val="45000"/>
              <a:buFont typeface="Wingdings" charset="2"/>
              <a:buChar char=""/>
            </a:pPr>
            <a:r>
              <a:rPr lang="en-GB" sz="2800" spc="-1" dirty="0">
                <a:solidFill>
                  <a:srgbClr val="000000"/>
                </a:solidFill>
                <a:highlight>
                  <a:srgbClr val="FFFF00"/>
                </a:highlight>
                <a:uFill>
                  <a:solidFill>
                    <a:srgbClr val="FFFFFF"/>
                  </a:solidFill>
                </a:uFill>
                <a:latin typeface="Arial"/>
              </a:rPr>
              <a:t>topic sentence</a:t>
            </a:r>
          </a:p>
          <a:p>
            <a:pPr marL="849067" lvl="1" indent="-293900">
              <a:buClr>
                <a:srgbClr val="000000"/>
              </a:buClr>
              <a:buSzPct val="45000"/>
              <a:buFont typeface="Wingdings" charset="2"/>
              <a:buChar char=""/>
            </a:pPr>
            <a:r>
              <a:rPr lang="en-GB" sz="2800" spc="-1" dirty="0">
                <a:solidFill>
                  <a:srgbClr val="000000"/>
                </a:solidFill>
                <a:uFill>
                  <a:solidFill>
                    <a:srgbClr val="FFFFFF"/>
                  </a:solidFill>
                </a:uFill>
                <a:latin typeface="Arial"/>
              </a:rPr>
              <a:t>the supporting sentences</a:t>
            </a:r>
          </a:p>
          <a:p>
            <a:pPr marL="849067" lvl="1" indent="-293900">
              <a:buClr>
                <a:srgbClr val="000000"/>
              </a:buClr>
              <a:buSzPct val="45000"/>
              <a:buFont typeface="Wingdings" charset="2"/>
              <a:buChar char=""/>
            </a:pPr>
            <a:r>
              <a:rPr lang="en-GB" sz="2800" spc="-1" dirty="0">
                <a:solidFill>
                  <a:srgbClr val="000000"/>
                </a:solidFill>
                <a:highlight>
                  <a:srgbClr val="00FF00"/>
                </a:highlight>
                <a:uFill>
                  <a:solidFill>
                    <a:srgbClr val="FFFFFF"/>
                  </a:solidFill>
                </a:uFill>
                <a:latin typeface="Arial"/>
              </a:rPr>
              <a:t>the concluding sentence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27B5C8-5EE9-81DF-43DC-636CCBA19CA5}"/>
            </a:ext>
          </a:extLst>
        </p:cNvPr>
        <p:cNvGrpSpPr/>
        <p:nvPr/>
      </p:nvGrpSpPr>
      <p:grpSpPr>
        <a:xfrm>
          <a:off x="0" y="0"/>
          <a:ext cx="0" cy="0"/>
          <a:chOff x="0" y="0"/>
          <a:chExt cx="0" cy="0"/>
        </a:xfrm>
      </p:grpSpPr>
      <p:sp>
        <p:nvSpPr>
          <p:cNvPr id="45" name="TextShape 1">
            <a:extLst>
              <a:ext uri="{FF2B5EF4-FFF2-40B4-BE49-F238E27FC236}">
                <a16:creationId xmlns:a16="http://schemas.microsoft.com/office/drawing/2014/main" id="{D9B39194-410D-39C7-982A-9E85F110B4AD}"/>
              </a:ext>
            </a:extLst>
          </p:cNvPr>
          <p:cNvSpPr txBox="1"/>
          <p:nvPr/>
        </p:nvSpPr>
        <p:spPr>
          <a:xfrm>
            <a:off x="323527" y="-164160"/>
            <a:ext cx="8228763" cy="1144888"/>
          </a:xfrm>
          <a:prstGeom prst="rect">
            <a:avLst/>
          </a:prstGeom>
          <a:noFill/>
          <a:ln>
            <a:noFill/>
          </a:ln>
        </p:spPr>
        <p:txBody>
          <a:bodyPr lIns="0" tIns="0" rIns="0" bIns="0" anchor="ctr"/>
          <a:lstStyle/>
          <a:p>
            <a:pPr algn="ctr"/>
            <a:r>
              <a:rPr lang="en-GB" sz="3200" b="1" spc="-1" dirty="0">
                <a:solidFill>
                  <a:srgbClr val="000000"/>
                </a:solidFill>
                <a:uFill>
                  <a:solidFill>
                    <a:srgbClr val="FFFFFF"/>
                  </a:solidFill>
                </a:uFill>
                <a:latin typeface="Arial"/>
              </a:rPr>
              <a:t>Answers</a:t>
            </a:r>
          </a:p>
        </p:txBody>
      </p:sp>
      <p:sp>
        <p:nvSpPr>
          <p:cNvPr id="46" name="TextShape 2">
            <a:extLst>
              <a:ext uri="{FF2B5EF4-FFF2-40B4-BE49-F238E27FC236}">
                <a16:creationId xmlns:a16="http://schemas.microsoft.com/office/drawing/2014/main" id="{54281611-BC76-F683-A722-65BE63B00246}"/>
              </a:ext>
            </a:extLst>
          </p:cNvPr>
          <p:cNvSpPr txBox="1"/>
          <p:nvPr/>
        </p:nvSpPr>
        <p:spPr>
          <a:xfrm>
            <a:off x="348923" y="764704"/>
            <a:ext cx="8228763" cy="3977067"/>
          </a:xfrm>
          <a:prstGeom prst="rect">
            <a:avLst/>
          </a:prstGeom>
          <a:noFill/>
          <a:ln>
            <a:noFill/>
          </a:ln>
        </p:spPr>
        <p:txBody>
          <a:bodyPr lIns="0" tIns="0" rIns="0" bIns="0"/>
          <a:lstStyle/>
          <a:p>
            <a:pPr marL="97967" algn="just">
              <a:buClr>
                <a:srgbClr val="000000"/>
              </a:buClr>
              <a:buSzPct val="45000"/>
            </a:pPr>
            <a:r>
              <a:rPr lang="en-GB" sz="2000" b="0" i="0" dirty="0">
                <a:solidFill>
                  <a:srgbClr val="242424"/>
                </a:solidFill>
                <a:effectLst/>
                <a:highlight>
                  <a:srgbClr val="FFFF00"/>
                </a:highlight>
                <a:latin typeface="Segoe UI" panose="020B0502040204020203" pitchFamily="34" charset="0"/>
              </a:rPr>
              <a:t>If you dream of starting a business in a country with a strong economy, innovative environment, and supportive infrastructure, you should consider Germany. </a:t>
            </a:r>
            <a:r>
              <a:rPr lang="en-GB" sz="2000" b="0" i="0" dirty="0">
                <a:solidFill>
                  <a:srgbClr val="242424"/>
                </a:solidFill>
                <a:effectLst/>
                <a:latin typeface="Segoe UI" panose="020B0502040204020203" pitchFamily="34" charset="0"/>
              </a:rPr>
              <a:t>If you look at economic reports, the first thing you notice is that Germany has one of the largest and most stable economies in Europe. The country is known for its advanced manufacturing sector, particularly in the automotive and engineering industries. Another thing you will notice is that Germany is a hub for innovation, with numerous research institutions and a strong emphasis on technology and sustainability. In fact, Germany is home to many world-renowned companies and startups, making it an ideal place for networking and growth. Finally, Germany has a well-developed infrastructure, including efficient transportation systems and modern facilities, which support business operations. Cities such as Berlin and Munich offer a vibrant business environment with a mix of traditional and modern influences. </a:t>
            </a:r>
            <a:r>
              <a:rPr lang="en-GB" sz="2000" b="0" i="0" dirty="0">
                <a:solidFill>
                  <a:srgbClr val="242424"/>
                </a:solidFill>
                <a:effectLst/>
                <a:highlight>
                  <a:srgbClr val="00FF00"/>
                </a:highlight>
                <a:latin typeface="Segoe UI" panose="020B0502040204020203" pitchFamily="34" charset="0"/>
              </a:rPr>
              <a:t>All these factors make Germany a great place to start and grow a business.      </a:t>
            </a:r>
            <a:endParaRPr lang="en-GB" sz="2000" spc="-1" dirty="0">
              <a:solidFill>
                <a:srgbClr val="000000"/>
              </a:solidFill>
              <a:highlight>
                <a:srgbClr val="00FF00"/>
              </a:highlight>
              <a:uFill>
                <a:solidFill>
                  <a:srgbClr val="FFFFFF"/>
                </a:solidFill>
              </a:uFill>
              <a:latin typeface="Arial"/>
            </a:endParaRPr>
          </a:p>
        </p:txBody>
      </p:sp>
    </p:spTree>
    <p:extLst>
      <p:ext uri="{BB962C8B-B14F-4D97-AF65-F5344CB8AC3E}">
        <p14:creationId xmlns:p14="http://schemas.microsoft.com/office/powerpoint/2010/main" val="2246425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TextShape 1"/>
          <p:cNvSpPr txBox="1"/>
          <p:nvPr/>
        </p:nvSpPr>
        <p:spPr>
          <a:xfrm>
            <a:off x="457172" y="-29909"/>
            <a:ext cx="8228763" cy="1144888"/>
          </a:xfrm>
          <a:prstGeom prst="rect">
            <a:avLst/>
          </a:prstGeom>
          <a:noFill/>
          <a:ln>
            <a:noFill/>
          </a:ln>
        </p:spPr>
        <p:txBody>
          <a:bodyPr lIns="0" tIns="0" rIns="0" bIns="0" anchor="ctr"/>
          <a:lstStyle/>
          <a:p>
            <a:pPr algn="ctr"/>
            <a:r>
              <a:rPr lang="en-GB" sz="3600" b="1" spc="-1" dirty="0">
                <a:solidFill>
                  <a:srgbClr val="000000"/>
                </a:solidFill>
                <a:uFill>
                  <a:solidFill>
                    <a:srgbClr val="FFFFFF"/>
                  </a:solidFill>
                </a:uFill>
                <a:latin typeface="Arial"/>
              </a:rPr>
              <a:t>Review Exercise</a:t>
            </a:r>
          </a:p>
        </p:txBody>
      </p:sp>
      <p:sp>
        <p:nvSpPr>
          <p:cNvPr id="56" name="TextShape 2"/>
          <p:cNvSpPr txBox="1"/>
          <p:nvPr/>
        </p:nvSpPr>
        <p:spPr>
          <a:xfrm>
            <a:off x="323528" y="980728"/>
            <a:ext cx="8568952" cy="4608512"/>
          </a:xfrm>
          <a:prstGeom prst="rect">
            <a:avLst/>
          </a:prstGeom>
          <a:noFill/>
          <a:ln>
            <a:noFill/>
          </a:ln>
        </p:spPr>
        <p:txBody>
          <a:bodyPr lIns="0" tIns="0" rIns="0" bIns="0"/>
          <a:lstStyle/>
          <a:p>
            <a:pPr marL="97967">
              <a:buClr>
                <a:srgbClr val="000000"/>
              </a:buClr>
              <a:buSzPct val="45000"/>
            </a:pPr>
            <a:r>
              <a:rPr lang="en-GB" sz="2400" b="1" spc="-1" dirty="0">
                <a:solidFill>
                  <a:srgbClr val="000000"/>
                </a:solidFill>
                <a:uFill>
                  <a:solidFill>
                    <a:srgbClr val="FFFFFF"/>
                  </a:solidFill>
                </a:uFill>
                <a:latin typeface="Arial"/>
              </a:rPr>
              <a:t>Put these sentences in the right order to make a paragraph: </a:t>
            </a:r>
          </a:p>
          <a:p>
            <a:pPr marL="97967">
              <a:buClr>
                <a:srgbClr val="000000"/>
              </a:buClr>
              <a:buSzPct val="45000"/>
            </a:pPr>
            <a:r>
              <a:rPr lang="en-GB" sz="2400" b="1" spc="-1" dirty="0">
                <a:solidFill>
                  <a:srgbClr val="000000"/>
                </a:solidFill>
                <a:uFill>
                  <a:solidFill>
                    <a:srgbClr val="FFFFFF"/>
                  </a:solidFill>
                </a:uFill>
                <a:latin typeface="Arial"/>
              </a:rPr>
              <a:t>a) </a:t>
            </a:r>
            <a:r>
              <a:rPr lang="en-GB" sz="2400" spc="-1" dirty="0">
                <a:solidFill>
                  <a:srgbClr val="000000"/>
                </a:solidFill>
                <a:uFill>
                  <a:solidFill>
                    <a:srgbClr val="FFFFFF"/>
                  </a:solidFill>
                </a:uFill>
                <a:latin typeface="Arial"/>
              </a:rPr>
              <a:t>It wasn’t an easy decision, but for the reasons listed above, I have decided to study journalism.</a:t>
            </a:r>
          </a:p>
          <a:p>
            <a:pPr marL="97967">
              <a:buClr>
                <a:srgbClr val="000000"/>
              </a:buClr>
              <a:buSzPct val="45000"/>
            </a:pPr>
            <a:r>
              <a:rPr lang="en-GB" sz="2400" b="1" spc="-1" dirty="0">
                <a:solidFill>
                  <a:srgbClr val="000000"/>
                </a:solidFill>
                <a:uFill>
                  <a:solidFill>
                    <a:srgbClr val="FFFFFF"/>
                  </a:solidFill>
                </a:uFill>
                <a:latin typeface="Arial"/>
              </a:rPr>
              <a:t>b) </a:t>
            </a:r>
            <a:r>
              <a:rPr lang="en-GB" sz="2400" spc="-1" dirty="0">
                <a:solidFill>
                  <a:srgbClr val="000000"/>
                </a:solidFill>
                <a:uFill>
                  <a:solidFill>
                    <a:srgbClr val="FFFFFF"/>
                  </a:solidFill>
                </a:uFill>
                <a:latin typeface="Arial"/>
              </a:rPr>
              <a:t>It can be difficult to choose a subject to study at university because there are so many choices, but by considering my skills and interests, I have decided to study journalism.</a:t>
            </a:r>
          </a:p>
          <a:p>
            <a:pPr marL="97967">
              <a:buClr>
                <a:srgbClr val="000000"/>
              </a:buClr>
              <a:buSzPct val="45000"/>
            </a:pPr>
            <a:r>
              <a:rPr lang="en-GB" sz="2400" b="1" spc="-1" dirty="0">
                <a:solidFill>
                  <a:srgbClr val="000000"/>
                </a:solidFill>
                <a:uFill>
                  <a:solidFill>
                    <a:srgbClr val="FFFFFF"/>
                  </a:solidFill>
                </a:uFill>
                <a:latin typeface="Arial"/>
              </a:rPr>
              <a:t>c) </a:t>
            </a:r>
            <a:r>
              <a:rPr lang="en-GB" sz="2400" spc="-1" dirty="0">
                <a:solidFill>
                  <a:srgbClr val="000000"/>
                </a:solidFill>
                <a:uFill>
                  <a:solidFill>
                    <a:srgbClr val="FFFFFF"/>
                  </a:solidFill>
                </a:uFill>
                <a:latin typeface="Arial"/>
              </a:rPr>
              <a:t>I have always enjoyed writing, so it is sensible to choose a subject that involves writing. When I begin working, I would like to have the opportunity to travel, and travel is often an important part of a journalist’s job. Finally, I am also interested in photography, and pictures are very important in journalism.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extShape 1"/>
          <p:cNvSpPr txBox="1"/>
          <p:nvPr/>
        </p:nvSpPr>
        <p:spPr>
          <a:xfrm>
            <a:off x="440226" y="-99392"/>
            <a:ext cx="8228763" cy="1144888"/>
          </a:xfrm>
          <a:prstGeom prst="rect">
            <a:avLst/>
          </a:prstGeom>
          <a:noFill/>
          <a:ln>
            <a:noFill/>
          </a:ln>
        </p:spPr>
        <p:txBody>
          <a:bodyPr lIns="0" tIns="0" rIns="0" bIns="0" anchor="ctr"/>
          <a:lstStyle/>
          <a:p>
            <a:pPr algn="ctr"/>
            <a:r>
              <a:rPr lang="en-GB" sz="3991" b="1" spc="-1" dirty="0">
                <a:solidFill>
                  <a:srgbClr val="000000"/>
                </a:solidFill>
                <a:uFill>
                  <a:solidFill>
                    <a:srgbClr val="FFFFFF"/>
                  </a:solidFill>
                </a:uFill>
                <a:latin typeface="Arial"/>
              </a:rPr>
              <a:t>Answer</a:t>
            </a:r>
          </a:p>
        </p:txBody>
      </p:sp>
      <p:sp>
        <p:nvSpPr>
          <p:cNvPr id="58" name="TextShape 2"/>
          <p:cNvSpPr txBox="1"/>
          <p:nvPr/>
        </p:nvSpPr>
        <p:spPr>
          <a:xfrm>
            <a:off x="251520" y="908720"/>
            <a:ext cx="8712968" cy="4608512"/>
          </a:xfrm>
          <a:prstGeom prst="rect">
            <a:avLst/>
          </a:prstGeom>
          <a:noFill/>
          <a:ln>
            <a:noFill/>
          </a:ln>
        </p:spPr>
        <p:txBody>
          <a:bodyPr lIns="0" tIns="0" rIns="0" bIns="0"/>
          <a:lstStyle/>
          <a:p>
            <a:pPr marL="97967">
              <a:buClr>
                <a:srgbClr val="000000"/>
              </a:buClr>
              <a:buSzPct val="45000"/>
            </a:pPr>
            <a:r>
              <a:rPr lang="en-GB" sz="2177" spc="-1" dirty="0">
                <a:solidFill>
                  <a:srgbClr val="000000"/>
                </a:solidFill>
                <a:uFill>
                  <a:solidFill>
                    <a:srgbClr val="FFFFFF"/>
                  </a:solidFill>
                </a:uFill>
                <a:latin typeface="Arial"/>
              </a:rPr>
              <a:t>1 = b)    2 = c)    3 = a)</a:t>
            </a:r>
            <a:endParaRPr lang="en-GB" sz="2903" spc="-1" dirty="0">
              <a:solidFill>
                <a:srgbClr val="000000"/>
              </a:solidFill>
              <a:uFill>
                <a:solidFill>
                  <a:srgbClr val="FFFFFF"/>
                </a:solidFill>
              </a:uFill>
              <a:latin typeface="Arial"/>
            </a:endParaRPr>
          </a:p>
          <a:p>
            <a:pPr marL="97967">
              <a:buClr>
                <a:srgbClr val="000000"/>
              </a:buClr>
              <a:buSzPct val="45000"/>
            </a:pPr>
            <a:endParaRPr lang="en-GB" sz="2177" spc="-1" dirty="0">
              <a:solidFill>
                <a:srgbClr val="FF3333"/>
              </a:solidFill>
              <a:uFill>
                <a:solidFill>
                  <a:srgbClr val="FFFFFF"/>
                </a:solidFill>
              </a:uFill>
              <a:latin typeface="Arial"/>
            </a:endParaRPr>
          </a:p>
          <a:p>
            <a:pPr marL="97967">
              <a:buClr>
                <a:srgbClr val="000000"/>
              </a:buClr>
              <a:buSzPct val="45000"/>
            </a:pPr>
            <a:r>
              <a:rPr lang="en-GB" sz="2400" spc="-1" dirty="0">
                <a:highlight>
                  <a:srgbClr val="FFFF00"/>
                </a:highlight>
                <a:uFill>
                  <a:solidFill>
                    <a:srgbClr val="FFFFFF"/>
                  </a:solidFill>
                </a:uFill>
                <a:latin typeface="Arial"/>
              </a:rPr>
              <a:t>It can be difficult to choose a subject to study at university because there are so many choices, but by considering my skills and interests, I have decided to study journalism. </a:t>
            </a:r>
            <a:r>
              <a:rPr lang="en-GB" sz="2400" spc="-1" dirty="0">
                <a:uFill>
                  <a:solidFill>
                    <a:srgbClr val="FFFFFF"/>
                  </a:solidFill>
                </a:uFill>
                <a:latin typeface="Arial"/>
              </a:rPr>
              <a:t>I have always enjoyed writing, so it is sensible to choose a subject that involves writing. When I begin working, I would like to have the opportunity to travel, and travel is often an important part of a journalist’s job. Finally, I am also interested in photography, and pictures are very important in journalism. </a:t>
            </a:r>
            <a:r>
              <a:rPr lang="en-GB" sz="2400" spc="-1" dirty="0">
                <a:highlight>
                  <a:srgbClr val="00FF00"/>
                </a:highlight>
                <a:uFill>
                  <a:solidFill>
                    <a:srgbClr val="FFFFFF"/>
                  </a:solidFill>
                </a:uFill>
                <a:latin typeface="Arial"/>
              </a:rPr>
              <a:t>It wasn’t an easy decision, but for the reasons listed above, I have decided to study journalism.</a:t>
            </a:r>
            <a:endParaRPr lang="en-GB" sz="3200" spc="-1" dirty="0">
              <a:highlight>
                <a:srgbClr val="00FF00"/>
              </a:highlight>
              <a:uFill>
                <a:solidFill>
                  <a:srgbClr val="FFFFFF"/>
                </a:solidFill>
              </a:uFill>
              <a:latin typeface="Arial"/>
            </a:endParaRPr>
          </a:p>
          <a:p>
            <a:pPr marL="97967">
              <a:buClr>
                <a:srgbClr val="000000"/>
              </a:buClr>
              <a:buSzPct val="45000"/>
            </a:pPr>
            <a:endParaRPr lang="en-GB" sz="2903" spc="-1" dirty="0">
              <a:solidFill>
                <a:srgbClr val="000000"/>
              </a:solidFill>
              <a:uFill>
                <a:solidFill>
                  <a:srgbClr val="FFFFFF"/>
                </a:solidFill>
              </a:uFill>
              <a:latin typeface="Arial"/>
            </a:endParaRPr>
          </a:p>
          <a:p>
            <a:pPr marL="97967">
              <a:buClr>
                <a:srgbClr val="000000"/>
              </a:buClr>
              <a:buSzPct val="45000"/>
            </a:pPr>
            <a:r>
              <a:rPr lang="en-GB" sz="2177" spc="-1" dirty="0">
                <a:solidFill>
                  <a:srgbClr val="000000"/>
                </a:solidFill>
                <a:uFill>
                  <a:solidFill>
                    <a:srgbClr val="FFFFFF"/>
                  </a:solidFill>
                </a:uFill>
                <a:latin typeface="Arial"/>
              </a:rPr>
              <a:t> </a:t>
            </a:r>
            <a:endParaRPr lang="en-GB" sz="2903" spc="-1" dirty="0">
              <a:solidFill>
                <a:srgbClr val="000000"/>
              </a:solidFill>
              <a:uFill>
                <a:solidFill>
                  <a:srgbClr val="FFFFFF"/>
                </a:solidFill>
              </a:uFill>
              <a:latin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BF4F8-E210-6543-83C6-6BF6ED524F01}"/>
              </a:ext>
            </a:extLst>
          </p:cNvPr>
          <p:cNvSpPr>
            <a:spLocks noGrp="1"/>
          </p:cNvSpPr>
          <p:nvPr>
            <p:ph type="title"/>
          </p:nvPr>
        </p:nvSpPr>
        <p:spPr/>
        <p:txBody>
          <a:bodyPr>
            <a:noAutofit/>
          </a:bodyPr>
          <a:lstStyle/>
          <a:p>
            <a:r>
              <a:rPr lang="en-US" sz="3200" b="1" dirty="0"/>
              <a:t>Task 2 </a:t>
            </a:r>
            <a:br>
              <a:rPr lang="en-US" sz="3200" b="1" dirty="0"/>
            </a:br>
            <a:endParaRPr lang="en-US" sz="3600" b="1" dirty="0"/>
          </a:p>
        </p:txBody>
      </p:sp>
      <p:sp>
        <p:nvSpPr>
          <p:cNvPr id="3" name="Content Placeholder 2">
            <a:extLst>
              <a:ext uri="{FF2B5EF4-FFF2-40B4-BE49-F238E27FC236}">
                <a16:creationId xmlns:a16="http://schemas.microsoft.com/office/drawing/2014/main" id="{6B0CD5F1-532C-7349-B108-9DB50CB70F9D}"/>
              </a:ext>
            </a:extLst>
          </p:cNvPr>
          <p:cNvSpPr>
            <a:spLocks noGrp="1"/>
          </p:cNvSpPr>
          <p:nvPr>
            <p:ph idx="1"/>
          </p:nvPr>
        </p:nvSpPr>
        <p:spPr>
          <a:xfrm>
            <a:off x="539552" y="1052736"/>
            <a:ext cx="8229600" cy="4680520"/>
          </a:xfrm>
        </p:spPr>
        <p:txBody>
          <a:bodyPr>
            <a:normAutofit fontScale="85000" lnSpcReduction="20000"/>
          </a:bodyPr>
          <a:lstStyle/>
          <a:p>
            <a:pPr marL="0" indent="0">
              <a:buNone/>
            </a:pPr>
            <a:r>
              <a:rPr lang="en-US" sz="3300" b="1" dirty="0"/>
              <a:t>Identify topic and supporting sentences and put them in the right order:</a:t>
            </a:r>
          </a:p>
          <a:p>
            <a:pPr marL="0" indent="0">
              <a:buNone/>
            </a:pPr>
            <a:endParaRPr lang="en-US" sz="3300" dirty="0"/>
          </a:p>
          <a:p>
            <a:pPr marL="514350" indent="-514350">
              <a:buFont typeface="+mj-lt"/>
              <a:buAutoNum type="alphaLcParenR"/>
            </a:pPr>
            <a:r>
              <a:rPr lang="en-US" sz="3300" dirty="0"/>
              <a:t>It enables customers to do several transactions twenty-four hours a day.</a:t>
            </a:r>
          </a:p>
          <a:p>
            <a:pPr marL="514350" indent="-514350">
              <a:buFont typeface="+mj-lt"/>
              <a:buAutoNum type="alphaLcParenR"/>
            </a:pPr>
            <a:r>
              <a:rPr lang="en-US" sz="3300" dirty="0"/>
              <a:t>In addition, a customer can transfer funds between accounts.</a:t>
            </a:r>
          </a:p>
          <a:p>
            <a:pPr marL="514350" indent="-514350">
              <a:buFont typeface="+mj-lt"/>
              <a:buAutoNum type="alphaLcParenR"/>
            </a:pPr>
            <a:r>
              <a:rPr lang="en-US" sz="3300" dirty="0"/>
              <a:t>An automated teller machine (ATM) is a convenient miniature bank.</a:t>
            </a:r>
          </a:p>
          <a:p>
            <a:pPr marL="514350" indent="-514350">
              <a:buFont typeface="+mj-lt"/>
              <a:buAutoNum type="alphaLcParenR"/>
            </a:pPr>
            <a:r>
              <a:rPr lang="en-US" sz="3300" dirty="0"/>
              <a:t>For example, a customer can use an ATM to deposit and withdraw cash.   </a:t>
            </a:r>
          </a:p>
          <a:p>
            <a:endParaRPr lang="en-US" dirty="0"/>
          </a:p>
        </p:txBody>
      </p:sp>
    </p:spTree>
    <p:extLst>
      <p:ext uri="{BB962C8B-B14F-4D97-AF65-F5344CB8AC3E}">
        <p14:creationId xmlns:p14="http://schemas.microsoft.com/office/powerpoint/2010/main" val="12139256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BF4F8-E210-6543-83C6-6BF6ED524F01}"/>
              </a:ext>
            </a:extLst>
          </p:cNvPr>
          <p:cNvSpPr>
            <a:spLocks noGrp="1"/>
          </p:cNvSpPr>
          <p:nvPr>
            <p:ph type="title"/>
          </p:nvPr>
        </p:nvSpPr>
        <p:spPr>
          <a:xfrm>
            <a:off x="457200" y="274638"/>
            <a:ext cx="8229600" cy="634082"/>
          </a:xfrm>
        </p:spPr>
        <p:txBody>
          <a:bodyPr>
            <a:noAutofit/>
          </a:bodyPr>
          <a:lstStyle/>
          <a:p>
            <a:r>
              <a:rPr lang="en-US" sz="3600" b="1" dirty="0"/>
              <a:t>TASK 2 - ANSWERS</a:t>
            </a:r>
          </a:p>
        </p:txBody>
      </p:sp>
      <p:sp>
        <p:nvSpPr>
          <p:cNvPr id="3" name="Content Placeholder 2">
            <a:extLst>
              <a:ext uri="{FF2B5EF4-FFF2-40B4-BE49-F238E27FC236}">
                <a16:creationId xmlns:a16="http://schemas.microsoft.com/office/drawing/2014/main" id="{6B0CD5F1-532C-7349-B108-9DB50CB70F9D}"/>
              </a:ext>
            </a:extLst>
          </p:cNvPr>
          <p:cNvSpPr>
            <a:spLocks noGrp="1"/>
          </p:cNvSpPr>
          <p:nvPr>
            <p:ph idx="1"/>
          </p:nvPr>
        </p:nvSpPr>
        <p:spPr>
          <a:xfrm>
            <a:off x="457200" y="1268760"/>
            <a:ext cx="8229600" cy="3916363"/>
          </a:xfrm>
        </p:spPr>
        <p:txBody>
          <a:bodyPr>
            <a:normAutofit/>
          </a:bodyPr>
          <a:lstStyle/>
          <a:p>
            <a:pPr marL="0" indent="0">
              <a:buNone/>
            </a:pPr>
            <a:r>
              <a:rPr lang="en-US" sz="2800" b="1" dirty="0"/>
              <a:t>c)</a:t>
            </a:r>
            <a:r>
              <a:rPr lang="en-US" sz="2800" dirty="0"/>
              <a:t> An automated teller machine (ATM) is a convenient miniature bank.</a:t>
            </a:r>
          </a:p>
          <a:p>
            <a:pPr marL="0" indent="0">
              <a:buNone/>
            </a:pPr>
            <a:r>
              <a:rPr lang="en-US" sz="2800" b="1" dirty="0"/>
              <a:t>a)</a:t>
            </a:r>
            <a:r>
              <a:rPr lang="en-US" sz="2800" dirty="0"/>
              <a:t> It enables customers to do several transactions twenty-four hours a day.</a:t>
            </a:r>
          </a:p>
          <a:p>
            <a:pPr marL="0" indent="0">
              <a:buNone/>
            </a:pPr>
            <a:r>
              <a:rPr lang="en-US" sz="2800" b="1" dirty="0"/>
              <a:t>d)</a:t>
            </a:r>
            <a:r>
              <a:rPr lang="en-US" sz="2800" dirty="0"/>
              <a:t> For example, a customer can use an ATM to deposit and withdraw cash.   </a:t>
            </a:r>
          </a:p>
          <a:p>
            <a:pPr marL="0" indent="0">
              <a:buNone/>
            </a:pPr>
            <a:r>
              <a:rPr lang="en-US" sz="2800" b="1" dirty="0"/>
              <a:t>b)</a:t>
            </a:r>
            <a:r>
              <a:rPr lang="en-US" sz="2800" dirty="0"/>
              <a:t> In addition, a customer can transfer funds between accounts.</a:t>
            </a:r>
          </a:p>
          <a:p>
            <a:endParaRPr lang="en-US" dirty="0"/>
          </a:p>
        </p:txBody>
      </p:sp>
    </p:spTree>
    <p:extLst>
      <p:ext uri="{BB962C8B-B14F-4D97-AF65-F5344CB8AC3E}">
        <p14:creationId xmlns:p14="http://schemas.microsoft.com/office/powerpoint/2010/main" val="4229526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D5AFE-AED0-E041-962D-B6C5E2D5A0F8}"/>
              </a:ext>
            </a:extLst>
          </p:cNvPr>
          <p:cNvSpPr>
            <a:spLocks noGrp="1"/>
          </p:cNvSpPr>
          <p:nvPr>
            <p:ph type="title"/>
          </p:nvPr>
        </p:nvSpPr>
        <p:spPr>
          <a:xfrm>
            <a:off x="457200" y="274638"/>
            <a:ext cx="8229600" cy="490066"/>
          </a:xfrm>
        </p:spPr>
        <p:txBody>
          <a:bodyPr>
            <a:noAutofit/>
          </a:bodyPr>
          <a:lstStyle/>
          <a:p>
            <a:r>
              <a:rPr lang="en-US" sz="3600" b="1" dirty="0"/>
              <a:t>Task 3</a:t>
            </a:r>
          </a:p>
        </p:txBody>
      </p:sp>
      <p:sp>
        <p:nvSpPr>
          <p:cNvPr id="3" name="Content Placeholder 2">
            <a:extLst>
              <a:ext uri="{FF2B5EF4-FFF2-40B4-BE49-F238E27FC236}">
                <a16:creationId xmlns:a16="http://schemas.microsoft.com/office/drawing/2014/main" id="{8B17EF01-4B8E-7348-AA8C-F4AEB85C4A76}"/>
              </a:ext>
            </a:extLst>
          </p:cNvPr>
          <p:cNvSpPr>
            <a:spLocks noGrp="1"/>
          </p:cNvSpPr>
          <p:nvPr>
            <p:ph idx="1"/>
          </p:nvPr>
        </p:nvSpPr>
        <p:spPr>
          <a:xfrm>
            <a:off x="457200" y="980728"/>
            <a:ext cx="8229600" cy="4464496"/>
          </a:xfrm>
        </p:spPr>
        <p:txBody>
          <a:bodyPr>
            <a:normAutofit fontScale="92500" lnSpcReduction="10000"/>
          </a:bodyPr>
          <a:lstStyle/>
          <a:p>
            <a:pPr marL="0" indent="0">
              <a:buNone/>
            </a:pPr>
            <a:r>
              <a:rPr lang="en-US" sz="2400" b="1" dirty="0"/>
              <a:t>Identify topic and supporting sentences and put them in the right order:</a:t>
            </a:r>
          </a:p>
          <a:p>
            <a:pPr marL="514350" indent="-514350">
              <a:buFont typeface="+mj-lt"/>
              <a:buAutoNum type="alphaLcParenR"/>
            </a:pPr>
            <a:endParaRPr lang="en-US" sz="2400" dirty="0"/>
          </a:p>
          <a:p>
            <a:pPr marL="514350" indent="-514350">
              <a:buFont typeface="+mj-lt"/>
              <a:buAutoNum type="alphaLcParenR"/>
            </a:pPr>
            <a:r>
              <a:rPr lang="en-US" sz="2400" dirty="0"/>
              <a:t>The earliest significant change was for farming families, who were no longer isolated.  </a:t>
            </a:r>
          </a:p>
          <a:p>
            <a:pPr marL="514350" indent="-514350">
              <a:buFont typeface="+mj-lt"/>
              <a:buAutoNum type="alphaLcParenR"/>
            </a:pPr>
            <a:r>
              <a:rPr lang="en-US" sz="2400" dirty="0"/>
              <a:t>The automobile revolutionized the American way of life. </a:t>
            </a:r>
          </a:p>
          <a:p>
            <a:pPr marL="514350" indent="-514350">
              <a:buFont typeface="+mj-lt"/>
              <a:buAutoNum type="alphaLcParenR"/>
            </a:pPr>
            <a:r>
              <a:rPr lang="en-US" sz="2400" dirty="0"/>
              <a:t>The automobile allowed them to drive to towns and cities comfortably and conveniently.</a:t>
            </a:r>
          </a:p>
          <a:p>
            <a:pPr marL="514350" indent="-514350">
              <a:buFont typeface="+mj-lt"/>
              <a:buAutoNum type="alphaLcParenR"/>
            </a:pPr>
            <a:r>
              <a:rPr lang="en-US" sz="2400" dirty="0"/>
              <a:t>The final major changes included the building of suburbs, shopping centers, and theme parks such as Disneyland. </a:t>
            </a:r>
          </a:p>
          <a:p>
            <a:pPr marL="514350" indent="-514350">
              <a:buFont typeface="+mj-lt"/>
              <a:buAutoNum type="alphaLcParenR"/>
            </a:pPr>
            <a:r>
              <a:rPr lang="en-US" sz="2400" dirty="0"/>
              <a:t>People who worked in cities could also drive home to the quiet suburbs.</a:t>
            </a:r>
          </a:p>
        </p:txBody>
      </p:sp>
    </p:spTree>
    <p:extLst>
      <p:ext uri="{BB962C8B-B14F-4D97-AF65-F5344CB8AC3E}">
        <p14:creationId xmlns:p14="http://schemas.microsoft.com/office/powerpoint/2010/main" val="11659434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D5AFE-AED0-E041-962D-B6C5E2D5A0F8}"/>
              </a:ext>
            </a:extLst>
          </p:cNvPr>
          <p:cNvSpPr>
            <a:spLocks noGrp="1"/>
          </p:cNvSpPr>
          <p:nvPr>
            <p:ph type="title"/>
          </p:nvPr>
        </p:nvSpPr>
        <p:spPr/>
        <p:txBody>
          <a:bodyPr>
            <a:noAutofit/>
          </a:bodyPr>
          <a:lstStyle/>
          <a:p>
            <a:r>
              <a:rPr lang="en-US" sz="3600" b="1" dirty="0"/>
              <a:t>Task 3 – ANSWERS</a:t>
            </a:r>
          </a:p>
        </p:txBody>
      </p:sp>
      <p:sp>
        <p:nvSpPr>
          <p:cNvPr id="3" name="Content Placeholder 2">
            <a:extLst>
              <a:ext uri="{FF2B5EF4-FFF2-40B4-BE49-F238E27FC236}">
                <a16:creationId xmlns:a16="http://schemas.microsoft.com/office/drawing/2014/main" id="{8B17EF01-4B8E-7348-AA8C-F4AEB85C4A76}"/>
              </a:ext>
            </a:extLst>
          </p:cNvPr>
          <p:cNvSpPr>
            <a:spLocks noGrp="1"/>
          </p:cNvSpPr>
          <p:nvPr>
            <p:ph idx="1"/>
          </p:nvPr>
        </p:nvSpPr>
        <p:spPr>
          <a:xfrm>
            <a:off x="457200" y="1600200"/>
            <a:ext cx="8579296" cy="3916363"/>
          </a:xfrm>
        </p:spPr>
        <p:txBody>
          <a:bodyPr>
            <a:normAutofit fontScale="77500" lnSpcReduction="20000"/>
          </a:bodyPr>
          <a:lstStyle/>
          <a:p>
            <a:pPr marL="0" indent="0">
              <a:buNone/>
            </a:pPr>
            <a:r>
              <a:rPr lang="en-US" b="1" dirty="0"/>
              <a:t>b) </a:t>
            </a:r>
            <a:r>
              <a:rPr lang="en-US" dirty="0"/>
              <a:t>The automobile revolutionized the American way of life. </a:t>
            </a:r>
          </a:p>
          <a:p>
            <a:pPr marL="0" indent="0">
              <a:buNone/>
            </a:pPr>
            <a:r>
              <a:rPr lang="en-US" b="1" dirty="0"/>
              <a:t>a)</a:t>
            </a:r>
            <a:r>
              <a:rPr lang="en-US" dirty="0"/>
              <a:t> The earliest significant change was for farming families, who were no longer isolated.  </a:t>
            </a:r>
          </a:p>
          <a:p>
            <a:pPr marL="0" indent="0">
              <a:buNone/>
            </a:pPr>
            <a:r>
              <a:rPr lang="en-US" b="1" dirty="0"/>
              <a:t>c) </a:t>
            </a:r>
            <a:r>
              <a:rPr lang="en-US" dirty="0"/>
              <a:t>The automobile allowed them to drive to towns and cities comfortably and conveniently.</a:t>
            </a:r>
          </a:p>
          <a:p>
            <a:pPr marL="0" indent="0">
              <a:buNone/>
            </a:pPr>
            <a:r>
              <a:rPr lang="en-US" b="1" dirty="0"/>
              <a:t>e)</a:t>
            </a:r>
            <a:r>
              <a:rPr lang="en-US" dirty="0"/>
              <a:t> People who worked in cities could also drive home to the quite suburbs.</a:t>
            </a:r>
          </a:p>
          <a:p>
            <a:pPr marL="0" indent="0">
              <a:buNone/>
            </a:pPr>
            <a:r>
              <a:rPr lang="en-US" b="1" dirty="0"/>
              <a:t>d)</a:t>
            </a:r>
            <a:r>
              <a:rPr lang="en-US" dirty="0"/>
              <a:t> The final major changes included the building of suburbs, shopping centers, and theme parks such as Disneyland. </a:t>
            </a:r>
          </a:p>
        </p:txBody>
      </p:sp>
    </p:spTree>
    <p:extLst>
      <p:ext uri="{BB962C8B-B14F-4D97-AF65-F5344CB8AC3E}">
        <p14:creationId xmlns:p14="http://schemas.microsoft.com/office/powerpoint/2010/main" val="426812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45FE8-B1F7-FF4B-A9CB-3AB1F36106F1}"/>
              </a:ext>
            </a:extLst>
          </p:cNvPr>
          <p:cNvSpPr>
            <a:spLocks noGrp="1"/>
          </p:cNvSpPr>
          <p:nvPr>
            <p:ph type="title"/>
          </p:nvPr>
        </p:nvSpPr>
        <p:spPr>
          <a:xfrm>
            <a:off x="462753" y="206759"/>
            <a:ext cx="8229600" cy="773969"/>
          </a:xfrm>
        </p:spPr>
        <p:txBody>
          <a:bodyPr>
            <a:noAutofit/>
          </a:bodyPr>
          <a:lstStyle/>
          <a:p>
            <a:r>
              <a:rPr lang="en-US" sz="3600" b="1" dirty="0"/>
              <a:t>Task 4</a:t>
            </a:r>
          </a:p>
        </p:txBody>
      </p:sp>
      <p:sp>
        <p:nvSpPr>
          <p:cNvPr id="3" name="Content Placeholder 2">
            <a:extLst>
              <a:ext uri="{FF2B5EF4-FFF2-40B4-BE49-F238E27FC236}">
                <a16:creationId xmlns:a16="http://schemas.microsoft.com/office/drawing/2014/main" id="{21D44230-2828-7C4E-8BAC-DF913E031D03}"/>
              </a:ext>
            </a:extLst>
          </p:cNvPr>
          <p:cNvSpPr>
            <a:spLocks noGrp="1"/>
          </p:cNvSpPr>
          <p:nvPr>
            <p:ph idx="1"/>
          </p:nvPr>
        </p:nvSpPr>
        <p:spPr>
          <a:xfrm>
            <a:off x="457200" y="980728"/>
            <a:ext cx="8229600" cy="4535835"/>
          </a:xfrm>
        </p:spPr>
        <p:txBody>
          <a:bodyPr>
            <a:normAutofit fontScale="85000" lnSpcReduction="20000"/>
          </a:bodyPr>
          <a:lstStyle/>
          <a:p>
            <a:pPr marL="0" indent="0">
              <a:buNone/>
            </a:pPr>
            <a:r>
              <a:rPr lang="en-US" sz="3200" b="1" dirty="0"/>
              <a:t>Identify topic and supporting sentences and put them in the right order:</a:t>
            </a:r>
          </a:p>
          <a:p>
            <a:pPr marL="0" indent="0">
              <a:buNone/>
            </a:pPr>
            <a:endParaRPr lang="en-US" dirty="0"/>
          </a:p>
          <a:p>
            <a:pPr marL="514350" indent="-514350">
              <a:buFont typeface="+mj-lt"/>
              <a:buAutoNum type="alphaLcParenR"/>
            </a:pPr>
            <a:r>
              <a:rPr lang="en-US" dirty="0"/>
              <a:t>Finally, the energy released by a hurricane in one day exceeds the total energy consumed by all of humankind throughout the world in a year.</a:t>
            </a:r>
          </a:p>
          <a:p>
            <a:pPr marL="514350" indent="-514350">
              <a:buFont typeface="+mj-lt"/>
              <a:buAutoNum type="alphaLcParenR"/>
            </a:pPr>
            <a:r>
              <a:rPr lang="en-US" dirty="0"/>
              <a:t>Hurricanes exert tremendous power.</a:t>
            </a:r>
          </a:p>
          <a:p>
            <a:pPr marL="514350" indent="-514350">
              <a:buFont typeface="+mj-lt"/>
              <a:buAutoNum type="alphaLcParenR"/>
            </a:pPr>
            <a:r>
              <a:rPr lang="en-US" dirty="0"/>
              <a:t>Furthermore, the strong winds and rain which accompany them can completely destroy a small town in a couple of hours.</a:t>
            </a:r>
          </a:p>
          <a:p>
            <a:pPr marL="514350" indent="-514350">
              <a:buFont typeface="+mj-lt"/>
              <a:buAutoNum type="alphaLcParenR"/>
            </a:pPr>
            <a:r>
              <a:rPr lang="en-US" dirty="0"/>
              <a:t>These violent storms are often a hundred miles in diameter. </a:t>
            </a:r>
          </a:p>
        </p:txBody>
      </p:sp>
    </p:spTree>
    <p:extLst>
      <p:ext uri="{BB962C8B-B14F-4D97-AF65-F5344CB8AC3E}">
        <p14:creationId xmlns:p14="http://schemas.microsoft.com/office/powerpoint/2010/main" val="2620636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45FE8-B1F7-FF4B-A9CB-3AB1F36106F1}"/>
              </a:ext>
            </a:extLst>
          </p:cNvPr>
          <p:cNvSpPr>
            <a:spLocks noGrp="1"/>
          </p:cNvSpPr>
          <p:nvPr>
            <p:ph type="title"/>
          </p:nvPr>
        </p:nvSpPr>
        <p:spPr/>
        <p:txBody>
          <a:bodyPr>
            <a:noAutofit/>
          </a:bodyPr>
          <a:lstStyle/>
          <a:p>
            <a:r>
              <a:rPr lang="en-US" sz="3600" b="1" dirty="0"/>
              <a:t>Task 4 - ANSWERS </a:t>
            </a:r>
          </a:p>
        </p:txBody>
      </p:sp>
      <p:sp>
        <p:nvSpPr>
          <p:cNvPr id="3" name="Content Placeholder 2">
            <a:extLst>
              <a:ext uri="{FF2B5EF4-FFF2-40B4-BE49-F238E27FC236}">
                <a16:creationId xmlns:a16="http://schemas.microsoft.com/office/drawing/2014/main" id="{21D44230-2828-7C4E-8BAC-DF913E031D03}"/>
              </a:ext>
            </a:extLst>
          </p:cNvPr>
          <p:cNvSpPr>
            <a:spLocks noGrp="1"/>
          </p:cNvSpPr>
          <p:nvPr>
            <p:ph idx="1"/>
          </p:nvPr>
        </p:nvSpPr>
        <p:spPr>
          <a:xfrm>
            <a:off x="457200" y="1405689"/>
            <a:ext cx="8229600" cy="3916363"/>
          </a:xfrm>
        </p:spPr>
        <p:txBody>
          <a:bodyPr>
            <a:normAutofit fontScale="85000" lnSpcReduction="10000"/>
          </a:bodyPr>
          <a:lstStyle/>
          <a:p>
            <a:pPr marL="0" indent="0">
              <a:buNone/>
            </a:pPr>
            <a:r>
              <a:rPr lang="en-US" b="1" dirty="0"/>
              <a:t>b)</a:t>
            </a:r>
            <a:r>
              <a:rPr lang="en-US" dirty="0"/>
              <a:t> Hurricanes exert tremendous power.</a:t>
            </a:r>
          </a:p>
          <a:p>
            <a:pPr marL="0" indent="0">
              <a:buNone/>
            </a:pPr>
            <a:r>
              <a:rPr lang="en-US" b="1" dirty="0"/>
              <a:t>d) </a:t>
            </a:r>
            <a:r>
              <a:rPr lang="en-US" dirty="0"/>
              <a:t>These violent storms are often a hundred miles in diameter. </a:t>
            </a:r>
          </a:p>
          <a:p>
            <a:pPr marL="0" indent="0">
              <a:buNone/>
            </a:pPr>
            <a:r>
              <a:rPr lang="en-US" b="1" dirty="0"/>
              <a:t>c)</a:t>
            </a:r>
            <a:r>
              <a:rPr lang="en-US" dirty="0"/>
              <a:t> Furthermore, the strong winds and rain which accompany them can completely destroy a small town in a couple of hours.</a:t>
            </a:r>
          </a:p>
          <a:p>
            <a:pPr marL="0" indent="0">
              <a:buNone/>
            </a:pPr>
            <a:r>
              <a:rPr lang="en-US" b="1" dirty="0"/>
              <a:t>a)</a:t>
            </a:r>
            <a:r>
              <a:rPr lang="en-US" dirty="0"/>
              <a:t> Finally, the energy released by a hurricane in one day exceeds the total energy consumed by all of humankind throughout the world in a year.</a:t>
            </a:r>
          </a:p>
        </p:txBody>
      </p:sp>
    </p:spTree>
    <p:extLst>
      <p:ext uri="{BB962C8B-B14F-4D97-AF65-F5344CB8AC3E}">
        <p14:creationId xmlns:p14="http://schemas.microsoft.com/office/powerpoint/2010/main" val="12655436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DDF93-0180-0940-A945-BEF33EFC8D1D}"/>
              </a:ext>
            </a:extLst>
          </p:cNvPr>
          <p:cNvSpPr>
            <a:spLocks noGrp="1"/>
          </p:cNvSpPr>
          <p:nvPr>
            <p:ph type="title"/>
          </p:nvPr>
        </p:nvSpPr>
        <p:spPr/>
        <p:txBody>
          <a:bodyPr/>
          <a:lstStyle/>
          <a:p>
            <a:r>
              <a:rPr lang="en-US" sz="3600" b="1" dirty="0"/>
              <a:t>Task 5. Write a Topic Sentence</a:t>
            </a:r>
          </a:p>
        </p:txBody>
      </p:sp>
      <p:sp>
        <p:nvSpPr>
          <p:cNvPr id="3" name="Content Placeholder 2">
            <a:extLst>
              <a:ext uri="{FF2B5EF4-FFF2-40B4-BE49-F238E27FC236}">
                <a16:creationId xmlns:a16="http://schemas.microsoft.com/office/drawing/2014/main" id="{86BBDB33-ECED-4541-89C4-D2BB518E7A13}"/>
              </a:ext>
            </a:extLst>
          </p:cNvPr>
          <p:cNvSpPr>
            <a:spLocks noGrp="1"/>
          </p:cNvSpPr>
          <p:nvPr>
            <p:ph idx="1"/>
          </p:nvPr>
        </p:nvSpPr>
        <p:spPr/>
        <p:txBody>
          <a:bodyPr>
            <a:normAutofit lnSpcReduction="10000"/>
          </a:bodyPr>
          <a:lstStyle/>
          <a:p>
            <a:r>
              <a:rPr lang="en-US" dirty="0"/>
              <a:t>_____________________________________________ Americans relaxing at home may put on kimonos, which is a Japanese word.  They may take an afternoon siesta on a patio without realizing they are Spanish words.  They may also enjoy the fragrance of jasmine flowers, a word which came into English from Persian.  </a:t>
            </a:r>
          </a:p>
        </p:txBody>
      </p:sp>
    </p:spTree>
    <p:extLst>
      <p:ext uri="{BB962C8B-B14F-4D97-AF65-F5344CB8AC3E}">
        <p14:creationId xmlns:p14="http://schemas.microsoft.com/office/powerpoint/2010/main" val="36689868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179F2-C619-6E46-8C57-627A14B892D7}"/>
              </a:ext>
            </a:extLst>
          </p:cNvPr>
          <p:cNvSpPr>
            <a:spLocks noGrp="1"/>
          </p:cNvSpPr>
          <p:nvPr>
            <p:ph type="title"/>
          </p:nvPr>
        </p:nvSpPr>
        <p:spPr/>
        <p:txBody>
          <a:bodyPr/>
          <a:lstStyle/>
          <a:p>
            <a:r>
              <a:rPr lang="en-US" sz="4000" b="1" dirty="0"/>
              <a:t>Task 5 – choose the best option</a:t>
            </a:r>
          </a:p>
        </p:txBody>
      </p:sp>
      <p:sp>
        <p:nvSpPr>
          <p:cNvPr id="3" name="Content Placeholder 2">
            <a:extLst>
              <a:ext uri="{FF2B5EF4-FFF2-40B4-BE49-F238E27FC236}">
                <a16:creationId xmlns:a16="http://schemas.microsoft.com/office/drawing/2014/main" id="{C9BF9C5A-A1D4-7B42-9FD1-26B2469D44BC}"/>
              </a:ext>
            </a:extLst>
          </p:cNvPr>
          <p:cNvSpPr>
            <a:spLocks noGrp="1"/>
          </p:cNvSpPr>
          <p:nvPr>
            <p:ph idx="1"/>
          </p:nvPr>
        </p:nvSpPr>
        <p:spPr/>
        <p:txBody>
          <a:bodyPr>
            <a:normAutofit/>
          </a:bodyPr>
          <a:lstStyle/>
          <a:p>
            <a:pPr marL="514350" indent="-514350">
              <a:buFont typeface="+mj-lt"/>
              <a:buAutoNum type="alphaLcParenR"/>
            </a:pPr>
            <a:r>
              <a:rPr lang="en-US" sz="2800" dirty="0"/>
              <a:t>Kimonos are Japanese robes</a:t>
            </a:r>
          </a:p>
          <a:p>
            <a:pPr marL="514350" indent="-514350">
              <a:buFont typeface="+mj-lt"/>
              <a:buAutoNum type="alphaLcParenR"/>
            </a:pPr>
            <a:r>
              <a:rPr lang="en-US" sz="2800" dirty="0"/>
              <a:t>Americans appreciate the finer things in life</a:t>
            </a:r>
          </a:p>
          <a:p>
            <a:pPr marL="514350" indent="-514350">
              <a:buFont typeface="+mj-lt"/>
              <a:buAutoNum type="alphaLcParenR"/>
            </a:pPr>
            <a:r>
              <a:rPr lang="en-US" sz="2800" dirty="0"/>
              <a:t>Many words in the English language originate from other countries</a:t>
            </a:r>
          </a:p>
          <a:p>
            <a:pPr marL="514350" indent="-514350">
              <a:buFont typeface="+mj-lt"/>
              <a:buAutoNum type="alphaLcParenR"/>
            </a:pPr>
            <a:r>
              <a:rPr lang="en-US" sz="2800" dirty="0"/>
              <a:t>Americans sometimes use some Spanish words</a:t>
            </a:r>
          </a:p>
          <a:p>
            <a:endParaRPr lang="en-US" dirty="0"/>
          </a:p>
          <a:p>
            <a:endParaRPr lang="en-US" dirty="0"/>
          </a:p>
          <a:p>
            <a:endParaRPr lang="en-US" dirty="0"/>
          </a:p>
        </p:txBody>
      </p:sp>
    </p:spTree>
    <p:extLst>
      <p:ext uri="{BB962C8B-B14F-4D97-AF65-F5344CB8AC3E}">
        <p14:creationId xmlns:p14="http://schemas.microsoft.com/office/powerpoint/2010/main" val="14584944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DDF93-0180-0940-A945-BEF33EFC8D1D}"/>
              </a:ext>
            </a:extLst>
          </p:cNvPr>
          <p:cNvSpPr>
            <a:spLocks noGrp="1"/>
          </p:cNvSpPr>
          <p:nvPr>
            <p:ph type="title"/>
          </p:nvPr>
        </p:nvSpPr>
        <p:spPr/>
        <p:txBody>
          <a:bodyPr/>
          <a:lstStyle/>
          <a:p>
            <a:r>
              <a:rPr lang="en-US" sz="3600" b="1" dirty="0"/>
              <a:t>Task 6. Write a Topic Sentence</a:t>
            </a:r>
          </a:p>
        </p:txBody>
      </p:sp>
      <p:sp>
        <p:nvSpPr>
          <p:cNvPr id="3" name="Content Placeholder 2">
            <a:extLst>
              <a:ext uri="{FF2B5EF4-FFF2-40B4-BE49-F238E27FC236}">
                <a16:creationId xmlns:a16="http://schemas.microsoft.com/office/drawing/2014/main" id="{86BBDB33-ECED-4541-89C4-D2BB518E7A13}"/>
              </a:ext>
            </a:extLst>
          </p:cNvPr>
          <p:cNvSpPr>
            <a:spLocks noGrp="1"/>
          </p:cNvSpPr>
          <p:nvPr>
            <p:ph idx="1"/>
          </p:nvPr>
        </p:nvSpPr>
        <p:spPr/>
        <p:txBody>
          <a:bodyPr>
            <a:normAutofit fontScale="70000" lnSpcReduction="20000"/>
          </a:bodyPr>
          <a:lstStyle/>
          <a:p>
            <a:r>
              <a:rPr lang="en-US" dirty="0"/>
              <a:t>__________________________________________________________________</a:t>
            </a:r>
            <a:r>
              <a:rPr lang="en-US" sz="3400" dirty="0"/>
              <a:t>In European Universities, students </a:t>
            </a:r>
            <a:r>
              <a:rPr lang="en-GB" sz="3400" b="0" i="0" u="none" strike="noStrike" dirty="0">
                <a:solidFill>
                  <a:srgbClr val="000000"/>
                </a:solidFill>
                <a:effectLst/>
              </a:rPr>
              <a:t>do not need to attend classes. As a matter of fact, German professors usually do not even know the names of their students. On the contrary, in the United States, students must attend every class and may be penalized for not doing so. Additionally, in the European system, students usually only have to appear for one comprehensive examination after their four or five years of study. On the other hand, in the American system, each semester ends with an exam and there are numerous assignments, quizzes, and tests throughout the semester.</a:t>
            </a:r>
          </a:p>
          <a:p>
            <a:endParaRPr lang="en-US" dirty="0"/>
          </a:p>
        </p:txBody>
      </p:sp>
    </p:spTree>
    <p:extLst>
      <p:ext uri="{BB962C8B-B14F-4D97-AF65-F5344CB8AC3E}">
        <p14:creationId xmlns:p14="http://schemas.microsoft.com/office/powerpoint/2010/main" val="87783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DDF93-0180-0940-A945-BEF33EFC8D1D}"/>
              </a:ext>
            </a:extLst>
          </p:cNvPr>
          <p:cNvSpPr>
            <a:spLocks noGrp="1"/>
          </p:cNvSpPr>
          <p:nvPr>
            <p:ph type="title"/>
          </p:nvPr>
        </p:nvSpPr>
        <p:spPr/>
        <p:txBody>
          <a:bodyPr/>
          <a:lstStyle/>
          <a:p>
            <a:r>
              <a:rPr lang="en-US" sz="3600" b="1" dirty="0"/>
              <a:t>TASK 6 – suggested answer</a:t>
            </a:r>
          </a:p>
        </p:txBody>
      </p:sp>
      <p:sp>
        <p:nvSpPr>
          <p:cNvPr id="3" name="Content Placeholder 2">
            <a:extLst>
              <a:ext uri="{FF2B5EF4-FFF2-40B4-BE49-F238E27FC236}">
                <a16:creationId xmlns:a16="http://schemas.microsoft.com/office/drawing/2014/main" id="{86BBDB33-ECED-4541-89C4-D2BB518E7A13}"/>
              </a:ext>
            </a:extLst>
          </p:cNvPr>
          <p:cNvSpPr>
            <a:spLocks noGrp="1"/>
          </p:cNvSpPr>
          <p:nvPr>
            <p:ph idx="1"/>
          </p:nvPr>
        </p:nvSpPr>
        <p:spPr/>
        <p:txBody>
          <a:bodyPr>
            <a:normAutofit/>
          </a:bodyPr>
          <a:lstStyle/>
          <a:p>
            <a:endParaRPr lang="en-US" sz="3400" dirty="0"/>
          </a:p>
          <a:p>
            <a:pPr marL="0" indent="0">
              <a:buNone/>
            </a:pPr>
            <a:r>
              <a:rPr lang="en-US" sz="3400" dirty="0"/>
              <a:t>There are different requirements in terms of attendance between European and American Universities.</a:t>
            </a:r>
            <a:endParaRPr lang="en-US" dirty="0"/>
          </a:p>
        </p:txBody>
      </p:sp>
    </p:spTree>
    <p:extLst>
      <p:ext uri="{BB962C8B-B14F-4D97-AF65-F5344CB8AC3E}">
        <p14:creationId xmlns:p14="http://schemas.microsoft.com/office/powerpoint/2010/main" val="644861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DDF93-0180-0940-A945-BEF33EFC8D1D}"/>
              </a:ext>
            </a:extLst>
          </p:cNvPr>
          <p:cNvSpPr>
            <a:spLocks noGrp="1"/>
          </p:cNvSpPr>
          <p:nvPr>
            <p:ph type="title"/>
          </p:nvPr>
        </p:nvSpPr>
        <p:spPr/>
        <p:txBody>
          <a:bodyPr/>
          <a:lstStyle/>
          <a:p>
            <a:r>
              <a:rPr lang="en-US" sz="3600" b="1" dirty="0"/>
              <a:t>Task 7. Write a Topic Sentence</a:t>
            </a:r>
          </a:p>
        </p:txBody>
      </p:sp>
      <p:sp>
        <p:nvSpPr>
          <p:cNvPr id="3" name="Content Placeholder 2">
            <a:extLst>
              <a:ext uri="{FF2B5EF4-FFF2-40B4-BE49-F238E27FC236}">
                <a16:creationId xmlns:a16="http://schemas.microsoft.com/office/drawing/2014/main" id="{86BBDB33-ECED-4541-89C4-D2BB518E7A13}"/>
              </a:ext>
            </a:extLst>
          </p:cNvPr>
          <p:cNvSpPr>
            <a:spLocks noGrp="1"/>
          </p:cNvSpPr>
          <p:nvPr>
            <p:ph idx="1"/>
          </p:nvPr>
        </p:nvSpPr>
        <p:spPr/>
        <p:txBody>
          <a:bodyPr>
            <a:normAutofit lnSpcReduction="10000"/>
          </a:bodyPr>
          <a:lstStyle/>
          <a:p>
            <a:r>
              <a:rPr lang="en-US" dirty="0"/>
              <a:t>_____________________________________________. Except for Chinese, more people speak it than any other language.  It is the primary language used on the internet.  English is also the language of diplomacy and international business.  It is the language of airline pilots and air traffic controllers all over the world.</a:t>
            </a:r>
          </a:p>
        </p:txBody>
      </p:sp>
    </p:spTree>
    <p:extLst>
      <p:ext uri="{BB962C8B-B14F-4D97-AF65-F5344CB8AC3E}">
        <p14:creationId xmlns:p14="http://schemas.microsoft.com/office/powerpoint/2010/main" val="6598621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DDF93-0180-0940-A945-BEF33EFC8D1D}"/>
              </a:ext>
            </a:extLst>
          </p:cNvPr>
          <p:cNvSpPr>
            <a:spLocks noGrp="1"/>
          </p:cNvSpPr>
          <p:nvPr>
            <p:ph type="title"/>
          </p:nvPr>
        </p:nvSpPr>
        <p:spPr/>
        <p:txBody>
          <a:bodyPr/>
          <a:lstStyle/>
          <a:p>
            <a:r>
              <a:rPr lang="en-US" sz="3600" b="1" dirty="0"/>
              <a:t>Task 7 – suggested answer</a:t>
            </a:r>
          </a:p>
        </p:txBody>
      </p:sp>
      <p:sp>
        <p:nvSpPr>
          <p:cNvPr id="3" name="Content Placeholder 2">
            <a:extLst>
              <a:ext uri="{FF2B5EF4-FFF2-40B4-BE49-F238E27FC236}">
                <a16:creationId xmlns:a16="http://schemas.microsoft.com/office/drawing/2014/main" id="{86BBDB33-ECED-4541-89C4-D2BB518E7A13}"/>
              </a:ext>
            </a:extLst>
          </p:cNvPr>
          <p:cNvSpPr>
            <a:spLocks noGrp="1"/>
          </p:cNvSpPr>
          <p:nvPr>
            <p:ph idx="1"/>
          </p:nvPr>
        </p:nvSpPr>
        <p:spPr/>
        <p:txBody>
          <a:bodyPr>
            <a:normAutofit/>
          </a:bodyPr>
          <a:lstStyle/>
          <a:p>
            <a:endParaRPr lang="en-US" sz="3400" dirty="0"/>
          </a:p>
          <a:p>
            <a:pPr marL="0" indent="0">
              <a:buNone/>
            </a:pPr>
            <a:r>
              <a:rPr lang="en-US" sz="3400" dirty="0"/>
              <a:t>English is the most widely used language in the world.  </a:t>
            </a:r>
            <a:endParaRPr lang="en-US" dirty="0"/>
          </a:p>
        </p:txBody>
      </p:sp>
    </p:spTree>
    <p:extLst>
      <p:ext uri="{BB962C8B-B14F-4D97-AF65-F5344CB8AC3E}">
        <p14:creationId xmlns:p14="http://schemas.microsoft.com/office/powerpoint/2010/main" val="17204242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8F263-E169-B54C-971B-93D410813B02}"/>
              </a:ext>
            </a:extLst>
          </p:cNvPr>
          <p:cNvSpPr>
            <a:spLocks noGrp="1"/>
          </p:cNvSpPr>
          <p:nvPr>
            <p:ph type="title"/>
          </p:nvPr>
        </p:nvSpPr>
        <p:spPr/>
        <p:txBody>
          <a:bodyPr/>
          <a:lstStyle/>
          <a:p>
            <a:r>
              <a:rPr lang="en-US" b="1" dirty="0"/>
              <a:t>Concluding Sentence</a:t>
            </a:r>
          </a:p>
        </p:txBody>
      </p:sp>
      <p:sp>
        <p:nvSpPr>
          <p:cNvPr id="3" name="Content Placeholder 2">
            <a:extLst>
              <a:ext uri="{FF2B5EF4-FFF2-40B4-BE49-F238E27FC236}">
                <a16:creationId xmlns:a16="http://schemas.microsoft.com/office/drawing/2014/main" id="{D7EBDD39-D419-9044-BC1A-BA785A6485D2}"/>
              </a:ext>
            </a:extLst>
          </p:cNvPr>
          <p:cNvSpPr>
            <a:spLocks noGrp="1"/>
          </p:cNvSpPr>
          <p:nvPr>
            <p:ph idx="1"/>
          </p:nvPr>
        </p:nvSpPr>
        <p:spPr/>
        <p:txBody>
          <a:bodyPr/>
          <a:lstStyle/>
          <a:p>
            <a:r>
              <a:rPr lang="en-US" dirty="0"/>
              <a:t>Signals the end of a paragraph</a:t>
            </a:r>
          </a:p>
          <a:p>
            <a:r>
              <a:rPr lang="en-US" dirty="0" err="1"/>
              <a:t>Summarises</a:t>
            </a:r>
            <a:r>
              <a:rPr lang="en-US" dirty="0"/>
              <a:t> the main points</a:t>
            </a:r>
          </a:p>
          <a:p>
            <a:r>
              <a:rPr lang="en-US" dirty="0"/>
              <a:t>Leaves the reader with the most important point to think about</a:t>
            </a:r>
          </a:p>
        </p:txBody>
      </p:sp>
    </p:spTree>
    <p:extLst>
      <p:ext uri="{BB962C8B-B14F-4D97-AF65-F5344CB8AC3E}">
        <p14:creationId xmlns:p14="http://schemas.microsoft.com/office/powerpoint/2010/main" val="42725094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3835B-BC2A-CC49-A040-B900E7166148}"/>
              </a:ext>
            </a:extLst>
          </p:cNvPr>
          <p:cNvSpPr>
            <a:spLocks noGrp="1"/>
          </p:cNvSpPr>
          <p:nvPr>
            <p:ph type="title"/>
          </p:nvPr>
        </p:nvSpPr>
        <p:spPr/>
        <p:txBody>
          <a:bodyPr/>
          <a:lstStyle/>
          <a:p>
            <a:r>
              <a:rPr lang="en-US" b="1" dirty="0"/>
              <a:t>End of Paragraph Signals</a:t>
            </a:r>
          </a:p>
        </p:txBody>
      </p:sp>
      <p:sp>
        <p:nvSpPr>
          <p:cNvPr id="4" name="Content Placeholder 3">
            <a:extLst>
              <a:ext uri="{FF2B5EF4-FFF2-40B4-BE49-F238E27FC236}">
                <a16:creationId xmlns:a16="http://schemas.microsoft.com/office/drawing/2014/main" id="{073346F0-26CD-C149-BC3C-895A671C8BEA}"/>
              </a:ext>
            </a:extLst>
          </p:cNvPr>
          <p:cNvSpPr>
            <a:spLocks noGrp="1"/>
          </p:cNvSpPr>
          <p:nvPr>
            <p:ph sz="half" idx="1"/>
          </p:nvPr>
        </p:nvSpPr>
        <p:spPr>
          <a:xfrm>
            <a:off x="323528" y="1417637"/>
            <a:ext cx="4038600" cy="3916363"/>
          </a:xfrm>
        </p:spPr>
        <p:txBody>
          <a:bodyPr/>
          <a:lstStyle/>
          <a:p>
            <a:pPr marL="0" indent="0">
              <a:buNone/>
            </a:pPr>
            <a:r>
              <a:rPr lang="en-US" sz="2800" b="1" dirty="0"/>
              <a:t>Followed by a comma:</a:t>
            </a:r>
          </a:p>
          <a:p>
            <a:r>
              <a:rPr lang="en-US" sz="2800" dirty="0"/>
              <a:t>Finally,</a:t>
            </a:r>
          </a:p>
          <a:p>
            <a:r>
              <a:rPr lang="en-US" sz="2800" dirty="0"/>
              <a:t>In conclusion,</a:t>
            </a:r>
          </a:p>
          <a:p>
            <a:r>
              <a:rPr lang="en-US" sz="2800" dirty="0"/>
              <a:t>In summary,</a:t>
            </a:r>
          </a:p>
          <a:p>
            <a:r>
              <a:rPr lang="en-US" sz="2800" dirty="0"/>
              <a:t>In brief,</a:t>
            </a:r>
          </a:p>
          <a:p>
            <a:r>
              <a:rPr lang="en-US" sz="2800" dirty="0"/>
              <a:t>In short, </a:t>
            </a:r>
          </a:p>
        </p:txBody>
      </p:sp>
      <p:sp>
        <p:nvSpPr>
          <p:cNvPr id="5" name="Content Placeholder 4">
            <a:extLst>
              <a:ext uri="{FF2B5EF4-FFF2-40B4-BE49-F238E27FC236}">
                <a16:creationId xmlns:a16="http://schemas.microsoft.com/office/drawing/2014/main" id="{0374EADD-89A3-A842-B5B3-B99708E2B91E}"/>
              </a:ext>
            </a:extLst>
          </p:cNvPr>
          <p:cNvSpPr>
            <a:spLocks noGrp="1"/>
          </p:cNvSpPr>
          <p:nvPr>
            <p:ph sz="half" idx="2"/>
          </p:nvPr>
        </p:nvSpPr>
        <p:spPr>
          <a:xfrm>
            <a:off x="4648200" y="1417638"/>
            <a:ext cx="4038600" cy="3916363"/>
          </a:xfrm>
        </p:spPr>
        <p:txBody>
          <a:bodyPr/>
          <a:lstStyle/>
          <a:p>
            <a:pPr marL="0" indent="0">
              <a:buNone/>
            </a:pPr>
            <a:r>
              <a:rPr lang="en-US" sz="2800" b="1" dirty="0"/>
              <a:t>Not followed by a comma:</a:t>
            </a:r>
          </a:p>
          <a:p>
            <a:r>
              <a:rPr lang="en-US" sz="2800" dirty="0"/>
              <a:t>It is clear that</a:t>
            </a:r>
          </a:p>
          <a:p>
            <a:r>
              <a:rPr lang="en-US" sz="2800" dirty="0"/>
              <a:t>We can see that</a:t>
            </a:r>
          </a:p>
          <a:p>
            <a:r>
              <a:rPr lang="en-US" sz="2800" dirty="0"/>
              <a:t>The evidence suggest that</a:t>
            </a:r>
          </a:p>
          <a:p>
            <a:r>
              <a:rPr lang="en-US" sz="2800" dirty="0"/>
              <a:t>These examples show that </a:t>
            </a:r>
          </a:p>
          <a:p>
            <a:endParaRPr lang="en-US" dirty="0"/>
          </a:p>
        </p:txBody>
      </p:sp>
    </p:spTree>
    <p:extLst>
      <p:ext uri="{BB962C8B-B14F-4D97-AF65-F5344CB8AC3E}">
        <p14:creationId xmlns:p14="http://schemas.microsoft.com/office/powerpoint/2010/main" val="14175597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830D1-7E54-5D43-BE8A-4A943466C1B7}"/>
              </a:ext>
            </a:extLst>
          </p:cNvPr>
          <p:cNvSpPr>
            <a:spLocks noGrp="1"/>
          </p:cNvSpPr>
          <p:nvPr>
            <p:ph type="title"/>
          </p:nvPr>
        </p:nvSpPr>
        <p:spPr/>
        <p:txBody>
          <a:bodyPr/>
          <a:lstStyle/>
          <a:p>
            <a:r>
              <a:rPr lang="en-US" sz="4000" b="1" dirty="0"/>
              <a:t>Task 8 - Concluding Sentence</a:t>
            </a:r>
          </a:p>
        </p:txBody>
      </p:sp>
      <p:sp>
        <p:nvSpPr>
          <p:cNvPr id="3" name="Content Placeholder 2">
            <a:extLst>
              <a:ext uri="{FF2B5EF4-FFF2-40B4-BE49-F238E27FC236}">
                <a16:creationId xmlns:a16="http://schemas.microsoft.com/office/drawing/2014/main" id="{F10C7B98-49BE-D54F-93BB-409A9450D315}"/>
              </a:ext>
            </a:extLst>
          </p:cNvPr>
          <p:cNvSpPr>
            <a:spLocks noGrp="1"/>
          </p:cNvSpPr>
          <p:nvPr>
            <p:ph idx="1"/>
          </p:nvPr>
        </p:nvSpPr>
        <p:spPr/>
        <p:txBody>
          <a:bodyPr>
            <a:normAutofit fontScale="92500" lnSpcReduction="10000"/>
          </a:bodyPr>
          <a:lstStyle/>
          <a:p>
            <a:r>
              <a:rPr lang="en-US" dirty="0"/>
              <a:t>Gold, a precious metal, is prized for two important characteristics.  Firstly, it is resistant to corrosion and is therefore suitable for </a:t>
            </a:r>
            <a:r>
              <a:rPr lang="en-US" dirty="0" err="1"/>
              <a:t>jewellery</a:t>
            </a:r>
            <a:r>
              <a:rPr lang="en-US" dirty="0"/>
              <a:t> and coins.  Another important characteristic of gold is its usefulness to science and industry.  It has been used in hundreds of industrial applications including astronauts’ suits and for protection on spaceships.  In conclusion, ___________________. </a:t>
            </a:r>
          </a:p>
        </p:txBody>
      </p:sp>
    </p:spTree>
    <p:extLst>
      <p:ext uri="{BB962C8B-B14F-4D97-AF65-F5344CB8AC3E}">
        <p14:creationId xmlns:p14="http://schemas.microsoft.com/office/powerpoint/2010/main" val="38798991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4B503-42BB-A344-93E9-77DB2D6D6B61}"/>
              </a:ext>
            </a:extLst>
          </p:cNvPr>
          <p:cNvSpPr>
            <a:spLocks noGrp="1"/>
          </p:cNvSpPr>
          <p:nvPr>
            <p:ph type="title"/>
          </p:nvPr>
        </p:nvSpPr>
        <p:spPr/>
        <p:txBody>
          <a:bodyPr/>
          <a:lstStyle/>
          <a:p>
            <a:r>
              <a:rPr lang="en-US" sz="4000" b="1" dirty="0"/>
              <a:t>TASK 8 – choose the best option</a:t>
            </a:r>
          </a:p>
        </p:txBody>
      </p:sp>
      <p:sp>
        <p:nvSpPr>
          <p:cNvPr id="3" name="Content Placeholder 2">
            <a:extLst>
              <a:ext uri="{FF2B5EF4-FFF2-40B4-BE49-F238E27FC236}">
                <a16:creationId xmlns:a16="http://schemas.microsoft.com/office/drawing/2014/main" id="{1D3B3B35-EB35-9749-8DFC-0794859D49F9}"/>
              </a:ext>
            </a:extLst>
          </p:cNvPr>
          <p:cNvSpPr>
            <a:spLocks noGrp="1"/>
          </p:cNvSpPr>
          <p:nvPr>
            <p:ph idx="1"/>
          </p:nvPr>
        </p:nvSpPr>
        <p:spPr/>
        <p:txBody>
          <a:bodyPr/>
          <a:lstStyle/>
          <a:p>
            <a:pPr marL="514350" indent="-514350">
              <a:buFont typeface="+mj-lt"/>
              <a:buAutoNum type="alphaLcPeriod"/>
            </a:pPr>
            <a:r>
              <a:rPr lang="en-US" dirty="0"/>
              <a:t>In short, gold is a good investment.</a:t>
            </a:r>
          </a:p>
          <a:p>
            <a:pPr marL="514350" indent="-514350">
              <a:buFont typeface="+mj-lt"/>
              <a:buAutoNum type="alphaLcPeriod"/>
            </a:pPr>
            <a:r>
              <a:rPr lang="en-US" dirty="0"/>
              <a:t>The evidence shows that silver is not as valuable as gold.</a:t>
            </a:r>
          </a:p>
          <a:p>
            <a:pPr marL="514350" indent="-514350">
              <a:buFont typeface="+mj-lt"/>
              <a:buAutoNum type="alphaLcPeriod"/>
            </a:pPr>
            <a:r>
              <a:rPr lang="en-US" dirty="0"/>
              <a:t>In conclusion, gold is treasured not only for its beauty but also for its utility.</a:t>
            </a:r>
          </a:p>
          <a:p>
            <a:pPr marL="514350" indent="-514350">
              <a:buFont typeface="+mj-lt"/>
              <a:buAutoNum type="alphaLcPeriod"/>
            </a:pPr>
            <a:r>
              <a:rPr lang="en-US" dirty="0"/>
              <a:t>Some astronauts probably collect gold. </a:t>
            </a:r>
          </a:p>
          <a:p>
            <a:endParaRPr lang="en-US" dirty="0"/>
          </a:p>
          <a:p>
            <a:pPr marL="0" indent="0">
              <a:buNone/>
            </a:pPr>
            <a:endParaRPr lang="en-US" dirty="0"/>
          </a:p>
        </p:txBody>
      </p:sp>
    </p:spTree>
    <p:extLst>
      <p:ext uri="{BB962C8B-B14F-4D97-AF65-F5344CB8AC3E}">
        <p14:creationId xmlns:p14="http://schemas.microsoft.com/office/powerpoint/2010/main" val="24254617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4B503-42BB-A344-93E9-77DB2D6D6B61}"/>
              </a:ext>
            </a:extLst>
          </p:cNvPr>
          <p:cNvSpPr>
            <a:spLocks noGrp="1"/>
          </p:cNvSpPr>
          <p:nvPr>
            <p:ph type="title"/>
          </p:nvPr>
        </p:nvSpPr>
        <p:spPr/>
        <p:txBody>
          <a:bodyPr/>
          <a:lstStyle/>
          <a:p>
            <a:r>
              <a:rPr lang="en-US" sz="4000" b="1" dirty="0"/>
              <a:t>Task 8 – ANSWER</a:t>
            </a:r>
          </a:p>
        </p:txBody>
      </p:sp>
      <p:sp>
        <p:nvSpPr>
          <p:cNvPr id="3" name="Content Placeholder 2">
            <a:extLst>
              <a:ext uri="{FF2B5EF4-FFF2-40B4-BE49-F238E27FC236}">
                <a16:creationId xmlns:a16="http://schemas.microsoft.com/office/drawing/2014/main" id="{1D3B3B35-EB35-9749-8DFC-0794859D49F9}"/>
              </a:ext>
            </a:extLst>
          </p:cNvPr>
          <p:cNvSpPr>
            <a:spLocks noGrp="1"/>
          </p:cNvSpPr>
          <p:nvPr>
            <p:ph idx="1"/>
          </p:nvPr>
        </p:nvSpPr>
        <p:spPr/>
        <p:txBody>
          <a:bodyPr/>
          <a:lstStyle/>
          <a:p>
            <a:pPr marL="514350" indent="-514350">
              <a:buFont typeface="+mj-lt"/>
              <a:buAutoNum type="alphaLcPeriod"/>
            </a:pPr>
            <a:r>
              <a:rPr lang="en-US" sz="2800" dirty="0"/>
              <a:t>In short, gold is a good investment.</a:t>
            </a:r>
          </a:p>
          <a:p>
            <a:pPr marL="514350" indent="-514350">
              <a:buFont typeface="+mj-lt"/>
              <a:buAutoNum type="alphaLcPeriod"/>
            </a:pPr>
            <a:r>
              <a:rPr lang="en-US" sz="2800" dirty="0"/>
              <a:t>The evidence shows that silver is not as valuable as gold.</a:t>
            </a:r>
          </a:p>
          <a:p>
            <a:pPr marL="514350" indent="-514350">
              <a:buFont typeface="+mj-lt"/>
              <a:buAutoNum type="alphaLcPeriod"/>
            </a:pPr>
            <a:r>
              <a:rPr lang="en-US" sz="2800" b="1" dirty="0">
                <a:solidFill>
                  <a:srgbClr val="00B0F0"/>
                </a:solidFill>
              </a:rPr>
              <a:t>In conclusion, gold is treasured not only for its beauty but also for its utility.</a:t>
            </a:r>
          </a:p>
          <a:p>
            <a:pPr marL="514350" indent="-514350">
              <a:buFont typeface="+mj-lt"/>
              <a:buAutoNum type="alphaLcPeriod"/>
            </a:pPr>
            <a:r>
              <a:rPr lang="en-US" sz="2800" dirty="0"/>
              <a:t>Some astronauts probably collect gold. </a:t>
            </a:r>
          </a:p>
          <a:p>
            <a:endParaRPr lang="en-US" dirty="0"/>
          </a:p>
          <a:p>
            <a:pPr marL="0" indent="0">
              <a:buNone/>
            </a:pPr>
            <a:endParaRPr lang="en-US" dirty="0"/>
          </a:p>
        </p:txBody>
      </p:sp>
    </p:spTree>
    <p:extLst>
      <p:ext uri="{BB962C8B-B14F-4D97-AF65-F5344CB8AC3E}">
        <p14:creationId xmlns:p14="http://schemas.microsoft.com/office/powerpoint/2010/main" val="22325197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3041B-7CE1-404A-8485-B0B263627FBE}"/>
              </a:ext>
            </a:extLst>
          </p:cNvPr>
          <p:cNvSpPr>
            <a:spLocks noGrp="1"/>
          </p:cNvSpPr>
          <p:nvPr>
            <p:ph type="title"/>
          </p:nvPr>
        </p:nvSpPr>
        <p:spPr/>
        <p:txBody>
          <a:bodyPr/>
          <a:lstStyle/>
          <a:p>
            <a:r>
              <a:rPr lang="en-US" b="1" dirty="0"/>
              <a:t>Task 9 – Concluding Sentence</a:t>
            </a:r>
          </a:p>
        </p:txBody>
      </p:sp>
      <p:sp>
        <p:nvSpPr>
          <p:cNvPr id="3" name="Content Placeholder 2">
            <a:extLst>
              <a:ext uri="{FF2B5EF4-FFF2-40B4-BE49-F238E27FC236}">
                <a16:creationId xmlns:a16="http://schemas.microsoft.com/office/drawing/2014/main" id="{C93BD822-EFC5-2047-9C4A-9A7885337732}"/>
              </a:ext>
            </a:extLst>
          </p:cNvPr>
          <p:cNvSpPr>
            <a:spLocks noGrp="1"/>
          </p:cNvSpPr>
          <p:nvPr>
            <p:ph idx="1"/>
          </p:nvPr>
        </p:nvSpPr>
        <p:spPr/>
        <p:txBody>
          <a:bodyPr>
            <a:normAutofit fontScale="92500" lnSpcReduction="20000"/>
          </a:bodyPr>
          <a:lstStyle/>
          <a:p>
            <a:r>
              <a:rPr lang="en-US" dirty="0"/>
              <a:t>Modern communication technology is making staff in the corporate world less productive.  In addition to telephone calls, they receive dozens of emails and voice messages daily.  In many companies, some managers can receive up to one hundred emails a day.  Because they do not have time to respond, it is common for them to do so in the evening or at weekends.  It is clear that ________________________________________________.</a:t>
            </a:r>
          </a:p>
        </p:txBody>
      </p:sp>
    </p:spTree>
    <p:extLst>
      <p:ext uri="{BB962C8B-B14F-4D97-AF65-F5344CB8AC3E}">
        <p14:creationId xmlns:p14="http://schemas.microsoft.com/office/powerpoint/2010/main" val="18018653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6D08-D7C2-7F40-39E6-782C49E9CD47}"/>
              </a:ext>
            </a:extLst>
          </p:cNvPr>
          <p:cNvSpPr>
            <a:spLocks noGrp="1"/>
          </p:cNvSpPr>
          <p:nvPr>
            <p:ph type="title"/>
          </p:nvPr>
        </p:nvSpPr>
        <p:spPr>
          <a:xfrm>
            <a:off x="323528" y="27509"/>
            <a:ext cx="8229600" cy="1143000"/>
          </a:xfrm>
        </p:spPr>
        <p:txBody>
          <a:bodyPr/>
          <a:lstStyle/>
          <a:p>
            <a:r>
              <a:rPr lang="en-GB" b="1" dirty="0"/>
              <a:t>Final activity</a:t>
            </a:r>
          </a:p>
        </p:txBody>
      </p:sp>
      <p:sp>
        <p:nvSpPr>
          <p:cNvPr id="3" name="Content Placeholder 2">
            <a:extLst>
              <a:ext uri="{FF2B5EF4-FFF2-40B4-BE49-F238E27FC236}">
                <a16:creationId xmlns:a16="http://schemas.microsoft.com/office/drawing/2014/main" id="{E11F13B4-F954-3377-FA07-54DDE1811485}"/>
              </a:ext>
            </a:extLst>
          </p:cNvPr>
          <p:cNvSpPr>
            <a:spLocks noGrp="1"/>
          </p:cNvSpPr>
          <p:nvPr>
            <p:ph sz="half" idx="1"/>
          </p:nvPr>
        </p:nvSpPr>
        <p:spPr>
          <a:xfrm>
            <a:off x="429106" y="1170510"/>
            <a:ext cx="8229601" cy="4014614"/>
          </a:xfrm>
        </p:spPr>
        <p:txBody>
          <a:bodyPr/>
          <a:lstStyle/>
          <a:p>
            <a:r>
              <a:rPr lang="en-GB" sz="2400" dirty="0"/>
              <a:t>Look at the paragraph you wrote at the beginning of today’s session.</a:t>
            </a:r>
          </a:p>
          <a:p>
            <a:r>
              <a:rPr lang="en-GB" sz="2400" dirty="0"/>
              <a:t>Does it have all the three required parts?</a:t>
            </a:r>
          </a:p>
          <a:p>
            <a:pPr lvl="1"/>
            <a:r>
              <a:rPr lang="en-GB" sz="2400" b="1" dirty="0"/>
              <a:t>Topic sentence </a:t>
            </a:r>
            <a:r>
              <a:rPr lang="en-GB" sz="2400" dirty="0"/>
              <a:t>(</a:t>
            </a:r>
            <a:r>
              <a:rPr lang="en-GB" sz="2400" dirty="0">
                <a:cs typeface="Arial" panose="020B0604020202020204" pitchFamily="34" charset="0"/>
              </a:rPr>
              <a:t>which has the </a:t>
            </a:r>
            <a:r>
              <a:rPr lang="en-GB" sz="2400" spc="-1" dirty="0">
                <a:solidFill>
                  <a:srgbClr val="000000"/>
                </a:solidFill>
                <a:uFill>
                  <a:solidFill>
                    <a:srgbClr val="FFFFFF"/>
                  </a:solidFill>
                </a:uFill>
              </a:rPr>
              <a:t>main idea of the paragraph)</a:t>
            </a:r>
            <a:endParaRPr lang="en-GB" sz="2400" dirty="0"/>
          </a:p>
          <a:p>
            <a:pPr lvl="1"/>
            <a:r>
              <a:rPr lang="en-GB" sz="2400" b="1" dirty="0"/>
              <a:t>Supporting sentences</a:t>
            </a:r>
          </a:p>
          <a:p>
            <a:pPr lvl="1"/>
            <a:r>
              <a:rPr lang="en-GB" sz="2400" b="1" dirty="0"/>
              <a:t>Concluding sentence </a:t>
            </a:r>
            <a:r>
              <a:rPr lang="en-GB" sz="2400" dirty="0"/>
              <a:t>(</a:t>
            </a:r>
            <a:r>
              <a:rPr lang="en-GB" sz="2400" dirty="0">
                <a:cs typeface="Arial" panose="020B0604020202020204" pitchFamily="34" charset="0"/>
              </a:rPr>
              <a:t>which summarises </a:t>
            </a:r>
            <a:r>
              <a:rPr lang="en-GB" sz="2400" spc="-1" dirty="0">
                <a:solidFill>
                  <a:srgbClr val="000000"/>
                </a:solidFill>
                <a:uFill>
                  <a:solidFill>
                    <a:srgbClr val="FFFFFF"/>
                  </a:solidFill>
                </a:uFill>
              </a:rPr>
              <a:t>the paragraph)</a:t>
            </a:r>
            <a:r>
              <a:rPr lang="en-GB" sz="2400" dirty="0"/>
              <a:t>   </a:t>
            </a:r>
          </a:p>
          <a:p>
            <a:r>
              <a:rPr lang="en-GB" sz="2400" dirty="0"/>
              <a:t>If yes, great job! Write another one! </a:t>
            </a:r>
          </a:p>
          <a:p>
            <a:r>
              <a:rPr lang="en-GB" sz="2400" dirty="0"/>
              <a:t>If not, rewrite it so that it does. </a:t>
            </a:r>
          </a:p>
          <a:p>
            <a:endParaRPr lang="en-GB" sz="2800" dirty="0"/>
          </a:p>
        </p:txBody>
      </p:sp>
      <p:sp>
        <p:nvSpPr>
          <p:cNvPr id="5" name="Date Placeholder 4">
            <a:extLst>
              <a:ext uri="{FF2B5EF4-FFF2-40B4-BE49-F238E27FC236}">
                <a16:creationId xmlns:a16="http://schemas.microsoft.com/office/drawing/2014/main" id="{F72D8010-0D5B-5CB7-989E-0D42E8CB4B0B}"/>
              </a:ext>
            </a:extLst>
          </p:cNvPr>
          <p:cNvSpPr>
            <a:spLocks noGrp="1"/>
          </p:cNvSpPr>
          <p:nvPr>
            <p:ph type="dt" sz="half" idx="10"/>
          </p:nvPr>
        </p:nvSpPr>
        <p:spPr/>
        <p:txBody>
          <a:bodyPr/>
          <a:lstStyle/>
          <a:p>
            <a:pPr>
              <a:defRPr/>
            </a:pPr>
            <a:fld id="{4E3DC6A9-A123-4839-B812-2B5358EDB404}" type="datetime1">
              <a:rPr lang="en-GB" smtClean="0"/>
              <a:pPr>
                <a:defRPr/>
              </a:pPr>
              <a:t>28/02/2025</a:t>
            </a:fld>
            <a:endParaRPr lang="en-GB"/>
          </a:p>
        </p:txBody>
      </p:sp>
    </p:spTree>
    <p:extLst>
      <p:ext uri="{BB962C8B-B14F-4D97-AF65-F5344CB8AC3E}">
        <p14:creationId xmlns:p14="http://schemas.microsoft.com/office/powerpoint/2010/main" val="3614660294"/>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2404</Words>
  <Application>Microsoft Office PowerPoint</Application>
  <PresentationFormat>On-screen Show (4:3)</PresentationFormat>
  <Paragraphs>181</Paragraphs>
  <Slides>30</Slides>
  <Notes>14</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30</vt:i4>
      </vt:variant>
    </vt:vector>
  </HeadingPairs>
  <TitlesOfParts>
    <vt:vector size="38" baseType="lpstr">
      <vt:lpstr>Myriad Pro</vt:lpstr>
      <vt:lpstr>Arial</vt:lpstr>
      <vt:lpstr>Calibri</vt:lpstr>
      <vt:lpstr>Segoe UI</vt:lpstr>
      <vt:lpstr>Wingdings</vt:lpstr>
      <vt:lpstr>1_20140311PresentationUWTSDTemplate</vt:lpstr>
      <vt:lpstr>20140311PresentationUWTSDTemplate</vt:lpstr>
      <vt:lpstr>2_20140311PresentationUWTSDTemplate</vt:lpstr>
      <vt:lpstr> LCLM4001 Academic Skills (ACS)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2  </vt:lpstr>
      <vt:lpstr>TASK 2 - ANSWERS</vt:lpstr>
      <vt:lpstr>Task 3</vt:lpstr>
      <vt:lpstr>Task 3 – ANSWERS</vt:lpstr>
      <vt:lpstr>Task 4</vt:lpstr>
      <vt:lpstr>Task 4 - ANSWERS </vt:lpstr>
      <vt:lpstr>Task 5. Write a Topic Sentence</vt:lpstr>
      <vt:lpstr>Task 5 – choose the best option</vt:lpstr>
      <vt:lpstr>Task 6. Write a Topic Sentence</vt:lpstr>
      <vt:lpstr>TASK 6 – suggested answer</vt:lpstr>
      <vt:lpstr>Task 7. Write a Topic Sentence</vt:lpstr>
      <vt:lpstr>Task 7 – suggested answer</vt:lpstr>
      <vt:lpstr>Concluding Sentence</vt:lpstr>
      <vt:lpstr>End of Paragraph Signals</vt:lpstr>
      <vt:lpstr>Task 8 - Concluding Sentence</vt:lpstr>
      <vt:lpstr>TASK 8 – choose the best option</vt:lpstr>
      <vt:lpstr>Task 8 – ANSWER</vt:lpstr>
      <vt:lpstr>Task 9 – Concluding Sentence</vt:lpstr>
      <vt:lpstr>Final activity</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Sylvia Hoffmann</cp:lastModifiedBy>
  <cp:revision>370</cp:revision>
  <dcterms:created xsi:type="dcterms:W3CDTF">2012-10-20T16:04:33Z</dcterms:created>
  <dcterms:modified xsi:type="dcterms:W3CDTF">2025-02-28T14:21:09Z</dcterms:modified>
</cp:coreProperties>
</file>