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428" r:id="rId5"/>
    <p:sldId id="426" r:id="rId6"/>
    <p:sldId id="352" r:id="rId7"/>
    <p:sldId id="525" r:id="rId8"/>
    <p:sldId id="503" r:id="rId9"/>
    <p:sldId id="488" r:id="rId10"/>
    <p:sldId id="494" r:id="rId11"/>
    <p:sldId id="532" r:id="rId12"/>
    <p:sldId id="518" r:id="rId13"/>
    <p:sldId id="493" r:id="rId14"/>
    <p:sldId id="520" r:id="rId15"/>
    <p:sldId id="521" r:id="rId16"/>
    <p:sldId id="496" r:id="rId17"/>
    <p:sldId id="495" r:id="rId18"/>
    <p:sldId id="429" r:id="rId19"/>
    <p:sldId id="497" r:id="rId20"/>
    <p:sldId id="538" r:id="rId21"/>
    <p:sldId id="541" r:id="rId22"/>
    <p:sldId id="542" r:id="rId23"/>
    <p:sldId id="546" r:id="rId24"/>
    <p:sldId id="547" r:id="rId25"/>
    <p:sldId id="435" r:id="rId26"/>
    <p:sldId id="498" r:id="rId27"/>
    <p:sldId id="539" r:id="rId28"/>
    <p:sldId id="540" r:id="rId29"/>
    <p:sldId id="502" r:id="rId30"/>
    <p:sldId id="433" r:id="rId31"/>
    <p:sldId id="522" r:id="rId32"/>
    <p:sldId id="543" r:id="rId33"/>
    <p:sldId id="500" r:id="rId34"/>
    <p:sldId id="506" r:id="rId35"/>
    <p:sldId id="499" r:id="rId36"/>
    <p:sldId id="480" r:id="rId37"/>
    <p:sldId id="481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Thomas" initials="MT" lastIdx="0" clrIdx="0">
    <p:extLst>
      <p:ext uri="{19B8F6BF-5375-455C-9EA6-DF929625EA0E}">
        <p15:presenceInfo xmlns:p15="http://schemas.microsoft.com/office/powerpoint/2012/main" userId="S-1-5-21-3615204683-2777868505-1302011289-1651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81" autoAdjust="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smtClean="0"/>
            <a:t>Research &amp; Thinking:</a:t>
          </a: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smtClean="0"/>
            <a:t>Writing: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r>
            <a:rPr lang="en-GB" sz="2000" b="1" dirty="0" smtClean="0"/>
            <a:t>Structure &amp; format: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48700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50137" custScaleY="101335" custLinFactNeighborX="-23431" custLinFactNeighborY="2829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3254556-83AF-4DC1-9D23-EC168551009F}" type="presOf" srcId="{699E7163-BCE2-4DFF-B383-406C1437BCEE}" destId="{DB73E537-5CFC-4142-984E-9974836C3DE3}" srcOrd="0" destOrd="0" presId="urn:microsoft.com/office/officeart/2005/8/layout/venn1"/>
    <dgm:cxn modelId="{25B51181-6A31-4092-AB70-8D49C0FB4D00}" type="presOf" srcId="{FC85D4A5-5DC3-443B-BDBC-F9B103BE7BB5}" destId="{EF7F615E-6FF8-4074-A2E2-9121CBA3AC16}" srcOrd="0" destOrd="0" presId="urn:microsoft.com/office/officeart/2005/8/layout/venn1"/>
    <dgm:cxn modelId="{245F1F6C-5B55-4E02-A152-4F346555EDB0}" type="presOf" srcId="{56330D8F-2AC8-4504-986F-6CC03AF5D14F}" destId="{1904C4F9-275B-4A31-BBAF-68327DF30620}" srcOrd="0" destOrd="0" presId="urn:microsoft.com/office/officeart/2005/8/layout/venn1"/>
    <dgm:cxn modelId="{FCC7A689-794C-4B73-821B-41D367935502}" type="presOf" srcId="{BE13A031-BE99-47C7-991E-EFA8A3D16A47}" destId="{CE3FB2C8-F4AF-46EB-9E1D-3C1ACF979686}" srcOrd="1" destOrd="0" presId="urn:microsoft.com/office/officeart/2005/8/layout/venn1"/>
    <dgm:cxn modelId="{6CF09F49-4C31-4F47-8683-3FDD2405C075}" type="presOf" srcId="{699E7163-BCE2-4DFF-B383-406C1437BCEE}" destId="{D6A5D576-68EB-473F-A9D5-3D7C560812BF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2A951B2-60D2-4483-8CDE-5D1F1E28CA3A}" type="presOf" srcId="{56330D8F-2AC8-4504-986F-6CC03AF5D14F}" destId="{DB186A9B-8662-44BF-8C21-6C1DEC706088}" srcOrd="1" destOrd="0" presId="urn:microsoft.com/office/officeart/2005/8/layout/venn1"/>
    <dgm:cxn modelId="{C73F3AB5-CF92-4384-9C1B-129B39090121}" type="presOf" srcId="{BE13A031-BE99-47C7-991E-EFA8A3D16A47}" destId="{F759D209-7E48-4989-9660-58A4B162802B}" srcOrd="0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D08155BD-BA19-446F-B5E5-E9994C9CECCD}" type="presParOf" srcId="{EF7F615E-6FF8-4074-A2E2-9121CBA3AC16}" destId="{DB73E537-5CFC-4142-984E-9974836C3DE3}" srcOrd="0" destOrd="0" presId="urn:microsoft.com/office/officeart/2005/8/layout/venn1"/>
    <dgm:cxn modelId="{E3BD4DCB-C674-489D-949E-30E9ED79D76B}" type="presParOf" srcId="{EF7F615E-6FF8-4074-A2E2-9121CBA3AC16}" destId="{D6A5D576-68EB-473F-A9D5-3D7C560812BF}" srcOrd="1" destOrd="0" presId="urn:microsoft.com/office/officeart/2005/8/layout/venn1"/>
    <dgm:cxn modelId="{457298B8-6C5A-4E70-8F30-C725568AECF7}" type="presParOf" srcId="{EF7F615E-6FF8-4074-A2E2-9121CBA3AC16}" destId="{F759D209-7E48-4989-9660-58A4B162802B}" srcOrd="2" destOrd="0" presId="urn:microsoft.com/office/officeart/2005/8/layout/venn1"/>
    <dgm:cxn modelId="{A1F0755C-F1E9-4D20-BA75-FC091E7FCDFB}" type="presParOf" srcId="{EF7F615E-6FF8-4074-A2E2-9121CBA3AC16}" destId="{CE3FB2C8-F4AF-46EB-9E1D-3C1ACF979686}" srcOrd="3" destOrd="0" presId="urn:microsoft.com/office/officeart/2005/8/layout/venn1"/>
    <dgm:cxn modelId="{E00995BE-8CEC-41E8-BEF6-ED2267558F23}" type="presParOf" srcId="{EF7F615E-6FF8-4074-A2E2-9121CBA3AC16}" destId="{1904C4F9-275B-4A31-BBAF-68327DF30620}" srcOrd="4" destOrd="0" presId="urn:microsoft.com/office/officeart/2005/8/layout/venn1"/>
    <dgm:cxn modelId="{007FBEE2-8CE9-4F22-84A3-FE5BEFD6F21E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err="1" smtClean="0"/>
            <a:t>Ymchwil</a:t>
          </a:r>
          <a:r>
            <a:rPr lang="en-GB" sz="2400" b="1" dirty="0" smtClean="0"/>
            <a:t> &amp; </a:t>
          </a:r>
          <a:r>
            <a:rPr lang="en-GB" sz="2400" b="1" dirty="0" err="1" smtClean="0"/>
            <a:t>Meddwl</a:t>
          </a:r>
          <a:r>
            <a:rPr lang="en-GB" sz="2400" b="1" dirty="0" smtClean="0"/>
            <a:t>:</a:t>
          </a:r>
        </a:p>
        <a:p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err="1" smtClean="0"/>
            <a:t>Ysgrifennu</a:t>
          </a:r>
          <a:r>
            <a:rPr lang="en-GB" sz="2400" b="1" dirty="0" smtClean="0"/>
            <a:t>: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err="1" smtClean="0"/>
            <a:t>Strwythur</a:t>
          </a:r>
          <a:r>
            <a:rPr lang="en-GB" sz="2000" b="1" dirty="0" smtClean="0"/>
            <a:t> &amp;  </a:t>
          </a:r>
          <a:r>
            <a:rPr lang="en-GB" sz="2000" b="1" dirty="0" err="1" smtClean="0"/>
            <a:t>fformat</a:t>
          </a:r>
          <a:r>
            <a:rPr lang="en-GB" sz="2000" b="1" dirty="0" smtClean="0"/>
            <a:t>: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ScaleY="109827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48700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48464" custScaleY="101335" custLinFactNeighborX="-14297" custLinFactNeighborY="11914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DE341B2-E443-4F85-9CB5-2EFB41AAC477}" type="presOf" srcId="{56330D8F-2AC8-4504-986F-6CC03AF5D14F}" destId="{DB186A9B-8662-44BF-8C21-6C1DEC706088}" srcOrd="1" destOrd="0" presId="urn:microsoft.com/office/officeart/2005/8/layout/venn1"/>
    <dgm:cxn modelId="{013181A0-FD69-4E5D-A5E6-BA2F9CE5F086}" type="presOf" srcId="{699E7163-BCE2-4DFF-B383-406C1437BCEE}" destId="{D6A5D576-68EB-473F-A9D5-3D7C560812BF}" srcOrd="1" destOrd="0" presId="urn:microsoft.com/office/officeart/2005/8/layout/venn1"/>
    <dgm:cxn modelId="{3579A03E-5A1F-4238-AAF0-5C8FCE20B968}" type="presOf" srcId="{FC85D4A5-5DC3-443B-BDBC-F9B103BE7BB5}" destId="{EF7F615E-6FF8-4074-A2E2-9121CBA3AC16}" srcOrd="0" destOrd="0" presId="urn:microsoft.com/office/officeart/2005/8/layout/venn1"/>
    <dgm:cxn modelId="{2FADFF28-1DAD-4F79-8315-222266D5B94B}" type="presOf" srcId="{BE13A031-BE99-47C7-991E-EFA8A3D16A47}" destId="{F759D209-7E48-4989-9660-58A4B162802B}" srcOrd="0" destOrd="0" presId="urn:microsoft.com/office/officeart/2005/8/layout/venn1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C81DCD9E-1B79-41D4-B069-BF441DB6E200}" type="presOf" srcId="{699E7163-BCE2-4DFF-B383-406C1437BCEE}" destId="{DB73E537-5CFC-4142-984E-9974836C3DE3}" srcOrd="0" destOrd="0" presId="urn:microsoft.com/office/officeart/2005/8/layout/venn1"/>
    <dgm:cxn modelId="{7745F349-E817-4CE2-A860-17CEA879A2EB}" type="presOf" srcId="{BE13A031-BE99-47C7-991E-EFA8A3D16A47}" destId="{CE3FB2C8-F4AF-46EB-9E1D-3C1ACF979686}" srcOrd="1" destOrd="0" presId="urn:microsoft.com/office/officeart/2005/8/layout/venn1"/>
    <dgm:cxn modelId="{2E59DAE5-A376-4A09-AF62-B2828EBA2A0B}" type="presOf" srcId="{56330D8F-2AC8-4504-986F-6CC03AF5D14F}" destId="{1904C4F9-275B-4A31-BBAF-68327DF30620}" srcOrd="0" destOrd="0" presId="urn:microsoft.com/office/officeart/2005/8/layout/venn1"/>
    <dgm:cxn modelId="{6F233680-1513-4ABF-9B4F-8863E2951D80}" type="presParOf" srcId="{EF7F615E-6FF8-4074-A2E2-9121CBA3AC16}" destId="{DB73E537-5CFC-4142-984E-9974836C3DE3}" srcOrd="0" destOrd="0" presId="urn:microsoft.com/office/officeart/2005/8/layout/venn1"/>
    <dgm:cxn modelId="{96CA53E1-F068-46FF-83BF-BF47C6FBF9BA}" type="presParOf" srcId="{EF7F615E-6FF8-4074-A2E2-9121CBA3AC16}" destId="{D6A5D576-68EB-473F-A9D5-3D7C560812BF}" srcOrd="1" destOrd="0" presId="urn:microsoft.com/office/officeart/2005/8/layout/venn1"/>
    <dgm:cxn modelId="{58B0D28F-5382-4BE0-9235-E594FEE21CF7}" type="presParOf" srcId="{EF7F615E-6FF8-4074-A2E2-9121CBA3AC16}" destId="{F759D209-7E48-4989-9660-58A4B162802B}" srcOrd="2" destOrd="0" presId="urn:microsoft.com/office/officeart/2005/8/layout/venn1"/>
    <dgm:cxn modelId="{2168A2F5-5619-4B61-A95C-AE99DF6FCE67}" type="presParOf" srcId="{EF7F615E-6FF8-4074-A2E2-9121CBA3AC16}" destId="{CE3FB2C8-F4AF-46EB-9E1D-3C1ACF979686}" srcOrd="3" destOrd="0" presId="urn:microsoft.com/office/officeart/2005/8/layout/venn1"/>
    <dgm:cxn modelId="{E9882557-988E-4374-908B-FB0EC4960232}" type="presParOf" srcId="{EF7F615E-6FF8-4074-A2E2-9121CBA3AC16}" destId="{1904C4F9-275B-4A31-BBAF-68327DF30620}" srcOrd="4" destOrd="0" presId="urn:microsoft.com/office/officeart/2005/8/layout/venn1"/>
    <dgm:cxn modelId="{3CBB8C24-4621-4D4A-89B1-7AB464DA6E7F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smtClean="0"/>
            <a:t>Research &amp; Thinking:</a:t>
          </a:r>
        </a:p>
        <a:p>
          <a:r>
            <a:rPr lang="en-GB" sz="1600" i="1" dirty="0" smtClean="0"/>
            <a:t>Job, Employer, Sector, Themes &amp; unwritten</a:t>
          </a:r>
        </a:p>
        <a:p>
          <a:r>
            <a:rPr lang="en-GB" sz="1800" b="1" i="0" dirty="0" smtClean="0">
              <a:solidFill>
                <a:srgbClr val="FF0000"/>
              </a:solidFill>
            </a:rPr>
            <a:t>Establishing CRITERIA</a:t>
          </a:r>
          <a:r>
            <a:rPr lang="en-GB" sz="1600" b="1" i="0" dirty="0" smtClean="0">
              <a:solidFill>
                <a:srgbClr val="FF0000"/>
              </a:solidFill>
            </a:rPr>
            <a:t>!</a:t>
          </a:r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smtClean="0"/>
            <a:t>Writing: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smtClean="0"/>
            <a:t>Evidencing criteria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Excellent English/Welsh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STAR writing; Link-phrase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Grammar &amp; Spelling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smtClean="0"/>
            <a:t>Relevance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r>
            <a:rPr lang="en-GB" sz="2000" b="1" dirty="0" smtClean="0"/>
            <a:t>Structure &amp; format:</a:t>
          </a:r>
        </a:p>
        <a:p>
          <a:r>
            <a:rPr lang="en-GB" sz="1600" dirty="0" smtClean="0"/>
            <a:t>On-line / Off-line</a:t>
          </a:r>
        </a:p>
        <a:p>
          <a:r>
            <a:rPr lang="en-GB" sz="1600" dirty="0" smtClean="0"/>
            <a:t>Font, Tabs, </a:t>
          </a:r>
        </a:p>
        <a:p>
          <a:r>
            <a:rPr lang="en-GB" sz="1600" dirty="0" smtClean="0"/>
            <a:t>Indent, Bold</a:t>
          </a:r>
        </a:p>
        <a:p>
          <a:r>
            <a:rPr lang="en-GB" sz="1600" dirty="0" smtClean="0"/>
            <a:t>Shape, Space allocation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52592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45775" custScaleY="101335" custLinFactNeighborX="-23431" custLinFactNeighborY="2829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C782294-A9BA-4F25-AABC-88136EAB1355}" type="presOf" srcId="{699E7163-BCE2-4DFF-B383-406C1437BCEE}" destId="{DB73E537-5CFC-4142-984E-9974836C3DE3}" srcOrd="0" destOrd="0" presId="urn:microsoft.com/office/officeart/2005/8/layout/venn1"/>
    <dgm:cxn modelId="{4765498D-8497-4ADB-8013-9F694F3CDDEF}" type="presOf" srcId="{BE13A031-BE99-47C7-991E-EFA8A3D16A47}" destId="{F759D209-7E48-4989-9660-58A4B162802B}" srcOrd="0" destOrd="0" presId="urn:microsoft.com/office/officeart/2005/8/layout/venn1"/>
    <dgm:cxn modelId="{CA84484E-C261-44E6-BCB4-C0513C9BB63D}" type="presOf" srcId="{699E7163-BCE2-4DFF-B383-406C1437BCEE}" destId="{D6A5D576-68EB-473F-A9D5-3D7C560812BF}" srcOrd="1" destOrd="0" presId="urn:microsoft.com/office/officeart/2005/8/layout/venn1"/>
    <dgm:cxn modelId="{47F9EDC1-4D43-4F12-888E-637879CCCFD1}" type="presOf" srcId="{56330D8F-2AC8-4504-986F-6CC03AF5D14F}" destId="{DB186A9B-8662-44BF-8C21-6C1DEC706088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094E4C8-56C2-4036-ACAC-56626C0E2643}" type="presOf" srcId="{FC85D4A5-5DC3-443B-BDBC-F9B103BE7BB5}" destId="{EF7F615E-6FF8-4074-A2E2-9121CBA3AC16}" srcOrd="0" destOrd="0" presId="urn:microsoft.com/office/officeart/2005/8/layout/venn1"/>
    <dgm:cxn modelId="{00F9A5D9-6CB7-45E8-B7CB-59A99FD6BB31}" type="presOf" srcId="{56330D8F-2AC8-4504-986F-6CC03AF5D14F}" destId="{1904C4F9-275B-4A31-BBAF-68327DF30620}" srcOrd="0" destOrd="0" presId="urn:microsoft.com/office/officeart/2005/8/layout/venn1"/>
    <dgm:cxn modelId="{5A7F86F4-4541-4BD9-897D-75D016B3B6A8}" type="presOf" srcId="{BE13A031-BE99-47C7-991E-EFA8A3D16A47}" destId="{CE3FB2C8-F4AF-46EB-9E1D-3C1ACF979686}" srcOrd="1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649E6ABF-AA8C-4D2E-9E08-2AA0BECD8F69}" type="presParOf" srcId="{EF7F615E-6FF8-4074-A2E2-9121CBA3AC16}" destId="{DB73E537-5CFC-4142-984E-9974836C3DE3}" srcOrd="0" destOrd="0" presId="urn:microsoft.com/office/officeart/2005/8/layout/venn1"/>
    <dgm:cxn modelId="{72AA9CF0-050B-425B-88BC-3901A4ABC1F1}" type="presParOf" srcId="{EF7F615E-6FF8-4074-A2E2-9121CBA3AC16}" destId="{D6A5D576-68EB-473F-A9D5-3D7C560812BF}" srcOrd="1" destOrd="0" presId="urn:microsoft.com/office/officeart/2005/8/layout/venn1"/>
    <dgm:cxn modelId="{F77589D7-3203-4F53-A571-98DA5240521B}" type="presParOf" srcId="{EF7F615E-6FF8-4074-A2E2-9121CBA3AC16}" destId="{F759D209-7E48-4989-9660-58A4B162802B}" srcOrd="2" destOrd="0" presId="urn:microsoft.com/office/officeart/2005/8/layout/venn1"/>
    <dgm:cxn modelId="{423F0E99-AE97-420E-AF99-94159EFA0AAE}" type="presParOf" srcId="{EF7F615E-6FF8-4074-A2E2-9121CBA3AC16}" destId="{CE3FB2C8-F4AF-46EB-9E1D-3C1ACF979686}" srcOrd="3" destOrd="0" presId="urn:microsoft.com/office/officeart/2005/8/layout/venn1"/>
    <dgm:cxn modelId="{93DC2C11-2E74-4B46-9639-48261A67EDC9}" type="presParOf" srcId="{EF7F615E-6FF8-4074-A2E2-9121CBA3AC16}" destId="{1904C4F9-275B-4A31-BBAF-68327DF30620}" srcOrd="4" destOrd="0" presId="urn:microsoft.com/office/officeart/2005/8/layout/venn1"/>
    <dgm:cxn modelId="{230C0668-B21C-40EE-9BF9-41E09A72714A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/>
      <dgm:t>
        <a:bodyPr/>
        <a:lstStyle/>
        <a:p>
          <a:r>
            <a:rPr lang="en-GB" sz="2400" b="1" dirty="0" err="1" smtClean="0"/>
            <a:t>Ymchwil</a:t>
          </a:r>
          <a:r>
            <a:rPr lang="en-GB" sz="2400" b="1" dirty="0" smtClean="0"/>
            <a:t> &amp; </a:t>
          </a:r>
          <a:r>
            <a:rPr lang="en-GB" sz="2400" b="1" dirty="0" err="1" smtClean="0"/>
            <a:t>Meddwl</a:t>
          </a:r>
          <a:r>
            <a:rPr lang="en-GB" sz="2400" b="1" dirty="0" smtClean="0"/>
            <a:t>:</a:t>
          </a:r>
        </a:p>
        <a:p>
          <a:r>
            <a:rPr lang="en-GB" sz="1600" i="1" dirty="0" err="1" smtClean="0"/>
            <a:t>Swydd</a:t>
          </a:r>
          <a:r>
            <a:rPr lang="en-GB" sz="1600" i="1" dirty="0" smtClean="0"/>
            <a:t>, </a:t>
          </a:r>
          <a:r>
            <a:rPr lang="en-GB" sz="1600" i="1" dirty="0" err="1" smtClean="0"/>
            <a:t>Cyflogwr</a:t>
          </a:r>
          <a:r>
            <a:rPr lang="en-GB" sz="1600" i="1" dirty="0" smtClean="0"/>
            <a:t>, Y Sector,</a:t>
          </a:r>
        </a:p>
        <a:p>
          <a:r>
            <a:rPr lang="en-GB" sz="1600" i="1" dirty="0" err="1" smtClean="0"/>
            <a:t>Themâu</a:t>
          </a:r>
          <a:r>
            <a:rPr lang="en-GB" sz="1600" i="1" dirty="0" smtClean="0"/>
            <a:t>, </a:t>
          </a:r>
          <a:r>
            <a:rPr lang="en-GB" sz="1600" i="1" dirty="0" err="1" smtClean="0"/>
            <a:t>Anysgrifenedig</a:t>
          </a:r>
          <a:endParaRPr lang="en-GB" sz="1600" i="1" dirty="0" smtClean="0"/>
        </a:p>
        <a:p>
          <a:r>
            <a:rPr lang="en-GB" sz="1800" b="1" i="0" dirty="0" err="1" smtClean="0">
              <a:solidFill>
                <a:srgbClr val="FF0000"/>
              </a:solidFill>
            </a:rPr>
            <a:t>Sefydlu’r</a:t>
          </a:r>
          <a:r>
            <a:rPr lang="en-GB" sz="1800" b="1" i="0" dirty="0" smtClean="0">
              <a:solidFill>
                <a:srgbClr val="FF0000"/>
              </a:solidFill>
            </a:rPr>
            <a:t> </a:t>
          </a:r>
          <a:r>
            <a:rPr lang="en-GB" sz="1800" b="1" i="0" dirty="0" err="1" smtClean="0">
              <a:solidFill>
                <a:srgbClr val="FF0000"/>
              </a:solidFill>
            </a:rPr>
            <a:t>meini</a:t>
          </a:r>
          <a:r>
            <a:rPr lang="en-GB" sz="1800" b="1" i="0" dirty="0" smtClean="0">
              <a:solidFill>
                <a:srgbClr val="FF0000"/>
              </a:solidFill>
            </a:rPr>
            <a:t> </a:t>
          </a:r>
          <a:r>
            <a:rPr lang="en-GB" sz="1800" b="1" i="0" dirty="0" err="1" smtClean="0">
              <a:solidFill>
                <a:srgbClr val="FF0000"/>
              </a:solidFill>
            </a:rPr>
            <a:t>prawf</a:t>
          </a:r>
          <a:endParaRPr lang="en-GB" sz="1800" b="1" i="0" dirty="0" smtClean="0">
            <a:solidFill>
              <a:srgbClr val="FF0000"/>
            </a:solidFill>
          </a:endParaRPr>
        </a:p>
        <a:p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err="1" smtClean="0"/>
            <a:t>Ysgrifennu</a:t>
          </a:r>
          <a:r>
            <a:rPr lang="en-GB" sz="2400" b="1" dirty="0" smtClean="0"/>
            <a:t>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err="1" smtClean="0"/>
            <a:t>Tystiolaeth</a:t>
          </a:r>
          <a:r>
            <a:rPr lang="en-GB" sz="1600" i="0" dirty="0" smtClean="0"/>
            <a:t> </a:t>
          </a:r>
          <a:r>
            <a:rPr lang="en-GB" sz="1600" i="0" dirty="0" err="1" smtClean="0"/>
            <a:t>erbyn</a:t>
          </a:r>
          <a:r>
            <a:rPr lang="en-GB" sz="1600" i="0" dirty="0" smtClean="0"/>
            <a:t> 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err="1" smtClean="0"/>
            <a:t>Meini</a:t>
          </a:r>
          <a:r>
            <a:rPr lang="en-GB" sz="1600" i="0" dirty="0" smtClean="0"/>
            <a:t> </a:t>
          </a:r>
          <a:r>
            <a:rPr lang="en-GB" sz="1600" i="0" dirty="0" err="1" smtClean="0"/>
            <a:t>Prawf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Cymraeg</a:t>
          </a:r>
          <a:r>
            <a:rPr lang="en-GB" sz="1600" i="0" dirty="0" smtClean="0"/>
            <a:t>/</a:t>
          </a:r>
          <a:r>
            <a:rPr lang="en-GB" sz="1600" i="0" dirty="0" err="1" smtClean="0"/>
            <a:t>Saesneg</a:t>
          </a:r>
          <a:r>
            <a:rPr lang="en-GB" sz="1600" i="0" dirty="0" smtClean="0"/>
            <a:t> </a:t>
          </a:r>
          <a:r>
            <a:rPr lang="en-GB" sz="1600" i="0" dirty="0" err="1" smtClean="0"/>
            <a:t>Ardderchog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Ysgrifennu</a:t>
          </a:r>
          <a:r>
            <a:rPr lang="en-GB" sz="1600" i="0" dirty="0" smtClean="0"/>
            <a:t> STAR / link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 smtClean="0"/>
            <a:t>Gramadeg</a:t>
          </a:r>
          <a:r>
            <a:rPr lang="en-GB" sz="1600" i="0" dirty="0" smtClean="0"/>
            <a:t> &amp; </a:t>
          </a:r>
          <a:r>
            <a:rPr lang="en-GB" sz="1600" i="0" dirty="0" err="1" smtClean="0"/>
            <a:t>Syllafu</a:t>
          </a:r>
          <a:endParaRPr lang="en-GB" sz="1600" i="0" dirty="0" smtClean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err="1" smtClean="0"/>
            <a:t>Strwythur</a:t>
          </a:r>
          <a:r>
            <a:rPr lang="en-GB" sz="2000" b="1" dirty="0" smtClean="0"/>
            <a:t> &amp;  </a:t>
          </a:r>
          <a:r>
            <a:rPr lang="en-GB" sz="2000" b="1" dirty="0" err="1" smtClean="0"/>
            <a:t>fformat</a:t>
          </a:r>
          <a:r>
            <a:rPr lang="en-GB" sz="2000" b="1" dirty="0" smtClean="0"/>
            <a:t>:</a:t>
          </a:r>
        </a:p>
        <a:p>
          <a:r>
            <a:rPr lang="en-GB" sz="1600" dirty="0" err="1" smtClean="0"/>
            <a:t>Ar-lein</a:t>
          </a:r>
          <a:r>
            <a:rPr lang="en-GB" sz="1600" dirty="0" smtClean="0"/>
            <a:t> / All-</a:t>
          </a:r>
          <a:r>
            <a:rPr lang="en-GB" sz="1600" dirty="0" err="1" smtClean="0"/>
            <a:t>lein</a:t>
          </a:r>
          <a:r>
            <a:rPr lang="en-GB" sz="1600" dirty="0" smtClean="0"/>
            <a:t> </a:t>
          </a:r>
        </a:p>
        <a:p>
          <a:r>
            <a:rPr lang="en-GB" sz="1600" dirty="0" err="1" smtClean="0"/>
            <a:t>Ffont</a:t>
          </a:r>
          <a:r>
            <a:rPr lang="en-GB" sz="1600" dirty="0" smtClean="0"/>
            <a:t>, </a:t>
          </a:r>
          <a:r>
            <a:rPr lang="en-GB" sz="1600" dirty="0" err="1" smtClean="0"/>
            <a:t>Tabiau</a:t>
          </a:r>
          <a:r>
            <a:rPr lang="en-GB" sz="1600" dirty="0" smtClean="0"/>
            <a:t>, </a:t>
          </a:r>
          <a:r>
            <a:rPr lang="en-GB" sz="1600" dirty="0" err="1" smtClean="0"/>
            <a:t>Mewnoli</a:t>
          </a:r>
          <a:r>
            <a:rPr lang="en-GB" sz="1600" dirty="0" smtClean="0"/>
            <a:t>, Bold, </a:t>
          </a:r>
          <a:r>
            <a:rPr lang="en-GB" sz="1600" dirty="0" err="1" smtClean="0"/>
            <a:t>Siâp</a:t>
          </a:r>
          <a:r>
            <a:rPr lang="en-GB" sz="1600" dirty="0" smtClean="0"/>
            <a:t>, </a:t>
          </a:r>
        </a:p>
        <a:p>
          <a:r>
            <a:rPr lang="en-GB" sz="1600" dirty="0" err="1" smtClean="0"/>
            <a:t>dyraniad</a:t>
          </a:r>
          <a:r>
            <a:rPr lang="en-GB" sz="1600" dirty="0" smtClean="0"/>
            <a:t> </a:t>
          </a:r>
          <a:r>
            <a:rPr lang="en-GB" sz="1600" dirty="0" err="1" smtClean="0"/>
            <a:t>lle</a:t>
          </a:r>
          <a:endParaRPr lang="en-GB" sz="1600" dirty="0" smtClean="0"/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ScaleY="109827" custLinFactNeighborX="3219" custLinFactNeighborY="-1809"/>
      <dgm:spPr/>
      <dgm:t>
        <a:bodyPr/>
        <a:lstStyle/>
        <a:p>
          <a:endParaRPr lang="en-GB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48700" custLinFactNeighborX="15042" custLinFactNeighborY="2943"/>
      <dgm:spPr/>
      <dgm:t>
        <a:bodyPr/>
        <a:lstStyle/>
        <a:p>
          <a:endParaRPr lang="en-GB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48464" custScaleY="101335" custLinFactNeighborX="-14297" custLinFactNeighborY="11914"/>
      <dgm:spPr/>
      <dgm:t>
        <a:bodyPr/>
        <a:lstStyle/>
        <a:p>
          <a:endParaRPr lang="en-GB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B790504-791E-4D6C-ACFB-B4BAA9B0EB02}" type="presOf" srcId="{FC85D4A5-5DC3-443B-BDBC-F9B103BE7BB5}" destId="{EF7F615E-6FF8-4074-A2E2-9121CBA3AC16}" srcOrd="0" destOrd="0" presId="urn:microsoft.com/office/officeart/2005/8/layout/venn1"/>
    <dgm:cxn modelId="{D75F433F-57DC-424E-8BD2-0B0B5027946B}" type="presOf" srcId="{56330D8F-2AC8-4504-986F-6CC03AF5D14F}" destId="{1904C4F9-275B-4A31-BBAF-68327DF30620}" srcOrd="0" destOrd="0" presId="urn:microsoft.com/office/officeart/2005/8/layout/venn1"/>
    <dgm:cxn modelId="{54CD223A-12F9-4811-AC72-CD6CFA00D9E8}" type="presOf" srcId="{699E7163-BCE2-4DFF-B383-406C1437BCEE}" destId="{DB73E537-5CFC-4142-984E-9974836C3DE3}" srcOrd="0" destOrd="0" presId="urn:microsoft.com/office/officeart/2005/8/layout/venn1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FFBEF471-97F6-414B-A862-8FE11FF455CB}" type="presOf" srcId="{BE13A031-BE99-47C7-991E-EFA8A3D16A47}" destId="{CE3FB2C8-F4AF-46EB-9E1D-3C1ACF979686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327D57C8-5B6D-4B0E-9F0C-E734508189EE}" type="presOf" srcId="{56330D8F-2AC8-4504-986F-6CC03AF5D14F}" destId="{DB186A9B-8662-44BF-8C21-6C1DEC706088}" srcOrd="1" destOrd="0" presId="urn:microsoft.com/office/officeart/2005/8/layout/venn1"/>
    <dgm:cxn modelId="{1B4249E0-141B-41B3-A1B6-DDC4C51CD737}" type="presOf" srcId="{BE13A031-BE99-47C7-991E-EFA8A3D16A47}" destId="{F759D209-7E48-4989-9660-58A4B162802B}" srcOrd="0" destOrd="0" presId="urn:microsoft.com/office/officeart/2005/8/layout/venn1"/>
    <dgm:cxn modelId="{2A97D924-46B9-4B6F-9435-D4B9D790F220}" type="presOf" srcId="{699E7163-BCE2-4DFF-B383-406C1437BCEE}" destId="{D6A5D576-68EB-473F-A9D5-3D7C560812BF}" srcOrd="1" destOrd="0" presId="urn:microsoft.com/office/officeart/2005/8/layout/venn1"/>
    <dgm:cxn modelId="{DBBD97E3-89F4-49B5-96AB-330E27667B65}" type="presParOf" srcId="{EF7F615E-6FF8-4074-A2E2-9121CBA3AC16}" destId="{DB73E537-5CFC-4142-984E-9974836C3DE3}" srcOrd="0" destOrd="0" presId="urn:microsoft.com/office/officeart/2005/8/layout/venn1"/>
    <dgm:cxn modelId="{FDCC5847-6A08-4E7A-A2C1-9D8B2761728A}" type="presParOf" srcId="{EF7F615E-6FF8-4074-A2E2-9121CBA3AC16}" destId="{D6A5D576-68EB-473F-A9D5-3D7C560812BF}" srcOrd="1" destOrd="0" presId="urn:microsoft.com/office/officeart/2005/8/layout/venn1"/>
    <dgm:cxn modelId="{7E61FA9A-529E-4216-93E8-197E06A48740}" type="presParOf" srcId="{EF7F615E-6FF8-4074-A2E2-9121CBA3AC16}" destId="{F759D209-7E48-4989-9660-58A4B162802B}" srcOrd="2" destOrd="0" presId="urn:microsoft.com/office/officeart/2005/8/layout/venn1"/>
    <dgm:cxn modelId="{0E5371AE-A139-4F5C-A2BE-F3428DCC84AF}" type="presParOf" srcId="{EF7F615E-6FF8-4074-A2E2-9121CBA3AC16}" destId="{CE3FB2C8-F4AF-46EB-9E1D-3C1ACF979686}" srcOrd="3" destOrd="0" presId="urn:microsoft.com/office/officeart/2005/8/layout/venn1"/>
    <dgm:cxn modelId="{46B63694-528F-4E78-9AED-582F6585814F}" type="presParOf" srcId="{EF7F615E-6FF8-4074-A2E2-9121CBA3AC16}" destId="{1904C4F9-275B-4A31-BBAF-68327DF30620}" srcOrd="4" destOrd="0" presId="urn:microsoft.com/office/officeart/2005/8/layout/venn1"/>
    <dgm:cxn modelId="{7FF885EA-749C-44F8-9E9C-6050730F3229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1600333" y="0"/>
          <a:ext cx="3693962" cy="27651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Research &amp; Thinking:</a:t>
          </a:r>
        </a:p>
      </dsp:txBody>
      <dsp:txXfrm>
        <a:off x="2092861" y="483893"/>
        <a:ext cx="2708905" cy="1244298"/>
      </dsp:txXfrm>
    </dsp:sp>
    <dsp:sp modelId="{F759D209-7E48-4989-9660-58A4B162802B}">
      <dsp:nvSpPr>
        <dsp:cNvPr id="0" name=""/>
        <dsp:cNvSpPr/>
      </dsp:nvSpPr>
      <dsp:spPr>
        <a:xfrm>
          <a:off x="2585029" y="1843404"/>
          <a:ext cx="4111714" cy="27651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Writing: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3842528" y="2557724"/>
        <a:ext cx="2467028" cy="1520808"/>
      </dsp:txXfrm>
    </dsp:sp>
    <dsp:sp modelId="{1904C4F9-275B-4A31-BBAF-68327DF30620}">
      <dsp:nvSpPr>
        <dsp:cNvPr id="0" name=""/>
        <dsp:cNvSpPr/>
      </dsp:nvSpPr>
      <dsp:spPr>
        <a:xfrm>
          <a:off x="0" y="1806490"/>
          <a:ext cx="4151448" cy="280202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Structure &amp; format: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390928" y="2530346"/>
        <a:ext cx="2490869" cy="15411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2401064" y="6259"/>
          <a:ext cx="3575955" cy="293982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Ymchwil</a:t>
          </a:r>
          <a:r>
            <a:rPr lang="en-GB" sz="2400" b="1" kern="1200" dirty="0" smtClean="0"/>
            <a:t> &amp; </a:t>
          </a:r>
          <a:r>
            <a:rPr lang="en-GB" sz="2400" b="1" kern="1200" dirty="0" err="1" smtClean="0"/>
            <a:t>Meddwl</a:t>
          </a:r>
          <a:r>
            <a:rPr lang="en-GB" sz="2400" b="1" kern="1200" dirty="0" smtClean="0"/>
            <a:t>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b="1" i="0" kern="1200" dirty="0">
            <a:solidFill>
              <a:srgbClr val="FF0000"/>
            </a:solidFill>
          </a:endParaRPr>
        </a:p>
      </dsp:txBody>
      <dsp:txXfrm>
        <a:off x="2877858" y="520727"/>
        <a:ext cx="2622367" cy="1322919"/>
      </dsp:txXfrm>
    </dsp:sp>
    <dsp:sp modelId="{F759D209-7E48-4989-9660-58A4B162802B}">
      <dsp:nvSpPr>
        <dsp:cNvPr id="0" name=""/>
        <dsp:cNvSpPr/>
      </dsp:nvSpPr>
      <dsp:spPr>
        <a:xfrm>
          <a:off x="3481204" y="1931738"/>
          <a:ext cx="3980362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Ysgrifennu</a:t>
          </a:r>
          <a:r>
            <a:rPr lang="en-GB" sz="2400" b="1" kern="1200" dirty="0" smtClean="0"/>
            <a:t>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4698532" y="2623238"/>
        <a:ext cx="2388217" cy="1472225"/>
      </dsp:txXfrm>
    </dsp:sp>
    <dsp:sp modelId="{1904C4F9-275B-4A31-BBAF-68327DF30620}">
      <dsp:nvSpPr>
        <dsp:cNvPr id="0" name=""/>
        <dsp:cNvSpPr/>
      </dsp:nvSpPr>
      <dsp:spPr>
        <a:xfrm>
          <a:off x="767286" y="1896003"/>
          <a:ext cx="3974045" cy="271250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err="1" smtClean="0"/>
            <a:t>Strwythur</a:t>
          </a:r>
          <a:r>
            <a:rPr lang="en-GB" sz="2000" b="1" kern="1200" dirty="0" smtClean="0"/>
            <a:t> &amp;  </a:t>
          </a:r>
          <a:r>
            <a:rPr lang="en-GB" sz="2000" b="1" kern="1200" dirty="0" err="1" smtClean="0"/>
            <a:t>fformat</a:t>
          </a:r>
          <a:r>
            <a:rPr lang="en-GB" sz="2000" b="1" kern="1200" dirty="0" smtClean="0"/>
            <a:t>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1141509" y="2596734"/>
        <a:ext cx="2384427" cy="14918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1600940" y="72020"/>
          <a:ext cx="3575955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Research &amp; Thinking: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smtClean="0"/>
            <a:t>Job, Employer, Sector, Themes &amp; unwritten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i="0" kern="1200" dirty="0" smtClean="0">
              <a:solidFill>
                <a:srgbClr val="FF0000"/>
              </a:solidFill>
            </a:rPr>
            <a:t>Establishing CRITERIA</a:t>
          </a:r>
          <a:r>
            <a:rPr lang="en-GB" sz="1600" b="1" i="0" kern="1200" dirty="0" smtClean="0">
              <a:solidFill>
                <a:srgbClr val="FF0000"/>
              </a:solidFill>
            </a:rPr>
            <a:t>!</a:t>
          </a:r>
          <a:endParaRPr lang="en-GB" sz="1600" b="1" i="0" kern="1200" dirty="0">
            <a:solidFill>
              <a:srgbClr val="FF0000"/>
            </a:solidFill>
          </a:endParaRPr>
        </a:p>
      </dsp:txBody>
      <dsp:txXfrm>
        <a:off x="2077734" y="540456"/>
        <a:ext cx="2622367" cy="1204548"/>
      </dsp:txXfrm>
    </dsp:sp>
    <dsp:sp modelId="{F759D209-7E48-4989-9660-58A4B162802B}">
      <dsp:nvSpPr>
        <dsp:cNvPr id="0" name=""/>
        <dsp:cNvSpPr/>
      </dsp:nvSpPr>
      <dsp:spPr>
        <a:xfrm>
          <a:off x="2612201" y="1872204"/>
          <a:ext cx="4084542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/>
            <a:t>Writing: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smtClean="0"/>
            <a:t>Evidencing criteria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Excellent English/Welsh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STAR writing; Link-phrase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Grammar &amp; Spelling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smtClean="0"/>
            <a:t>Relevance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3861390" y="2563704"/>
        <a:ext cx="2450725" cy="1472225"/>
      </dsp:txXfrm>
    </dsp:sp>
    <dsp:sp modelId="{1904C4F9-275B-4A31-BBAF-68327DF30620}">
      <dsp:nvSpPr>
        <dsp:cNvPr id="0" name=""/>
        <dsp:cNvSpPr/>
      </dsp:nvSpPr>
      <dsp:spPr>
        <a:xfrm>
          <a:off x="0" y="1851285"/>
          <a:ext cx="3902066" cy="271250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Structure &amp; format: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On-line / Off-line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Font, Tabs,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Indent, Bold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Shape, Space allocation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367444" y="2552017"/>
        <a:ext cx="2341240" cy="14918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2401064" y="6259"/>
          <a:ext cx="3575955" cy="293982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Ymchwil</a:t>
          </a:r>
          <a:r>
            <a:rPr lang="en-GB" sz="2400" b="1" kern="1200" dirty="0" smtClean="0"/>
            <a:t> &amp; </a:t>
          </a:r>
          <a:r>
            <a:rPr lang="en-GB" sz="2400" b="1" kern="1200" dirty="0" err="1" smtClean="0"/>
            <a:t>Meddwl</a:t>
          </a:r>
          <a:r>
            <a:rPr lang="en-GB" sz="2400" b="1" kern="1200" dirty="0" smtClean="0"/>
            <a:t>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err="1" smtClean="0"/>
            <a:t>Swydd</a:t>
          </a:r>
          <a:r>
            <a:rPr lang="en-GB" sz="1600" i="1" kern="1200" dirty="0" smtClean="0"/>
            <a:t>, </a:t>
          </a:r>
          <a:r>
            <a:rPr lang="en-GB" sz="1600" i="1" kern="1200" dirty="0" err="1" smtClean="0"/>
            <a:t>Cyflogwr</a:t>
          </a:r>
          <a:r>
            <a:rPr lang="en-GB" sz="1600" i="1" kern="1200" dirty="0" smtClean="0"/>
            <a:t>, Y Sector,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1" kern="1200" dirty="0" err="1" smtClean="0"/>
            <a:t>Themâu</a:t>
          </a:r>
          <a:r>
            <a:rPr lang="en-GB" sz="1600" i="1" kern="1200" dirty="0" smtClean="0"/>
            <a:t>, </a:t>
          </a:r>
          <a:r>
            <a:rPr lang="en-GB" sz="1600" i="1" kern="1200" dirty="0" err="1" smtClean="0"/>
            <a:t>Anysgrifenedig</a:t>
          </a:r>
          <a:endParaRPr lang="en-GB" sz="1600" i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i="0" kern="1200" dirty="0" err="1" smtClean="0">
              <a:solidFill>
                <a:srgbClr val="FF0000"/>
              </a:solidFill>
            </a:rPr>
            <a:t>Sefydlu’r</a:t>
          </a:r>
          <a:r>
            <a:rPr lang="en-GB" sz="1800" b="1" i="0" kern="1200" dirty="0" smtClean="0">
              <a:solidFill>
                <a:srgbClr val="FF0000"/>
              </a:solidFill>
            </a:rPr>
            <a:t> </a:t>
          </a:r>
          <a:r>
            <a:rPr lang="en-GB" sz="1800" b="1" i="0" kern="1200" dirty="0" err="1" smtClean="0">
              <a:solidFill>
                <a:srgbClr val="FF0000"/>
              </a:solidFill>
            </a:rPr>
            <a:t>meini</a:t>
          </a:r>
          <a:r>
            <a:rPr lang="en-GB" sz="1800" b="1" i="0" kern="1200" dirty="0" smtClean="0">
              <a:solidFill>
                <a:srgbClr val="FF0000"/>
              </a:solidFill>
            </a:rPr>
            <a:t> </a:t>
          </a:r>
          <a:r>
            <a:rPr lang="en-GB" sz="1800" b="1" i="0" kern="1200" dirty="0" err="1" smtClean="0">
              <a:solidFill>
                <a:srgbClr val="FF0000"/>
              </a:solidFill>
            </a:rPr>
            <a:t>prawf</a:t>
          </a:r>
          <a:endParaRPr lang="en-GB" sz="1800" b="1" i="0" kern="1200" dirty="0" smtClean="0">
            <a:solidFill>
              <a:srgbClr val="FF0000"/>
            </a:solidFill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b="1" i="0" kern="1200" dirty="0">
            <a:solidFill>
              <a:srgbClr val="FF0000"/>
            </a:solidFill>
          </a:endParaRPr>
        </a:p>
      </dsp:txBody>
      <dsp:txXfrm>
        <a:off x="2877858" y="520727"/>
        <a:ext cx="2622367" cy="1322919"/>
      </dsp:txXfrm>
    </dsp:sp>
    <dsp:sp modelId="{F759D209-7E48-4989-9660-58A4B162802B}">
      <dsp:nvSpPr>
        <dsp:cNvPr id="0" name=""/>
        <dsp:cNvSpPr/>
      </dsp:nvSpPr>
      <dsp:spPr>
        <a:xfrm>
          <a:off x="3481204" y="1931738"/>
          <a:ext cx="3980362" cy="267677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/>
            <a:t>Ysgrifennu</a:t>
          </a:r>
          <a:r>
            <a:rPr lang="en-GB" sz="2400" b="1" kern="1200" dirty="0" smtClean="0"/>
            <a:t>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err="1" smtClean="0"/>
            <a:t>Tystiolaeth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erbyn</a:t>
          </a:r>
          <a:r>
            <a:rPr lang="en-GB" sz="1600" i="0" kern="1200" dirty="0" smtClean="0"/>
            <a:t>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kern="1200" dirty="0" err="1" smtClean="0"/>
            <a:t>Meini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Prawf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Cymraeg</a:t>
          </a:r>
          <a:r>
            <a:rPr lang="en-GB" sz="1600" i="0" kern="1200" dirty="0" smtClean="0"/>
            <a:t>/</a:t>
          </a:r>
          <a:r>
            <a:rPr lang="en-GB" sz="1600" i="0" kern="1200" dirty="0" err="1" smtClean="0"/>
            <a:t>Saesneg</a:t>
          </a:r>
          <a:r>
            <a:rPr lang="en-GB" sz="1600" i="0" kern="1200" dirty="0" smtClean="0"/>
            <a:t> </a:t>
          </a:r>
          <a:r>
            <a:rPr lang="en-GB" sz="1600" i="0" kern="1200" dirty="0" err="1" smtClean="0"/>
            <a:t>Ardderchog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Ysgrifennu</a:t>
          </a:r>
          <a:r>
            <a:rPr lang="en-GB" sz="1600" i="0" kern="1200" dirty="0" smtClean="0"/>
            <a:t> STAR / link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kern="1200" dirty="0" err="1" smtClean="0"/>
            <a:t>Gramadeg</a:t>
          </a:r>
          <a:r>
            <a:rPr lang="en-GB" sz="1600" i="0" kern="1200" dirty="0" smtClean="0"/>
            <a:t> &amp; </a:t>
          </a:r>
          <a:r>
            <a:rPr lang="en-GB" sz="1600" i="0" kern="1200" dirty="0" err="1" smtClean="0"/>
            <a:t>Syllafu</a:t>
          </a:r>
          <a:endParaRPr lang="en-GB" sz="1600" i="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4698532" y="2623238"/>
        <a:ext cx="2388217" cy="1472225"/>
      </dsp:txXfrm>
    </dsp:sp>
    <dsp:sp modelId="{1904C4F9-275B-4A31-BBAF-68327DF30620}">
      <dsp:nvSpPr>
        <dsp:cNvPr id="0" name=""/>
        <dsp:cNvSpPr/>
      </dsp:nvSpPr>
      <dsp:spPr>
        <a:xfrm>
          <a:off x="767286" y="1896003"/>
          <a:ext cx="3974045" cy="271250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err="1" smtClean="0"/>
            <a:t>Strwythur</a:t>
          </a:r>
          <a:r>
            <a:rPr lang="en-GB" sz="2000" b="1" kern="1200" dirty="0" smtClean="0"/>
            <a:t> &amp;  </a:t>
          </a:r>
          <a:r>
            <a:rPr lang="en-GB" sz="2000" b="1" kern="1200" dirty="0" err="1" smtClean="0"/>
            <a:t>fformat</a:t>
          </a:r>
          <a:r>
            <a:rPr lang="en-GB" sz="2000" b="1" kern="1200" dirty="0" smtClean="0"/>
            <a:t>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Ar-lein</a:t>
          </a:r>
          <a:r>
            <a:rPr lang="en-GB" sz="1600" kern="1200" dirty="0" smtClean="0"/>
            <a:t> / All-</a:t>
          </a:r>
          <a:r>
            <a:rPr lang="en-GB" sz="1600" kern="1200" dirty="0" err="1" smtClean="0"/>
            <a:t>lein</a:t>
          </a:r>
          <a:r>
            <a:rPr lang="en-GB" sz="1600" kern="1200" dirty="0" smtClean="0"/>
            <a:t>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Ffont</a:t>
          </a:r>
          <a:r>
            <a:rPr lang="en-GB" sz="1600" kern="1200" dirty="0" smtClean="0"/>
            <a:t>, </a:t>
          </a:r>
          <a:r>
            <a:rPr lang="en-GB" sz="1600" kern="1200" dirty="0" err="1" smtClean="0"/>
            <a:t>Tabiau</a:t>
          </a:r>
          <a:r>
            <a:rPr lang="en-GB" sz="1600" kern="1200" dirty="0" smtClean="0"/>
            <a:t>, </a:t>
          </a:r>
          <a:r>
            <a:rPr lang="en-GB" sz="1600" kern="1200" dirty="0" err="1" smtClean="0"/>
            <a:t>Mewnoli</a:t>
          </a:r>
          <a:r>
            <a:rPr lang="en-GB" sz="1600" kern="1200" dirty="0" smtClean="0"/>
            <a:t>, Bold, </a:t>
          </a:r>
          <a:r>
            <a:rPr lang="en-GB" sz="1600" kern="1200" dirty="0" err="1" smtClean="0"/>
            <a:t>Siâp</a:t>
          </a:r>
          <a:r>
            <a:rPr lang="en-GB" sz="1600" kern="1200" dirty="0" smtClean="0"/>
            <a:t>,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dyraniad</a:t>
          </a:r>
          <a:r>
            <a:rPr lang="en-GB" sz="1600" kern="1200" dirty="0" smtClean="0"/>
            <a:t> </a:t>
          </a:r>
          <a:r>
            <a:rPr lang="en-GB" sz="1600" kern="1200" dirty="0" err="1" smtClean="0"/>
            <a:t>lle</a:t>
          </a:r>
          <a:endParaRPr lang="en-GB" sz="16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1141509" y="2596734"/>
        <a:ext cx="2384427" cy="1491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76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24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40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prospects-ac-uk.cdn.prismic.io/prospects-ac-uk/d8ad97a1-42fc-4252-bf99-e158c99ac873_chronological-cv-example.pdf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prospects.ac.uk/careers-advice/cvs-and-cover-letters/cover-letters/sample-cover-letter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cvs-and-cover-letters/cover-letters" TargetMode="Externa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prospects-ac-uk.cdn.prismic.io/prospects-ac-uk/e004aae6-c6cd-4f25-a132-d3698bdc6eb7_cv-traditional-2015.pdf" TargetMode="External"/><Relationship Id="rId2" Type="http://schemas.openxmlformats.org/officeDocument/2006/relationships/hyperlink" Target="https://www.prospects.ac.uk/careers-advice/cvs-and-cover-lette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.edu/careerservices/sites/default/files/docs/resume_verbs.pdf" TargetMode="External"/><Relationship Id="rId4" Type="http://schemas.openxmlformats.org/officeDocument/2006/relationships/hyperlink" Target="https://www.prospects.ac.uk/careers-advice/cvs-and-cover-letters/cover-lett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07504" y="1844824"/>
            <a:ext cx="4824536" cy="2520280"/>
          </a:xfrm>
        </p:spPr>
        <p:txBody>
          <a:bodyPr>
            <a:noAutofit/>
          </a:bodyPr>
          <a:lstStyle/>
          <a:p>
            <a:r>
              <a:rPr lang="cy-GB" i="1" dirty="0" smtClean="0">
                <a:solidFill>
                  <a:schemeClr val="bg1"/>
                </a:solidFill>
              </a:rPr>
              <a:t>  Egwyddorion CV 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5014392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i="1" dirty="0" smtClean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 smtClean="0">
                <a:solidFill>
                  <a:schemeClr val="bg1"/>
                </a:solidFill>
              </a:rPr>
              <a:t>CV principles</a:t>
            </a:r>
          </a:p>
          <a:p>
            <a:endParaRPr lang="en-GB" i="1" dirty="0">
              <a:solidFill>
                <a:schemeClr val="bg1"/>
              </a:solidFill>
            </a:endParaRPr>
          </a:p>
          <a:p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154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727632"/>
              </p:ext>
            </p:extLst>
          </p:nvPr>
        </p:nvGraphicFramePr>
        <p:xfrm>
          <a:off x="457200" y="1600200"/>
          <a:ext cx="7992888" cy="2116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168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rgbClr val="0070C0"/>
                          </a:solidFill>
                        </a:rPr>
                        <a:t>Cyflwyniad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rgbClr val="0070C0"/>
                          </a:solidFill>
                        </a:rPr>
                        <a:t>&amp; pethau sylfaenol</a:t>
                      </a:r>
                      <a:endParaRPr lang="en-GB" sz="6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rgbClr val="0070C0"/>
                          </a:solidFill>
                        </a:rPr>
                        <a:t>Introduction &amp; basics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07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743339"/>
              </p:ext>
            </p:extLst>
          </p:nvPr>
        </p:nvGraphicFramePr>
        <p:xfrm>
          <a:off x="0" y="-1"/>
          <a:ext cx="9144000" cy="5733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75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37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127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32651"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Rh.</a:t>
                      </a:r>
                      <a:r>
                        <a:rPr lang="en-GB" sz="3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/ No.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26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0" i="0" dirty="0" smtClean="0">
                          <a:solidFill>
                            <a:srgbClr val="0070C0"/>
                          </a:solidFill>
                        </a:rPr>
                        <a:t>Cyflwyniad &amp;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0" i="0" dirty="0" smtClean="0">
                          <a:solidFill>
                            <a:srgbClr val="0070C0"/>
                          </a:solidFill>
                        </a:rPr>
                        <a:t>pethau sylfaenol</a:t>
                      </a:r>
                      <a:endParaRPr lang="en-GB" sz="48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dirty="0" smtClean="0">
                          <a:solidFill>
                            <a:srgbClr val="0070C0"/>
                          </a:solidFill>
                        </a:rPr>
                        <a:t>Introduction &amp;</a:t>
                      </a:r>
                      <a:r>
                        <a:rPr lang="en-GB" sz="2000" b="0" i="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baseline="0" dirty="0" smtClean="0">
                          <a:solidFill>
                            <a:srgbClr val="0070C0"/>
                          </a:solidFill>
                        </a:rPr>
                        <a:t>CV basics</a:t>
                      </a:r>
                      <a:endParaRPr lang="en-GB" sz="44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26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Egwyddorion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Principles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26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Ymchwilio’r meini prawf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Researching the criteria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2651"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cy-GB" sz="2000" b="0" i="0" dirty="0" smtClean="0">
                          <a:solidFill>
                            <a:srgbClr val="0070C0"/>
                          </a:solidFill>
                        </a:rPr>
                        <a:t>Strwythur &amp; Fformat  </a:t>
                      </a:r>
                      <a:endParaRPr lang="en-GB" sz="2000" b="0" i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Structure &amp; format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5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Ysgrifennu’n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nerthol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meini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Writing</a:t>
                      </a:r>
                      <a:r>
                        <a:rPr lang="en-GB" sz="2000" b="0" i="0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strongly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against the criteria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85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pellach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 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64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487979"/>
              </p:ext>
            </p:extLst>
          </p:nvPr>
        </p:nvGraphicFramePr>
        <p:xfrm>
          <a:off x="611560" y="1988840"/>
          <a:ext cx="7992888" cy="13967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967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Egwyddorion</a:t>
                      </a:r>
                      <a:r>
                        <a:rPr lang="en-GB" sz="32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Principles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5549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Diffiniad</a:t>
            </a:r>
            <a:r>
              <a:rPr lang="en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Definition</a:t>
            </a:r>
            <a:endParaRPr lang="en-GB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 smtClean="0">
                <a:solidFill>
                  <a:schemeClr val="accent6">
                    <a:lumMod val="75000"/>
                  </a:schemeClr>
                </a:solidFill>
              </a:rPr>
              <a:t>Curriculum Vitae </a:t>
            </a:r>
            <a:endParaRPr lang="en-GB" sz="6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46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 smtClean="0">
                <a:solidFill>
                  <a:schemeClr val="accent6">
                    <a:lumMod val="75000"/>
                  </a:schemeClr>
                </a:solidFill>
              </a:rPr>
              <a:t>Curriculum Vitae </a:t>
            </a:r>
            <a:endParaRPr lang="en-GB" sz="6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dirty="0" smtClean="0"/>
              <a:t>Latin:    </a:t>
            </a:r>
            <a:r>
              <a:rPr lang="en-GB" i="1" dirty="0" smtClean="0">
                <a:solidFill>
                  <a:schemeClr val="accent6">
                    <a:lumMod val="75000"/>
                  </a:schemeClr>
                </a:solidFill>
              </a:rPr>
              <a:t>[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the] </a:t>
            </a:r>
            <a:r>
              <a:rPr lang="en-GB" b="1" i="1" dirty="0">
                <a:solidFill>
                  <a:schemeClr val="accent6">
                    <a:lumMod val="75000"/>
                  </a:schemeClr>
                </a:solidFill>
              </a:rPr>
              <a:t>course of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[my] </a:t>
            </a:r>
            <a:r>
              <a:rPr lang="en-GB" b="1" i="1" dirty="0" smtClean="0">
                <a:solidFill>
                  <a:schemeClr val="accent6">
                    <a:lumMod val="75000"/>
                  </a:schemeClr>
                </a:solidFill>
              </a:rPr>
              <a:t>life</a:t>
            </a:r>
          </a:p>
          <a:p>
            <a:pPr marL="0" indent="0" algn="ctr">
              <a:buNone/>
            </a:pPr>
            <a:r>
              <a:rPr lang="en-GB" dirty="0" err="1" smtClean="0"/>
              <a:t>Lladin</a:t>
            </a:r>
            <a:r>
              <a:rPr lang="en-GB" dirty="0" smtClean="0"/>
              <a:t>:    </a:t>
            </a:r>
            <a:r>
              <a:rPr lang="cy-GB" b="1" i="1" dirty="0" smtClean="0">
                <a:solidFill>
                  <a:schemeClr val="accent6">
                    <a:lumMod val="75000"/>
                  </a:schemeClr>
                </a:solidFill>
              </a:rPr>
              <a:t>cwrs </a:t>
            </a:r>
            <a:r>
              <a:rPr lang="cy-GB" b="1" i="1" dirty="0">
                <a:solidFill>
                  <a:schemeClr val="accent6">
                    <a:lumMod val="75000"/>
                  </a:schemeClr>
                </a:solidFill>
              </a:rPr>
              <a:t>fy mywyd</a:t>
            </a: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Diffiniad</a:t>
            </a:r>
            <a:r>
              <a:rPr lang="en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Definition</a:t>
            </a:r>
            <a:endParaRPr lang="en-GB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2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Autofit/>
          </a:bodyPr>
          <a:lstStyle/>
          <a:p>
            <a:pPr algn="l"/>
            <a:r>
              <a:rPr lang="en-GB" sz="3200" b="1" i="1" dirty="0" smtClean="0">
                <a:solidFill>
                  <a:srgbClr val="0070C0"/>
                </a:solidFill>
              </a:rPr>
              <a:t>      </a:t>
            </a:r>
            <a:r>
              <a:rPr lang="en-GB" sz="3200" b="1" i="1" dirty="0" err="1" smtClean="0">
                <a:solidFill>
                  <a:srgbClr val="0070C0"/>
                </a:solidFill>
              </a:rPr>
              <a:t>Cyd-destun</a:t>
            </a:r>
            <a:r>
              <a:rPr lang="en-GB" sz="3200" b="1" i="1" dirty="0" smtClean="0">
                <a:solidFill>
                  <a:srgbClr val="0070C0"/>
                </a:solidFill>
              </a:rPr>
              <a:t> CV           CV in context</a:t>
            </a:r>
            <a:endParaRPr lang="en-GB" sz="3200" b="1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89" y="1265310"/>
            <a:ext cx="4495800" cy="4320481"/>
          </a:xfrm>
        </p:spPr>
        <p:txBody>
          <a:bodyPr>
            <a:normAutofit fontScale="92500" lnSpcReduction="10000"/>
          </a:bodyPr>
          <a:lstStyle/>
          <a:p>
            <a:r>
              <a:rPr lang="cy-GB" dirty="0" smtClean="0"/>
              <a:t>Pryd i def.?</a:t>
            </a:r>
          </a:p>
          <a:p>
            <a:pPr lvl="1"/>
            <a:r>
              <a:rPr lang="cy-GB" sz="2000" dirty="0"/>
              <a:t>Cais (swydd wag) </a:t>
            </a:r>
          </a:p>
          <a:p>
            <a:pPr lvl="1"/>
            <a:r>
              <a:rPr lang="cy-GB" sz="2000" dirty="0"/>
              <a:t>Cais (hapfasnachol) </a:t>
            </a:r>
          </a:p>
          <a:p>
            <a:pPr lvl="1"/>
            <a:r>
              <a:rPr lang="cy-GB" sz="1900" dirty="0"/>
              <a:t>Cofnod / offeryn </a:t>
            </a:r>
            <a:r>
              <a:rPr lang="cy-GB" sz="1900" dirty="0" smtClean="0"/>
              <a:t>Myfyriol </a:t>
            </a:r>
          </a:p>
          <a:p>
            <a:r>
              <a:rPr lang="cy-GB" dirty="0" smtClean="0"/>
              <a:t>Mathau-Amrywiaeth mawr</a:t>
            </a:r>
          </a:p>
          <a:p>
            <a:pPr lvl="1">
              <a:buFontTx/>
              <a:buChar char="-"/>
            </a:pPr>
            <a:r>
              <a:rPr lang="cy-GB" sz="2100" dirty="0"/>
              <a:t>Gronolegol</a:t>
            </a:r>
          </a:p>
          <a:p>
            <a:pPr lvl="1">
              <a:buFontTx/>
              <a:buChar char="-"/>
            </a:pPr>
            <a:r>
              <a:rPr lang="cy-GB" sz="2100" dirty="0" smtClean="0"/>
              <a:t>Seiliedig </a:t>
            </a:r>
            <a:r>
              <a:rPr lang="cy-GB" sz="2100" dirty="0"/>
              <a:t>ar sgiliau</a:t>
            </a:r>
          </a:p>
          <a:p>
            <a:pPr lvl="1">
              <a:buFontTx/>
              <a:buChar char="-"/>
            </a:pPr>
            <a:r>
              <a:rPr lang="cy-GB" sz="2100" dirty="0"/>
              <a:t>Arall (</a:t>
            </a:r>
            <a:r>
              <a:rPr lang="cy-GB" sz="2100" dirty="0" smtClean="0"/>
              <a:t>Acad/Addysg/Technegol)</a:t>
            </a:r>
          </a:p>
          <a:p>
            <a:pPr lvl="1">
              <a:buFontTx/>
              <a:buChar char="-"/>
            </a:pPr>
            <a:r>
              <a:rPr lang="cy-GB" sz="2100" dirty="0"/>
              <a:t>Cenedligrwydd</a:t>
            </a:r>
          </a:p>
          <a:p>
            <a:r>
              <a:rPr lang="cy-GB" dirty="0">
                <a:solidFill>
                  <a:srgbClr val="FF0000"/>
                </a:solidFill>
              </a:rPr>
              <a:t>Fersiynau Stoc a </a:t>
            </a:r>
            <a:r>
              <a:rPr lang="cy-GB" dirty="0" smtClean="0">
                <a:solidFill>
                  <a:srgbClr val="FF0000"/>
                </a:solidFill>
              </a:rPr>
              <a:t>Thollau</a:t>
            </a:r>
          </a:p>
          <a:p>
            <a:r>
              <a:rPr lang="cy-GB" dirty="0" smtClean="0"/>
              <a:t>Llythyr eglurhaol?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265311"/>
            <a:ext cx="4038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When </a:t>
            </a:r>
            <a:r>
              <a:rPr lang="en-GB" dirty="0"/>
              <a:t>to use</a:t>
            </a:r>
            <a:r>
              <a:rPr lang="en-GB" dirty="0" smtClean="0"/>
              <a:t>?</a:t>
            </a:r>
          </a:p>
          <a:p>
            <a:pPr lvl="1">
              <a:buFontTx/>
              <a:buChar char="-"/>
            </a:pPr>
            <a:r>
              <a:rPr lang="en-GB" sz="2000" dirty="0" smtClean="0"/>
              <a:t>Application (vacancy)</a:t>
            </a:r>
          </a:p>
          <a:p>
            <a:pPr lvl="1">
              <a:buFontTx/>
              <a:buChar char="-"/>
            </a:pPr>
            <a:r>
              <a:rPr lang="en-GB" sz="2000" dirty="0" smtClean="0"/>
              <a:t>Application (speculative) </a:t>
            </a:r>
          </a:p>
          <a:p>
            <a:pPr lvl="1">
              <a:buFontTx/>
              <a:buChar char="-"/>
            </a:pPr>
            <a:r>
              <a:rPr lang="en-GB" sz="2000" dirty="0" smtClean="0"/>
              <a:t>A Record / Reflective tool</a:t>
            </a:r>
          </a:p>
          <a:p>
            <a:r>
              <a:rPr lang="en-GB" dirty="0" smtClean="0"/>
              <a:t>Types? Huge variations</a:t>
            </a:r>
          </a:p>
          <a:p>
            <a:pPr lvl="1">
              <a:buFontTx/>
              <a:buChar char="-"/>
            </a:pPr>
            <a:r>
              <a:rPr lang="en-GB" sz="2100" dirty="0"/>
              <a:t>Chronological</a:t>
            </a:r>
          </a:p>
          <a:p>
            <a:pPr lvl="1">
              <a:buFontTx/>
              <a:buChar char="-"/>
            </a:pPr>
            <a:r>
              <a:rPr lang="en-GB" sz="2100" dirty="0"/>
              <a:t>Skills based</a:t>
            </a:r>
          </a:p>
          <a:p>
            <a:pPr lvl="1">
              <a:buFontTx/>
              <a:buChar char="-"/>
            </a:pPr>
            <a:r>
              <a:rPr lang="en-GB" sz="2100" dirty="0"/>
              <a:t>Other (</a:t>
            </a:r>
            <a:r>
              <a:rPr lang="en-GB" sz="2100" dirty="0" err="1" smtClean="0"/>
              <a:t>Acad</a:t>
            </a:r>
            <a:r>
              <a:rPr lang="en-GB" sz="2100" dirty="0" smtClean="0"/>
              <a:t>/Teach/Tech)</a:t>
            </a:r>
          </a:p>
          <a:p>
            <a:pPr lvl="1">
              <a:buFontTx/>
              <a:buChar char="-"/>
            </a:pPr>
            <a:r>
              <a:rPr lang="en-GB" sz="2100" dirty="0" smtClean="0"/>
              <a:t>Nationalities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Stock &amp; Tailor versions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Covering letter?</a:t>
            </a:r>
          </a:p>
        </p:txBody>
      </p:sp>
    </p:spTree>
    <p:extLst>
      <p:ext uri="{BB962C8B-B14F-4D97-AF65-F5344CB8AC3E}">
        <p14:creationId xmlns:p14="http://schemas.microsoft.com/office/powerpoint/2010/main" val="333486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b="1" dirty="0" smtClean="0">
                <a:solidFill>
                  <a:srgbClr val="0070C0"/>
                </a:solidFill>
              </a:rPr>
              <a:t>  </a:t>
            </a:r>
            <a:r>
              <a:rPr lang="en-GB" sz="2800" b="1" dirty="0" err="1" smtClean="0">
                <a:solidFill>
                  <a:srgbClr val="0070C0"/>
                </a:solidFill>
              </a:rPr>
              <a:t>Tarddiad</a:t>
            </a:r>
            <a:r>
              <a:rPr lang="en-GB" sz="2800" b="1" dirty="0" smtClean="0">
                <a:solidFill>
                  <a:srgbClr val="0070C0"/>
                </a:solidFill>
              </a:rPr>
              <a:t> </a:t>
            </a:r>
            <a:r>
              <a:rPr lang="en-GB" sz="2800" b="1" dirty="0">
                <a:solidFill>
                  <a:srgbClr val="0070C0"/>
                </a:solidFill>
              </a:rPr>
              <a:t>y </a:t>
            </a:r>
            <a:r>
              <a:rPr lang="en-GB" sz="2800" b="1" dirty="0" err="1" smtClean="0">
                <a:solidFill>
                  <a:srgbClr val="0070C0"/>
                </a:solidFill>
              </a:rPr>
              <a:t>dystiolaeth</a:t>
            </a:r>
            <a:r>
              <a:rPr lang="en-GB" sz="2800" b="1" dirty="0" smtClean="0">
                <a:solidFill>
                  <a:srgbClr val="0070C0"/>
                </a:solidFill>
              </a:rPr>
              <a:t>     Source of evidence</a:t>
            </a:r>
            <a:endParaRPr lang="en-GB" sz="28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Cyflogaeth</a:t>
            </a:r>
            <a:r>
              <a:rPr lang="en-GB" dirty="0"/>
              <a:t> (</a:t>
            </a:r>
            <a:r>
              <a:rPr lang="en-GB" dirty="0" err="1"/>
              <a:t>amrywiol</a:t>
            </a:r>
            <a:r>
              <a:rPr lang="en-GB" dirty="0"/>
              <a:t>)</a:t>
            </a:r>
          </a:p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gwirfoddol</a:t>
            </a:r>
            <a:endParaRPr lang="en-GB" dirty="0"/>
          </a:p>
          <a:p>
            <a:r>
              <a:rPr lang="en-GB" dirty="0" err="1" smtClean="0"/>
              <a:t>Lleoliadau</a:t>
            </a:r>
            <a:endParaRPr lang="en-GB" dirty="0"/>
          </a:p>
          <a:p>
            <a:r>
              <a:rPr lang="en-GB" dirty="0" err="1"/>
              <a:t>Hobïau</a:t>
            </a:r>
            <a:r>
              <a:rPr lang="en-GB" dirty="0"/>
              <a:t> a </a:t>
            </a:r>
            <a:r>
              <a:rPr lang="en-GB" dirty="0" err="1"/>
              <a:t>Diddordebau</a:t>
            </a:r>
            <a:endParaRPr lang="en-GB" dirty="0"/>
          </a:p>
          <a:p>
            <a:r>
              <a:rPr lang="en-GB" dirty="0" err="1" smtClean="0"/>
              <a:t>Gweithgar.hamdden</a:t>
            </a:r>
            <a:endParaRPr lang="en-GB" dirty="0"/>
          </a:p>
          <a:p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/>
          </a:p>
          <a:p>
            <a:r>
              <a:rPr lang="en-GB" dirty="0" err="1" smtClean="0"/>
              <a:t>Cwrs</a:t>
            </a:r>
            <a:endParaRPr lang="en-GB" dirty="0"/>
          </a:p>
          <a:p>
            <a:r>
              <a:rPr lang="en-GB" dirty="0" err="1" smtClean="0"/>
              <a:t>Cyflawniadau</a:t>
            </a:r>
            <a:endParaRPr lang="en-GB" dirty="0"/>
          </a:p>
          <a:p>
            <a:r>
              <a:rPr lang="en-GB" dirty="0" err="1" smtClean="0"/>
              <a:t>Personoliaeth</a:t>
            </a:r>
            <a:endParaRPr lang="en-GB" dirty="0"/>
          </a:p>
          <a:p>
            <a:r>
              <a:rPr lang="en-GB" dirty="0" smtClean="0"/>
              <a:t>Brand </a:t>
            </a:r>
            <a:r>
              <a:rPr lang="en-GB" dirty="0" err="1"/>
              <a:t>personol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Employment (various)</a:t>
            </a:r>
          </a:p>
          <a:p>
            <a:r>
              <a:rPr lang="en-GB" dirty="0" smtClean="0"/>
              <a:t>Voluntary work</a:t>
            </a:r>
          </a:p>
          <a:p>
            <a:r>
              <a:rPr lang="en-GB" dirty="0" smtClean="0"/>
              <a:t>Placement </a:t>
            </a:r>
          </a:p>
          <a:p>
            <a:r>
              <a:rPr lang="en-GB" dirty="0" smtClean="0"/>
              <a:t>Hobbies &amp; Interests</a:t>
            </a:r>
          </a:p>
          <a:p>
            <a:r>
              <a:rPr lang="en-GB" dirty="0" smtClean="0"/>
              <a:t>Leisure activities</a:t>
            </a:r>
          </a:p>
          <a:p>
            <a:r>
              <a:rPr lang="en-GB" dirty="0" smtClean="0"/>
              <a:t>Personal life</a:t>
            </a:r>
          </a:p>
          <a:p>
            <a:r>
              <a:rPr lang="en-GB" dirty="0" smtClean="0"/>
              <a:t>Course</a:t>
            </a:r>
          </a:p>
          <a:p>
            <a:r>
              <a:rPr lang="en-GB" dirty="0" smtClean="0"/>
              <a:t>Achievements </a:t>
            </a:r>
          </a:p>
          <a:p>
            <a:r>
              <a:rPr lang="en-GB" dirty="0" smtClean="0"/>
              <a:t>Personality </a:t>
            </a:r>
          </a:p>
          <a:p>
            <a:r>
              <a:rPr lang="en-GB" dirty="0" smtClean="0"/>
              <a:t>Personal brand?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76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B050"/>
                </a:solidFill>
              </a:rPr>
              <a:t>       </a:t>
            </a:r>
            <a:r>
              <a:rPr lang="en-GB" dirty="0" err="1" smtClean="0">
                <a:solidFill>
                  <a:srgbClr val="00B050"/>
                </a:solidFill>
              </a:rPr>
              <a:t>Cynnwys</a:t>
            </a:r>
            <a:r>
              <a:rPr lang="en-GB" dirty="0" smtClean="0">
                <a:solidFill>
                  <a:srgbClr val="00B050"/>
                </a:solidFill>
              </a:rPr>
              <a:t>         Content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84784"/>
            <a:ext cx="2814782" cy="398938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26416"/>
            <a:ext cx="2805770" cy="3989388"/>
          </a:xfrm>
        </p:spPr>
      </p:pic>
    </p:spTree>
    <p:extLst>
      <p:ext uri="{BB962C8B-B14F-4D97-AF65-F5344CB8AC3E}">
        <p14:creationId xmlns:p14="http://schemas.microsoft.com/office/powerpoint/2010/main" val="71532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 smtClean="0">
                <a:solidFill>
                  <a:srgbClr val="0070C0"/>
                </a:solidFill>
              </a:rPr>
              <a:t>  </a:t>
            </a:r>
            <a:r>
              <a:rPr lang="en-GB" sz="3200" dirty="0" err="1" smtClean="0">
                <a:solidFill>
                  <a:srgbClr val="0070C0"/>
                </a:solidFill>
              </a:rPr>
              <a:t>Torrwch</a:t>
            </a:r>
            <a:r>
              <a:rPr lang="en-GB" sz="3200" dirty="0" smtClean="0">
                <a:solidFill>
                  <a:srgbClr val="0070C0"/>
                </a:solidFill>
              </a:rPr>
              <a:t> </a:t>
            </a:r>
            <a:r>
              <a:rPr lang="en-GB" sz="3200" dirty="0">
                <a:solidFill>
                  <a:srgbClr val="0070C0"/>
                </a:solidFill>
              </a:rPr>
              <a:t>y </a:t>
            </a:r>
            <a:r>
              <a:rPr lang="en-GB" sz="3200" dirty="0" err="1">
                <a:solidFill>
                  <a:srgbClr val="0070C0"/>
                </a:solidFill>
              </a:rPr>
              <a:t>dasg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i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err="1">
                <a:solidFill>
                  <a:srgbClr val="0070C0"/>
                </a:solidFill>
              </a:rPr>
              <a:t>lawr</a:t>
            </a:r>
            <a:r>
              <a:rPr lang="en-GB" sz="3200" dirty="0">
                <a:solidFill>
                  <a:srgbClr val="0070C0"/>
                </a:solidFill>
              </a:rPr>
              <a:t> </a:t>
            </a:r>
            <a:r>
              <a:rPr lang="en-GB" sz="3200" dirty="0" smtClean="0">
                <a:solidFill>
                  <a:srgbClr val="0070C0"/>
                </a:solidFill>
              </a:rPr>
              <a:t>     Break the task down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468688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I chi?</a:t>
            </a:r>
            <a:endParaRPr lang="en-GB" dirty="0"/>
          </a:p>
          <a:p>
            <a:r>
              <a:rPr lang="en-GB" i="1" dirty="0" smtClean="0"/>
              <a:t>Pa </a:t>
            </a:r>
            <a:r>
              <a:rPr lang="en-GB" i="1" dirty="0" err="1"/>
              <a:t>mor</a:t>
            </a:r>
            <a:r>
              <a:rPr lang="en-GB" i="1" dirty="0"/>
              <a:t> </a:t>
            </a:r>
            <a:r>
              <a:rPr lang="en-GB" i="1" dirty="0" err="1"/>
              <a:t>bwysig</a:t>
            </a:r>
            <a:r>
              <a:rPr lang="en-GB" i="1" dirty="0"/>
              <a:t>?</a:t>
            </a:r>
          </a:p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dull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:</a:t>
            </a:r>
            <a:endParaRPr lang="en-GB" dirty="0"/>
          </a:p>
          <a:p>
            <a:pPr marL="914400" lvl="1" indent="-457200">
              <a:buFont typeface="+mj-lt"/>
              <a:buAutoNum type="arabicParenR"/>
            </a:pPr>
            <a:r>
              <a:rPr lang="en-GB" sz="2000" dirty="0" err="1" smtClean="0"/>
              <a:t>Sefydlu’r</a:t>
            </a:r>
            <a:r>
              <a:rPr lang="en-GB" sz="2000" dirty="0" smtClean="0"/>
              <a:t> </a:t>
            </a:r>
            <a:r>
              <a:rPr lang="en-GB" sz="2000" dirty="0" err="1" smtClean="0"/>
              <a:t>meini</a:t>
            </a:r>
            <a:r>
              <a:rPr lang="en-GB" sz="2000" dirty="0" smtClean="0"/>
              <a:t> </a:t>
            </a:r>
            <a:r>
              <a:rPr lang="en-GB" sz="2000" dirty="0" err="1" smtClean="0"/>
              <a:t>prawf</a:t>
            </a:r>
            <a:endParaRPr lang="en-GB" sz="2000" dirty="0"/>
          </a:p>
          <a:p>
            <a:pPr marL="914400" lvl="1" indent="-457200">
              <a:buFont typeface="+mj-lt"/>
              <a:buAutoNum type="arabicParenR"/>
            </a:pPr>
            <a:r>
              <a:rPr lang="en-GB" sz="2000" dirty="0" err="1" smtClean="0"/>
              <a:t>Strwythur</a:t>
            </a:r>
            <a:r>
              <a:rPr lang="en-GB" sz="2000" dirty="0" smtClean="0"/>
              <a:t> &amp; </a:t>
            </a:r>
            <a:r>
              <a:rPr lang="en-GB" sz="2000" dirty="0" err="1" smtClean="0"/>
              <a:t>fformat</a:t>
            </a:r>
            <a:endParaRPr lang="en-GB" sz="2000" dirty="0"/>
          </a:p>
          <a:p>
            <a:pPr marL="914400" lvl="1" indent="-457200">
              <a:buFont typeface="+mj-lt"/>
              <a:buAutoNum type="arabicParenR"/>
            </a:pPr>
            <a:r>
              <a:rPr lang="en-GB" sz="2000" dirty="0" err="1" smtClean="0"/>
              <a:t>Ysgrif</a:t>
            </a:r>
            <a:r>
              <a:rPr lang="en-GB" sz="2000" dirty="0" smtClean="0"/>
              <a:t>.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 smtClean="0"/>
              <a:t>meini</a:t>
            </a:r>
            <a:r>
              <a:rPr lang="en-GB" sz="2000" dirty="0" smtClean="0"/>
              <a:t> </a:t>
            </a:r>
            <a:r>
              <a:rPr lang="en-GB" sz="2000" dirty="0" err="1" smtClean="0"/>
              <a:t>prawf</a:t>
            </a:r>
            <a:endParaRPr lang="en-GB" sz="2000" dirty="0" smtClean="0"/>
          </a:p>
          <a:p>
            <a:pPr marL="57150" indent="0">
              <a:buNone/>
            </a:pPr>
            <a:endParaRPr lang="en-GB" sz="2400" dirty="0"/>
          </a:p>
          <a:p>
            <a:pPr marL="57150" indent="0" algn="ctr">
              <a:buNone/>
            </a:pPr>
            <a:r>
              <a:rPr lang="en-GB" dirty="0" smtClean="0"/>
              <a:t>Model 3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What works for you?</a:t>
            </a:r>
          </a:p>
          <a:p>
            <a:r>
              <a:rPr lang="en-GB" i="1" dirty="0" smtClean="0"/>
              <a:t>How important?</a:t>
            </a:r>
          </a:p>
          <a:p>
            <a:r>
              <a:rPr lang="en-GB" dirty="0" smtClean="0"/>
              <a:t>My Suggestion: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GB" sz="2000" dirty="0"/>
              <a:t>Establish the criteria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GB" sz="2000" dirty="0"/>
              <a:t>Structure &amp; format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GB" sz="2000" dirty="0"/>
              <a:t>Write against </a:t>
            </a:r>
            <a:r>
              <a:rPr lang="en-GB" sz="2000" dirty="0" err="1"/>
              <a:t>criteira</a:t>
            </a:r>
            <a:endParaRPr lang="en-GB" sz="2000" dirty="0"/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3 part model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35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/>
          </p:nvPr>
        </p:nvGraphicFramePr>
        <p:xfrm>
          <a:off x="1115616" y="764704"/>
          <a:ext cx="66967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74152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/>
          </p:nvPr>
        </p:nvGraphicFramePr>
        <p:xfrm>
          <a:off x="467544" y="764704"/>
          <a:ext cx="820891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61396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44996671"/>
              </p:ext>
            </p:extLst>
          </p:nvPr>
        </p:nvGraphicFramePr>
        <p:xfrm>
          <a:off x="1115616" y="764704"/>
          <a:ext cx="66967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533400"/>
          </a:xfrm>
        </p:spPr>
        <p:txBody>
          <a:bodyPr>
            <a:noAutofit/>
          </a:bodyPr>
          <a:lstStyle/>
          <a:p>
            <a:r>
              <a:rPr lang="en-GB" sz="3200" b="1" i="1" dirty="0" smtClean="0">
                <a:solidFill>
                  <a:srgbClr val="92D050"/>
                </a:solidFill>
              </a:rPr>
              <a:t>ENGLISH ONLY:     Break the task down</a:t>
            </a:r>
            <a:endParaRPr lang="en-GB" sz="3200" b="1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2488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775264"/>
              </p:ext>
            </p:extLst>
          </p:nvPr>
        </p:nvGraphicFramePr>
        <p:xfrm>
          <a:off x="467544" y="764704"/>
          <a:ext cx="820891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533400"/>
          </a:xfrm>
        </p:spPr>
        <p:txBody>
          <a:bodyPr>
            <a:noAutofit/>
          </a:bodyPr>
          <a:lstStyle/>
          <a:p>
            <a:r>
              <a:rPr lang="en-GB" sz="32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CYMRAEG YN UNIG:  </a:t>
            </a:r>
            <a:r>
              <a:rPr lang="en-GB" sz="3200" b="1" i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Torrwch</a:t>
            </a:r>
            <a:r>
              <a:rPr lang="en-GB" sz="3200" b="1" i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 </a:t>
            </a:r>
            <a:r>
              <a:rPr lang="en-GB" sz="3200" b="1" i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dasg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32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b="1" i="1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lawr</a:t>
            </a:r>
            <a:endParaRPr lang="en-GB" sz="32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4576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262487"/>
              </p:ext>
            </p:extLst>
          </p:nvPr>
        </p:nvGraphicFramePr>
        <p:xfrm>
          <a:off x="323528" y="1988840"/>
          <a:ext cx="8568952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41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73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73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Ymchwilio’r meini prawf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Researching the criteria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680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70C0"/>
                </a:solidFill>
              </a:rPr>
              <a:t>      </a:t>
            </a:r>
            <a:r>
              <a:rPr lang="en-GB" sz="3600" b="1" dirty="0" err="1" smtClean="0">
                <a:solidFill>
                  <a:srgbClr val="0070C0"/>
                </a:solidFill>
              </a:rPr>
              <a:t>Meini</a:t>
            </a:r>
            <a:r>
              <a:rPr lang="en-GB" sz="3600" b="1" dirty="0" smtClean="0">
                <a:solidFill>
                  <a:srgbClr val="0070C0"/>
                </a:solidFill>
              </a:rPr>
              <a:t> </a:t>
            </a:r>
            <a:r>
              <a:rPr lang="en-GB" sz="3600" b="1" dirty="0" err="1" smtClean="0">
                <a:solidFill>
                  <a:srgbClr val="0070C0"/>
                </a:solidFill>
              </a:rPr>
              <a:t>prawf</a:t>
            </a:r>
            <a:r>
              <a:rPr lang="en-GB" sz="3600" b="1" dirty="0" smtClean="0">
                <a:solidFill>
                  <a:srgbClr val="0070C0"/>
                </a:solidFill>
              </a:rPr>
              <a:t>?             Criteria?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89850" y="1569900"/>
            <a:ext cx="4302630" cy="416335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 smtClean="0"/>
              <a:t>50% of task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Establish the criteria </a:t>
            </a:r>
          </a:p>
          <a:p>
            <a:pPr marL="0" indent="0" algn="ctr">
              <a:buNone/>
            </a:pPr>
            <a:r>
              <a:rPr lang="en-GB" i="1" dirty="0" smtClean="0"/>
              <a:t>Sometimes on a plate for you</a:t>
            </a:r>
          </a:p>
          <a:p>
            <a:pPr marL="0" indent="0" algn="ctr">
              <a:buNone/>
            </a:pPr>
            <a:r>
              <a:rPr lang="en-GB" i="1" dirty="0" smtClean="0"/>
              <a:t> </a:t>
            </a:r>
          </a:p>
          <a:p>
            <a:pPr marL="0" indent="0" algn="ctr">
              <a:buNone/>
            </a:pPr>
            <a:r>
              <a:rPr lang="en-GB" i="1" dirty="0" smtClean="0"/>
              <a:t>knowledge, skill, </a:t>
            </a:r>
            <a:r>
              <a:rPr lang="en-GB" i="1" dirty="0"/>
              <a:t>e</a:t>
            </a:r>
            <a:r>
              <a:rPr lang="en-GB" i="1" dirty="0" smtClean="0"/>
              <a:t>xperience ability, attribute etc.</a:t>
            </a:r>
          </a:p>
          <a:p>
            <a:pPr marL="0" indent="0">
              <a:buNone/>
            </a:pPr>
            <a:r>
              <a:rPr lang="en-GB" i="1" dirty="0" smtClean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Person specific – ‘Spec.’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Job specific – ‘description’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Organisation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Industry specific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Unwritten!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569901"/>
            <a:ext cx="4038600" cy="416335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 smtClean="0"/>
              <a:t>50% y </a:t>
            </a:r>
            <a:r>
              <a:rPr lang="en-GB" b="1" dirty="0" err="1" smtClean="0"/>
              <a:t>dasg</a:t>
            </a:r>
            <a:endParaRPr lang="en-GB" b="1" dirty="0" smtClean="0"/>
          </a:p>
          <a:p>
            <a:pPr marL="0" indent="0" algn="ctr">
              <a:buNone/>
            </a:pPr>
            <a:r>
              <a:rPr lang="en-GB" b="1" dirty="0" err="1" smtClean="0">
                <a:solidFill>
                  <a:srgbClr val="FF0000"/>
                </a:solidFill>
              </a:rPr>
              <a:t>Sefydlu’r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meini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prawf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endParaRPr lang="en-GB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i="1" dirty="0" err="1"/>
              <a:t>Weithiau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blât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smtClean="0"/>
              <a:t>chi </a:t>
            </a:r>
          </a:p>
          <a:p>
            <a:pPr marL="0" indent="0" algn="ctr">
              <a:buNone/>
            </a:pPr>
            <a:endParaRPr lang="en-GB" i="1" dirty="0" smtClean="0"/>
          </a:p>
          <a:p>
            <a:pPr marL="0" indent="0" algn="ctr">
              <a:buNone/>
            </a:pPr>
            <a:r>
              <a:rPr lang="en-GB" i="1" dirty="0" err="1" smtClean="0"/>
              <a:t>gwybodaeth</a:t>
            </a:r>
            <a:r>
              <a:rPr lang="en-GB" i="1" dirty="0"/>
              <a:t>, </a:t>
            </a:r>
            <a:r>
              <a:rPr lang="en-GB" i="1" dirty="0" err="1"/>
              <a:t>sgiliau</a:t>
            </a:r>
            <a:r>
              <a:rPr lang="en-GB" i="1" dirty="0"/>
              <a:t>, </a:t>
            </a:r>
            <a:r>
              <a:rPr lang="en-GB" i="1" dirty="0" err="1"/>
              <a:t>profiad</a:t>
            </a:r>
            <a:r>
              <a:rPr lang="en-GB" i="1" dirty="0"/>
              <a:t>, </a:t>
            </a:r>
            <a:r>
              <a:rPr lang="en-GB" i="1" dirty="0" err="1"/>
              <a:t>gallu</a:t>
            </a:r>
            <a:r>
              <a:rPr lang="en-GB" i="1" dirty="0"/>
              <a:t>,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priodoli</a:t>
            </a:r>
            <a:r>
              <a:rPr lang="en-GB" i="1" dirty="0"/>
              <a:t> ac </a:t>
            </a:r>
            <a:r>
              <a:rPr lang="en-GB" i="1" dirty="0" err="1" smtClean="0"/>
              <a:t>ati</a:t>
            </a:r>
            <a:endParaRPr lang="en-GB" i="1" dirty="0" smtClean="0"/>
          </a:p>
          <a:p>
            <a:pPr marL="0" indent="0">
              <a:buNone/>
            </a:pPr>
            <a:endParaRPr lang="en-GB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 smtClean="0"/>
              <a:t>Manyleb</a:t>
            </a:r>
            <a:r>
              <a:rPr lang="en-GB" sz="2900" dirty="0" smtClean="0"/>
              <a:t> </a:t>
            </a:r>
            <a:r>
              <a:rPr lang="en-GB" sz="2900" dirty="0"/>
              <a:t>person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 smtClean="0"/>
              <a:t>Benodol</a:t>
            </a:r>
            <a:r>
              <a:rPr lang="en-GB" sz="2900" dirty="0" smtClean="0"/>
              <a:t> </a:t>
            </a:r>
            <a:r>
              <a:rPr lang="en-GB" sz="2900" dirty="0" err="1"/>
              <a:t>i'r</a:t>
            </a:r>
            <a:r>
              <a:rPr lang="en-GB" sz="2900" dirty="0"/>
              <a:t> </a:t>
            </a:r>
            <a:r>
              <a:rPr lang="en-GB" sz="2900" dirty="0" err="1" smtClean="0"/>
              <a:t>swydd</a:t>
            </a:r>
            <a:r>
              <a:rPr lang="en-GB" sz="2900" dirty="0" smtClean="0"/>
              <a:t>: </a:t>
            </a:r>
            <a:r>
              <a:rPr lang="en-GB" sz="2900" dirty="0" err="1" smtClean="0"/>
              <a:t>disgrifiad</a:t>
            </a:r>
            <a:endParaRPr lang="en-GB" sz="29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/>
              <a:t>Sefydliad</a:t>
            </a:r>
            <a:endParaRPr lang="en-GB" sz="29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/>
              <a:t>benodol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 smtClean="0"/>
              <a:t>ddiwydiant</a:t>
            </a:r>
            <a:endParaRPr lang="en-GB" sz="29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/>
              <a:t>Anysgrifenedig</a:t>
            </a:r>
            <a:r>
              <a:rPr lang="en-GB" sz="2900" dirty="0"/>
              <a:t>!</a:t>
            </a:r>
          </a:p>
          <a:p>
            <a:pPr marL="57150" indent="0">
              <a:buNone/>
            </a:pPr>
            <a:endParaRPr lang="en-GB" sz="2900" dirty="0"/>
          </a:p>
          <a:p>
            <a:pPr marL="457200" lvl="1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206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39950"/>
            <a:ext cx="2991345" cy="391703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35896" y="1600201"/>
            <a:ext cx="5050904" cy="39890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 smtClean="0">
              <a:solidFill>
                <a:srgbClr val="002060"/>
              </a:solidFill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82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PARETO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39950"/>
            <a:ext cx="2991345" cy="391703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35896" y="1600201"/>
            <a:ext cx="5050904" cy="39890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 smtClean="0">
              <a:solidFill>
                <a:srgbClr val="002060"/>
              </a:solidFill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85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PARETO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39950"/>
            <a:ext cx="2991345" cy="391703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35896" y="1600201"/>
            <a:ext cx="5050904" cy="39890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 smtClean="0">
              <a:solidFill>
                <a:srgbClr val="002060"/>
              </a:solidFill>
              <a:latin typeface="Britannic Bold" panose="020B0903060703020204" pitchFamily="34" charset="0"/>
            </a:endParaRPr>
          </a:p>
          <a:p>
            <a:pPr marL="0" indent="0" algn="ctr">
              <a:buNone/>
            </a:pPr>
            <a:r>
              <a:rPr lang="en-GB" sz="11500" dirty="0" smtClean="0">
                <a:solidFill>
                  <a:srgbClr val="002060"/>
                </a:solidFill>
                <a:latin typeface="Britannic Bold" panose="020B0903060703020204" pitchFamily="34" charset="0"/>
              </a:rPr>
              <a:t>80/20</a:t>
            </a:r>
            <a:endParaRPr lang="en-GB" sz="9600" dirty="0">
              <a:solidFill>
                <a:srgbClr val="002060"/>
              </a:solidFill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49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11760" y="620688"/>
            <a:ext cx="4038600" cy="11521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 smtClean="0">
                <a:solidFill>
                  <a:srgbClr val="00B050"/>
                </a:solidFill>
              </a:rPr>
              <a:t>ROI ?</a:t>
            </a:r>
            <a:endParaRPr lang="en-GB" sz="6600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80312" y="5118562"/>
            <a:ext cx="15121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65000"/>
                  </a:schemeClr>
                </a:solidFill>
              </a:rPr>
              <a:t>CC-3 Blue Diamond Gallery </a:t>
            </a:r>
            <a:endParaRPr lang="en-GB" sz="8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51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20888"/>
            <a:ext cx="4896544" cy="331236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11760" y="620688"/>
            <a:ext cx="4038600" cy="11521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 smtClean="0">
                <a:solidFill>
                  <a:srgbClr val="00B050"/>
                </a:solidFill>
              </a:rPr>
              <a:t>ROI ?</a:t>
            </a:r>
            <a:endParaRPr lang="en-GB" sz="6600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80312" y="5118562"/>
            <a:ext cx="15121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65000"/>
                  </a:schemeClr>
                </a:solidFill>
              </a:rPr>
              <a:t>CC-3 Blue Diamond Gallery </a:t>
            </a:r>
            <a:endParaRPr lang="en-GB" sz="8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23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4591817"/>
              </p:ext>
            </p:extLst>
          </p:nvPr>
        </p:nvGraphicFramePr>
        <p:xfrm>
          <a:off x="457200" y="1600200"/>
          <a:ext cx="7992888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8933"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r>
                        <a:rPr lang="cy-GB" sz="3200" b="1" i="1" dirty="0" smtClean="0">
                          <a:solidFill>
                            <a:srgbClr val="0070C0"/>
                          </a:solidFill>
                        </a:rPr>
                        <a:t>Fformat &amp; Strwythur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Format &amp; structure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61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pPr algn="l"/>
            <a:r>
              <a:rPr lang="cy-GB" sz="3200" dirty="0" smtClean="0">
                <a:solidFill>
                  <a:srgbClr val="0070C0"/>
                </a:solidFill>
              </a:rPr>
              <a:t>Strwythur/Ymddangosiad </a:t>
            </a:r>
            <a:r>
              <a:rPr lang="cy-GB" sz="2800" dirty="0" smtClean="0">
                <a:solidFill>
                  <a:srgbClr val="0070C0"/>
                </a:solidFill>
              </a:rPr>
              <a:t>             </a:t>
            </a:r>
            <a:r>
              <a:rPr lang="en-GB" sz="2800" dirty="0" smtClean="0">
                <a:solidFill>
                  <a:srgbClr val="0070C0"/>
                </a:solidFill>
              </a:rPr>
              <a:t>     							</a:t>
            </a:r>
            <a:r>
              <a:rPr lang="en-GB" sz="3200" dirty="0" smtClean="0">
                <a:solidFill>
                  <a:srgbClr val="0070C0"/>
                </a:solidFill>
              </a:rPr>
              <a:t>Structure/Appearance   </a:t>
            </a:r>
            <a:r>
              <a:rPr lang="en-GB" sz="2800" dirty="0" smtClean="0">
                <a:solidFill>
                  <a:srgbClr val="0070C0"/>
                </a:solidFill>
              </a:rPr>
              <a:t> 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00201"/>
            <a:ext cx="4038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2 </a:t>
            </a:r>
            <a:r>
              <a:rPr lang="en-GB" dirty="0" err="1" smtClean="0"/>
              <a:t>Tud</a:t>
            </a:r>
            <a:r>
              <a:rPr lang="en-GB" dirty="0" smtClean="0"/>
              <a:t>. Am </a:t>
            </a:r>
            <a:r>
              <a:rPr lang="en-GB" dirty="0" err="1" smtClean="0"/>
              <a:t>mwyafrif</a:t>
            </a:r>
            <a:endParaRPr lang="en-GB" dirty="0" smtClean="0"/>
          </a:p>
          <a:p>
            <a:r>
              <a:rPr lang="cy-GB" dirty="0" smtClean="0"/>
              <a:t>Penawdau: </a:t>
            </a:r>
            <a:r>
              <a:rPr lang="cy-GB" i="1" dirty="0" smtClean="0"/>
              <a:t>Prif. Is</a:t>
            </a:r>
            <a:r>
              <a:rPr lang="cy-GB" dirty="0" smtClean="0"/>
              <a:t>.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↑</a:t>
            </a: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000" dirty="0" err="1"/>
              <a:t>neu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↓</a:t>
            </a:r>
            <a:endParaRPr lang="en-GB" sz="3000" dirty="0"/>
          </a:p>
          <a:p>
            <a:r>
              <a:rPr lang="cy-GB" sz="2600" dirty="0" smtClean="0"/>
              <a:t>Mwyaf diweddar cyntaf</a:t>
            </a:r>
          </a:p>
          <a:p>
            <a:r>
              <a:rPr lang="cy-GB" sz="2600" dirty="0" smtClean="0"/>
              <a:t>Datganiad personol</a:t>
            </a:r>
          </a:p>
          <a:p>
            <a:pPr marL="0" indent="0">
              <a:buNone/>
            </a:pPr>
            <a:endParaRPr lang="cy-GB" sz="2600" dirty="0" smtClean="0"/>
          </a:p>
          <a:p>
            <a:pPr marL="0" indent="0">
              <a:buNone/>
            </a:pPr>
            <a:r>
              <a:rPr lang="cy-GB" sz="2600" b="1" dirty="0" smtClean="0"/>
              <a:t>Ymdd@ngosi@d:</a:t>
            </a:r>
          </a:p>
          <a:p>
            <a:r>
              <a:rPr lang="cy-GB" sz="2600" dirty="0"/>
              <a:t>Confensiwn</a:t>
            </a:r>
          </a:p>
          <a:p>
            <a:r>
              <a:rPr lang="cy-GB" sz="2600" dirty="0"/>
              <a:t>Ffont/fformatau eraill</a:t>
            </a:r>
          </a:p>
          <a:p>
            <a:r>
              <a:rPr lang="cy-GB" sz="2600" dirty="0"/>
              <a:t>Tabs / taclusrwydd</a:t>
            </a:r>
          </a:p>
          <a:p>
            <a:r>
              <a:rPr lang="cy-GB" sz="2600" dirty="0"/>
              <a:t>Proffesiynol</a:t>
            </a:r>
          </a:p>
          <a:p>
            <a:endParaRPr lang="cy-GB" sz="2600" dirty="0" smtClean="0"/>
          </a:p>
          <a:p>
            <a:pPr marL="0" indent="0">
              <a:buNone/>
            </a:pPr>
            <a:endParaRPr lang="cy-GB" sz="2400" dirty="0" smtClean="0"/>
          </a:p>
          <a:p>
            <a:endParaRPr lang="cy-GB" dirty="0" smtClean="0">
              <a:solidFill>
                <a:srgbClr val="92D050"/>
              </a:solidFill>
            </a:endParaRPr>
          </a:p>
          <a:p>
            <a:endParaRPr lang="cy-GB" dirty="0" smtClean="0">
              <a:solidFill>
                <a:srgbClr val="92D05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2 pages for most</a:t>
            </a:r>
          </a:p>
          <a:p>
            <a:r>
              <a:rPr lang="en-GB" dirty="0" smtClean="0"/>
              <a:t>Headings: </a:t>
            </a:r>
            <a:r>
              <a:rPr lang="en-GB" i="1" dirty="0" smtClean="0"/>
              <a:t>Main. Sub.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↑ </a:t>
            </a:r>
            <a:r>
              <a:rPr lang="en-GB" dirty="0"/>
              <a:t>or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↓</a:t>
            </a:r>
            <a:endParaRPr lang="en-GB" b="1" dirty="0"/>
          </a:p>
          <a:p>
            <a:r>
              <a:rPr lang="en-GB" dirty="0" smtClean="0"/>
              <a:t>Most recent first</a:t>
            </a:r>
          </a:p>
          <a:p>
            <a:r>
              <a:rPr lang="en-GB" dirty="0" smtClean="0"/>
              <a:t>Personal Statement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400" b="1" dirty="0" smtClean="0"/>
              <a:t>@</a:t>
            </a:r>
            <a:r>
              <a:rPr lang="en-GB" sz="2400" b="1" dirty="0" err="1" smtClean="0"/>
              <a:t>ppearance</a:t>
            </a:r>
            <a:r>
              <a:rPr lang="en-GB" sz="2400" b="1" dirty="0" smtClean="0"/>
              <a:t>: </a:t>
            </a:r>
          </a:p>
          <a:p>
            <a:r>
              <a:rPr lang="en-GB" sz="2600" dirty="0"/>
              <a:t>Convention</a:t>
            </a:r>
          </a:p>
          <a:p>
            <a:r>
              <a:rPr lang="en-GB" sz="2600" dirty="0"/>
              <a:t>Font &amp; Formatting </a:t>
            </a:r>
          </a:p>
          <a:p>
            <a:r>
              <a:rPr lang="en-GB" sz="2600" dirty="0"/>
              <a:t>Tabs &amp; neatness</a:t>
            </a:r>
          </a:p>
          <a:p>
            <a:r>
              <a:rPr lang="en-GB" sz="2600" dirty="0"/>
              <a:t>Professional </a:t>
            </a:r>
          </a:p>
        </p:txBody>
      </p:sp>
    </p:spTree>
    <p:extLst>
      <p:ext uri="{BB962C8B-B14F-4D97-AF65-F5344CB8AC3E}">
        <p14:creationId xmlns:p14="http://schemas.microsoft.com/office/powerpoint/2010/main" val="277978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48680"/>
            <a:ext cx="4607223" cy="4607223"/>
          </a:xfrm>
        </p:spPr>
      </p:pic>
    </p:spTree>
    <p:extLst>
      <p:ext uri="{BB962C8B-B14F-4D97-AF65-F5344CB8AC3E}">
        <p14:creationId xmlns:p14="http://schemas.microsoft.com/office/powerpoint/2010/main" val="403364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052736"/>
            <a:ext cx="3113938" cy="3989388"/>
          </a:xfrm>
        </p:spPr>
      </p:pic>
    </p:spTree>
    <p:extLst>
      <p:ext uri="{BB962C8B-B14F-4D97-AF65-F5344CB8AC3E}">
        <p14:creationId xmlns:p14="http://schemas.microsoft.com/office/powerpoint/2010/main" val="376036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600" dirty="0" smtClean="0"/>
              <a:t> </a:t>
            </a:r>
            <a:r>
              <a:rPr lang="cy-GB" sz="3600" dirty="0" smtClean="0">
                <a:solidFill>
                  <a:srgbClr val="00B050"/>
                </a:solidFill>
              </a:rPr>
              <a:t>Llythyr </a:t>
            </a:r>
            <a:r>
              <a:rPr lang="cy-GB" sz="3600" dirty="0">
                <a:solidFill>
                  <a:srgbClr val="00B050"/>
                </a:solidFill>
              </a:rPr>
              <a:t>eglurhaol </a:t>
            </a:r>
            <a:r>
              <a:rPr lang="cy-GB" sz="3600" dirty="0" smtClean="0">
                <a:solidFill>
                  <a:srgbClr val="00B050"/>
                </a:solidFill>
              </a:rPr>
              <a:t>   </a:t>
            </a:r>
            <a:r>
              <a:rPr lang="en-GB" sz="3600" dirty="0" smtClean="0">
                <a:solidFill>
                  <a:srgbClr val="00B050"/>
                </a:solidFill>
              </a:rPr>
              <a:t>   Covering letter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fontScale="92500" lnSpcReduction="20000"/>
          </a:bodyPr>
          <a:lstStyle/>
          <a:p>
            <a:r>
              <a:rPr lang="cy-GB" dirty="0" smtClean="0"/>
              <a:t>Yr </a:t>
            </a:r>
            <a:r>
              <a:rPr lang="cy-GB" i="1" dirty="0" smtClean="0"/>
              <a:t>hysbyseb</a:t>
            </a:r>
          </a:p>
          <a:p>
            <a:r>
              <a:rPr lang="en-GB" dirty="0" err="1" smtClean="0"/>
              <a:t>Gwerthu</a:t>
            </a:r>
            <a:r>
              <a:rPr lang="en-GB" dirty="0" smtClean="0"/>
              <a:t> ‘chi’</a:t>
            </a:r>
          </a:p>
          <a:p>
            <a:r>
              <a:rPr lang="cy-GB" dirty="0"/>
              <a:t>Cysylltiad Cyflym</a:t>
            </a:r>
            <a:r>
              <a:rPr lang="cy-GB" dirty="0" smtClean="0"/>
              <a:t>!</a:t>
            </a:r>
          </a:p>
          <a:p>
            <a:r>
              <a:rPr lang="cy-GB" dirty="0" smtClean="0"/>
              <a:t>Cynnal diddor. darllenwyr</a:t>
            </a:r>
            <a:endParaRPr lang="cy-GB" dirty="0"/>
          </a:p>
          <a:p>
            <a:pPr marL="0" indent="0">
              <a:buNone/>
            </a:pPr>
            <a:endParaRPr lang="cy-GB" dirty="0" smtClean="0"/>
          </a:p>
          <a:p>
            <a:pPr marL="0" indent="0" algn="ctr">
              <a:buNone/>
            </a:pPr>
            <a:r>
              <a:rPr lang="cy-GB" dirty="0" smtClean="0"/>
              <a:t>Y </a:t>
            </a:r>
            <a:r>
              <a:rPr lang="cy-GB" dirty="0"/>
              <a:t>mwyaf rydych </a:t>
            </a:r>
            <a:r>
              <a:rPr lang="cy-GB" dirty="0" smtClean="0"/>
              <a:t>yn ysgrifennu </a:t>
            </a:r>
            <a:r>
              <a:rPr lang="cy-GB" dirty="0"/>
              <a:t>y mwyaf rydych yn gwanhau </a:t>
            </a:r>
            <a:r>
              <a:rPr lang="cy-GB" dirty="0" smtClean="0"/>
              <a:t>eich </a:t>
            </a:r>
            <a:r>
              <a:rPr lang="cy-GB" dirty="0"/>
              <a:t>prif </a:t>
            </a:r>
            <a:r>
              <a:rPr lang="cy-GB" dirty="0" smtClean="0"/>
              <a:t>neges</a:t>
            </a:r>
          </a:p>
          <a:p>
            <a:pPr marL="0" indent="0" algn="ctr">
              <a:buNone/>
            </a:pPr>
            <a:endParaRPr lang="cy-GB" dirty="0" smtClean="0"/>
          </a:p>
          <a:p>
            <a:pPr marL="0" indent="0">
              <a:buNone/>
            </a:pPr>
            <a:endParaRPr lang="en-GB" sz="1500" dirty="0" smtClean="0">
              <a:solidFill>
                <a:srgbClr val="7030A0"/>
              </a:solidFill>
              <a:hlinkClick r:id=""/>
            </a:endParaRPr>
          </a:p>
          <a:p>
            <a:pPr marL="0" indent="0">
              <a:buNone/>
            </a:pPr>
            <a:endParaRPr lang="en-GB" sz="1500" dirty="0" smtClean="0">
              <a:solidFill>
                <a:srgbClr val="7030A0"/>
              </a:solidFill>
            </a:endParaRPr>
          </a:p>
          <a:p>
            <a:endParaRPr lang="cy-GB" dirty="0" smtClean="0"/>
          </a:p>
          <a:p>
            <a:endParaRPr lang="en-GB" dirty="0" smtClean="0">
              <a:solidFill>
                <a:srgbClr val="7030A0"/>
              </a:solidFill>
            </a:endParaRPr>
          </a:p>
          <a:p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i="1" dirty="0" smtClean="0"/>
              <a:t>advert</a:t>
            </a:r>
          </a:p>
          <a:p>
            <a:r>
              <a:rPr lang="en-GB" dirty="0" smtClean="0"/>
              <a:t>Selling ‘you’ </a:t>
            </a:r>
          </a:p>
          <a:p>
            <a:r>
              <a:rPr lang="en-GB" dirty="0"/>
              <a:t>Quick connection! </a:t>
            </a:r>
            <a:endParaRPr lang="en-GB" dirty="0" smtClean="0"/>
          </a:p>
          <a:p>
            <a:r>
              <a:rPr lang="en-GB" dirty="0" smtClean="0"/>
              <a:t>Maintain reader interest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The more you add the more you cannibalise or dilute the points you are aiming to get across</a:t>
            </a:r>
          </a:p>
          <a:p>
            <a:pPr marL="0" indent="0">
              <a:buNone/>
            </a:pPr>
            <a:endParaRPr lang="en-GB" sz="1500" dirty="0" smtClean="0">
              <a:solidFill>
                <a:srgbClr val="00B050"/>
              </a:solidFill>
              <a:hlinkClick r:id="rId2"/>
            </a:endParaRPr>
          </a:p>
          <a:p>
            <a:pPr marL="0" indent="0">
              <a:buNone/>
            </a:pPr>
            <a:endParaRPr lang="en-GB" sz="15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14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215973"/>
              </p:ext>
            </p:extLst>
          </p:nvPr>
        </p:nvGraphicFramePr>
        <p:xfrm>
          <a:off x="457200" y="1600200"/>
          <a:ext cx="79928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4482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Ysgrifennu</a:t>
                      </a: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erbyn</a:t>
                      </a: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y </a:t>
                      </a: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meini</a:t>
                      </a: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prawf</a:t>
                      </a: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Writing against the criteria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22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err="1" smtClean="0">
                <a:solidFill>
                  <a:srgbClr val="00B050"/>
                </a:solidFill>
              </a:rPr>
              <a:t>Opsiynol</a:t>
            </a:r>
            <a:r>
              <a:rPr lang="en-GB" sz="3600" dirty="0" smtClean="0">
                <a:solidFill>
                  <a:srgbClr val="00B050"/>
                </a:solidFill>
              </a:rPr>
              <a:t>?                   Optional?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92488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RHYG</a:t>
            </a:r>
            <a:endParaRPr lang="en-GB" dirty="0"/>
          </a:p>
          <a:p>
            <a:r>
              <a:rPr lang="en-GB" dirty="0" err="1" smtClean="0"/>
              <a:t>Iechyd</a:t>
            </a:r>
            <a:endParaRPr lang="en-GB" dirty="0"/>
          </a:p>
          <a:p>
            <a:r>
              <a:rPr lang="en-GB" dirty="0" err="1" smtClean="0"/>
              <a:t>Statws</a:t>
            </a:r>
            <a:r>
              <a:rPr lang="en-GB" dirty="0" smtClean="0"/>
              <a:t> </a:t>
            </a:r>
            <a:r>
              <a:rPr lang="en-GB" dirty="0" err="1" smtClean="0"/>
              <a:t>priodasol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err="1" smtClean="0"/>
              <a:t>Crefydd</a:t>
            </a:r>
            <a:endParaRPr lang="en-GB" dirty="0"/>
          </a:p>
          <a:p>
            <a:r>
              <a:rPr lang="en-GB" dirty="0" err="1"/>
              <a:t>Oedran</a:t>
            </a:r>
            <a:r>
              <a:rPr lang="en-GB" dirty="0"/>
              <a:t> </a:t>
            </a:r>
            <a:r>
              <a:rPr lang="en-GB" dirty="0" smtClean="0"/>
              <a:t>– DG</a:t>
            </a:r>
          </a:p>
          <a:p>
            <a:r>
              <a:rPr lang="en-GB" dirty="0" err="1" smtClean="0"/>
              <a:t>Cyfeiriadedd</a:t>
            </a:r>
            <a:r>
              <a:rPr lang="en-GB" dirty="0" smtClean="0"/>
              <a:t> </a:t>
            </a:r>
            <a:r>
              <a:rPr lang="en-GB" dirty="0" err="1"/>
              <a:t>rhywiol</a:t>
            </a:r>
            <a:endParaRPr lang="en-GB" dirty="0"/>
          </a:p>
          <a:p>
            <a:r>
              <a:rPr lang="en-GB" dirty="0" err="1"/>
              <a:t>A</a:t>
            </a:r>
            <a:r>
              <a:rPr lang="en-GB" dirty="0" err="1" smtClean="0"/>
              <a:t>rgyhoeddiad</a:t>
            </a:r>
            <a:r>
              <a:rPr lang="en-GB" dirty="0" smtClean="0"/>
              <a:t> </a:t>
            </a:r>
            <a:r>
              <a:rPr lang="en-GB" dirty="0" err="1" smtClean="0"/>
              <a:t>wleidydd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NINO </a:t>
            </a:r>
          </a:p>
          <a:p>
            <a:r>
              <a:rPr lang="en-GB" dirty="0" smtClean="0"/>
              <a:t>Health </a:t>
            </a:r>
          </a:p>
          <a:p>
            <a:r>
              <a:rPr lang="en-GB" dirty="0" smtClean="0"/>
              <a:t>Marital status</a:t>
            </a:r>
          </a:p>
          <a:p>
            <a:r>
              <a:rPr lang="en-GB" dirty="0" smtClean="0"/>
              <a:t>Religion </a:t>
            </a:r>
          </a:p>
          <a:p>
            <a:r>
              <a:rPr lang="en-GB" dirty="0"/>
              <a:t>Age - DOB</a:t>
            </a:r>
          </a:p>
          <a:p>
            <a:r>
              <a:rPr lang="en-GB" dirty="0"/>
              <a:t>Sexual orientation </a:t>
            </a:r>
          </a:p>
          <a:p>
            <a:r>
              <a:rPr lang="en-GB" dirty="0" smtClean="0"/>
              <a:t>Political persuasion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6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rgbClr val="0070C0"/>
                </a:solidFill>
              </a:rPr>
              <a:t>   </a:t>
            </a:r>
            <a:r>
              <a:rPr lang="en-GB" sz="3600" dirty="0" err="1" smtClean="0">
                <a:solidFill>
                  <a:srgbClr val="0070C0"/>
                </a:solidFill>
              </a:rPr>
              <a:t>Ysgrifennu</a:t>
            </a:r>
            <a:r>
              <a:rPr lang="en-GB" sz="3600" dirty="0" smtClean="0">
                <a:solidFill>
                  <a:srgbClr val="0070C0"/>
                </a:solidFill>
              </a:rPr>
              <a:t> </a:t>
            </a:r>
            <a:r>
              <a:rPr lang="en-GB" sz="3600" dirty="0" err="1" smtClean="0">
                <a:solidFill>
                  <a:srgbClr val="0070C0"/>
                </a:solidFill>
              </a:rPr>
              <a:t>gryf</a:t>
            </a:r>
            <a:r>
              <a:rPr lang="en-GB" sz="3600" dirty="0" smtClean="0">
                <a:solidFill>
                  <a:srgbClr val="0070C0"/>
                </a:solidFill>
              </a:rPr>
              <a:t>        Writing strongly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85000" lnSpcReduction="10000"/>
          </a:bodyPr>
          <a:lstStyle/>
          <a:p>
            <a:r>
              <a:rPr lang="en-GB" sz="2600" b="1" dirty="0" err="1" smtClean="0"/>
              <a:t>Gadewch</a:t>
            </a:r>
            <a:r>
              <a:rPr lang="en-GB" sz="2600" b="1" dirty="0" smtClean="0"/>
              <a:t> y </a:t>
            </a:r>
            <a:r>
              <a:rPr lang="en-GB" sz="2600" b="1" dirty="0" err="1" smtClean="0"/>
              <a:t>m.p</a:t>
            </a:r>
            <a:r>
              <a:rPr lang="en-GB" sz="2600" b="1" dirty="0" smtClean="0"/>
              <a:t>. </a:t>
            </a:r>
            <a:r>
              <a:rPr lang="en-GB" sz="2600" b="1" dirty="0" err="1" smtClean="0"/>
              <a:t>gyrru</a:t>
            </a:r>
            <a:r>
              <a:rPr lang="en-GB" sz="2600" b="1" dirty="0" smtClean="0"/>
              <a:t> chi</a:t>
            </a:r>
          </a:p>
          <a:p>
            <a:r>
              <a:rPr lang="en-GB" dirty="0" err="1" smtClean="0"/>
              <a:t>Uniongyrchol</a:t>
            </a:r>
            <a:endParaRPr lang="en-GB" dirty="0" smtClean="0"/>
          </a:p>
          <a:p>
            <a:r>
              <a:rPr lang="en-GB" dirty="0" err="1" smtClean="0"/>
              <a:t>Berfau</a:t>
            </a:r>
            <a:r>
              <a:rPr lang="en-GB" dirty="0" smtClean="0"/>
              <a:t> </a:t>
            </a:r>
            <a:r>
              <a:rPr lang="en-GB" dirty="0"/>
              <a:t>Power </a:t>
            </a:r>
            <a:r>
              <a:rPr lang="en-GB" i="1" dirty="0"/>
              <a:t>'... </a:t>
            </a:r>
            <a:r>
              <a:rPr lang="en-GB" b="1" i="1" dirty="0" err="1" smtClean="0"/>
              <a:t>wyd</a:t>
            </a:r>
            <a:r>
              <a:rPr lang="en-GB" i="1" dirty="0" smtClean="0"/>
              <a:t>‘</a:t>
            </a:r>
          </a:p>
          <a:p>
            <a:r>
              <a:rPr lang="en-GB" dirty="0"/>
              <a:t>3</a:t>
            </a:r>
            <a:r>
              <a:rPr lang="en-GB" baseline="30000" dirty="0"/>
              <a:t>ydd</a:t>
            </a:r>
            <a:r>
              <a:rPr lang="en-GB" dirty="0"/>
              <a:t> person </a:t>
            </a:r>
            <a:r>
              <a:rPr lang="en-GB" dirty="0" smtClean="0"/>
              <a:t>e ‘</a:t>
            </a:r>
            <a:r>
              <a:rPr lang="en-GB" dirty="0" err="1" smtClean="0"/>
              <a:t>wnes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‘</a:t>
            </a:r>
          </a:p>
          <a:p>
            <a:r>
              <a:rPr lang="en-GB" dirty="0" err="1" smtClean="0"/>
              <a:t>Ysgrif</a:t>
            </a:r>
            <a:r>
              <a:rPr lang="en-GB" dirty="0" smtClean="0"/>
              <a:t>.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pherthnasedd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: </a:t>
            </a:r>
            <a:r>
              <a:rPr lang="en-GB" dirty="0" err="1" smtClean="0"/>
              <a:t>Gorffennol</a:t>
            </a:r>
            <a:r>
              <a:rPr lang="en-GB" dirty="0" smtClean="0"/>
              <a:t>/</a:t>
            </a:r>
            <a:r>
              <a:rPr lang="en-GB" dirty="0" err="1" smtClean="0"/>
              <a:t>Presen</a:t>
            </a:r>
            <a:endParaRPr lang="en-GB" dirty="0" smtClean="0"/>
          </a:p>
          <a:p>
            <a:r>
              <a:rPr lang="en-GB" b="1" dirty="0" err="1"/>
              <a:t>Cadwch</a:t>
            </a:r>
            <a:r>
              <a:rPr lang="en-GB" b="1" dirty="0"/>
              <a:t> </a:t>
            </a:r>
            <a:r>
              <a:rPr lang="en-GB" b="1" dirty="0" err="1"/>
              <a:t>gwirio</a:t>
            </a:r>
            <a:r>
              <a:rPr lang="en-GB" b="1" dirty="0"/>
              <a:t> </a:t>
            </a:r>
            <a:r>
              <a:rPr lang="en-GB" b="1" dirty="0" smtClean="0"/>
              <a:t>m/</a:t>
            </a:r>
            <a:r>
              <a:rPr lang="en-GB" b="1" dirty="0" err="1" smtClean="0"/>
              <a:t>prawf</a:t>
            </a:r>
            <a:endParaRPr lang="en-GB" b="1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 smtClean="0"/>
              <a:t>Let Criteria drive you</a:t>
            </a:r>
          </a:p>
          <a:p>
            <a:r>
              <a:rPr lang="en-GB" dirty="0" smtClean="0"/>
              <a:t>Punchy</a:t>
            </a:r>
          </a:p>
          <a:p>
            <a:r>
              <a:rPr lang="en-GB" dirty="0" smtClean="0"/>
              <a:t>Power Verbs </a:t>
            </a:r>
            <a:r>
              <a:rPr lang="en-GB" i="1" dirty="0" smtClean="0"/>
              <a:t>‘…</a:t>
            </a:r>
            <a:r>
              <a:rPr lang="en-GB" b="1" i="1" dirty="0" err="1" smtClean="0"/>
              <a:t>ed</a:t>
            </a:r>
            <a:r>
              <a:rPr lang="en-GB" i="1" dirty="0" smtClean="0"/>
              <a:t>’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 v NOT </a:t>
            </a:r>
            <a:r>
              <a:rPr lang="en-GB" i="1" dirty="0" smtClean="0"/>
              <a:t>‘I’</a:t>
            </a:r>
          </a:p>
          <a:p>
            <a:r>
              <a:rPr lang="en-GB" dirty="0"/>
              <a:t>W</a:t>
            </a:r>
            <a:r>
              <a:rPr lang="en-GB" dirty="0" smtClean="0"/>
              <a:t>rite with relevance</a:t>
            </a:r>
          </a:p>
          <a:p>
            <a:r>
              <a:rPr lang="en-GB" dirty="0" smtClean="0"/>
              <a:t>Tense: past / current</a:t>
            </a:r>
          </a:p>
          <a:p>
            <a:r>
              <a:rPr lang="en-GB" b="1" dirty="0" smtClean="0"/>
              <a:t>Keep checking criteria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68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b="1" dirty="0" smtClean="0">
                <a:solidFill>
                  <a:srgbClr val="0070C0"/>
                </a:solidFill>
              </a:rPr>
              <a:t>   Berfau pwerus      </a:t>
            </a:r>
            <a:r>
              <a:rPr lang="en-GB" sz="3600" b="1" dirty="0" smtClean="0">
                <a:solidFill>
                  <a:srgbClr val="0070C0"/>
                </a:solidFill>
              </a:rPr>
              <a:t>  Power verbs: 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Datblygwyd</a:t>
            </a:r>
            <a:endParaRPr lang="en-GB" dirty="0" smtClean="0"/>
          </a:p>
          <a:p>
            <a:r>
              <a:rPr lang="en-GB" dirty="0" err="1" smtClean="0"/>
              <a:t>Trefnwyd</a:t>
            </a:r>
            <a:endParaRPr lang="en-GB" dirty="0" smtClean="0"/>
          </a:p>
          <a:p>
            <a:r>
              <a:rPr lang="en-GB" dirty="0" err="1" smtClean="0"/>
              <a:t>Cyflawnyd</a:t>
            </a:r>
            <a:endParaRPr lang="en-GB" dirty="0" smtClean="0"/>
          </a:p>
          <a:p>
            <a:r>
              <a:rPr lang="en-GB" dirty="0" err="1" smtClean="0"/>
              <a:t>Gychwynnwyd</a:t>
            </a:r>
            <a:endParaRPr lang="en-GB" dirty="0" smtClean="0"/>
          </a:p>
          <a:p>
            <a:r>
              <a:rPr lang="en-GB" dirty="0" err="1" smtClean="0"/>
              <a:t>Perfformiwyd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Rheolwyd</a:t>
            </a:r>
            <a:endParaRPr lang="en-GB" dirty="0" smtClean="0"/>
          </a:p>
          <a:p>
            <a:r>
              <a:rPr lang="en-GB" dirty="0" err="1" smtClean="0"/>
              <a:t>Grewyd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Developed</a:t>
            </a:r>
          </a:p>
          <a:p>
            <a:r>
              <a:rPr lang="en-GB" dirty="0" smtClean="0"/>
              <a:t>Organised</a:t>
            </a:r>
          </a:p>
          <a:p>
            <a:r>
              <a:rPr lang="en-GB" dirty="0" smtClean="0"/>
              <a:t>Achieved</a:t>
            </a:r>
          </a:p>
          <a:p>
            <a:r>
              <a:rPr lang="en-GB" dirty="0" smtClean="0"/>
              <a:t>Initiated</a:t>
            </a:r>
          </a:p>
          <a:p>
            <a:r>
              <a:rPr lang="en-GB" dirty="0" smtClean="0"/>
              <a:t>Performed </a:t>
            </a:r>
          </a:p>
          <a:p>
            <a:r>
              <a:rPr lang="en-GB" dirty="0" smtClean="0"/>
              <a:t>Managed</a:t>
            </a:r>
          </a:p>
          <a:p>
            <a:r>
              <a:rPr lang="en-GB" dirty="0" smtClean="0"/>
              <a:t>Created</a:t>
            </a:r>
          </a:p>
        </p:txBody>
      </p:sp>
    </p:spTree>
    <p:extLst>
      <p:ext uri="{BB962C8B-B14F-4D97-AF65-F5344CB8AC3E}">
        <p14:creationId xmlns:p14="http://schemas.microsoft.com/office/powerpoint/2010/main" val="341131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 smtClean="0"/>
              <a:t>Berfau pwerus         </a:t>
            </a:r>
            <a:r>
              <a:rPr lang="en-GB" sz="3600" dirty="0" smtClean="0"/>
              <a:t>  Power verbs: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Trefn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Cyfla</a:t>
            </a:r>
            <a:r>
              <a:rPr lang="en-GB" b="1" dirty="0" err="1" smtClean="0"/>
              <a:t>wnyd</a:t>
            </a:r>
            <a:endParaRPr lang="en-GB" b="1" dirty="0" smtClean="0"/>
          </a:p>
          <a:p>
            <a:r>
              <a:rPr lang="en-GB" dirty="0" err="1" smtClean="0"/>
              <a:t>Gychwynn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Perfformi</a:t>
            </a:r>
            <a:r>
              <a:rPr lang="en-GB" b="1" dirty="0" err="1" smtClean="0"/>
              <a:t>wyd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Rheol</a:t>
            </a:r>
            <a:r>
              <a:rPr lang="en-GB" b="1" dirty="0" err="1" smtClean="0"/>
              <a:t>wyd</a:t>
            </a:r>
            <a:endParaRPr lang="en-GB" b="1" dirty="0" smtClean="0"/>
          </a:p>
          <a:p>
            <a:r>
              <a:rPr lang="en-GB" dirty="0" err="1" smtClean="0"/>
              <a:t>Gre</a:t>
            </a:r>
            <a:r>
              <a:rPr lang="en-GB" b="1" dirty="0" err="1" smtClean="0"/>
              <a:t>wyd</a:t>
            </a:r>
            <a:endParaRPr lang="en-GB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Organis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Achiev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Initiat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Perform</a:t>
            </a:r>
            <a:r>
              <a:rPr lang="en-GB" b="1" dirty="0" smtClean="0"/>
              <a:t>ed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Manag</a:t>
            </a:r>
            <a:r>
              <a:rPr lang="en-GB" b="1" dirty="0" smtClean="0"/>
              <a:t>ed</a:t>
            </a:r>
          </a:p>
          <a:p>
            <a:r>
              <a:rPr lang="en-GB" dirty="0" smtClean="0"/>
              <a:t>Creat</a:t>
            </a:r>
            <a:r>
              <a:rPr lang="en-GB" b="1" dirty="0" smtClean="0"/>
              <a:t>ed</a:t>
            </a:r>
          </a:p>
        </p:txBody>
      </p:sp>
    </p:spTree>
    <p:extLst>
      <p:ext uri="{BB962C8B-B14F-4D97-AF65-F5344CB8AC3E}">
        <p14:creationId xmlns:p14="http://schemas.microsoft.com/office/powerpoint/2010/main" val="17206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>
            <a:noAutofit/>
          </a:bodyPr>
          <a:lstStyle/>
          <a:p>
            <a:pPr algn="l"/>
            <a:r>
              <a:rPr lang="cy-GB" sz="3600" dirty="0" smtClean="0">
                <a:solidFill>
                  <a:srgbClr val="0070C0"/>
                </a:solidFill>
              </a:rPr>
              <a:t>    Faint </a:t>
            </a:r>
            <a:r>
              <a:rPr lang="cy-GB" sz="3600" dirty="0">
                <a:solidFill>
                  <a:srgbClr val="0070C0"/>
                </a:solidFill>
              </a:rPr>
              <a:t>o </a:t>
            </a:r>
            <a:r>
              <a:rPr lang="cy-GB" sz="3600" dirty="0" smtClean="0">
                <a:solidFill>
                  <a:srgbClr val="0070C0"/>
                </a:solidFill>
              </a:rPr>
              <a:t>wybodaeth </a:t>
            </a:r>
            <a:r>
              <a:rPr lang="en-GB" sz="3600" dirty="0" smtClean="0">
                <a:solidFill>
                  <a:srgbClr val="0070C0"/>
                </a:solidFill>
              </a:rPr>
              <a:t>   How much info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 smtClean="0"/>
              <a:t>mcdonalds</a:t>
            </a:r>
            <a:endParaRPr lang="en-GB" dirty="0" smtClean="0"/>
          </a:p>
          <a:p>
            <a:r>
              <a:rPr lang="en-GB" dirty="0" err="1" smtClean="0"/>
              <a:t>gweithiais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smtClean="0"/>
              <a:t>McDonalds</a:t>
            </a:r>
          </a:p>
          <a:p>
            <a:r>
              <a:rPr lang="en-GB" b="1" dirty="0"/>
              <a:t>M</a:t>
            </a:r>
            <a:r>
              <a:rPr lang="en-GB" dirty="0"/>
              <a:t>cDonalds: </a:t>
            </a:r>
            <a:r>
              <a:rPr lang="en-GB" sz="2900" i="1" dirty="0" err="1">
                <a:solidFill>
                  <a:schemeClr val="accent1">
                    <a:lumMod val="75000"/>
                  </a:schemeClr>
                </a:solidFill>
              </a:rPr>
              <a:t>Aelod</a:t>
            </a:r>
            <a:r>
              <a:rPr lang="en-GB" sz="29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900" i="1" dirty="0" err="1">
                <a:solidFill>
                  <a:schemeClr val="accent1">
                    <a:lumMod val="75000"/>
                  </a:schemeClr>
                </a:solidFill>
              </a:rPr>
              <a:t>Criw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smtClean="0"/>
              <a:t>McDonalds</a:t>
            </a:r>
            <a:r>
              <a:rPr lang="en-GB" dirty="0"/>
              <a:t>: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Aelod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Criw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sgiliau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gwasanaeth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cwsmeriaid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 &amp;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gweini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bwyd</a:t>
            </a: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/>
              <a:t>McDonalds: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Aelod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Criw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( 2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flynedd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Datblygais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sgiliau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gwasanaeth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cwsmer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safonau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rhyngwladol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;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allu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gwaith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tîm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delio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â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sefyllfaoedd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anodd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;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tystysgrifedig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Iechyd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&amp;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Hylendid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endParaRPr lang="en-GB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mcdonalds</a:t>
            </a:r>
            <a:r>
              <a:rPr lang="en-GB" dirty="0"/>
              <a:t> </a:t>
            </a:r>
          </a:p>
          <a:p>
            <a:r>
              <a:rPr lang="en-GB" dirty="0"/>
              <a:t>worked in McDonalds</a:t>
            </a:r>
          </a:p>
          <a:p>
            <a:r>
              <a:rPr lang="en-GB" b="1" dirty="0"/>
              <a:t>M</a:t>
            </a:r>
            <a:r>
              <a:rPr lang="en-GB" dirty="0"/>
              <a:t>cDonalds: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Crew Member</a:t>
            </a:r>
          </a:p>
          <a:p>
            <a:r>
              <a:rPr lang="en-GB" dirty="0"/>
              <a:t>McDonalds: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Crew Member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customer service skills &amp; serving food</a:t>
            </a:r>
          </a:p>
          <a:p>
            <a:r>
              <a:rPr lang="en-GB" dirty="0"/>
              <a:t>McDonalds: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Crew Member (2 years) – developed customer service skills to international 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standards; </a:t>
            </a:r>
            <a:r>
              <a:rPr lang="en-GB" i="1" dirty="0" err="1" smtClean="0">
                <a:solidFill>
                  <a:schemeClr val="accent1">
                    <a:lumMod val="75000"/>
                  </a:schemeClr>
                </a:solidFill>
              </a:rPr>
              <a:t>teamworked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&amp; </a:t>
            </a:r>
            <a:r>
              <a:rPr lang="en-GB" i="1" dirty="0" smtClean="0">
                <a:solidFill>
                  <a:schemeClr val="accent1">
                    <a:lumMod val="75000"/>
                  </a:schemeClr>
                </a:solidFill>
              </a:rPr>
              <a:t>dealt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with difficult situations. Health &amp; Hygiene certificated.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44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6520403"/>
              </p:ext>
            </p:extLst>
          </p:nvPr>
        </p:nvGraphicFramePr>
        <p:xfrm>
          <a:off x="457200" y="1600200"/>
          <a:ext cx="7992888" cy="2044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4482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pellach</a:t>
                      </a: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6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41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260648"/>
            <a:ext cx="8435280" cy="5256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Prospects: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elfen</a:t>
            </a:r>
            <a:r>
              <a:rPr lang="en-GB" sz="2400" dirty="0" smtClean="0"/>
              <a:t> CV / All CV related:  </a:t>
            </a:r>
            <a:r>
              <a:rPr lang="en-GB" sz="2200" dirty="0" smtClean="0">
                <a:hlinkClick r:id="rId2"/>
              </a:rPr>
              <a:t>https</a:t>
            </a:r>
            <a:r>
              <a:rPr lang="en-GB" sz="2200" dirty="0">
                <a:hlinkClick r:id="rId2"/>
              </a:rPr>
              <a:t>://</a:t>
            </a:r>
            <a:r>
              <a:rPr lang="en-GB" sz="2200" dirty="0" smtClean="0">
                <a:hlinkClick r:id="rId2"/>
              </a:rPr>
              <a:t>www.prospects.ac.uk/careers-advice/cvs-and-cover-letters</a:t>
            </a:r>
            <a:r>
              <a:rPr lang="en-GB" sz="2200" dirty="0" smtClean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 err="1" smtClean="0"/>
              <a:t>Enghraifft</a:t>
            </a:r>
            <a:r>
              <a:rPr lang="en-GB" sz="2200" dirty="0" smtClean="0"/>
              <a:t> CV </a:t>
            </a:r>
            <a:r>
              <a:rPr lang="en-GB" sz="2200" dirty="0" err="1" smtClean="0"/>
              <a:t>Traddodiadol</a:t>
            </a:r>
            <a:r>
              <a:rPr lang="en-GB" sz="2200" dirty="0" smtClean="0"/>
              <a:t> / Example of </a:t>
            </a:r>
            <a:r>
              <a:rPr lang="en-GB" sz="2200" dirty="0" err="1" smtClean="0"/>
              <a:t>Trad</a:t>
            </a:r>
            <a:r>
              <a:rPr lang="en-GB" sz="2200" dirty="0" smtClean="0"/>
              <a:t>. </a:t>
            </a:r>
            <a:r>
              <a:rPr lang="en-GB" sz="2200" dirty="0"/>
              <a:t>CV: </a:t>
            </a:r>
            <a:r>
              <a:rPr lang="en-GB" sz="2200" dirty="0">
                <a:hlinkClick r:id="rId3"/>
              </a:rPr>
              <a:t>https://</a:t>
            </a:r>
            <a:r>
              <a:rPr lang="en-GB" sz="2200" dirty="0" smtClean="0">
                <a:hlinkClick r:id="rId3"/>
              </a:rPr>
              <a:t>prospects-ac-uk.cdn.prismic.io/prospects-ac-uk%2Fe004aae6-c6cd-4f25-a132-d3698bdc6eb7_cv-traditional-2015.pdf</a:t>
            </a:r>
            <a:r>
              <a:rPr lang="en-GB" sz="2200" dirty="0" smtClean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 err="1" smtClean="0"/>
              <a:t>Llythyr</a:t>
            </a:r>
            <a:r>
              <a:rPr lang="en-GB" sz="2200" dirty="0" smtClean="0"/>
              <a:t> </a:t>
            </a:r>
            <a:r>
              <a:rPr lang="en-GB" sz="2200" dirty="0" err="1" smtClean="0"/>
              <a:t>eglurhaol</a:t>
            </a:r>
            <a:r>
              <a:rPr lang="en-GB" sz="2200" dirty="0" smtClean="0"/>
              <a:t> / </a:t>
            </a:r>
            <a:r>
              <a:rPr lang="en-GB" sz="2200" dirty="0"/>
              <a:t>Covering letter: </a:t>
            </a:r>
            <a:r>
              <a:rPr lang="en-GB" sz="2200" dirty="0">
                <a:hlinkClick r:id="rId4"/>
              </a:rPr>
              <a:t>https://</a:t>
            </a:r>
            <a:r>
              <a:rPr lang="en-GB" sz="2200" dirty="0" smtClean="0">
                <a:hlinkClick r:id="rId4"/>
              </a:rPr>
              <a:t>www.prospects.ac.uk/careers-advice/cvs-and-cover-letters/cover-letters</a:t>
            </a:r>
            <a:r>
              <a:rPr lang="en-GB" sz="2200" dirty="0" smtClean="0"/>
              <a:t> </a:t>
            </a:r>
          </a:p>
          <a:p>
            <a:pPr marL="0" indent="0">
              <a:buNone/>
            </a:pPr>
            <a:endParaRPr lang="en-GB" sz="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3000" dirty="0" err="1" smtClean="0">
                <a:solidFill>
                  <a:srgbClr val="002060"/>
                </a:solidFill>
              </a:rPr>
              <a:t>Berfau</a:t>
            </a:r>
            <a:r>
              <a:rPr lang="en-GB" sz="3000" dirty="0" smtClean="0">
                <a:solidFill>
                  <a:srgbClr val="002060"/>
                </a:solidFill>
              </a:rPr>
              <a:t> </a:t>
            </a:r>
            <a:r>
              <a:rPr lang="en-GB" sz="3000" dirty="0" err="1" smtClean="0">
                <a:solidFill>
                  <a:srgbClr val="002060"/>
                </a:solidFill>
              </a:rPr>
              <a:t>bweris</a:t>
            </a:r>
            <a:r>
              <a:rPr lang="en-GB" sz="3000" dirty="0" smtClean="0">
                <a:solidFill>
                  <a:srgbClr val="002060"/>
                </a:solidFill>
              </a:rPr>
              <a:t> / Power verbs (</a:t>
            </a:r>
            <a:r>
              <a:rPr lang="en-GB" sz="3000" dirty="0" err="1" smtClean="0">
                <a:solidFill>
                  <a:srgbClr val="002060"/>
                </a:solidFill>
              </a:rPr>
              <a:t>Uo</a:t>
            </a:r>
            <a:r>
              <a:rPr lang="en-GB" sz="3000" dirty="0" smtClean="0">
                <a:solidFill>
                  <a:srgbClr val="002060"/>
                </a:solidFill>
              </a:rPr>
              <a:t> Northern Iowa):  </a:t>
            </a:r>
            <a:r>
              <a:rPr lang="en-GB" sz="1700" dirty="0">
                <a:hlinkClick r:id="rId5"/>
              </a:rPr>
              <a:t>https://</a:t>
            </a:r>
            <a:r>
              <a:rPr lang="en-GB" sz="1700" dirty="0" smtClean="0">
                <a:hlinkClick r:id="rId5"/>
              </a:rPr>
              <a:t>www.uni.edu/careerservices/sites/default/files/docs/resume_verbs.pdf</a:t>
            </a:r>
            <a:r>
              <a:rPr lang="en-GB" sz="1700" dirty="0" smtClean="0"/>
              <a:t> </a:t>
            </a:r>
          </a:p>
          <a:p>
            <a:pPr marL="0" indent="0">
              <a:buNone/>
            </a:pPr>
            <a:endParaRPr lang="en-GB" sz="1500" dirty="0" smtClean="0"/>
          </a:p>
        </p:txBody>
      </p:sp>
    </p:spTree>
    <p:extLst>
      <p:ext uri="{BB962C8B-B14F-4D97-AF65-F5344CB8AC3E}">
        <p14:creationId xmlns:p14="http://schemas.microsoft.com/office/powerpoint/2010/main" val="360668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2905</TotalTime>
  <Words>952</Words>
  <Application>Microsoft Office PowerPoint</Application>
  <PresentationFormat>On-screen Show (4:3)</PresentationFormat>
  <Paragraphs>327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Britannic Bold</vt:lpstr>
      <vt:lpstr>Calibri</vt:lpstr>
      <vt:lpstr>Myriad Pro</vt:lpstr>
      <vt:lpstr>Times New Roman</vt:lpstr>
      <vt:lpstr>Wingdings</vt:lpstr>
      <vt:lpstr>20140311PresentationUWTSDTemplate</vt:lpstr>
      <vt:lpstr>  Egwyddorion CV    </vt:lpstr>
      <vt:lpstr>PowerPoint Presentation</vt:lpstr>
      <vt:lpstr>PowerPoint Presentation</vt:lpstr>
      <vt:lpstr>PowerPoint Presentation</vt:lpstr>
      <vt:lpstr>    Diffiniad                Definition</vt:lpstr>
      <vt:lpstr>    Diffiniad                Definition</vt:lpstr>
      <vt:lpstr>      Cyd-destun CV           CV in context</vt:lpstr>
      <vt:lpstr>  Tarddiad y dystiolaeth     Source of evidence</vt:lpstr>
      <vt:lpstr>       Cynnwys         Content</vt:lpstr>
      <vt:lpstr>  Torrwch y dasg i lawr      Break the task down</vt:lpstr>
      <vt:lpstr>PowerPoint Presentation</vt:lpstr>
      <vt:lpstr>PowerPoint Presentation</vt:lpstr>
      <vt:lpstr>ENGLISH ONLY:     Break the task down</vt:lpstr>
      <vt:lpstr>CYMRAEG YN UNIG:  Torrwch y dasg i lawr</vt:lpstr>
      <vt:lpstr>PowerPoint Presentation</vt:lpstr>
      <vt:lpstr>      Meini prawf?             Criteria?</vt:lpstr>
      <vt:lpstr>PowerPoint Presentation</vt:lpstr>
      <vt:lpstr>PARETO</vt:lpstr>
      <vt:lpstr>PARETO</vt:lpstr>
      <vt:lpstr>PowerPoint Presentation</vt:lpstr>
      <vt:lpstr>PowerPoint Presentation</vt:lpstr>
      <vt:lpstr>PowerPoint Presentation</vt:lpstr>
      <vt:lpstr>Strwythur/Ymddangosiad                          Structure/Appearance    </vt:lpstr>
      <vt:lpstr>PowerPoint Presentation</vt:lpstr>
      <vt:lpstr>PowerPoint Presentation</vt:lpstr>
      <vt:lpstr> Llythyr eglurhaol       Covering letter</vt:lpstr>
      <vt:lpstr>PowerPoint Presentation</vt:lpstr>
      <vt:lpstr>Opsiynol?                   Optional?</vt:lpstr>
      <vt:lpstr>   Ysgrifennu gryf        Writing strongly</vt:lpstr>
      <vt:lpstr>   Berfau pwerus        Power verbs: </vt:lpstr>
      <vt:lpstr>Berfau pwerus           Power verbs: </vt:lpstr>
      <vt:lpstr>    Faint o wybodaeth    How much info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Sandra Dettmer</cp:lastModifiedBy>
  <cp:revision>326</cp:revision>
  <cp:lastPrinted>2016-05-11T14:26:01Z</cp:lastPrinted>
  <dcterms:created xsi:type="dcterms:W3CDTF">2015-04-14T15:21:28Z</dcterms:created>
  <dcterms:modified xsi:type="dcterms:W3CDTF">2019-03-22T22:46:58Z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