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handoutMasterIdLst>
    <p:handoutMasterId r:id="rId36"/>
  </p:handoutMasterIdLst>
  <p:sldIdLst>
    <p:sldId id="256" r:id="rId2"/>
    <p:sldId id="263" r:id="rId3"/>
    <p:sldId id="270" r:id="rId4"/>
    <p:sldId id="320" r:id="rId5"/>
    <p:sldId id="321" r:id="rId6"/>
    <p:sldId id="322" r:id="rId7"/>
    <p:sldId id="330" r:id="rId8"/>
    <p:sldId id="332" r:id="rId9"/>
    <p:sldId id="333" r:id="rId10"/>
    <p:sldId id="334" r:id="rId11"/>
    <p:sldId id="335" r:id="rId12"/>
    <p:sldId id="342" r:id="rId13"/>
    <p:sldId id="343" r:id="rId14"/>
    <p:sldId id="324" r:id="rId15"/>
    <p:sldId id="339" r:id="rId16"/>
    <p:sldId id="319" r:id="rId17"/>
    <p:sldId id="340" r:id="rId18"/>
    <p:sldId id="341" r:id="rId19"/>
    <p:sldId id="329" r:id="rId20"/>
    <p:sldId id="326" r:id="rId21"/>
    <p:sldId id="327" r:id="rId22"/>
    <p:sldId id="325" r:id="rId23"/>
    <p:sldId id="344" r:id="rId24"/>
    <p:sldId id="345" r:id="rId25"/>
    <p:sldId id="346" r:id="rId26"/>
    <p:sldId id="347" r:id="rId27"/>
    <p:sldId id="348" r:id="rId28"/>
    <p:sldId id="349" r:id="rId29"/>
    <p:sldId id="350" r:id="rId30"/>
    <p:sldId id="351" r:id="rId31"/>
    <p:sldId id="352" r:id="rId32"/>
    <p:sldId id="338" r:id="rId33"/>
    <p:sldId id="337" r:id="rId34"/>
    <p:sldId id="336" r:id="rId35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9527" autoAdjust="0"/>
  </p:normalViewPr>
  <p:slideViewPr>
    <p:cSldViewPr snapToGrid="0" snapToObjects="1">
      <p:cViewPr varScale="1">
        <p:scale>
          <a:sx n="68" d="100"/>
          <a:sy n="68" d="100"/>
        </p:scale>
        <p:origin x="1362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autoTitleDeleted val="0"/>
    <c:plotArea>
      <c:layout>
        <c:manualLayout>
          <c:layoutTarget val="inner"/>
          <c:xMode val="edge"/>
          <c:yMode val="edge"/>
          <c:x val="0.23773952036573009"/>
          <c:y val="2.8662407313940558E-2"/>
          <c:w val="0.52813544731173101"/>
          <c:h val="0.91908953257912429"/>
        </c:manualLayout>
      </c:layout>
      <c:barChart>
        <c:barDir val="bar"/>
        <c:grouping val="stack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At secondary school</c:v>
                </c:pt>
              </c:strCache>
            </c:strRef>
          </c:tx>
          <c:invertIfNegative val="0"/>
          <c:dLbls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000">
                    <a:solidFill>
                      <a:srgbClr val="FFFFFF"/>
                    </a:solidFill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Sheet1!$A$2:$A$10</c:f>
              <c:strCache>
                <c:ptCount val="9"/>
                <c:pt idx="0">
                  <c:v>Managing up</c:v>
                </c:pt>
                <c:pt idx="1">
                  <c:v>Dealing with conflict</c:v>
                </c:pt>
                <c:pt idx="2">
                  <c:v>Negotiation/influencing skills</c:v>
                </c:pt>
                <c:pt idx="3">
                  <c:v>Commercial awareness</c:v>
                </c:pt>
                <c:pt idx="4">
                  <c:v>Business-appropriate communication</c:v>
                </c:pt>
                <c:pt idx="5">
                  <c:v>Self-awareness</c:v>
                </c:pt>
                <c:pt idx="6">
                  <c:v>Problem-solving</c:v>
                </c:pt>
                <c:pt idx="7">
                  <c:v>Interpersonal skills</c:v>
                </c:pt>
                <c:pt idx="8">
                  <c:v>Teamwork</c:v>
                </c:pt>
              </c:strCache>
            </c:strRef>
          </c:cat>
          <c:val>
            <c:numRef>
              <c:f>Sheet1!$B$2:$B$10</c:f>
              <c:numCache>
                <c:formatCode>General</c:formatCode>
                <c:ptCount val="9"/>
                <c:pt idx="0">
                  <c:v>1</c:v>
                </c:pt>
                <c:pt idx="1">
                  <c:v>20</c:v>
                </c:pt>
                <c:pt idx="2">
                  <c:v>7</c:v>
                </c:pt>
                <c:pt idx="3">
                  <c:v>7</c:v>
                </c:pt>
                <c:pt idx="4">
                  <c:v>10</c:v>
                </c:pt>
                <c:pt idx="5">
                  <c:v>39</c:v>
                </c:pt>
                <c:pt idx="6">
                  <c:v>46</c:v>
                </c:pt>
                <c:pt idx="7">
                  <c:v>58</c:v>
                </c:pt>
                <c:pt idx="8">
                  <c:v>68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368-4AD7-8CA0-B5DD9FD6DB47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At further education and university</c:v>
                </c:pt>
              </c:strCache>
            </c:strRef>
          </c:tx>
          <c:invertIfNegative val="0"/>
          <c:dLbls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000">
                    <a:solidFill>
                      <a:srgbClr val="FFFFFF"/>
                    </a:solidFill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Sheet1!$A$2:$A$10</c:f>
              <c:strCache>
                <c:ptCount val="9"/>
                <c:pt idx="0">
                  <c:v>Managing up</c:v>
                </c:pt>
                <c:pt idx="1">
                  <c:v>Dealing with conflict</c:v>
                </c:pt>
                <c:pt idx="2">
                  <c:v>Negotiation/influencing skills</c:v>
                </c:pt>
                <c:pt idx="3">
                  <c:v>Commercial awareness</c:v>
                </c:pt>
                <c:pt idx="4">
                  <c:v>Business-appropriate communication</c:v>
                </c:pt>
                <c:pt idx="5">
                  <c:v>Self-awareness</c:v>
                </c:pt>
                <c:pt idx="6">
                  <c:v>Problem-solving</c:v>
                </c:pt>
                <c:pt idx="7">
                  <c:v>Interpersonal skills</c:v>
                </c:pt>
                <c:pt idx="8">
                  <c:v>Teamwork</c:v>
                </c:pt>
              </c:strCache>
            </c:strRef>
          </c:cat>
          <c:val>
            <c:numRef>
              <c:f>Sheet1!$C$2:$C$10</c:f>
              <c:numCache>
                <c:formatCode>General</c:formatCode>
                <c:ptCount val="9"/>
                <c:pt idx="0">
                  <c:v>4</c:v>
                </c:pt>
                <c:pt idx="1">
                  <c:v>24</c:v>
                </c:pt>
                <c:pt idx="2">
                  <c:v>33</c:v>
                </c:pt>
                <c:pt idx="3">
                  <c:v>32</c:v>
                </c:pt>
                <c:pt idx="4">
                  <c:v>28</c:v>
                </c:pt>
                <c:pt idx="5">
                  <c:v>36</c:v>
                </c:pt>
                <c:pt idx="6">
                  <c:v>39</c:v>
                </c:pt>
                <c:pt idx="7">
                  <c:v>27</c:v>
                </c:pt>
                <c:pt idx="8">
                  <c:v>23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A368-4AD7-8CA0-B5DD9FD6DB47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During internship/work experience</c:v>
                </c:pt>
              </c:strCache>
            </c:strRef>
          </c:tx>
          <c:invertIfNegative val="0"/>
          <c:dLbls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000">
                    <a:solidFill>
                      <a:schemeClr val="bg1"/>
                    </a:solidFill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Sheet1!$A$2:$A$10</c:f>
              <c:strCache>
                <c:ptCount val="9"/>
                <c:pt idx="0">
                  <c:v>Managing up</c:v>
                </c:pt>
                <c:pt idx="1">
                  <c:v>Dealing with conflict</c:v>
                </c:pt>
                <c:pt idx="2">
                  <c:v>Negotiation/influencing skills</c:v>
                </c:pt>
                <c:pt idx="3">
                  <c:v>Commercial awareness</c:v>
                </c:pt>
                <c:pt idx="4">
                  <c:v>Business-appropriate communication</c:v>
                </c:pt>
                <c:pt idx="5">
                  <c:v>Self-awareness</c:v>
                </c:pt>
                <c:pt idx="6">
                  <c:v>Problem-solving</c:v>
                </c:pt>
                <c:pt idx="7">
                  <c:v>Interpersonal skills</c:v>
                </c:pt>
                <c:pt idx="8">
                  <c:v>Teamwork</c:v>
                </c:pt>
              </c:strCache>
            </c:strRef>
          </c:cat>
          <c:val>
            <c:numRef>
              <c:f>Sheet1!$D$2:$D$10</c:f>
              <c:numCache>
                <c:formatCode>General</c:formatCode>
                <c:ptCount val="9"/>
                <c:pt idx="0">
                  <c:v>11</c:v>
                </c:pt>
                <c:pt idx="1">
                  <c:v>18</c:v>
                </c:pt>
                <c:pt idx="2">
                  <c:v>14</c:v>
                </c:pt>
                <c:pt idx="3">
                  <c:v>18</c:v>
                </c:pt>
                <c:pt idx="4">
                  <c:v>33</c:v>
                </c:pt>
                <c:pt idx="5">
                  <c:v>15</c:v>
                </c:pt>
                <c:pt idx="6">
                  <c:v>10</c:v>
                </c:pt>
                <c:pt idx="7">
                  <c:v>9</c:v>
                </c:pt>
                <c:pt idx="8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A368-4AD7-8CA0-B5DD9FD6DB47}"/>
            </c:ext>
          </c:extLst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Post Hiring/On the job</c:v>
                </c:pt>
              </c:strCache>
            </c:strRef>
          </c:tx>
          <c:invertIfNegative val="0"/>
          <c:dLbls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000">
                    <a:solidFill>
                      <a:srgbClr val="FFFFFF"/>
                    </a:solidFill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Sheet1!$A$2:$A$10</c:f>
              <c:strCache>
                <c:ptCount val="9"/>
                <c:pt idx="0">
                  <c:v>Managing up</c:v>
                </c:pt>
                <c:pt idx="1">
                  <c:v>Dealing with conflict</c:v>
                </c:pt>
                <c:pt idx="2">
                  <c:v>Negotiation/influencing skills</c:v>
                </c:pt>
                <c:pt idx="3">
                  <c:v>Commercial awareness</c:v>
                </c:pt>
                <c:pt idx="4">
                  <c:v>Business-appropriate communication</c:v>
                </c:pt>
                <c:pt idx="5">
                  <c:v>Self-awareness</c:v>
                </c:pt>
                <c:pt idx="6">
                  <c:v>Problem-solving</c:v>
                </c:pt>
                <c:pt idx="7">
                  <c:v>Interpersonal skills</c:v>
                </c:pt>
                <c:pt idx="8">
                  <c:v>Teamwork</c:v>
                </c:pt>
              </c:strCache>
            </c:strRef>
          </c:cat>
          <c:val>
            <c:numRef>
              <c:f>Sheet1!$E$2:$E$10</c:f>
              <c:numCache>
                <c:formatCode>General</c:formatCode>
                <c:ptCount val="9"/>
                <c:pt idx="0">
                  <c:v>84</c:v>
                </c:pt>
                <c:pt idx="1">
                  <c:v>38</c:v>
                </c:pt>
                <c:pt idx="2">
                  <c:v>46</c:v>
                </c:pt>
                <c:pt idx="3">
                  <c:v>43</c:v>
                </c:pt>
                <c:pt idx="4">
                  <c:v>29</c:v>
                </c:pt>
                <c:pt idx="5">
                  <c:v>8</c:v>
                </c:pt>
                <c:pt idx="6">
                  <c:v>5</c:v>
                </c:pt>
                <c:pt idx="7">
                  <c:v>5</c:v>
                </c:pt>
                <c:pt idx="8">
                  <c:v>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A368-4AD7-8CA0-B5DD9FD6DB47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overlap val="100"/>
        <c:axId val="144446528"/>
        <c:axId val="145004504"/>
      </c:barChart>
      <c:catAx>
        <c:axId val="144446528"/>
        <c:scaling>
          <c:orientation val="minMax"/>
        </c:scaling>
        <c:delete val="0"/>
        <c:axPos val="l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000"/>
            </a:pPr>
            <a:endParaRPr lang="en-US"/>
          </a:p>
        </c:txPr>
        <c:crossAx val="145004504"/>
        <c:crosses val="autoZero"/>
        <c:auto val="1"/>
        <c:lblAlgn val="ctr"/>
        <c:lblOffset val="100"/>
        <c:noMultiLvlLbl val="0"/>
      </c:catAx>
      <c:valAx>
        <c:axId val="145004504"/>
        <c:scaling>
          <c:orientation val="minMax"/>
        </c:scaling>
        <c:delete val="0"/>
        <c:axPos val="b"/>
        <c:majorGridlines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000"/>
            </a:pPr>
            <a:endParaRPr lang="en-US"/>
          </a:p>
        </c:txPr>
        <c:crossAx val="144446528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79305385188041255"/>
          <c:y val="0.17861993688935943"/>
          <c:w val="0.193798581581168"/>
          <c:h val="0.61670339229951698"/>
        </c:manualLayout>
      </c:layout>
      <c:overlay val="0"/>
      <c:txPr>
        <a:bodyPr/>
        <a:lstStyle/>
        <a:p>
          <a:pPr>
            <a:defRPr sz="1600"/>
          </a:pPr>
          <a:endParaRPr lang="en-US"/>
        </a:p>
      </c:txPr>
    </c:legend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323453-7D00-4B32-987B-6E3B3F9C5014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35F14F-5C22-42B0-BFC3-2BAE047C3E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25099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  <inkml:channel name="T" type="integer" max="2.14748E9" units="dev"/>
        </inkml:traceFormat>
        <inkml:channelProperties>
          <inkml:channelProperty channel="X" name="resolution" value="53.35938" units="1/cm"/>
          <inkml:channelProperty channel="Y" name="resolution" value="53.33333" units="1/cm"/>
          <inkml:channelProperty channel="T" name="resolution" value="1" units="1/dev"/>
        </inkml:channelProperties>
      </inkml:inkSource>
      <inkml:timestamp xml:id="ts0" timeString="2018-10-23T19:58:15.627"/>
    </inkml:context>
    <inkml:brush xml:id="br0">
      <inkml:brushProperty name="width" value="0.1" units="cm"/>
      <inkml:brushProperty name="height" value="0.1" units="cm"/>
      <inkml:brushProperty name="fitToCurve" value="1"/>
    </inkml:brush>
  </inkml:definitions>
  <inkml:trace contextRef="#ctx0" brushRef="#br0">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  <inkml:channel name="T" type="integer" max="2.14748E9" units="dev"/>
        </inkml:traceFormat>
        <inkml:channelProperties>
          <inkml:channelProperty channel="X" name="resolution" value="53.35938" units="1/cm"/>
          <inkml:channelProperty channel="Y" name="resolution" value="53.33333" units="1/cm"/>
          <inkml:channelProperty channel="T" name="resolution" value="1" units="1/dev"/>
        </inkml:channelProperties>
      </inkml:inkSource>
      <inkml:timestamp xml:id="ts0" timeString="2018-10-23T19:58:34.347"/>
    </inkml:context>
    <inkml:brush xml:id="br0">
      <inkml:brushProperty name="width" value="0.1" units="cm"/>
      <inkml:brushProperty name="height" value="0.1" units="cm"/>
      <inkml:brushProperty name="fitToCurve" value="1"/>
    </inkml:brush>
  </inkml:definitions>
  <inkml:trace contextRef="#ctx0" brushRef="#br0">0 0 0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  <inkml:channel name="T" type="integer" max="2.14748E9" units="dev"/>
        </inkml:traceFormat>
        <inkml:channelProperties>
          <inkml:channelProperty channel="X" name="resolution" value="53.35938" units="1/cm"/>
          <inkml:channelProperty channel="Y" name="resolution" value="53.33333" units="1/cm"/>
          <inkml:channelProperty channel="T" name="resolution" value="1" units="1/dev"/>
        </inkml:channelProperties>
      </inkml:inkSource>
      <inkml:timestamp xml:id="ts0" timeString="2018-10-23T19:58:36.894"/>
    </inkml:context>
    <inkml:brush xml:id="br0">
      <inkml:brushProperty name="width" value="0.1" units="cm"/>
      <inkml:brushProperty name="height" value="0.1" units="cm"/>
      <inkml:brushProperty name="fitToCurve" value="1"/>
    </inkml:brush>
  </inkml:definitions>
  <inkml:trace contextRef="#ctx0" brushRef="#br0">0 0 0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  <inkml:channel name="T" type="integer" max="2.14748E9" units="dev"/>
        </inkml:traceFormat>
        <inkml:channelProperties>
          <inkml:channelProperty channel="X" name="resolution" value="53.35938" units="1/cm"/>
          <inkml:channelProperty channel="Y" name="resolution" value="53.33333" units="1/cm"/>
          <inkml:channelProperty channel="T" name="resolution" value="1" units="1/dev"/>
        </inkml:channelProperties>
      </inkml:inkSource>
      <inkml:timestamp xml:id="ts0" timeString="2018-10-23T19:58:37.910"/>
    </inkml:context>
    <inkml:brush xml:id="br0">
      <inkml:brushProperty name="width" value="0.1" units="cm"/>
      <inkml:brushProperty name="height" value="0.1" units="cm"/>
      <inkml:brushProperty name="fitToCurve" value="1"/>
    </inkml:brush>
  </inkml:definitions>
  <inkml:trace contextRef="#ctx0" brushRef="#br0">0 0 0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A8E89-F684-5E47-B4F7-FB1003EDCDA8}" type="datetimeFigureOut">
              <a:rPr lang="en-US" smtClean="0"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F9F9B-5FA3-4C41-BC52-3273BBA43DF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0903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A8E89-F684-5E47-B4F7-FB1003EDCDA8}" type="datetimeFigureOut">
              <a:rPr lang="en-US" smtClean="0"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F9F9B-5FA3-4C41-BC52-3273BBA43DF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6874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A8E89-F684-5E47-B4F7-FB1003EDCDA8}" type="datetimeFigureOut">
              <a:rPr lang="en-US" smtClean="0"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F9F9B-5FA3-4C41-BC52-3273BBA43DF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03877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A8E89-F684-5E47-B4F7-FB1003EDCDA8}" type="datetimeFigureOut">
              <a:rPr lang="en-US" smtClean="0"/>
              <a:t>10/23/2018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F9F9B-5FA3-4C41-BC52-3273BBA43DF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49121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A8E89-F684-5E47-B4F7-FB1003EDCDA8}" type="datetimeFigureOut">
              <a:rPr lang="en-US" smtClean="0"/>
              <a:t>10/23/2018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F9F9B-5FA3-4C41-BC52-3273BBA43DF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2564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A8E89-F684-5E47-B4F7-FB1003EDCDA8}" type="datetimeFigureOut">
              <a:rPr lang="en-US" smtClean="0"/>
              <a:t>10/23/2018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F9F9B-5FA3-4C41-BC52-3273BBA43DF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42742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A8E89-F684-5E47-B4F7-FB1003EDCDA8}" type="datetimeFigureOut">
              <a:rPr lang="en-US" smtClean="0"/>
              <a:t>10/23/2018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F9F9B-5FA3-4C41-BC52-3273BBA43DF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21763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A8E89-F684-5E47-B4F7-FB1003EDCDA8}" type="datetimeFigureOut">
              <a:rPr lang="en-US" smtClean="0"/>
              <a:t>10/23/2018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F9F9B-5FA3-4C41-BC52-3273BBA43DF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35120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A8E89-F684-5E47-B4F7-FB1003EDCDA8}" type="datetimeFigureOut">
              <a:rPr lang="en-US" smtClean="0"/>
              <a:t>10/23/2018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F9F9B-5FA3-4C41-BC52-3273BBA43DF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28241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A8E89-F684-5E47-B4F7-FB1003EDCDA8}" type="datetimeFigureOut">
              <a:rPr lang="en-US" smtClean="0"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F9F9B-5FA3-4C41-BC52-3273BBA43DF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12291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A8E89-F684-5E47-B4F7-FB1003EDCDA8}" type="datetimeFigureOut">
              <a:rPr lang="en-US" smtClean="0"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F9F9B-5FA3-4C41-BC52-3273BBA43DF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8599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3A8E89-F684-5E47-B4F7-FB1003EDCDA8}" type="datetimeFigureOut">
              <a:rPr lang="en-US" smtClean="0"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CF9F9B-5FA3-4C41-BC52-3273BBA43DF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19015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4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4.xml"/><Relationship Id="rId6" Type="http://schemas.openxmlformats.org/officeDocument/2006/relationships/customXml" Target="../ink/ink4.xml"/><Relationship Id="rId5" Type="http://schemas.openxmlformats.org/officeDocument/2006/relationships/customXml" Target="../ink/ink3.xml"/><Relationship Id="rId4" Type="http://schemas.openxmlformats.org/officeDocument/2006/relationships/customXml" Target="../ink/ink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://competendo.net/en/Main_Page" TargetMode="External"/><Relationship Id="rId3" Type="http://schemas.openxmlformats.org/officeDocument/2006/relationships/hyperlink" Target="http://www.europeanschoolnetacademy.eu/en/web/boosting-a-sense-of-initiative-and-entrepreneurship-in-your-students" TargetMode="External"/><Relationship Id="rId7" Type="http://schemas.openxmlformats.org/officeDocument/2006/relationships/hyperlink" Target="http://www.eee-platform.eu/course-i-fostering-ideas-recognizing-opportunities/" TargetMode="External"/><Relationship Id="rId2" Type="http://schemas.openxmlformats.org/officeDocument/2006/relationships/hyperlink" Target="https://www.youtube.com/playlist?list=PLGI5zHT2w7jAPsfSjWfatN4tlxJhvbj7-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ee-platform.eu/entrepreneurship-teaching-toolkit/" TargetMode="External"/><Relationship Id="rId11" Type="http://schemas.openxmlformats.org/officeDocument/2006/relationships/hyperlink" Target="https://ec.europa.eu/programmes/erasmus-plus/projects/" TargetMode="External"/><Relationship Id="rId5" Type="http://schemas.openxmlformats.org/officeDocument/2006/relationships/hyperlink" Target="http://ecosystemapp.net/e-learning/" TargetMode="External"/><Relationship Id="rId10" Type="http://schemas.openxmlformats.org/officeDocument/2006/relationships/hyperlink" Target="http://entreassess.com/" TargetMode="External"/><Relationship Id="rId4" Type="http://schemas.openxmlformats.org/officeDocument/2006/relationships/hyperlink" Target="http://www.i-linc.eu/web/portal/resources/articles-and-research/details?urlTitle=i-linc-entrepreneurial-learning-toolkit-for-educators-published&amp;articleId=386879" TargetMode="External"/><Relationship Id="rId9" Type="http://schemas.openxmlformats.org/officeDocument/2006/relationships/hyperlink" Target="https://www.socces.eu/supporting-resources/teachers-resources" TargetMode="Externa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sz="4900" b="1" dirty="0">
                <a:latin typeface="Arial Rounded MT Bold" panose="020F0704030504030204" pitchFamily="34" charset="0"/>
              </a:rPr>
              <a:t>Understanding our learners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89723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arts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895600" y="254000"/>
            <a:ext cx="59944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Today’s Aim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5400" y="5709783"/>
            <a:ext cx="90932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/>
              <a:t>To consider our learners in relation to their characteristics and skills needed </a:t>
            </a:r>
          </a:p>
        </p:txBody>
      </p:sp>
    </p:spTree>
    <p:extLst>
      <p:ext uri="{BB962C8B-B14F-4D97-AF65-F5344CB8AC3E}">
        <p14:creationId xmlns:p14="http://schemas.microsoft.com/office/powerpoint/2010/main" val="5166335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04715" y="304800"/>
            <a:ext cx="874821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/>
              <a:t>We teach who we are</a:t>
            </a:r>
            <a:r>
              <a:rPr lang="en-US" sz="4000" dirty="0">
                <a:solidFill>
                  <a:srgbClr val="FF0000"/>
                </a:solidFill>
              </a:rPr>
              <a:t> </a:t>
            </a:r>
            <a:r>
              <a:rPr lang="en-US" sz="2800" dirty="0">
                <a:solidFill>
                  <a:srgbClr val="0070C0"/>
                </a:solidFill>
              </a:rPr>
              <a:t>(Dr Colin Jones, 2017)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06955" y="1503658"/>
            <a:ext cx="8338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Arial"/>
                <a:cs typeface="Arial"/>
              </a:rPr>
              <a:t>You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245754" y="1503763"/>
            <a:ext cx="2605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Arial"/>
                <a:cs typeface="Arial"/>
              </a:rPr>
              <a:t>Your Approach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834423" y="1503763"/>
            <a:ext cx="24423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Arial"/>
                <a:cs typeface="Arial"/>
              </a:rPr>
              <a:t>Your Practice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7714" y="2221001"/>
            <a:ext cx="11973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Who </a:t>
            </a:r>
          </a:p>
          <a:p>
            <a:pPr algn="ctr"/>
            <a:r>
              <a:rPr lang="en-US" dirty="0"/>
              <a:t>you </a:t>
            </a:r>
          </a:p>
          <a:p>
            <a:pPr algn="ctr"/>
            <a:r>
              <a:rPr lang="en-US" dirty="0"/>
              <a:t>are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788814" y="2221001"/>
            <a:ext cx="137207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Your teaching philosophy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456892" y="2221001"/>
            <a:ext cx="11973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Your subject</a:t>
            </a:r>
          </a:p>
          <a:p>
            <a:pPr algn="ctr"/>
            <a:r>
              <a:rPr lang="en-US" dirty="0"/>
              <a:t>curriculum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73620" y="4274806"/>
            <a:ext cx="151810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Your</a:t>
            </a:r>
          </a:p>
          <a:p>
            <a:pPr algn="ctr"/>
            <a:r>
              <a:rPr lang="en-US" dirty="0"/>
              <a:t>selfhood</a:t>
            </a:r>
          </a:p>
          <a:p>
            <a:pPr algn="ctr"/>
            <a:r>
              <a:rPr lang="en-US" dirty="0"/>
              <a:t>(individuality)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968750" y="4274806"/>
            <a:ext cx="151810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Subject &amp;</a:t>
            </a:r>
          </a:p>
          <a:p>
            <a:pPr algn="ctr"/>
            <a:r>
              <a:rPr lang="en-US" dirty="0"/>
              <a:t>student</a:t>
            </a:r>
          </a:p>
          <a:p>
            <a:pPr algn="ctr"/>
            <a:r>
              <a:rPr lang="en-US" dirty="0"/>
              <a:t>knowledge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395306" y="3144331"/>
            <a:ext cx="2748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Arial"/>
                <a:cs typeface="Arial"/>
              </a:rPr>
              <a:t>Your Outcomes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651085" y="3909498"/>
            <a:ext cx="11973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consistent</a:t>
            </a:r>
          </a:p>
          <a:p>
            <a:pPr algn="ctr"/>
            <a:r>
              <a:rPr lang="en-US" dirty="0"/>
              <a:t>student</a:t>
            </a:r>
          </a:p>
          <a:p>
            <a:pPr algn="ctr"/>
            <a:r>
              <a:rPr lang="en-US" dirty="0"/>
              <a:t>outcomes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107509" y="4274806"/>
            <a:ext cx="151810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Confidence,</a:t>
            </a:r>
          </a:p>
          <a:p>
            <a:pPr algn="ctr"/>
            <a:r>
              <a:rPr lang="en-US" dirty="0"/>
              <a:t>curiosity </a:t>
            </a:r>
          </a:p>
          <a:p>
            <a:pPr algn="ctr"/>
            <a:r>
              <a:rPr lang="en-US" dirty="0"/>
              <a:t>&amp; choice</a:t>
            </a:r>
          </a:p>
        </p:txBody>
      </p:sp>
      <p:grpSp>
        <p:nvGrpSpPr>
          <p:cNvPr id="33" name="Group 32"/>
          <p:cNvGrpSpPr/>
          <p:nvPr/>
        </p:nvGrpSpPr>
        <p:grpSpPr>
          <a:xfrm>
            <a:off x="728808" y="3358801"/>
            <a:ext cx="6439705" cy="654339"/>
            <a:chOff x="723900" y="4180025"/>
            <a:chExt cx="6439705" cy="654339"/>
          </a:xfrm>
        </p:grpSpPr>
        <p:cxnSp>
          <p:nvCxnSpPr>
            <p:cNvPr id="20" name="Straight Arrow Connector 19"/>
            <p:cNvCxnSpPr/>
            <p:nvPr/>
          </p:nvCxnSpPr>
          <p:spPr>
            <a:xfrm>
              <a:off x="723900" y="4181561"/>
              <a:ext cx="482600" cy="652803"/>
            </a:xfrm>
            <a:prstGeom prst="straightConnector1">
              <a:avLst/>
            </a:prstGeom>
            <a:ln w="50800">
              <a:solidFill>
                <a:srgbClr val="0000FF"/>
              </a:solidFill>
              <a:prstDash val="solid"/>
              <a:tailEnd type="triangle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Arrow Connector 21"/>
            <p:cNvCxnSpPr/>
            <p:nvPr/>
          </p:nvCxnSpPr>
          <p:spPr>
            <a:xfrm>
              <a:off x="6474572" y="4832828"/>
              <a:ext cx="689033" cy="0"/>
            </a:xfrm>
            <a:prstGeom prst="straightConnector1">
              <a:avLst/>
            </a:prstGeom>
            <a:ln w="50800">
              <a:solidFill>
                <a:srgbClr val="0000FF"/>
              </a:solidFill>
              <a:tailEnd type="triangle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Arrow Connector 25"/>
            <p:cNvCxnSpPr/>
            <p:nvPr/>
          </p:nvCxnSpPr>
          <p:spPr>
            <a:xfrm flipV="1">
              <a:off x="1609128" y="4181561"/>
              <a:ext cx="359372" cy="652803"/>
            </a:xfrm>
            <a:prstGeom prst="straightConnector1">
              <a:avLst/>
            </a:prstGeom>
            <a:ln w="50800">
              <a:solidFill>
                <a:srgbClr val="0000FF"/>
              </a:solidFill>
              <a:prstDash val="solid"/>
              <a:tailEnd type="triangle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Arrow Connector 27"/>
            <p:cNvCxnSpPr/>
            <p:nvPr/>
          </p:nvCxnSpPr>
          <p:spPr>
            <a:xfrm>
              <a:off x="2921061" y="4181561"/>
              <a:ext cx="482600" cy="652803"/>
            </a:xfrm>
            <a:prstGeom prst="straightConnector1">
              <a:avLst/>
            </a:prstGeom>
            <a:ln w="50800">
              <a:solidFill>
                <a:srgbClr val="0000FF"/>
              </a:solidFill>
              <a:prstDash val="solid"/>
              <a:tailEnd type="triangle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Arrow Connector 28"/>
            <p:cNvCxnSpPr/>
            <p:nvPr/>
          </p:nvCxnSpPr>
          <p:spPr>
            <a:xfrm flipV="1">
              <a:off x="4178361" y="4180025"/>
              <a:ext cx="359372" cy="652803"/>
            </a:xfrm>
            <a:prstGeom prst="straightConnector1">
              <a:avLst/>
            </a:prstGeom>
            <a:ln w="50800">
              <a:solidFill>
                <a:srgbClr val="0000FF"/>
              </a:solidFill>
              <a:prstDash val="solid"/>
              <a:tailEnd type="triangle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Arrow Connector 29"/>
            <p:cNvCxnSpPr/>
            <p:nvPr/>
          </p:nvCxnSpPr>
          <p:spPr>
            <a:xfrm>
              <a:off x="5454857" y="4180025"/>
              <a:ext cx="482600" cy="652803"/>
            </a:xfrm>
            <a:prstGeom prst="straightConnector1">
              <a:avLst/>
            </a:prstGeom>
            <a:ln w="50800">
              <a:solidFill>
                <a:srgbClr val="0000FF"/>
              </a:solidFill>
              <a:prstDash val="solid"/>
              <a:tailEnd type="triangle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2745778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71774"/>
          </a:xfrm>
        </p:spPr>
        <p:txBody>
          <a:bodyPr>
            <a:normAutofit/>
          </a:bodyPr>
          <a:lstStyle/>
          <a:p>
            <a:r>
              <a:rPr lang="en-GB" sz="4000" b="1" dirty="0"/>
              <a:t>Who are our learners?</a:t>
            </a:r>
          </a:p>
        </p:txBody>
      </p:sp>
      <p:pic>
        <p:nvPicPr>
          <p:cNvPr id="6" name="Picture Placeholder 3" descr="torso.jpg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15" t="8778" b="8778"/>
          <a:stretch/>
        </p:blipFill>
        <p:spPr>
          <a:xfrm>
            <a:off x="109182" y="1146413"/>
            <a:ext cx="9034818" cy="5120946"/>
          </a:xfrm>
        </p:spPr>
      </p:pic>
      <p:sp>
        <p:nvSpPr>
          <p:cNvPr id="7" name="TextBox 6"/>
          <p:cNvSpPr txBox="1"/>
          <p:nvPr/>
        </p:nvSpPr>
        <p:spPr>
          <a:xfrm>
            <a:off x="491320" y="4438380"/>
            <a:ext cx="202587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Baby Boomers</a:t>
            </a:r>
          </a:p>
          <a:p>
            <a:pPr algn="ctr"/>
            <a:r>
              <a:rPr lang="en-GB" sz="2400" b="1" dirty="0">
                <a:solidFill>
                  <a:schemeClr val="bg1"/>
                </a:solidFill>
              </a:rPr>
              <a:t>1946 - 64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961565" y="4438381"/>
            <a:ext cx="185980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Generation X</a:t>
            </a:r>
          </a:p>
          <a:p>
            <a:pPr algn="ctr"/>
            <a:r>
              <a:rPr lang="en-GB" sz="2400" b="1" dirty="0">
                <a:solidFill>
                  <a:schemeClr val="bg1"/>
                </a:solidFill>
              </a:rPr>
              <a:t>1965 - 81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595867" y="4438382"/>
            <a:ext cx="166103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Millennials</a:t>
            </a:r>
          </a:p>
          <a:p>
            <a:r>
              <a:rPr lang="en-GB" sz="2400" b="1" dirty="0">
                <a:solidFill>
                  <a:schemeClr val="bg1"/>
                </a:solidFill>
              </a:rPr>
              <a:t>1981 - 2000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295416" y="4438383"/>
            <a:ext cx="183736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Generation Z</a:t>
            </a:r>
          </a:p>
          <a:p>
            <a:pPr algn="ctr"/>
            <a:r>
              <a:rPr lang="en-GB" sz="2400" b="1" dirty="0">
                <a:solidFill>
                  <a:schemeClr val="bg1"/>
                </a:solidFill>
              </a:rPr>
              <a:t>2001 - </a:t>
            </a:r>
          </a:p>
        </p:txBody>
      </p:sp>
    </p:spTree>
    <p:extLst>
      <p:ext uri="{BB962C8B-B14F-4D97-AF65-F5344CB8AC3E}">
        <p14:creationId xmlns:p14="http://schemas.microsoft.com/office/powerpoint/2010/main" val="40073624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70852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/>
              <a:t>In your groups, use your smart devices to research the characteristics of Millennials and Generation Z and make a list.</a:t>
            </a:r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endParaRPr lang="en-GB" sz="3600" dirty="0"/>
          </a:p>
        </p:txBody>
      </p:sp>
      <p:pic>
        <p:nvPicPr>
          <p:cNvPr id="1028" name="Picture 4" descr="C:\Users\SMU\AppData\Local\Microsoft\Windows\INetCache\IE\BNAX17S0\bIZFO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9618" y="3317087"/>
            <a:ext cx="3803886" cy="3043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45973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</a:p>
        </p:txBody>
      </p:sp>
      <p:pic>
        <p:nvPicPr>
          <p:cNvPr id="2050" name="Picture 2" descr="C:\Users\SMU\AppData\Local\Microsoft\Windows\INetCache\IE\3V3XWQQ9\millennials2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1733" y="1957915"/>
            <a:ext cx="5620534" cy="3810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44507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8467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Millennials and Generation Z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1522" t="2132" r="2391" b="1771"/>
          <a:stretch/>
        </p:blipFill>
        <p:spPr>
          <a:xfrm>
            <a:off x="6588582" y="1203105"/>
            <a:ext cx="2251756" cy="1486312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04717" y="1772528"/>
            <a:ext cx="8789158" cy="4819341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C00000"/>
                </a:solidFill>
              </a:rPr>
              <a:t>Child-centric upbringing</a:t>
            </a:r>
          </a:p>
          <a:p>
            <a:r>
              <a:rPr lang="en-GB" b="1" dirty="0">
                <a:solidFill>
                  <a:srgbClr val="C00000"/>
                </a:solidFill>
              </a:rPr>
              <a:t>Equal Relationship With Adults</a:t>
            </a:r>
          </a:p>
          <a:p>
            <a:pPr marL="685800" lvl="1">
              <a:buFont typeface="Courier New"/>
              <a:buChar char="o"/>
            </a:pPr>
            <a:r>
              <a:rPr lang="en-GB" sz="3000" dirty="0"/>
              <a:t>They Expect Teachers To Be Readily Accessible And Approachable </a:t>
            </a:r>
          </a:p>
          <a:p>
            <a:pPr marL="685800" lvl="1">
              <a:buFont typeface="Courier New"/>
              <a:buChar char="o"/>
            </a:pPr>
            <a:r>
              <a:rPr lang="en-GB" sz="3000" dirty="0"/>
              <a:t>Don’t Understand Hierarchy</a:t>
            </a:r>
          </a:p>
          <a:p>
            <a:pPr marL="685800" lvl="1">
              <a:buFont typeface="Courier New"/>
              <a:buChar char="o"/>
            </a:pPr>
            <a:r>
              <a:rPr lang="en-GB" sz="3000" dirty="0"/>
              <a:t>Non Conforming - Don</a:t>
            </a:r>
            <a:r>
              <a:rPr lang="fr-FR" sz="3000" dirty="0"/>
              <a:t>’</a:t>
            </a:r>
            <a:r>
              <a:rPr lang="en-GB" sz="3000" dirty="0"/>
              <a:t>t Readily Accept Command And Control</a:t>
            </a:r>
          </a:p>
          <a:p>
            <a:pPr marL="685800" lvl="1">
              <a:buFont typeface="Courier New"/>
              <a:buChar char="o"/>
            </a:pPr>
            <a:r>
              <a:rPr lang="en-GB" sz="3000" dirty="0"/>
              <a:t>Need To Have The Rationale Explained.</a:t>
            </a:r>
          </a:p>
          <a:p>
            <a:pPr marL="685800" lvl="1">
              <a:buFont typeface="Courier New"/>
              <a:buChar char="o"/>
            </a:pPr>
            <a:endParaRPr lang="en-GB" dirty="0"/>
          </a:p>
          <a:p>
            <a:pPr marL="685800" lvl="1">
              <a:buFont typeface="Courier New"/>
              <a:buChar char="o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14872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89887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Millennials and Generation Z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6680579" cy="4525963"/>
          </a:xfrm>
        </p:spPr>
        <p:txBody>
          <a:bodyPr/>
          <a:lstStyle/>
          <a:p>
            <a:r>
              <a:rPr lang="en-GB" b="1" dirty="0">
                <a:solidFill>
                  <a:srgbClr val="C00000"/>
                </a:solidFill>
              </a:rPr>
              <a:t>Their Ideas and Opinions are Valued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3000" dirty="0"/>
              <a:t>Used To Sharing Their Ideas And Being Listened To</a:t>
            </a:r>
          </a:p>
          <a:p>
            <a:pPr marL="685800" lvl="1">
              <a:buFont typeface="Courier New"/>
              <a:buChar char="o"/>
            </a:pPr>
            <a:r>
              <a:rPr lang="en-GB" sz="3000" dirty="0"/>
              <a:t>Expect Two Way Conversation</a:t>
            </a:r>
          </a:p>
          <a:p>
            <a:pPr marL="685800" lvl="1">
              <a:buFont typeface="Courier New"/>
              <a:buChar char="o"/>
            </a:pPr>
            <a:r>
              <a:rPr lang="en-GB" sz="3000" dirty="0"/>
              <a:t>Require Interactivity</a:t>
            </a:r>
          </a:p>
          <a:p>
            <a:r>
              <a:rPr lang="en-GB" b="1" dirty="0">
                <a:solidFill>
                  <a:srgbClr val="C00000"/>
                </a:solidFill>
              </a:rPr>
              <a:t>Brought Up On A Diet Of Praise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3000" dirty="0"/>
              <a:t>Requirement For Regular Feedback.</a:t>
            </a:r>
          </a:p>
          <a:p>
            <a:endParaRPr lang="en-GB" b="1" dirty="0">
              <a:solidFill>
                <a:srgbClr val="C00000"/>
              </a:solidFill>
            </a:endParaRPr>
          </a:p>
        </p:txBody>
      </p:sp>
      <p:pic>
        <p:nvPicPr>
          <p:cNvPr id="4" name="Picture 3" descr="http://thedukeofed.files.wordpress.com/2011/10/voice_cartoon.jpg"/>
          <p:cNvPicPr>
            <a:picLocks noChangeAspect="1" noChangeArrowheads="1"/>
          </p:cNvPicPr>
          <p:nvPr/>
        </p:nvPicPr>
        <p:blipFill rotWithShape="1">
          <a:blip r:embed="rId2" cstate="print"/>
          <a:srcRect l="4535" t="3590" r="7992" b="981"/>
          <a:stretch/>
        </p:blipFill>
        <p:spPr bwMode="auto">
          <a:xfrm>
            <a:off x="6916108" y="2546625"/>
            <a:ext cx="1770692" cy="200206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1780726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251" y="109182"/>
            <a:ext cx="8506766" cy="846161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Millennials and Generation Z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069" y="1659988"/>
            <a:ext cx="8775510" cy="4890937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800" b="1" dirty="0">
                <a:solidFill>
                  <a:srgbClr val="C00000"/>
                </a:solidFill>
              </a:rPr>
              <a:t>Everyone’s a Winner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Courier New"/>
              <a:buChar char="o"/>
            </a:pPr>
            <a:r>
              <a:rPr lang="en-GB" dirty="0"/>
              <a:t>Fear Of Failure </a:t>
            </a:r>
          </a:p>
          <a:p>
            <a:pPr>
              <a:buFont typeface="Courier New"/>
              <a:buChar char="o"/>
            </a:pPr>
            <a:r>
              <a:rPr lang="en-GB" dirty="0"/>
              <a:t>Weaker Critical Thinking Skills, As They Are Risk Averse</a:t>
            </a:r>
          </a:p>
          <a:p>
            <a:pPr>
              <a:buFont typeface="Courier New"/>
              <a:buChar char="o"/>
            </a:pPr>
            <a:r>
              <a:rPr lang="en-GB" dirty="0"/>
              <a:t>Sense Of Self Entitlement </a:t>
            </a:r>
          </a:p>
          <a:p>
            <a:pPr>
              <a:buFont typeface="Courier New"/>
              <a:buChar char="o"/>
            </a:pPr>
            <a:r>
              <a:rPr lang="en-GB" dirty="0"/>
              <a:t>Present Consequences</a:t>
            </a:r>
          </a:p>
          <a:p>
            <a:pPr>
              <a:buFont typeface="Courier New"/>
              <a:buChar char="o"/>
            </a:pPr>
            <a:r>
              <a:rPr lang="en-GB" dirty="0"/>
              <a:t>Sooner And Faster.</a:t>
            </a:r>
          </a:p>
          <a:p>
            <a:pPr>
              <a:buFont typeface="Courier New"/>
              <a:buChar char="o"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r="6171" b="21095"/>
          <a:stretch/>
        </p:blipFill>
        <p:spPr>
          <a:xfrm>
            <a:off x="6615386" y="1104632"/>
            <a:ext cx="2065022" cy="2197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30064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63773"/>
            <a:ext cx="8229600" cy="955343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Millennials Need: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6603" y="1228299"/>
            <a:ext cx="8666328" cy="548640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Strong, highly engaged teachers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Structure and boundaries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Guidance, direction, support and coaching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Clear expectations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To know that somebody is keeping score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To understand the quid pro quo of work, every step of the way.</a:t>
            </a:r>
          </a:p>
        </p:txBody>
      </p:sp>
    </p:spTree>
    <p:extLst>
      <p:ext uri="{BB962C8B-B14F-4D97-AF65-F5344CB8AC3E}">
        <p14:creationId xmlns:p14="http://schemas.microsoft.com/office/powerpoint/2010/main" val="1042380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069" y="177422"/>
            <a:ext cx="8839643" cy="99628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What do Generation Z learners look like?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069" y="1173708"/>
            <a:ext cx="8734567" cy="5500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C00000"/>
                </a:solidFill>
              </a:rPr>
              <a:t>Generation Z – Digital Natives</a:t>
            </a:r>
          </a:p>
          <a:p>
            <a:pPr marL="0" indent="0">
              <a:buNone/>
            </a:pPr>
            <a:endParaRPr lang="en-GB" sz="1100" dirty="0"/>
          </a:p>
          <a:p>
            <a:pPr marL="0" indent="0">
              <a:buNone/>
            </a:pPr>
            <a:r>
              <a:rPr lang="en-GB" u="sng" dirty="0"/>
              <a:t>Have grown up in a world where the norm is: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Globalisation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Global terrorism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Constantly advancing technology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The absence of job security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Never-ending, ever-expanding access to information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The accelerating pace of everything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Increasing human diversity in every dimension.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sz="2200" dirty="0">
                <a:solidFill>
                  <a:srgbClr val="0070C0"/>
                </a:solidFill>
              </a:rPr>
              <a:t>(Ref: Not Everyone Gets a Trophy, Bruce Tulgan)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804" t="1300" r="3480" b="3615"/>
          <a:stretch/>
        </p:blipFill>
        <p:spPr>
          <a:xfrm>
            <a:off x="6612342" y="2284746"/>
            <a:ext cx="2313294" cy="1728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0779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485" y="121381"/>
            <a:ext cx="8642294" cy="776835"/>
          </a:xfrm>
        </p:spPr>
        <p:txBody>
          <a:bodyPr>
            <a:normAutofit/>
          </a:bodyPr>
          <a:lstStyle/>
          <a:p>
            <a:r>
              <a:rPr lang="en-GB" b="1" dirty="0"/>
              <a:t>Generation Z characteristics include: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8485" y="1035781"/>
            <a:ext cx="8642294" cy="5543043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Adversity to risk</a:t>
            </a:r>
          </a:p>
          <a:p>
            <a:r>
              <a:rPr lang="en-GB" dirty="0"/>
              <a:t>Tend to be conservative in outlook but more accepting of new ideas</a:t>
            </a:r>
          </a:p>
          <a:p>
            <a:r>
              <a:rPr lang="en-GB" dirty="0"/>
              <a:t>Less likely to misuse drugs/alcohol or to have unprotected sex</a:t>
            </a:r>
          </a:p>
          <a:p>
            <a:r>
              <a:rPr lang="en-GB" dirty="0"/>
              <a:t>Technologically proficient</a:t>
            </a:r>
          </a:p>
          <a:p>
            <a:r>
              <a:rPr lang="en-GB" dirty="0"/>
              <a:t>Dependent on technology, particularly smart mobile devices and associated apps</a:t>
            </a:r>
          </a:p>
          <a:p>
            <a:r>
              <a:rPr lang="en-GB" dirty="0"/>
              <a:t>Consistently communicate through social media resulting in online relationship development becoming the norm</a:t>
            </a:r>
          </a:p>
          <a:p>
            <a:r>
              <a:rPr lang="en-GB" dirty="0"/>
              <a:t>Self-conscious as constantly ‘on show’ via social media</a:t>
            </a:r>
          </a:p>
          <a:p>
            <a:r>
              <a:rPr lang="en-GB" dirty="0"/>
              <a:t>Value further and higher education but worry about debt.</a:t>
            </a:r>
          </a:p>
        </p:txBody>
      </p:sp>
    </p:spTree>
    <p:extLst>
      <p:ext uri="{BB962C8B-B14F-4D97-AF65-F5344CB8AC3E}">
        <p14:creationId xmlns:p14="http://schemas.microsoft.com/office/powerpoint/2010/main" val="23833955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55"/>
          </a:xfrm>
        </p:spPr>
        <p:txBody>
          <a:bodyPr/>
          <a:lstStyle/>
          <a:p>
            <a:r>
              <a:rPr lang="en-GB" b="1" dirty="0"/>
              <a:t>Generation Z Need: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1773" y="1343278"/>
            <a:ext cx="8585650" cy="5146534"/>
          </a:xfrm>
        </p:spPr>
        <p:txBody>
          <a:bodyPr>
            <a:normAutofit lnSpcReduction="10000"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Active and experiential learning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Teachers who facilitate rather than lecturer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Teachers who help them to engage with and apply content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Learning environments that support intrapersonal and independent learning over group work - but like to work ‘alongside’ others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Learning that is practical and hands-on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Learning that will support their </a:t>
            </a:r>
            <a:r>
              <a:rPr lang="en-GB" b="1" dirty="0"/>
              <a:t>entrepreneurial desire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502598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830"/>
            <a:ext cx="8229600" cy="818866"/>
          </a:xfrm>
        </p:spPr>
        <p:txBody>
          <a:bodyPr>
            <a:noAutofit/>
          </a:bodyPr>
          <a:lstStyle/>
          <a:p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Skills?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Group Discussion</a:t>
            </a:r>
            <a:b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6603" y="1310910"/>
            <a:ext cx="8611737" cy="5226368"/>
          </a:xfrm>
        </p:spPr>
        <p:txBody>
          <a:bodyPr wrap="square">
            <a:normAutofit/>
          </a:bodyPr>
          <a:lstStyle/>
          <a:p>
            <a:pPr>
              <a:spcBef>
                <a:spcPts val="0"/>
              </a:spcBef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additional skills, above subject knowledge,  do 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our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students need to have, based on the potential jobs they may be competing for?</a:t>
            </a:r>
          </a:p>
          <a:p>
            <a:pPr marL="0" indent="0">
              <a:spcBef>
                <a:spcPts val="0"/>
              </a:spcBef>
              <a:buNone/>
            </a:pPr>
            <a:endParaRPr lang="en-GB" sz="9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How does that impact on our teaching?</a:t>
            </a:r>
          </a:p>
          <a:p>
            <a:pPr marL="0" indent="0">
              <a:spcBef>
                <a:spcPts val="0"/>
              </a:spcBef>
              <a:buNone/>
            </a:pPr>
            <a:endParaRPr lang="en-GB" sz="9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71494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</a:p>
        </p:txBody>
      </p:sp>
      <p:pic>
        <p:nvPicPr>
          <p:cNvPr id="6146" name="Picture 2" descr="C:\Users\SMU\AppData\Local\Microsoft\Windows\INetCache\IE\HGL3W4SG\Lead_teacher2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9997" y="1600200"/>
            <a:ext cx="7144005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9902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5660" y="274638"/>
            <a:ext cx="8693624" cy="1143000"/>
          </a:xfrm>
        </p:spPr>
        <p:txBody>
          <a:bodyPr>
            <a:noAutofit/>
          </a:bodyPr>
          <a:lstStyle/>
          <a:p>
            <a:r>
              <a:rPr lang="en-GB" sz="2800" b="1" dirty="0"/>
              <a:t>Employers views on the skills they want and when they should be learnt </a:t>
            </a:r>
            <a:r>
              <a:rPr lang="en-GB" sz="2000" dirty="0"/>
              <a:t>(Source: AGR Development Survey 2016)</a:t>
            </a:r>
            <a:br>
              <a:rPr lang="en-GB" sz="2000" b="1" dirty="0"/>
            </a:br>
            <a:endParaRPr lang="en-GB" sz="20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1569352"/>
              </p:ext>
            </p:extLst>
          </p:nvPr>
        </p:nvGraphicFramePr>
        <p:xfrm>
          <a:off x="245660" y="1417638"/>
          <a:ext cx="8693624" cy="48739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2037790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800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Definitions and Distinctions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7546" y="1241946"/>
            <a:ext cx="8570794" cy="5281684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C00000"/>
                </a:solidFill>
              </a:rPr>
              <a:t>Enterprise</a:t>
            </a:r>
            <a:r>
              <a:rPr lang="en-GB" dirty="0"/>
              <a:t> (QAA Guidance p. 8) – “the application of creative ideas and innovations to practical situations. This is a generic concept that can be applied across all areas of education.”</a:t>
            </a:r>
          </a:p>
          <a:p>
            <a:r>
              <a:rPr lang="en-GB" b="1" dirty="0">
                <a:solidFill>
                  <a:srgbClr val="C00000"/>
                </a:solidFill>
              </a:rPr>
              <a:t>Enterprise Education</a:t>
            </a:r>
            <a:r>
              <a:rPr lang="en-GB" dirty="0"/>
              <a:t> – “aims to produce graduates with the mindset and skills to come up with original ideas in response to identified needs and shortfalls, and the ability to act on them.”</a:t>
            </a:r>
          </a:p>
        </p:txBody>
      </p:sp>
    </p:spTree>
    <p:extLst>
      <p:ext uri="{BB962C8B-B14F-4D97-AF65-F5344CB8AC3E}">
        <p14:creationId xmlns:p14="http://schemas.microsoft.com/office/powerpoint/2010/main" val="3388066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830"/>
            <a:ext cx="8229600" cy="832513"/>
          </a:xfrm>
        </p:spPr>
        <p:txBody>
          <a:bodyPr/>
          <a:lstStyle/>
          <a:p>
            <a:r>
              <a:rPr lang="en-GB" b="1" dirty="0"/>
              <a:t>Enterprise Skills </a:t>
            </a:r>
            <a:r>
              <a:rPr lang="en-GB" sz="3200" dirty="0"/>
              <a:t>(p. 8)</a:t>
            </a:r>
            <a:r>
              <a:rPr lang="en-GB" b="1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3899" y="1023583"/>
            <a:ext cx="8516202" cy="5418160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Taking the initiative</a:t>
            </a:r>
          </a:p>
          <a:p>
            <a:r>
              <a:rPr lang="en-GB" dirty="0"/>
              <a:t>Intuitive decision making</a:t>
            </a:r>
          </a:p>
          <a:p>
            <a:r>
              <a:rPr lang="en-GB" dirty="0"/>
              <a:t>Making things happen</a:t>
            </a:r>
          </a:p>
          <a:p>
            <a:r>
              <a:rPr lang="en-GB" dirty="0"/>
              <a:t>Networking</a:t>
            </a:r>
          </a:p>
          <a:p>
            <a:r>
              <a:rPr lang="en-GB" dirty="0"/>
              <a:t>Identifying opportunities</a:t>
            </a:r>
          </a:p>
          <a:p>
            <a:r>
              <a:rPr lang="en-GB" dirty="0"/>
              <a:t>Creative problem solving</a:t>
            </a:r>
          </a:p>
          <a:p>
            <a:r>
              <a:rPr lang="en-GB" dirty="0"/>
              <a:t>Innovating</a:t>
            </a:r>
          </a:p>
          <a:p>
            <a:r>
              <a:rPr lang="en-GB" dirty="0"/>
              <a:t>Strategic thinking</a:t>
            </a:r>
          </a:p>
          <a:p>
            <a:r>
              <a:rPr lang="en-GB" dirty="0"/>
              <a:t>Personal effectiveness</a:t>
            </a:r>
          </a:p>
          <a:p>
            <a:endParaRPr lang="en-GB" dirty="0"/>
          </a:p>
          <a:p>
            <a:r>
              <a:rPr lang="en-GB" dirty="0"/>
              <a:t>Extends beyond knowledge acquisition to a wide range of </a:t>
            </a:r>
            <a:r>
              <a:rPr lang="en-GB" b="1" dirty="0">
                <a:solidFill>
                  <a:srgbClr val="C00000"/>
                </a:solidFill>
              </a:rPr>
              <a:t>emotional</a:t>
            </a:r>
            <a:r>
              <a:rPr lang="en-GB" dirty="0"/>
              <a:t>, </a:t>
            </a:r>
            <a:r>
              <a:rPr lang="en-GB" b="1" dirty="0">
                <a:solidFill>
                  <a:srgbClr val="C00000"/>
                </a:solidFill>
              </a:rPr>
              <a:t>intellectual</a:t>
            </a:r>
            <a:r>
              <a:rPr lang="en-GB" dirty="0"/>
              <a:t>, </a:t>
            </a:r>
            <a:r>
              <a:rPr lang="en-GB" b="1" dirty="0">
                <a:solidFill>
                  <a:srgbClr val="C00000"/>
                </a:solidFill>
              </a:rPr>
              <a:t>social</a:t>
            </a:r>
            <a:r>
              <a:rPr lang="en-GB" dirty="0"/>
              <a:t> and </a:t>
            </a:r>
            <a:r>
              <a:rPr lang="en-GB" b="1" dirty="0">
                <a:solidFill>
                  <a:srgbClr val="C00000"/>
                </a:solidFill>
              </a:rPr>
              <a:t>practical skills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24566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They can’t be avoided:</a:t>
            </a:r>
            <a:br>
              <a:rPr lang="en-GB" b="1" dirty="0"/>
            </a:br>
            <a:r>
              <a:rPr lang="en-GB" b="1" dirty="0"/>
              <a:t>The Welsh Bacc Core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69743"/>
            <a:ext cx="8229600" cy="4256420"/>
          </a:xfrm>
        </p:spPr>
        <p:txBody>
          <a:bodyPr/>
          <a:lstStyle/>
          <a:p>
            <a:r>
              <a:rPr lang="en-GB" dirty="0"/>
              <a:t>Digital Literacy</a:t>
            </a:r>
          </a:p>
          <a:p>
            <a:r>
              <a:rPr lang="en-GB" dirty="0"/>
              <a:t>Critical Thinking and Problem Solving</a:t>
            </a:r>
          </a:p>
          <a:p>
            <a:r>
              <a:rPr lang="en-GB" dirty="0"/>
              <a:t>Planning and Organisation</a:t>
            </a:r>
          </a:p>
          <a:p>
            <a:r>
              <a:rPr lang="en-GB" dirty="0"/>
              <a:t>Creativity and Innovation</a:t>
            </a:r>
          </a:p>
          <a:p>
            <a:r>
              <a:rPr lang="en-GB" dirty="0"/>
              <a:t>Personal Effectiveness</a:t>
            </a:r>
          </a:p>
        </p:txBody>
      </p:sp>
      <p:pic>
        <p:nvPicPr>
          <p:cNvPr id="4098" name="Picture 2" descr="C:\Users\SMU\AppData\Local\Microsoft\Windows\INetCache\IE\BNAX17S0\Qwlogo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5544" y="3594369"/>
            <a:ext cx="2793651" cy="2780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41599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53661"/>
          </a:xfrm>
        </p:spPr>
        <p:txBody>
          <a:bodyPr>
            <a:normAutofit/>
          </a:bodyPr>
          <a:lstStyle/>
          <a:p>
            <a:r>
              <a:rPr lang="en-GB" b="1" dirty="0"/>
              <a:t>The Welsh Baccalaureate will: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28299"/>
            <a:ext cx="8229600" cy="509061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enable learners to </a:t>
            </a:r>
            <a:r>
              <a:rPr lang="en-GB" b="1" dirty="0"/>
              <a:t>consolidate and formalise </a:t>
            </a:r>
            <a:r>
              <a:rPr lang="en-GB" dirty="0"/>
              <a:t>learning of skills;</a:t>
            </a:r>
          </a:p>
          <a:p>
            <a:r>
              <a:rPr lang="en-GB" dirty="0"/>
              <a:t>provide a </a:t>
            </a:r>
            <a:r>
              <a:rPr lang="en-GB" b="1" dirty="0"/>
              <a:t>theoretical underpinning </a:t>
            </a:r>
            <a:r>
              <a:rPr lang="en-GB" dirty="0"/>
              <a:t>of knowledge and techniques related to skills;</a:t>
            </a:r>
          </a:p>
          <a:p>
            <a:r>
              <a:rPr lang="en-GB" dirty="0"/>
              <a:t>encourage </a:t>
            </a:r>
            <a:r>
              <a:rPr lang="en-GB" b="1" dirty="0"/>
              <a:t>reflection, analysis and articulation </a:t>
            </a:r>
            <a:r>
              <a:rPr lang="en-GB" dirty="0"/>
              <a:t>of the learner’s own proficiency in the skills;</a:t>
            </a:r>
          </a:p>
          <a:p>
            <a:r>
              <a:rPr lang="en-GB" b="1" dirty="0"/>
              <a:t>engage learners </a:t>
            </a:r>
            <a:r>
              <a:rPr lang="en-GB" dirty="0"/>
              <a:t>in exploring, developing, practicing and applying the skills;</a:t>
            </a:r>
          </a:p>
          <a:p>
            <a:r>
              <a:rPr lang="en-GB" b="1" dirty="0"/>
              <a:t>increase confidence and effectiveness </a:t>
            </a:r>
            <a:r>
              <a:rPr lang="en-GB" dirty="0"/>
              <a:t>in the use and application of the skills in a range of meaningful and </a:t>
            </a:r>
            <a:r>
              <a:rPr lang="en-GB" b="1" dirty="0"/>
              <a:t>‘real-life’ </a:t>
            </a:r>
            <a:r>
              <a:rPr lang="en-GB" dirty="0"/>
              <a:t>contexts and purposes.</a:t>
            </a:r>
          </a:p>
        </p:txBody>
      </p:sp>
    </p:spTree>
    <p:extLst>
      <p:ext uri="{BB962C8B-B14F-4D97-AF65-F5344CB8AC3E}">
        <p14:creationId xmlns:p14="http://schemas.microsoft.com/office/powerpoint/2010/main" val="190436284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 skill by any other name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999096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lnSpc>
                <a:spcPct val="110000"/>
              </a:lnSpc>
              <a:spcBef>
                <a:spcPts val="0"/>
              </a:spcBef>
              <a:buNone/>
            </a:pPr>
            <a:r>
              <a:rPr lang="en-GB" b="1" dirty="0"/>
              <a:t>Employability Skills. Essential Skills. Lifelong Learning Skills. Learning to Learn Skills. Transferrable Skills. Transversal Skills. </a:t>
            </a:r>
          </a:p>
          <a:p>
            <a:pPr marL="0" indent="0" algn="ctr">
              <a:lnSpc>
                <a:spcPct val="110000"/>
              </a:lnSpc>
              <a:spcBef>
                <a:spcPts val="0"/>
              </a:spcBef>
              <a:buNone/>
            </a:pPr>
            <a:r>
              <a:rPr lang="en-GB" b="1" dirty="0"/>
              <a:t>Soft Skills. Wider Skills. Functional Skills. Job-Ready Skills. Skills for Work. </a:t>
            </a:r>
          </a:p>
          <a:p>
            <a:pPr marL="0" indent="0" algn="ctr">
              <a:buNone/>
            </a:pPr>
            <a:r>
              <a:rPr lang="en-GB" b="1" dirty="0">
                <a:solidFill>
                  <a:srgbClr val="C00000"/>
                </a:solidFill>
              </a:rPr>
              <a:t>Enterprise Skills. Entrepreneurial Skills. 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4787855"/>
            <a:ext cx="8491382" cy="1908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95007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 time to think</a:t>
            </a:r>
          </a:p>
        </p:txBody>
      </p:sp>
      <p:pic>
        <p:nvPicPr>
          <p:cNvPr id="4" name="Content Placeholder 3" descr="Unknown.gif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0" y="1417638"/>
            <a:ext cx="4572000" cy="3429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57200" y="5138907"/>
            <a:ext cx="8229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How are we/can we develop our students’ enterprise skills?</a:t>
            </a:r>
          </a:p>
        </p:txBody>
      </p:sp>
    </p:spTree>
    <p:extLst>
      <p:ext uri="{BB962C8B-B14F-4D97-AF65-F5344CB8AC3E}">
        <p14:creationId xmlns:p14="http://schemas.microsoft.com/office/powerpoint/2010/main" val="410057402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B2135-DF8D-4656-A25F-82EFC2A72C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3600" b="1" dirty="0">
                <a:latin typeface="Verdana"/>
                <a:ea typeface="Arial" charset="0"/>
                <a:cs typeface="Verdana"/>
              </a:rPr>
            </a:br>
            <a:r>
              <a:rPr lang="en-GB" sz="3600" b="1" dirty="0">
                <a:latin typeface="Verdana"/>
                <a:ea typeface="Arial" charset="0"/>
                <a:cs typeface="Verdana"/>
              </a:rPr>
              <a:t>EntreComp - the Entrepreneurship Competence Framework</a:t>
            </a:r>
            <a:br>
              <a:rPr lang="nl-NL" b="1" dirty="0">
                <a:solidFill>
                  <a:schemeClr val="bg1"/>
                </a:solidFill>
                <a:latin typeface="Verdana"/>
                <a:ea typeface="Arial" charset="0"/>
                <a:cs typeface="Verdana"/>
              </a:rPr>
            </a:b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DE2425-CC4B-49B7-B2E8-62538ED809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7522" y="1692324"/>
            <a:ext cx="4248278" cy="488851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30000"/>
              </a:lnSpc>
            </a:pPr>
            <a:r>
              <a:rPr lang="en-GB" sz="2400" b="1" dirty="0">
                <a:solidFill>
                  <a:srgbClr val="093B37"/>
                </a:solidFill>
                <a:latin typeface="Verdana"/>
                <a:ea typeface="SimSun" panose="02010600030101010101" pitchFamily="2" charset="-122"/>
                <a:cs typeface="Verdana"/>
              </a:rPr>
              <a:t>Ent(…)ship as a  competence</a:t>
            </a:r>
          </a:p>
          <a:p>
            <a:pPr marL="342000" lvl="2" indent="-342000" eaLnBrk="0" hangingPunct="0">
              <a:spcBef>
                <a:spcPts val="1600"/>
              </a:spcBef>
              <a:buClr>
                <a:srgbClr val="093B37"/>
              </a:buClr>
              <a:buSzPct val="150000"/>
              <a:buFont typeface="Arial" charset="0"/>
              <a:buChar char="•"/>
            </a:pPr>
            <a:r>
              <a:rPr lang="en-GB" sz="2400" kern="0" dirty="0">
                <a:solidFill>
                  <a:srgbClr val="093B37"/>
                </a:solidFill>
                <a:latin typeface="Verdana"/>
                <a:ea typeface="Arial" charset="0"/>
                <a:cs typeface="Verdana"/>
              </a:rPr>
              <a:t>Transversal, non subject specific</a:t>
            </a:r>
          </a:p>
          <a:p>
            <a:pPr marL="342000" lvl="2" indent="-342000" eaLnBrk="0" hangingPunct="0">
              <a:spcBef>
                <a:spcPts val="1600"/>
              </a:spcBef>
              <a:buClr>
                <a:srgbClr val="093B37"/>
              </a:buClr>
              <a:buSzPct val="150000"/>
              <a:buFont typeface="Arial" charset="0"/>
              <a:buChar char="•"/>
            </a:pPr>
            <a:r>
              <a:rPr lang="en-GB" sz="2400" kern="0" dirty="0">
                <a:solidFill>
                  <a:srgbClr val="093B37"/>
                </a:solidFill>
                <a:latin typeface="Verdana"/>
                <a:ea typeface="Arial" charset="0"/>
                <a:cs typeface="Verdana"/>
              </a:rPr>
              <a:t>Individual and collective</a:t>
            </a:r>
          </a:p>
          <a:p>
            <a:pPr marL="342000" lvl="2" indent="-342000" eaLnBrk="0" hangingPunct="0">
              <a:spcBef>
                <a:spcPts val="1600"/>
              </a:spcBef>
              <a:buClr>
                <a:srgbClr val="093B37"/>
              </a:buClr>
              <a:buSzPct val="150000"/>
              <a:buFont typeface="Arial" charset="0"/>
              <a:buChar char="•"/>
            </a:pPr>
            <a:r>
              <a:rPr lang="en-GB" sz="2400" kern="0" dirty="0">
                <a:solidFill>
                  <a:srgbClr val="093B37"/>
                </a:solidFill>
                <a:latin typeface="Verdana"/>
                <a:ea typeface="Arial" charset="0"/>
                <a:cs typeface="Verdana"/>
              </a:rPr>
              <a:t>Applies to all walks of life</a:t>
            </a:r>
          </a:p>
          <a:p>
            <a:pPr marL="342000" lvl="2" indent="-342000" eaLnBrk="0" hangingPunct="0">
              <a:spcBef>
                <a:spcPts val="1600"/>
              </a:spcBef>
              <a:buClr>
                <a:srgbClr val="093B37"/>
              </a:buClr>
              <a:buSzPct val="150000"/>
              <a:buFont typeface="Arial" charset="0"/>
              <a:buChar char="•"/>
            </a:pPr>
            <a:r>
              <a:rPr lang="en-GB" sz="2400" kern="0" dirty="0">
                <a:solidFill>
                  <a:srgbClr val="093B37"/>
                </a:solidFill>
                <a:latin typeface="Verdana"/>
                <a:ea typeface="Arial" charset="0"/>
                <a:cs typeface="Verdana"/>
              </a:rPr>
              <a:t>Is nurtured through value creation, which requires pedagogical approaches that have </a:t>
            </a:r>
            <a:r>
              <a:rPr lang="en-GB" sz="2400" b="1" kern="0" dirty="0">
                <a:solidFill>
                  <a:srgbClr val="093B37"/>
                </a:solidFill>
                <a:latin typeface="Verdana"/>
                <a:ea typeface="Arial" charset="0"/>
                <a:cs typeface="Verdana"/>
              </a:rPr>
              <a:t>learners transform ideas into action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996FE51-B817-468A-9746-77F0A487F3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38522" y="1692324"/>
            <a:ext cx="4248278" cy="4887077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30000"/>
              </a:lnSpc>
            </a:pPr>
            <a:r>
              <a:rPr lang="en-GB" sz="2400" b="1" dirty="0">
                <a:solidFill>
                  <a:srgbClr val="093B37"/>
                </a:solidFill>
                <a:latin typeface="Verdana"/>
                <a:ea typeface="SimSun" panose="02010600030101010101" pitchFamily="2" charset="-122"/>
                <a:cs typeface="Verdana"/>
              </a:rPr>
              <a:t>The EntreComp</a:t>
            </a:r>
          </a:p>
          <a:p>
            <a:pPr marL="342000" lvl="2" indent="-342000" eaLnBrk="0" hangingPunct="0">
              <a:spcBef>
                <a:spcPts val="1600"/>
              </a:spcBef>
              <a:buClr>
                <a:srgbClr val="093B37"/>
              </a:buClr>
              <a:buSzPct val="150000"/>
              <a:buFont typeface="Arial" charset="0"/>
              <a:buChar char="•"/>
            </a:pPr>
            <a:r>
              <a:rPr lang="en-GB" sz="2400" kern="0" dirty="0">
                <a:solidFill>
                  <a:srgbClr val="093B37"/>
                </a:solidFill>
                <a:latin typeface="Verdana"/>
                <a:ea typeface="Arial" charset="0"/>
                <a:cs typeface="Verdana"/>
              </a:rPr>
              <a:t>Designed for LLL</a:t>
            </a:r>
          </a:p>
          <a:p>
            <a:pPr marL="342000" lvl="2" indent="-342000" eaLnBrk="0" hangingPunct="0">
              <a:spcBef>
                <a:spcPts val="1600"/>
              </a:spcBef>
              <a:buClr>
                <a:srgbClr val="093B37"/>
              </a:buClr>
              <a:buSzPct val="150000"/>
              <a:buFont typeface="Arial" charset="0"/>
              <a:buChar char="•"/>
            </a:pPr>
            <a:r>
              <a:rPr lang="en-GB" sz="2400" kern="0" dirty="0">
                <a:solidFill>
                  <a:srgbClr val="093B37"/>
                </a:solidFill>
                <a:latin typeface="Verdana"/>
                <a:ea typeface="Arial" charset="0"/>
                <a:cs typeface="Verdana"/>
              </a:rPr>
              <a:t>To bridge the world </a:t>
            </a:r>
            <a:br>
              <a:rPr lang="en-GB" sz="2400" kern="0" dirty="0">
                <a:solidFill>
                  <a:srgbClr val="093B37"/>
                </a:solidFill>
                <a:latin typeface="Verdana"/>
                <a:ea typeface="Arial" charset="0"/>
                <a:cs typeface="Verdana"/>
              </a:rPr>
            </a:br>
            <a:r>
              <a:rPr lang="en-GB" sz="2400" kern="0" dirty="0">
                <a:solidFill>
                  <a:srgbClr val="093B37"/>
                </a:solidFill>
                <a:latin typeface="Verdana"/>
                <a:ea typeface="Arial" charset="0"/>
                <a:cs typeface="Verdana"/>
              </a:rPr>
              <a:t>of education &amp; work </a:t>
            </a:r>
          </a:p>
          <a:p>
            <a:pPr marL="342000" lvl="2" indent="-342000" eaLnBrk="0" hangingPunct="0">
              <a:spcBef>
                <a:spcPts val="1600"/>
              </a:spcBef>
              <a:buClr>
                <a:srgbClr val="093B37"/>
              </a:buClr>
              <a:buSzPct val="150000"/>
              <a:buFont typeface="Arial" charset="0"/>
              <a:buChar char="•"/>
            </a:pPr>
            <a:r>
              <a:rPr lang="en-GB" sz="2400" kern="0" dirty="0">
                <a:solidFill>
                  <a:srgbClr val="093B37"/>
                </a:solidFill>
                <a:latin typeface="Verdana"/>
                <a:ea typeface="Arial" charset="0"/>
                <a:cs typeface="Verdana"/>
              </a:rPr>
              <a:t>Comprehensive, but flexible </a:t>
            </a:r>
          </a:p>
          <a:p>
            <a:pPr marL="342000" lvl="2" indent="-342000" eaLnBrk="0" hangingPunct="0">
              <a:spcBef>
                <a:spcPts val="1600"/>
              </a:spcBef>
              <a:buClr>
                <a:srgbClr val="093B37"/>
              </a:buClr>
              <a:buSzPct val="150000"/>
              <a:buFont typeface="Arial" charset="0"/>
              <a:buChar char="•"/>
            </a:pPr>
            <a:r>
              <a:rPr lang="en-GB" sz="2400" kern="0" dirty="0">
                <a:solidFill>
                  <a:srgbClr val="093B37"/>
                </a:solidFill>
                <a:latin typeface="Verdana"/>
                <a:ea typeface="Arial" charset="0"/>
                <a:cs typeface="Verdana"/>
              </a:rPr>
              <a:t>Defines entrepreneurship as a competence to a very fine grained level of detail</a:t>
            </a:r>
          </a:p>
          <a:p>
            <a:endParaRPr lang="en-GB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13F41BF9-8A78-4319-8256-E491BF5C4C79}"/>
                  </a:ext>
                </a:extLst>
              </p14:cNvPr>
              <p14:cNvContentPartPr/>
              <p14:nvPr/>
            </p14:nvContentPartPr>
            <p14:xfrm>
              <a:off x="4600274" y="6414868"/>
              <a:ext cx="360" cy="360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13F41BF9-8A78-4319-8256-E491BF5C4C79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582274" y="6396868"/>
                <a:ext cx="3600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633D418D-5408-4F66-AE2F-DD2E6F56EDDD}"/>
                  </a:ext>
                </a:extLst>
              </p14:cNvPr>
              <p14:cNvContentPartPr/>
              <p14:nvPr/>
            </p14:nvContentPartPr>
            <p14:xfrm>
              <a:off x="2138234" y="1941508"/>
              <a:ext cx="360" cy="36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633D418D-5408-4F66-AE2F-DD2E6F56EDDD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120234" y="1923508"/>
                <a:ext cx="3600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71F120CE-F13B-4F44-B144-7E7214FD560B}"/>
                  </a:ext>
                </a:extLst>
              </p14:cNvPr>
              <p14:cNvContentPartPr/>
              <p14:nvPr/>
            </p14:nvContentPartPr>
            <p14:xfrm>
              <a:off x="1125554" y="2335348"/>
              <a:ext cx="360" cy="36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71F120CE-F13B-4F44-B144-7E7214FD560B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107554" y="2317348"/>
                <a:ext cx="3600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5ABB4A61-156F-48B9-AA22-414562D4B66A}"/>
                  </a:ext>
                </a:extLst>
              </p14:cNvPr>
              <p14:cNvContentPartPr/>
              <p14:nvPr/>
            </p14:nvContentPartPr>
            <p14:xfrm>
              <a:off x="1012874" y="1983628"/>
              <a:ext cx="360" cy="360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5ABB4A61-156F-48B9-AA22-414562D4B66A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994874" y="1965628"/>
                <a:ext cx="36000" cy="36000"/>
              </a:xfrm>
              <a:prstGeom prst="rect">
                <a:avLst/>
              </a:prstGeom>
            </p:spPr>
          </p:pic>
        </mc:Fallback>
      </mc:AlternateContent>
      <p:grpSp>
        <p:nvGrpSpPr>
          <p:cNvPr id="10" name="Group 9">
            <a:extLst>
              <a:ext uri="{FF2B5EF4-FFF2-40B4-BE49-F238E27FC236}">
                <a16:creationId xmlns:a16="http://schemas.microsoft.com/office/drawing/2014/main" id="{03254001-E7AD-4E54-8BE3-F94E99F1BE8F}"/>
              </a:ext>
            </a:extLst>
          </p:cNvPr>
          <p:cNvGrpSpPr/>
          <p:nvPr/>
        </p:nvGrpSpPr>
        <p:grpSpPr>
          <a:xfrm>
            <a:off x="7415658" y="922616"/>
            <a:ext cx="1568119" cy="1828800"/>
            <a:chOff x="4139292" y="4977227"/>
            <a:chExt cx="2535828" cy="2632969"/>
          </a:xfrm>
        </p:grpSpPr>
        <p:pic>
          <p:nvPicPr>
            <p:cNvPr id="11" name="Picture 10" descr="Values_Priority-Nexus.png">
              <a:extLst>
                <a:ext uri="{FF2B5EF4-FFF2-40B4-BE49-F238E27FC236}">
                  <a16:creationId xmlns:a16="http://schemas.microsoft.com/office/drawing/2014/main" id="{783D092B-53D2-4387-818E-FE201220A0A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1946" t="23536" r="3213" b="51348"/>
            <a:stretch/>
          </p:blipFill>
          <p:spPr>
            <a:xfrm>
              <a:off x="5126729" y="5089323"/>
              <a:ext cx="1548391" cy="1565477"/>
            </a:xfrm>
            <a:prstGeom prst="rect">
              <a:avLst/>
            </a:prstGeom>
          </p:spPr>
        </p:pic>
        <p:pic>
          <p:nvPicPr>
            <p:cNvPr id="12" name="Picture 11" descr="Values_Priority-Nexus.png">
              <a:extLst>
                <a:ext uri="{FF2B5EF4-FFF2-40B4-BE49-F238E27FC236}">
                  <a16:creationId xmlns:a16="http://schemas.microsoft.com/office/drawing/2014/main" id="{ABC7F98D-82BE-4948-986B-06811BAF039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000" t="38123" r="25201" b="38054"/>
            <a:stretch/>
          </p:blipFill>
          <p:spPr>
            <a:xfrm>
              <a:off x="4139292" y="6045839"/>
              <a:ext cx="1628449" cy="1564357"/>
            </a:xfrm>
            <a:prstGeom prst="rect">
              <a:avLst/>
            </a:prstGeom>
          </p:spPr>
        </p:pic>
        <p:sp>
          <p:nvSpPr>
            <p:cNvPr id="13" name="Rechthoek 6">
              <a:extLst>
                <a:ext uri="{FF2B5EF4-FFF2-40B4-BE49-F238E27FC236}">
                  <a16:creationId xmlns:a16="http://schemas.microsoft.com/office/drawing/2014/main" id="{5893BDE6-2469-419D-A9BC-72C797C8064C}"/>
                </a:ext>
              </a:extLst>
            </p:cNvPr>
            <p:cNvSpPr/>
            <p:nvPr/>
          </p:nvSpPr>
          <p:spPr>
            <a:xfrm rot="1134190">
              <a:off x="4821664" y="4977227"/>
              <a:ext cx="401811" cy="713546"/>
            </a:xfrm>
            <a:prstGeom prst="rect">
              <a:avLst/>
            </a:prstGeom>
            <a:solidFill>
              <a:srgbClr val="C1E3E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NL"/>
            </a:p>
          </p:txBody>
        </p:sp>
        <p:sp>
          <p:nvSpPr>
            <p:cNvPr id="14" name="Rechthoek 6">
              <a:extLst>
                <a:ext uri="{FF2B5EF4-FFF2-40B4-BE49-F238E27FC236}">
                  <a16:creationId xmlns:a16="http://schemas.microsoft.com/office/drawing/2014/main" id="{1AB349E1-B98F-4ACE-8F4E-C0AC0955D4A4}"/>
                </a:ext>
              </a:extLst>
            </p:cNvPr>
            <p:cNvSpPr/>
            <p:nvPr/>
          </p:nvSpPr>
          <p:spPr>
            <a:xfrm>
              <a:off x="6332365" y="6502400"/>
              <a:ext cx="294639" cy="152400"/>
            </a:xfrm>
            <a:prstGeom prst="rect">
              <a:avLst/>
            </a:prstGeom>
            <a:solidFill>
              <a:srgbClr val="C1E3E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NL"/>
            </a:p>
          </p:txBody>
        </p:sp>
        <p:sp>
          <p:nvSpPr>
            <p:cNvPr id="15" name="Rechthoek 6">
              <a:extLst>
                <a:ext uri="{FF2B5EF4-FFF2-40B4-BE49-F238E27FC236}">
                  <a16:creationId xmlns:a16="http://schemas.microsoft.com/office/drawing/2014/main" id="{28D2619C-08FE-4EDC-9B38-695ECB7E31B2}"/>
                </a:ext>
              </a:extLst>
            </p:cNvPr>
            <p:cNvSpPr/>
            <p:nvPr/>
          </p:nvSpPr>
          <p:spPr>
            <a:xfrm rot="4421813">
              <a:off x="5742725" y="7044834"/>
              <a:ext cx="373063" cy="730880"/>
            </a:xfrm>
            <a:prstGeom prst="rect">
              <a:avLst/>
            </a:prstGeom>
            <a:solidFill>
              <a:srgbClr val="C1E3E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NL"/>
            </a:p>
          </p:txBody>
        </p:sp>
        <p:sp>
          <p:nvSpPr>
            <p:cNvPr id="16" name="Rechthoek 6">
              <a:extLst>
                <a:ext uri="{FF2B5EF4-FFF2-40B4-BE49-F238E27FC236}">
                  <a16:creationId xmlns:a16="http://schemas.microsoft.com/office/drawing/2014/main" id="{127BF492-6808-47B8-9EE5-90C9EA6A0CA5}"/>
                </a:ext>
              </a:extLst>
            </p:cNvPr>
            <p:cNvSpPr/>
            <p:nvPr/>
          </p:nvSpPr>
          <p:spPr>
            <a:xfrm>
              <a:off x="5646819" y="5010583"/>
              <a:ext cx="1028301" cy="157480"/>
            </a:xfrm>
            <a:prstGeom prst="rect">
              <a:avLst/>
            </a:prstGeom>
            <a:solidFill>
              <a:srgbClr val="C1E3E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NL"/>
            </a:p>
          </p:txBody>
        </p:sp>
      </p:grpSp>
    </p:spTree>
    <p:extLst>
      <p:ext uri="{BB962C8B-B14F-4D97-AF65-F5344CB8AC3E}">
        <p14:creationId xmlns:p14="http://schemas.microsoft.com/office/powerpoint/2010/main" val="2614784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A9E7EC6-6ADC-4B31-B2A9-19C0AB843A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286" y="274638"/>
            <a:ext cx="8609428" cy="808574"/>
          </a:xfrm>
        </p:spPr>
        <p:txBody>
          <a:bodyPr>
            <a:normAutofit fontScale="90000"/>
          </a:bodyPr>
          <a:lstStyle/>
          <a:p>
            <a:pPr marL="342000" lvl="2" indent="-342000" eaLnBrk="0" hangingPunct="0">
              <a:spcBef>
                <a:spcPts val="1600"/>
              </a:spcBef>
              <a:buClr>
                <a:srgbClr val="093B37"/>
              </a:buClr>
              <a:buSzPct val="150000"/>
              <a:buFont typeface="Arial" charset="0"/>
              <a:buChar char="•"/>
            </a:pPr>
            <a:br>
              <a:rPr lang="fr-BE" sz="3600" b="1" dirty="0">
                <a:latin typeface="Verdana"/>
                <a:ea typeface="Arial" charset="0"/>
                <a:cs typeface="Verdana"/>
              </a:rPr>
            </a:br>
            <a:br>
              <a:rPr lang="fr-BE" sz="3600" b="1" dirty="0">
                <a:latin typeface="Verdana"/>
                <a:ea typeface="Arial" charset="0"/>
                <a:cs typeface="Verdana"/>
              </a:rPr>
            </a:br>
            <a:r>
              <a:rPr lang="fr-BE" sz="3600" b="1" dirty="0">
                <a:latin typeface="Verdana"/>
                <a:ea typeface="Arial" charset="0"/>
                <a:cs typeface="Verdana"/>
              </a:rPr>
              <a:t>EntreComp building blocks</a:t>
            </a:r>
            <a:br>
              <a:rPr lang="fr-BE" sz="3600" b="1" dirty="0">
                <a:latin typeface="Verdana"/>
                <a:ea typeface="Arial" charset="0"/>
                <a:cs typeface="Verdana"/>
              </a:rPr>
            </a:br>
            <a:r>
              <a:rPr lang="fr-BE" dirty="0">
                <a:solidFill>
                  <a:schemeClr val="bg1"/>
                </a:solidFill>
                <a:latin typeface="Verdana"/>
                <a:ea typeface="Arial" charset="0"/>
                <a:cs typeface="Verdana"/>
              </a:rPr>
              <a:t>building blocks</a:t>
            </a:r>
            <a:br>
              <a:rPr lang="fr-BE" dirty="0">
                <a:solidFill>
                  <a:schemeClr val="bg1"/>
                </a:solidFill>
                <a:latin typeface="Verdana"/>
                <a:ea typeface="Arial" charset="0"/>
                <a:cs typeface="Verdana"/>
              </a:rPr>
            </a:br>
            <a:r>
              <a:rPr lang="fr-BE" dirty="0">
                <a:solidFill>
                  <a:schemeClr val="bg1"/>
                </a:solidFill>
                <a:latin typeface="Verdana"/>
                <a:ea typeface="Arial" charset="0"/>
                <a:cs typeface="Verdana"/>
              </a:rPr>
              <a:t>					</a:t>
            </a:r>
            <a:br>
              <a:rPr lang="fr-BE" dirty="0">
                <a:solidFill>
                  <a:schemeClr val="bg1"/>
                </a:solidFill>
                <a:latin typeface="Verdana"/>
                <a:ea typeface="Arial" charset="0"/>
                <a:cs typeface="Verdana"/>
              </a:rPr>
            </a:br>
            <a:r>
              <a:rPr lang="fr-BE" dirty="0">
                <a:solidFill>
                  <a:schemeClr val="bg1"/>
                </a:solidFill>
                <a:latin typeface="Verdana"/>
                <a:ea typeface="Arial" charset="0"/>
                <a:cs typeface="Verdana"/>
              </a:rPr>
              <a:t>	</a:t>
            </a:r>
            <a:r>
              <a:rPr lang="en-GB" sz="3100" kern="0" dirty="0">
                <a:solidFill>
                  <a:srgbClr val="093B37"/>
                </a:solidFill>
                <a:latin typeface="Verdana"/>
                <a:ea typeface="Arial" charset="0"/>
                <a:cs typeface="Verdana"/>
              </a:rPr>
              <a:t>3 areas </a:t>
            </a:r>
            <a:r>
              <a:rPr lang="en-GB" sz="3100" dirty="0">
                <a:solidFill>
                  <a:srgbClr val="093B37"/>
                </a:solidFill>
                <a:latin typeface="Verdana"/>
                <a:ea typeface="Arial" charset="0"/>
                <a:cs typeface="Verdana"/>
              </a:rPr>
              <a:t>			</a:t>
            </a:r>
            <a:r>
              <a:rPr lang="en-GB" sz="3100" kern="0" dirty="0">
                <a:solidFill>
                  <a:srgbClr val="093B37"/>
                </a:solidFill>
                <a:latin typeface="Verdana"/>
                <a:ea typeface="Arial" charset="0"/>
                <a:cs typeface="Verdana"/>
              </a:rPr>
              <a:t>15 competences</a:t>
            </a:r>
            <a:br>
              <a:rPr lang="en-GB" sz="2400" kern="0" dirty="0">
                <a:solidFill>
                  <a:srgbClr val="093B37"/>
                </a:solidFill>
                <a:latin typeface="Verdana"/>
                <a:ea typeface="Arial" charset="0"/>
                <a:cs typeface="Verdana"/>
              </a:rPr>
            </a:br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72E4AAD4-5A2E-485F-B066-68CE33A355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6926" y="1652220"/>
            <a:ext cx="4649788" cy="464978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EAA4C76-2579-4195-9A16-5BCC7BFE05D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00" t="26614" r="28200" b="28450"/>
          <a:stretch/>
        </p:blipFill>
        <p:spPr>
          <a:xfrm>
            <a:off x="653357" y="2226406"/>
            <a:ext cx="2825087" cy="2911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6545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71E33-ACC1-432E-BC36-C1EEF5794B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151" y="274638"/>
            <a:ext cx="8651631" cy="1143000"/>
          </a:xfrm>
        </p:spPr>
        <p:txBody>
          <a:bodyPr>
            <a:noAutofit/>
          </a:bodyPr>
          <a:lstStyle/>
          <a:p>
            <a:br>
              <a:rPr lang="en-GB" sz="3200" b="1" dirty="0">
                <a:latin typeface="Verdana"/>
                <a:ea typeface="Arial" charset="0"/>
                <a:cs typeface="Verdana"/>
              </a:rPr>
            </a:br>
            <a:r>
              <a:rPr lang="en-GB" sz="3200" b="1" dirty="0">
                <a:latin typeface="Verdana"/>
                <a:ea typeface="Arial" charset="0"/>
                <a:cs typeface="Verdana"/>
              </a:rPr>
              <a:t>Areas, Competences, Hints &amp; Descriptors</a:t>
            </a:r>
            <a:br>
              <a:rPr lang="en-GB" sz="3200" b="1" dirty="0">
                <a:latin typeface="Verdana"/>
                <a:ea typeface="Arial" charset="0"/>
                <a:cs typeface="Verdana"/>
              </a:rPr>
            </a:br>
            <a:endParaRPr lang="en-GB" sz="3200" b="1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18AA2791-5E82-40EF-A01E-5AB34056501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79"/>
          <a:stretch/>
        </p:blipFill>
        <p:spPr bwMode="auto">
          <a:xfrm>
            <a:off x="597716" y="1600200"/>
            <a:ext cx="7948567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0713242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F21BA4-D0A0-4942-A2B2-46742E5925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474" y="274638"/>
            <a:ext cx="8862646" cy="1143000"/>
          </a:xfrm>
        </p:spPr>
        <p:txBody>
          <a:bodyPr>
            <a:noAutofit/>
          </a:bodyPr>
          <a:lstStyle/>
          <a:p>
            <a:br>
              <a:rPr lang="en-GB" sz="3200" b="1" dirty="0">
                <a:latin typeface="Verdana"/>
                <a:ea typeface="Arial" charset="0"/>
                <a:cs typeface="Verdana"/>
              </a:rPr>
            </a:br>
            <a:r>
              <a:rPr lang="en-GB" sz="3200" b="1" dirty="0">
                <a:latin typeface="Verdana"/>
                <a:ea typeface="Arial" charset="0"/>
                <a:cs typeface="Verdana"/>
              </a:rPr>
              <a:t>Areas, Competences, Hints &amp; Descriptors</a:t>
            </a:r>
            <a:br>
              <a:rPr lang="en-GB" sz="3200" b="1" dirty="0">
                <a:latin typeface="Verdana"/>
                <a:ea typeface="Arial" charset="0"/>
                <a:cs typeface="Verdana"/>
              </a:rPr>
            </a:br>
            <a:endParaRPr lang="en-GB" sz="3200" b="1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ACB58915-02E3-4979-93F2-996F59BBAB1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20"/>
          <a:stretch/>
        </p:blipFill>
        <p:spPr bwMode="auto">
          <a:xfrm>
            <a:off x="825537" y="1600200"/>
            <a:ext cx="7478638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7239129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616DC-2FFD-4032-93DD-4C4B8A41D4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>
                <a:latin typeface="Verdana"/>
                <a:ea typeface="Arial" charset="0"/>
                <a:cs typeface="Verdana"/>
              </a:rPr>
            </a:br>
            <a:r>
              <a:rPr lang="en-GB" sz="3600" b="1" dirty="0">
                <a:latin typeface="Verdana"/>
                <a:ea typeface="Arial" charset="0"/>
                <a:cs typeface="Verdana"/>
              </a:rPr>
              <a:t>Areas, Competences, Hints &amp; Descriptors</a:t>
            </a:r>
            <a:br>
              <a:rPr lang="en-GB" b="1" dirty="0">
                <a:latin typeface="Verdana"/>
                <a:ea typeface="Arial" charset="0"/>
                <a:cs typeface="Verdana"/>
              </a:rPr>
            </a:br>
            <a:endParaRPr lang="en-GB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5F7FB082-BB10-41A5-B02E-6FD6E7ADA78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195" y="1600200"/>
            <a:ext cx="762561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0249438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4C94BF-8969-4E5C-B2F2-47060CC23A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151" y="274638"/>
            <a:ext cx="8679765" cy="1143000"/>
          </a:xfrm>
        </p:spPr>
        <p:txBody>
          <a:bodyPr>
            <a:noAutofit/>
          </a:bodyPr>
          <a:lstStyle/>
          <a:p>
            <a:r>
              <a:rPr lang="fr-BE" sz="2600" b="1" dirty="0">
                <a:latin typeface="Verdana"/>
                <a:ea typeface="Arial" charset="0"/>
                <a:cs typeface="Verdana"/>
              </a:rPr>
              <a:t>Threads lead to </a:t>
            </a:r>
            <a:r>
              <a:rPr lang="fr-BE" sz="2600" b="1" dirty="0" err="1">
                <a:latin typeface="Verdana"/>
                <a:ea typeface="Arial" charset="0"/>
                <a:cs typeface="Verdana"/>
              </a:rPr>
              <a:t>learning</a:t>
            </a:r>
            <a:r>
              <a:rPr lang="fr-BE" sz="2600" b="1" dirty="0">
                <a:latin typeface="Verdana"/>
                <a:ea typeface="Arial" charset="0"/>
                <a:cs typeface="Verdana"/>
              </a:rPr>
              <a:t> </a:t>
            </a:r>
            <a:r>
              <a:rPr lang="fr-BE" sz="2600" b="1" dirty="0" err="1">
                <a:latin typeface="Verdana"/>
                <a:ea typeface="Arial" charset="0"/>
                <a:cs typeface="Verdana"/>
              </a:rPr>
              <a:t>outcome</a:t>
            </a:r>
            <a:r>
              <a:rPr lang="fr-BE" sz="2600" b="1" dirty="0">
                <a:latin typeface="Verdana"/>
                <a:ea typeface="Arial" charset="0"/>
                <a:cs typeface="Verdana"/>
              </a:rPr>
              <a:t> </a:t>
            </a:r>
            <a:r>
              <a:rPr lang="fr-BE" sz="2600" b="1" dirty="0" err="1">
                <a:latin typeface="Verdana"/>
                <a:ea typeface="Arial" charset="0"/>
                <a:cs typeface="Verdana"/>
              </a:rPr>
              <a:t>statements</a:t>
            </a:r>
            <a:br>
              <a:rPr lang="fr-BE" sz="2800" b="1" dirty="0">
                <a:latin typeface="Verdana"/>
                <a:ea typeface="Arial" charset="0"/>
                <a:cs typeface="Verdana"/>
              </a:rPr>
            </a:br>
            <a:endParaRPr lang="en-GB" sz="2800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3DBA5CC-4543-425E-B125-47211F9FCC8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26" t="4275" r="8295" b="6632"/>
          <a:stretch/>
        </p:blipFill>
        <p:spPr>
          <a:xfrm>
            <a:off x="326113" y="1600200"/>
            <a:ext cx="4083287" cy="4525963"/>
          </a:xfrm>
          <a:prstGeom prst="rect">
            <a:avLst/>
          </a:prstGeo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C782406-981F-4083-B0EF-CF81F56B5B8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342000" lvl="2" indent="-342000" eaLnBrk="0" hangingPunct="0">
              <a:spcBef>
                <a:spcPts val="1600"/>
              </a:spcBef>
              <a:buClr>
                <a:srgbClr val="093B37"/>
              </a:buClr>
              <a:buSzPct val="150000"/>
              <a:buFont typeface="Arial" charset="0"/>
              <a:buChar char="•"/>
            </a:pPr>
            <a:r>
              <a:rPr lang="en-GB" sz="2800" kern="0" dirty="0">
                <a:solidFill>
                  <a:srgbClr val="093B37"/>
                </a:solidFill>
                <a:latin typeface="Verdana"/>
                <a:ea typeface="Arial" charset="0"/>
                <a:cs typeface="Verdana"/>
              </a:rPr>
              <a:t>3 areas </a:t>
            </a:r>
          </a:p>
          <a:p>
            <a:pPr marL="342000" lvl="2" indent="-342000" eaLnBrk="0" hangingPunct="0">
              <a:spcBef>
                <a:spcPts val="1600"/>
              </a:spcBef>
              <a:buClr>
                <a:srgbClr val="093B37"/>
              </a:buClr>
              <a:buSzPct val="150000"/>
              <a:buFont typeface="Arial" charset="0"/>
              <a:buChar char="•"/>
            </a:pPr>
            <a:r>
              <a:rPr lang="en-GB" sz="2800" kern="0" dirty="0">
                <a:solidFill>
                  <a:srgbClr val="093B37"/>
                </a:solidFill>
                <a:latin typeface="Verdana"/>
                <a:ea typeface="Arial" charset="0"/>
                <a:cs typeface="Verdana"/>
              </a:rPr>
              <a:t>15 competences</a:t>
            </a:r>
          </a:p>
          <a:p>
            <a:pPr marL="342000" lvl="2" indent="-342000" eaLnBrk="0" hangingPunct="0">
              <a:spcBef>
                <a:spcPts val="1600"/>
              </a:spcBef>
              <a:buClr>
                <a:srgbClr val="093B37"/>
              </a:buClr>
              <a:buSzPct val="150000"/>
              <a:buFont typeface="Arial" charset="0"/>
              <a:buChar char="•"/>
            </a:pPr>
            <a:r>
              <a:rPr lang="en-GB" sz="2800" kern="0" dirty="0">
                <a:solidFill>
                  <a:srgbClr val="093B37"/>
                </a:solidFill>
                <a:latin typeface="Verdana"/>
                <a:ea typeface="Arial" charset="0"/>
                <a:cs typeface="Verdana"/>
              </a:rPr>
              <a:t>60 thematic treads</a:t>
            </a:r>
          </a:p>
          <a:p>
            <a:pPr marL="342000" lvl="2" indent="-342000" eaLnBrk="0" hangingPunct="0">
              <a:spcBef>
                <a:spcPts val="1600"/>
              </a:spcBef>
              <a:buClr>
                <a:srgbClr val="093B37"/>
              </a:buClr>
              <a:buSzPct val="150000"/>
              <a:buFont typeface="Arial" charset="0"/>
              <a:buChar char="•"/>
            </a:pPr>
            <a:r>
              <a:rPr lang="en-GB" altLang="en-US" sz="2800" kern="0" dirty="0">
                <a:solidFill>
                  <a:srgbClr val="093B37"/>
                </a:solidFill>
                <a:latin typeface="Verdana"/>
                <a:ea typeface="Arial" charset="0"/>
                <a:cs typeface="Verdana"/>
              </a:rPr>
              <a:t>Unfolding into proficiency levels and 442 learning  outcomes.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889357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998C05-2661-4746-89F3-47119D1C8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47" y="168812"/>
            <a:ext cx="8707901" cy="787791"/>
          </a:xfrm>
        </p:spPr>
        <p:txBody>
          <a:bodyPr>
            <a:normAutofit/>
          </a:bodyPr>
          <a:lstStyle/>
          <a:p>
            <a:r>
              <a:rPr lang="en-GB" sz="3000" b="1" dirty="0">
                <a:latin typeface="Verdana"/>
                <a:ea typeface="Arial" charset="0"/>
                <a:cs typeface="Verdana"/>
              </a:rPr>
              <a:t>The level of detail depends on the goal</a:t>
            </a:r>
            <a:endParaRPr lang="en-GB" sz="3000" b="1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2F6B615-F2FF-4F37-9DC2-4E6DBAFA1D98}"/>
              </a:ext>
            </a:extLst>
          </p:cNvPr>
          <p:cNvGrpSpPr/>
          <p:nvPr/>
        </p:nvGrpSpPr>
        <p:grpSpPr>
          <a:xfrm>
            <a:off x="801858" y="956603"/>
            <a:ext cx="7498080" cy="5901397"/>
            <a:chOff x="3315764" y="1865112"/>
            <a:chExt cx="6336705" cy="5028898"/>
          </a:xfrm>
        </p:grpSpPr>
        <p:pic>
          <p:nvPicPr>
            <p:cNvPr id="10" name="Picture 3">
              <a:extLst>
                <a:ext uri="{FF2B5EF4-FFF2-40B4-BE49-F238E27FC236}">
                  <a16:creationId xmlns:a16="http://schemas.microsoft.com/office/drawing/2014/main" id="{DD970E66-61F7-4E39-AEB3-7C403E18748C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8925"/>
            <a:stretch/>
          </p:blipFill>
          <p:spPr bwMode="auto">
            <a:xfrm>
              <a:off x="3315764" y="1865112"/>
              <a:ext cx="6336705" cy="45788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1" name="Picture 3">
              <a:extLst>
                <a:ext uri="{FF2B5EF4-FFF2-40B4-BE49-F238E27FC236}">
                  <a16:creationId xmlns:a16="http://schemas.microsoft.com/office/drawing/2014/main" id="{097A5A3F-E85C-4638-8AD8-B1D4531F91DF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0197" t="88524"/>
            <a:stretch/>
          </p:blipFill>
          <p:spPr bwMode="auto">
            <a:xfrm>
              <a:off x="7763909" y="6317031"/>
              <a:ext cx="1888559" cy="5769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6584222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B93D9D-F462-4B2F-8F1F-130864A409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151" y="274638"/>
            <a:ext cx="8665697" cy="1143000"/>
          </a:xfrm>
        </p:spPr>
        <p:txBody>
          <a:bodyPr>
            <a:noAutofit/>
          </a:bodyPr>
          <a:lstStyle/>
          <a:p>
            <a:r>
              <a:rPr lang="en-GB" sz="2800" b="1" dirty="0">
                <a:latin typeface="Verdana"/>
                <a:ea typeface="Arial" charset="0"/>
                <a:cs typeface="Verdana"/>
              </a:rPr>
              <a:t>A progression model for lifelong learning</a:t>
            </a:r>
            <a:br>
              <a:rPr lang="en-GB" sz="2800" b="1" dirty="0">
                <a:latin typeface="Verdana"/>
                <a:ea typeface="Arial" charset="0"/>
                <a:cs typeface="Verdana"/>
              </a:rPr>
            </a:br>
            <a:endParaRPr lang="en-GB" sz="2800" b="1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680C1F93-0B04-4D67-B735-634836C4852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726" b="51143"/>
          <a:stretch/>
        </p:blipFill>
        <p:spPr bwMode="auto">
          <a:xfrm>
            <a:off x="240273" y="1606817"/>
            <a:ext cx="8664575" cy="16503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>
            <a:extLst>
              <a:ext uri="{FF2B5EF4-FFF2-40B4-BE49-F238E27FC236}">
                <a16:creationId xmlns:a16="http://schemas.microsoft.com/office/drawing/2014/main" id="{F806821B-96BF-429E-B161-0B959E66856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692"/>
          <a:stretch/>
        </p:blipFill>
        <p:spPr bwMode="auto">
          <a:xfrm>
            <a:off x="239150" y="3257162"/>
            <a:ext cx="8665698" cy="23645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7573094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7A1C0-B2BA-4918-A9BE-AC8FC3CF39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80439"/>
          </a:xfrm>
        </p:spPr>
        <p:txBody>
          <a:bodyPr>
            <a:normAutofit/>
          </a:bodyPr>
          <a:lstStyle/>
          <a:p>
            <a:r>
              <a:rPr lang="en-GB" sz="3000" b="1" dirty="0">
                <a:latin typeface="Verdana"/>
                <a:ea typeface="Arial" charset="0"/>
                <a:cs typeface="Verdana"/>
              </a:rPr>
              <a:t>Useful resources, a few quick links </a:t>
            </a:r>
            <a:endParaRPr lang="en-GB" sz="3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F23E33-EAD5-4764-B384-D7E04F41C4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692" y="1153552"/>
            <a:ext cx="8525022" cy="5429810"/>
          </a:xfrm>
        </p:spPr>
        <p:txBody>
          <a:bodyPr>
            <a:normAutofit fontScale="92500" lnSpcReduction="20000"/>
          </a:bodyPr>
          <a:lstStyle/>
          <a:p>
            <a:pPr marL="342000" lvl="2" indent="-342000" eaLnBrk="0" hangingPunct="0">
              <a:spcBef>
                <a:spcPts val="1600"/>
              </a:spcBef>
              <a:buClr>
                <a:srgbClr val="093B37"/>
              </a:buClr>
              <a:buSzPct val="150000"/>
              <a:buFont typeface="Arial" charset="0"/>
              <a:buChar char="•"/>
            </a:pPr>
            <a:r>
              <a:rPr lang="en-GB" altLang="en-US" kern="0" dirty="0">
                <a:solidFill>
                  <a:srgbClr val="093B37"/>
                </a:solidFill>
                <a:latin typeface="Verdana"/>
                <a:ea typeface="Arial" charset="0"/>
                <a:cs typeface="Verdana"/>
              </a:rPr>
              <a:t>EntreComp </a:t>
            </a:r>
            <a:r>
              <a:rPr lang="en-GB" altLang="en-US" kern="0" dirty="0">
                <a:solidFill>
                  <a:srgbClr val="093B37"/>
                </a:solidFill>
                <a:latin typeface="Verdana"/>
                <a:ea typeface="Arial" charset="0"/>
                <a:cs typeface="Verdana"/>
                <a:hlinkClick r:id="rId2"/>
              </a:rPr>
              <a:t>playlist </a:t>
            </a:r>
            <a:r>
              <a:rPr lang="en-GB" altLang="en-US" kern="0" dirty="0">
                <a:solidFill>
                  <a:srgbClr val="093B37"/>
                </a:solidFill>
                <a:latin typeface="Verdana"/>
                <a:ea typeface="Arial" charset="0"/>
                <a:cs typeface="Verdana"/>
              </a:rPr>
              <a:t>on </a:t>
            </a:r>
            <a:r>
              <a:rPr lang="en-GB" altLang="en-US" kern="0" dirty="0" err="1">
                <a:solidFill>
                  <a:srgbClr val="093B37"/>
                </a:solidFill>
                <a:latin typeface="Verdana"/>
                <a:ea typeface="Arial" charset="0"/>
                <a:cs typeface="Verdana"/>
              </a:rPr>
              <a:t>Youtube</a:t>
            </a:r>
            <a:r>
              <a:rPr lang="en-GB" altLang="en-US" kern="0" dirty="0">
                <a:solidFill>
                  <a:srgbClr val="093B37"/>
                </a:solidFill>
                <a:latin typeface="Verdana"/>
                <a:ea typeface="Arial" charset="0"/>
                <a:cs typeface="Verdana"/>
              </a:rPr>
              <a:t> part of MOOC on the EUN Academy, closed but </a:t>
            </a:r>
            <a:r>
              <a:rPr lang="en-GB" altLang="en-US" kern="0" dirty="0">
                <a:solidFill>
                  <a:srgbClr val="093B37"/>
                </a:solidFill>
                <a:latin typeface="Verdana"/>
                <a:ea typeface="Arial" charset="0"/>
                <a:cs typeface="Verdana"/>
                <a:hlinkClick r:id="rId3"/>
              </a:rPr>
              <a:t>material accessible</a:t>
            </a:r>
            <a:endParaRPr lang="en-GB" altLang="en-US" kern="0" dirty="0">
              <a:solidFill>
                <a:srgbClr val="093B37"/>
              </a:solidFill>
              <a:latin typeface="Verdana"/>
              <a:ea typeface="Arial" charset="0"/>
              <a:cs typeface="Verdana"/>
            </a:endParaRPr>
          </a:p>
          <a:p>
            <a:pPr marL="342000" lvl="2" indent="-342000" eaLnBrk="0" hangingPunct="0">
              <a:spcBef>
                <a:spcPts val="1600"/>
              </a:spcBef>
              <a:buClr>
                <a:srgbClr val="093B37"/>
              </a:buClr>
              <a:buSzPct val="150000"/>
              <a:buFont typeface="Arial" charset="0"/>
              <a:buChar char="•"/>
            </a:pPr>
            <a:r>
              <a:rPr lang="en-GB" altLang="en-US" kern="0" dirty="0" err="1">
                <a:solidFill>
                  <a:srgbClr val="093B37"/>
                </a:solidFill>
                <a:latin typeface="Verdana"/>
                <a:ea typeface="Arial" charset="0"/>
                <a:cs typeface="Verdana"/>
              </a:rPr>
              <a:t>i-linc</a:t>
            </a:r>
            <a:r>
              <a:rPr lang="en-GB" altLang="en-US" kern="0" dirty="0">
                <a:solidFill>
                  <a:srgbClr val="093B37"/>
                </a:solidFill>
                <a:latin typeface="Verdana"/>
                <a:ea typeface="Arial" charset="0"/>
                <a:cs typeface="Verdana"/>
              </a:rPr>
              <a:t> </a:t>
            </a:r>
            <a:r>
              <a:rPr lang="en-GB" altLang="en-US" kern="0" dirty="0" err="1">
                <a:solidFill>
                  <a:srgbClr val="093B37"/>
                </a:solidFill>
                <a:latin typeface="Verdana"/>
                <a:ea typeface="Arial" charset="0"/>
                <a:cs typeface="Verdana"/>
                <a:hlinkClick r:id="rId4"/>
              </a:rPr>
              <a:t>EntreLearn</a:t>
            </a:r>
            <a:r>
              <a:rPr lang="en-GB" altLang="en-US" kern="0" dirty="0">
                <a:solidFill>
                  <a:srgbClr val="093B37"/>
                </a:solidFill>
                <a:latin typeface="Verdana"/>
                <a:ea typeface="Arial" charset="0"/>
                <a:cs typeface="Verdana"/>
                <a:hlinkClick r:id="rId4"/>
              </a:rPr>
              <a:t> booklet </a:t>
            </a:r>
            <a:r>
              <a:rPr lang="en-GB" altLang="en-US" kern="0" dirty="0">
                <a:solidFill>
                  <a:srgbClr val="093B37"/>
                </a:solidFill>
                <a:latin typeface="Verdana"/>
                <a:ea typeface="Arial" charset="0"/>
                <a:cs typeface="Verdana"/>
              </a:rPr>
              <a:t>of educational activities</a:t>
            </a:r>
          </a:p>
          <a:p>
            <a:pPr marL="342000" lvl="2" indent="-342000" eaLnBrk="0" hangingPunct="0">
              <a:spcBef>
                <a:spcPts val="1600"/>
              </a:spcBef>
              <a:buClr>
                <a:srgbClr val="093B37"/>
              </a:buClr>
              <a:buSzPct val="150000"/>
              <a:buFont typeface="Arial" charset="0"/>
              <a:buChar char="•"/>
            </a:pPr>
            <a:r>
              <a:rPr lang="en-GB" kern="0" dirty="0">
                <a:solidFill>
                  <a:srgbClr val="093B37"/>
                </a:solidFill>
                <a:latin typeface="Verdana"/>
                <a:ea typeface="Arial" charset="0"/>
                <a:cs typeface="Verdana"/>
              </a:rPr>
              <a:t>ECO-</a:t>
            </a:r>
            <a:r>
              <a:rPr lang="en-GB" kern="0" dirty="0" err="1">
                <a:solidFill>
                  <a:srgbClr val="093B37"/>
                </a:solidFill>
                <a:latin typeface="Verdana"/>
                <a:ea typeface="Arial" charset="0"/>
                <a:cs typeface="Verdana"/>
              </a:rPr>
              <a:t>SystemApp</a:t>
            </a:r>
            <a:r>
              <a:rPr lang="en-GB" kern="0" dirty="0">
                <a:solidFill>
                  <a:srgbClr val="093B37"/>
                </a:solidFill>
                <a:latin typeface="Verdana"/>
                <a:ea typeface="Arial" charset="0"/>
                <a:cs typeface="Verdana"/>
              </a:rPr>
              <a:t> </a:t>
            </a:r>
            <a:r>
              <a:rPr lang="en-GB" kern="0" dirty="0">
                <a:solidFill>
                  <a:srgbClr val="093B37"/>
                </a:solidFill>
                <a:latin typeface="Verdana"/>
                <a:ea typeface="Arial" charset="0"/>
                <a:cs typeface="Verdana"/>
                <a:hlinkClick r:id="rId5"/>
              </a:rPr>
              <a:t>online training course </a:t>
            </a:r>
            <a:r>
              <a:rPr lang="en-GB" kern="0" dirty="0">
                <a:solidFill>
                  <a:srgbClr val="093B37"/>
                </a:solidFill>
                <a:latin typeface="Verdana"/>
                <a:ea typeface="Arial" charset="0"/>
                <a:cs typeface="Verdana"/>
              </a:rPr>
              <a:t>for entrepreneurship educators</a:t>
            </a:r>
          </a:p>
          <a:p>
            <a:pPr marL="342000" lvl="2" indent="-342000" eaLnBrk="0" hangingPunct="0">
              <a:spcBef>
                <a:spcPts val="1600"/>
              </a:spcBef>
              <a:buClr>
                <a:srgbClr val="093B37"/>
              </a:buClr>
              <a:buSzPct val="150000"/>
              <a:buFont typeface="Arial" charset="0"/>
              <a:buChar char="•"/>
            </a:pPr>
            <a:r>
              <a:rPr lang="en-GB" altLang="en-US" kern="0" dirty="0">
                <a:solidFill>
                  <a:srgbClr val="093B37"/>
                </a:solidFill>
                <a:latin typeface="Verdana"/>
                <a:ea typeface="Arial" charset="0"/>
                <a:cs typeface="Verdana"/>
              </a:rPr>
              <a:t>Embedding Entrepreneurship Education in HE </a:t>
            </a:r>
            <a:r>
              <a:rPr lang="en-GB" altLang="en-US" kern="0" dirty="0">
                <a:solidFill>
                  <a:srgbClr val="093B37"/>
                </a:solidFill>
                <a:latin typeface="Verdana"/>
                <a:ea typeface="Arial" charset="0"/>
                <a:cs typeface="Verdana"/>
                <a:hlinkClick r:id="rId6"/>
              </a:rPr>
              <a:t>teaching toolkit</a:t>
            </a:r>
            <a:r>
              <a:rPr lang="en-GB" altLang="en-US" kern="0" dirty="0">
                <a:solidFill>
                  <a:srgbClr val="093B37"/>
                </a:solidFill>
                <a:latin typeface="Verdana"/>
                <a:ea typeface="Arial" charset="0"/>
                <a:cs typeface="Verdana"/>
              </a:rPr>
              <a:t> and </a:t>
            </a:r>
            <a:r>
              <a:rPr lang="en-GB" altLang="en-US" kern="0" dirty="0">
                <a:solidFill>
                  <a:srgbClr val="093B37"/>
                </a:solidFill>
                <a:latin typeface="Verdana"/>
                <a:ea typeface="Arial" charset="0"/>
                <a:cs typeface="Verdana"/>
                <a:hlinkClick r:id="rId7"/>
              </a:rPr>
              <a:t>courses</a:t>
            </a:r>
            <a:endParaRPr lang="en-GB" altLang="en-US" kern="0" dirty="0">
              <a:solidFill>
                <a:srgbClr val="093B37"/>
              </a:solidFill>
              <a:latin typeface="Verdana"/>
              <a:ea typeface="Arial" charset="0"/>
              <a:cs typeface="Verdana"/>
            </a:endParaRPr>
          </a:p>
          <a:p>
            <a:pPr marL="342000" lvl="2" indent="-342000" eaLnBrk="0" hangingPunct="0">
              <a:spcBef>
                <a:spcPts val="1600"/>
              </a:spcBef>
              <a:buClr>
                <a:srgbClr val="093B37"/>
              </a:buClr>
              <a:buSzPct val="150000"/>
              <a:buFont typeface="Arial" charset="0"/>
              <a:buChar char="•"/>
            </a:pPr>
            <a:r>
              <a:rPr lang="en-GB" altLang="en-US" kern="0" dirty="0" err="1">
                <a:solidFill>
                  <a:srgbClr val="093B37"/>
                </a:solidFill>
                <a:latin typeface="Verdana"/>
                <a:ea typeface="Arial" charset="0"/>
                <a:cs typeface="Verdana"/>
                <a:hlinkClick r:id="rId8"/>
              </a:rPr>
              <a:t>Competendo</a:t>
            </a:r>
            <a:r>
              <a:rPr lang="en-GB" altLang="en-US" kern="0" dirty="0">
                <a:solidFill>
                  <a:srgbClr val="093B37"/>
                </a:solidFill>
                <a:latin typeface="Verdana"/>
                <a:ea typeface="Arial" charset="0"/>
                <a:cs typeface="Verdana"/>
                <a:hlinkClick r:id="rId8"/>
              </a:rPr>
              <a:t> tools for facilitators</a:t>
            </a:r>
            <a:r>
              <a:rPr lang="en-GB" altLang="en-US" kern="0" dirty="0">
                <a:solidFill>
                  <a:srgbClr val="093B37"/>
                </a:solidFill>
                <a:latin typeface="Verdana"/>
                <a:ea typeface="Arial" charset="0"/>
                <a:cs typeface="Verdana"/>
              </a:rPr>
              <a:t>, focus on civic competence but helpful if working in non-formal learning and social value creation</a:t>
            </a:r>
          </a:p>
          <a:p>
            <a:pPr marL="342000" lvl="2" indent="-342000" eaLnBrk="0" hangingPunct="0">
              <a:spcBef>
                <a:spcPts val="1600"/>
              </a:spcBef>
              <a:buClr>
                <a:srgbClr val="093B37"/>
              </a:buClr>
              <a:buSzPct val="150000"/>
              <a:buFont typeface="Arial" charset="0"/>
              <a:buChar char="•"/>
            </a:pPr>
            <a:r>
              <a:rPr lang="en-GB" altLang="en-US" kern="0" dirty="0">
                <a:solidFill>
                  <a:srgbClr val="093B37"/>
                </a:solidFill>
                <a:latin typeface="Verdana"/>
                <a:ea typeface="Arial" charset="0"/>
                <a:cs typeface="Verdana"/>
              </a:rPr>
              <a:t>Socces.eu </a:t>
            </a:r>
            <a:r>
              <a:rPr lang="en-GB" altLang="en-US" kern="0" dirty="0">
                <a:solidFill>
                  <a:srgbClr val="093B37"/>
                </a:solidFill>
                <a:latin typeface="Verdana"/>
                <a:ea typeface="Arial" charset="0"/>
                <a:cs typeface="Verdana"/>
                <a:hlinkClick r:id="rId9"/>
              </a:rPr>
              <a:t>teachers resources </a:t>
            </a:r>
            <a:r>
              <a:rPr lang="en-GB" altLang="en-US" kern="0" dirty="0">
                <a:solidFill>
                  <a:srgbClr val="093B37"/>
                </a:solidFill>
                <a:latin typeface="Verdana"/>
                <a:ea typeface="Arial" charset="0"/>
                <a:cs typeface="Verdana"/>
              </a:rPr>
              <a:t>focused on </a:t>
            </a:r>
            <a:r>
              <a:rPr lang="en-GB" altLang="en-US" kern="0" dirty="0" err="1">
                <a:solidFill>
                  <a:srgbClr val="093B37"/>
                </a:solidFill>
                <a:latin typeface="Verdana"/>
                <a:ea typeface="Arial" charset="0"/>
                <a:cs typeface="Verdana"/>
              </a:rPr>
              <a:t>assessement</a:t>
            </a:r>
            <a:endParaRPr lang="en-GB" altLang="en-US" kern="0" dirty="0">
              <a:solidFill>
                <a:srgbClr val="093B37"/>
              </a:solidFill>
              <a:latin typeface="Verdana"/>
              <a:ea typeface="Arial" charset="0"/>
              <a:cs typeface="Verdana"/>
            </a:endParaRPr>
          </a:p>
          <a:p>
            <a:pPr marL="342000" lvl="2" indent="-342000" eaLnBrk="0" hangingPunct="0">
              <a:spcBef>
                <a:spcPts val="1600"/>
              </a:spcBef>
              <a:buClr>
                <a:srgbClr val="093B37"/>
              </a:buClr>
              <a:buSzPct val="150000"/>
              <a:buFont typeface="Arial" charset="0"/>
              <a:buChar char="•"/>
            </a:pPr>
            <a:r>
              <a:rPr lang="en-GB" altLang="en-US" kern="0" dirty="0" err="1">
                <a:solidFill>
                  <a:srgbClr val="093B37"/>
                </a:solidFill>
                <a:latin typeface="Verdana"/>
                <a:ea typeface="Arial" charset="0"/>
                <a:cs typeface="Verdana"/>
                <a:hlinkClick r:id="rId10"/>
              </a:rPr>
              <a:t>EntreAssess</a:t>
            </a:r>
            <a:r>
              <a:rPr lang="en-GB" altLang="en-US" kern="0" dirty="0">
                <a:solidFill>
                  <a:srgbClr val="093B37"/>
                </a:solidFill>
                <a:latin typeface="Verdana"/>
                <a:ea typeface="Arial" charset="0"/>
                <a:cs typeface="Verdana"/>
              </a:rPr>
              <a:t> assessment tools methods and practice examples </a:t>
            </a:r>
          </a:p>
          <a:p>
            <a:pPr marL="342000" lvl="2" indent="-342000" eaLnBrk="0" hangingPunct="0">
              <a:spcBef>
                <a:spcPts val="1600"/>
              </a:spcBef>
              <a:spcAft>
                <a:spcPts val="1200"/>
              </a:spcAft>
              <a:buClr>
                <a:srgbClr val="093B37"/>
              </a:buClr>
              <a:buSzPct val="150000"/>
              <a:buFont typeface="Arial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Keep an eye on the 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  <a:hlinkClick r:id="rId11"/>
              </a:rPr>
              <a:t>Erasmus + Project repository</a:t>
            </a:r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501692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830" y="136478"/>
            <a:ext cx="8816454" cy="900752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What does Enterprise Education ‘look like’?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2012" y="1037230"/>
            <a:ext cx="8707272" cy="5663821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Ask yourself, </a:t>
            </a:r>
            <a:r>
              <a:rPr lang="en-GB" b="1" dirty="0"/>
              <a:t>WHO</a:t>
            </a:r>
            <a:r>
              <a:rPr lang="en-GB" dirty="0"/>
              <a:t> …</a:t>
            </a:r>
          </a:p>
          <a:p>
            <a:pPr marL="0" indent="0">
              <a:buNone/>
            </a:pPr>
            <a:endParaRPr lang="en-GB" sz="1300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Takes responsibility for the activity?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Generates ideas?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Plans the activity?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Selects the ideas to be implemented?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Strives to reach the goal?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Gains experience?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Takes risks?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Practices collaboration skills?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Rehearses performing?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Practices presenting and justifying his or her arguments?</a:t>
            </a:r>
          </a:p>
          <a:p>
            <a:pPr marL="0" indent="0">
              <a:buNone/>
            </a:pPr>
            <a:endParaRPr lang="en-GB" sz="1300" dirty="0"/>
          </a:p>
          <a:p>
            <a:pPr marL="0" indent="0">
              <a:buNone/>
            </a:pPr>
            <a:r>
              <a:rPr lang="en-GB" dirty="0"/>
              <a:t>If the answer to most of the questions is ‘the learner’ then you are practicing enterprise education</a:t>
            </a:r>
          </a:p>
          <a:p>
            <a:pPr marL="0" indent="0" algn="r">
              <a:buNone/>
            </a:pPr>
            <a:r>
              <a:rPr lang="en-GB" sz="3100" dirty="0">
                <a:solidFill>
                  <a:srgbClr val="0070C0"/>
                </a:solidFill>
              </a:rPr>
              <a:t>(Kari Ristimaki, 2003)</a:t>
            </a:r>
          </a:p>
        </p:txBody>
      </p:sp>
    </p:spTree>
    <p:extLst>
      <p:ext uri="{BB962C8B-B14F-4D97-AF65-F5344CB8AC3E}">
        <p14:creationId xmlns:p14="http://schemas.microsoft.com/office/powerpoint/2010/main" val="97746515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Gogy do we use?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15723" y="1717595"/>
            <a:ext cx="1883391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/>
              <a:t>What the </a:t>
            </a:r>
          </a:p>
          <a:p>
            <a:pPr algn="ctr"/>
            <a:r>
              <a:rPr lang="en-US" sz="2800" dirty="0"/>
              <a:t>educator </a:t>
            </a:r>
          </a:p>
          <a:p>
            <a:pPr algn="ctr"/>
            <a:r>
              <a:rPr lang="en-US" sz="2800" dirty="0"/>
              <a:t>initiates </a:t>
            </a:r>
          </a:p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3370998" y="1717596"/>
            <a:ext cx="22518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0070C0"/>
                </a:solidFill>
              </a:rPr>
              <a:t>Responsibility shared by both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701051" y="1717594"/>
            <a:ext cx="198574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What the student initiates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84244" y="3443616"/>
            <a:ext cx="23463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/>
              <a:t>PEDAGOGY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163548" y="3379588"/>
            <a:ext cx="27322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>
                <a:solidFill>
                  <a:srgbClr val="C00000"/>
                </a:solidFill>
              </a:rPr>
              <a:t>ANDRAGOGY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28095" y="3379587"/>
            <a:ext cx="26062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/>
              <a:t>HEUTAGOGY</a:t>
            </a:r>
          </a:p>
        </p:txBody>
      </p:sp>
    </p:spTree>
    <p:extLst>
      <p:ext uri="{BB962C8B-B14F-4D97-AF65-F5344CB8AC3E}">
        <p14:creationId xmlns:p14="http://schemas.microsoft.com/office/powerpoint/2010/main" val="2964132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I hope all of us have a bit of a better understanding of our learners and, perhaps, of our future learners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b="1" dirty="0">
                <a:solidFill>
                  <a:srgbClr val="C00000"/>
                </a:solidFill>
              </a:rPr>
              <a:t>Thanks for Listening </a:t>
            </a:r>
          </a:p>
        </p:txBody>
      </p:sp>
    </p:spTree>
    <p:extLst>
      <p:ext uri="{BB962C8B-B14F-4D97-AF65-F5344CB8AC3E}">
        <p14:creationId xmlns:p14="http://schemas.microsoft.com/office/powerpoint/2010/main" val="40525134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1576</TotalTime>
  <Words>1051</Words>
  <Application>Microsoft Office PowerPoint</Application>
  <PresentationFormat>On-screen Show (4:3)</PresentationFormat>
  <Paragraphs>197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1" baseType="lpstr">
      <vt:lpstr>SimSun</vt:lpstr>
      <vt:lpstr>Arial</vt:lpstr>
      <vt:lpstr>Arial Rounded MT Bold</vt:lpstr>
      <vt:lpstr>Calibri</vt:lpstr>
      <vt:lpstr>Courier New</vt:lpstr>
      <vt:lpstr>Verdana</vt:lpstr>
      <vt:lpstr>Office Theme</vt:lpstr>
      <vt:lpstr>Understanding our learners </vt:lpstr>
      <vt:lpstr>PowerPoint Presentation</vt:lpstr>
      <vt:lpstr>PowerPoint Presentation</vt:lpstr>
      <vt:lpstr>Who are our learners?</vt:lpstr>
      <vt:lpstr>Activity</vt:lpstr>
      <vt:lpstr>Feedback</vt:lpstr>
      <vt:lpstr>Millennials and Generation Z</vt:lpstr>
      <vt:lpstr>Millennials and Generation Z</vt:lpstr>
      <vt:lpstr>Millennials and Generation Z</vt:lpstr>
      <vt:lpstr>Millennials Need:</vt:lpstr>
      <vt:lpstr>What do Generation Z learners look like?</vt:lpstr>
      <vt:lpstr>Generation Z characteristics include:</vt:lpstr>
      <vt:lpstr>Generation Z Need:</vt:lpstr>
      <vt:lpstr> What Skills? - Group Discussion </vt:lpstr>
      <vt:lpstr>Feedback</vt:lpstr>
      <vt:lpstr>Employers views on the skills they want and when they should be learnt (Source: AGR Development Survey 2016) </vt:lpstr>
      <vt:lpstr>Definitions and Distinctions</vt:lpstr>
      <vt:lpstr>Enterprise Skills (p. 8) </vt:lpstr>
      <vt:lpstr>They can’t be avoided: The Welsh Bacc Core Skills</vt:lpstr>
      <vt:lpstr>The Welsh Baccalaureate will:</vt:lpstr>
      <vt:lpstr>A skill by any other name …</vt:lpstr>
      <vt:lpstr>A time to think</vt:lpstr>
      <vt:lpstr> EntreComp - the Entrepreneurship Competence Framework </vt:lpstr>
      <vt:lpstr>  EntreComp building blocks building blocks        3 areas    15 competences </vt:lpstr>
      <vt:lpstr> Areas, Competences, Hints &amp; Descriptors </vt:lpstr>
      <vt:lpstr> Areas, Competences, Hints &amp; Descriptors </vt:lpstr>
      <vt:lpstr> Areas, Competences, Hints &amp; Descriptors </vt:lpstr>
      <vt:lpstr>Threads lead to learning outcome statements </vt:lpstr>
      <vt:lpstr>The level of detail depends on the goal</vt:lpstr>
      <vt:lpstr>A progression model for lifelong learning </vt:lpstr>
      <vt:lpstr>Useful resources, a few quick links </vt:lpstr>
      <vt:lpstr>What does Enterprise Education ‘look like’?</vt:lpstr>
      <vt:lpstr>What Gogy do we use?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Beyond Endless Optimism: Educating the Uneducated</dc:title>
  <dc:creator>COL JONES</dc:creator>
  <cp:lastModifiedBy>SMU</cp:lastModifiedBy>
  <cp:revision>106</cp:revision>
  <cp:lastPrinted>2017-06-29T15:48:54Z</cp:lastPrinted>
  <dcterms:created xsi:type="dcterms:W3CDTF">2017-05-02T08:20:09Z</dcterms:created>
  <dcterms:modified xsi:type="dcterms:W3CDTF">2018-10-23T21:06:05Z</dcterms:modified>
</cp:coreProperties>
</file>