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311" r:id="rId2"/>
    <p:sldId id="341" r:id="rId3"/>
    <p:sldId id="342" r:id="rId4"/>
    <p:sldId id="353" r:id="rId5"/>
    <p:sldId id="343" r:id="rId6"/>
    <p:sldId id="344" r:id="rId7"/>
    <p:sldId id="346" r:id="rId8"/>
    <p:sldId id="337" r:id="rId9"/>
    <p:sldId id="338" r:id="rId10"/>
    <p:sldId id="339" r:id="rId11"/>
    <p:sldId id="347" r:id="rId12"/>
    <p:sldId id="348" r:id="rId13"/>
    <p:sldId id="349" r:id="rId14"/>
    <p:sldId id="350" r:id="rId15"/>
    <p:sldId id="35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p:cViewPr varScale="1">
        <p:scale>
          <a:sx n="115" d="100"/>
          <a:sy n="115" d="100"/>
        </p:scale>
        <p:origin x="153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BD387-2B37-4E45-A67F-0B5AD3CC6B9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01A08779-6779-4519-9AFE-125DC5D78542}">
      <dgm:prSet phldrT="[Text]"/>
      <dgm:spPr/>
      <dgm:t>
        <a:bodyPr/>
        <a:lstStyle/>
        <a:p>
          <a:r>
            <a:rPr lang="en-US" dirty="0" smtClean="0"/>
            <a:t>Daoism</a:t>
          </a:r>
          <a:endParaRPr lang="en-GB" dirty="0"/>
        </a:p>
      </dgm:t>
    </dgm:pt>
    <dgm:pt modelId="{DA775276-CF63-49EB-B1E3-41708074E4C1}" type="parTrans" cxnId="{20C12213-C726-436F-824E-6F4DB64FD959}">
      <dgm:prSet/>
      <dgm:spPr/>
      <dgm:t>
        <a:bodyPr/>
        <a:lstStyle/>
        <a:p>
          <a:endParaRPr lang="en-GB"/>
        </a:p>
      </dgm:t>
    </dgm:pt>
    <dgm:pt modelId="{4C0B6A80-3F94-40FF-8A2C-65312A29ADFD}" type="sibTrans" cxnId="{20C12213-C726-436F-824E-6F4DB64FD959}">
      <dgm:prSet/>
      <dgm:spPr/>
      <dgm:t>
        <a:bodyPr/>
        <a:lstStyle/>
        <a:p>
          <a:endParaRPr lang="en-GB"/>
        </a:p>
      </dgm:t>
    </dgm:pt>
    <dgm:pt modelId="{5DBF02EB-9D78-4B5E-B100-42372F08DB4F}">
      <dgm:prSet phldrT="[Text]" custT="1"/>
      <dgm:spPr/>
      <dgm:t>
        <a:bodyPr/>
        <a:lstStyle/>
        <a:p>
          <a:r>
            <a:rPr lang="en-US" sz="1200" dirty="0" smtClean="0"/>
            <a:t>Daoist Religion </a:t>
          </a:r>
          <a:endParaRPr lang="en-GB" sz="1200" dirty="0"/>
        </a:p>
      </dgm:t>
    </dgm:pt>
    <dgm:pt modelId="{5BE3E666-E327-4311-A2BE-EEA6651ECE78}" type="parTrans" cxnId="{31A9F0D4-05AB-49EB-95AA-230953C5B9C3}">
      <dgm:prSet/>
      <dgm:spPr/>
      <dgm:t>
        <a:bodyPr/>
        <a:lstStyle/>
        <a:p>
          <a:endParaRPr lang="en-GB"/>
        </a:p>
      </dgm:t>
    </dgm:pt>
    <dgm:pt modelId="{E21E1A3E-4EE8-4384-89FD-6AE2F364BE1E}" type="sibTrans" cxnId="{31A9F0D4-05AB-49EB-95AA-230953C5B9C3}">
      <dgm:prSet/>
      <dgm:spPr/>
      <dgm:t>
        <a:bodyPr/>
        <a:lstStyle/>
        <a:p>
          <a:endParaRPr lang="en-GB"/>
        </a:p>
      </dgm:t>
    </dgm:pt>
    <dgm:pt modelId="{9B673344-E375-4E45-B3BE-C5053BED8F0F}">
      <dgm:prSet phldrT="[Text]" custT="1"/>
      <dgm:spPr/>
      <dgm:t>
        <a:bodyPr/>
        <a:lstStyle/>
        <a:p>
          <a:r>
            <a:rPr lang="en-US" sz="1200" dirty="0" smtClean="0">
              <a:solidFill>
                <a:schemeClr val="tx1"/>
              </a:solidFill>
            </a:rPr>
            <a:t>Daoist Philosophical principles</a:t>
          </a:r>
        </a:p>
        <a:p>
          <a:r>
            <a:rPr lang="en-US" sz="1200" dirty="0" smtClean="0">
              <a:solidFill>
                <a:schemeClr val="tx1"/>
              </a:solidFill>
            </a:rPr>
            <a:t>Skills of Yellow Emperor and Laozi</a:t>
          </a:r>
        </a:p>
        <a:p>
          <a:r>
            <a:rPr lang="en-GB" sz="1200" dirty="0" smtClean="0">
              <a:solidFill>
                <a:schemeClr val="tx1"/>
              </a:solidFill>
            </a:rPr>
            <a:t>Belief in Immortals</a:t>
          </a:r>
          <a:endParaRPr lang="en-US" sz="1200" dirty="0" smtClean="0">
            <a:solidFill>
              <a:schemeClr val="tx1"/>
            </a:solidFill>
          </a:endParaRPr>
        </a:p>
        <a:p>
          <a:r>
            <a:rPr lang="en-GB" sz="1200" dirty="0" smtClean="0">
              <a:solidFill>
                <a:schemeClr val="tx1"/>
              </a:solidFill>
            </a:rPr>
            <a:t>Alchemist </a:t>
          </a:r>
          <a:r>
            <a:rPr lang="en-US" altLang="zh-CN" sz="1200" dirty="0" smtClean="0">
              <a:solidFill>
                <a:schemeClr val="tx1"/>
              </a:solidFill>
            </a:rPr>
            <a:t>/</a:t>
          </a:r>
          <a:r>
            <a:rPr lang="en-GB" sz="1200" dirty="0" smtClean="0">
              <a:solidFill>
                <a:schemeClr val="tx1"/>
              </a:solidFill>
            </a:rPr>
            <a:t>prescription scholars</a:t>
          </a:r>
          <a:r>
            <a:rPr lang="zh-CN" altLang="en-US" sz="1200" dirty="0" smtClean="0">
              <a:solidFill>
                <a:schemeClr val="tx1"/>
              </a:solidFill>
            </a:rPr>
            <a:t> </a:t>
          </a:r>
          <a:r>
            <a:rPr lang="en-GB" sz="1200" dirty="0" smtClean="0">
              <a:solidFill>
                <a:schemeClr val="tx1"/>
              </a:solidFill>
            </a:rPr>
            <a:t>(</a:t>
          </a:r>
          <a:r>
            <a:rPr lang="en-GB" sz="1200" dirty="0" err="1" smtClean="0">
              <a:solidFill>
                <a:schemeClr val="tx1"/>
              </a:solidFill>
            </a:rPr>
            <a:t>Fangshi</a:t>
          </a:r>
          <a:r>
            <a:rPr lang="en-GB" sz="1200" dirty="0" smtClean="0">
              <a:solidFill>
                <a:schemeClr val="tx1"/>
              </a:solidFill>
            </a:rPr>
            <a:t>)</a:t>
          </a:r>
          <a:r>
            <a:rPr lang="en-US" sz="1200" dirty="0" smtClean="0">
              <a:solidFill>
                <a:schemeClr val="tx1"/>
              </a:solidFill>
            </a:rPr>
            <a:t> </a:t>
          </a:r>
        </a:p>
        <a:p>
          <a:r>
            <a:rPr lang="en-US" altLang="zh-CN" sz="1200" dirty="0" smtClean="0">
              <a:solidFill>
                <a:schemeClr val="tx1"/>
              </a:solidFill>
            </a:rPr>
            <a:t>School</a:t>
          </a:r>
          <a:r>
            <a:rPr lang="zh-CN" altLang="en-US" sz="1200" dirty="0" smtClean="0">
              <a:solidFill>
                <a:schemeClr val="tx1"/>
              </a:solidFill>
            </a:rPr>
            <a:t> </a:t>
          </a:r>
          <a:r>
            <a:rPr lang="en-US" altLang="zh-CN" sz="1200" dirty="0" smtClean="0">
              <a:solidFill>
                <a:schemeClr val="tx1"/>
              </a:solidFill>
            </a:rPr>
            <a:t>of</a:t>
          </a:r>
          <a:r>
            <a:rPr lang="zh-CN" altLang="en-US" sz="1200" dirty="0" smtClean="0">
              <a:solidFill>
                <a:schemeClr val="tx1"/>
              </a:solidFill>
            </a:rPr>
            <a:t> </a:t>
          </a:r>
          <a:r>
            <a:rPr lang="en-US" altLang="zh-CN" sz="1200" dirty="0" smtClean="0">
              <a:solidFill>
                <a:schemeClr val="tx1"/>
              </a:solidFill>
            </a:rPr>
            <a:t>Medicine:</a:t>
          </a:r>
          <a:r>
            <a:rPr lang="zh-CN" altLang="en-US" sz="1200" dirty="0" smtClean="0">
              <a:solidFill>
                <a:schemeClr val="tx1"/>
              </a:solidFill>
            </a:rPr>
            <a:t> </a:t>
          </a:r>
          <a:r>
            <a:rPr lang="en-US" altLang="zh-CN" sz="1200" dirty="0" smtClean="0">
              <a:solidFill>
                <a:schemeClr val="tx1"/>
              </a:solidFill>
            </a:rPr>
            <a:t>Dealing</a:t>
          </a:r>
          <a:r>
            <a:rPr lang="zh-CN" altLang="en-US" sz="1200" dirty="0" smtClean="0">
              <a:solidFill>
                <a:schemeClr val="tx1"/>
              </a:solidFill>
            </a:rPr>
            <a:t> </a:t>
          </a:r>
          <a:r>
            <a:rPr lang="en-US" altLang="zh-CN" sz="1200" dirty="0" smtClean="0">
              <a:solidFill>
                <a:schemeClr val="tx1"/>
              </a:solidFill>
            </a:rPr>
            <a:t>illness</a:t>
          </a:r>
          <a:r>
            <a:rPr lang="zh-CN" altLang="en-US" sz="1200" dirty="0" smtClean="0">
              <a:solidFill>
                <a:schemeClr val="tx1"/>
              </a:solidFill>
            </a:rPr>
            <a:t> </a:t>
          </a:r>
          <a:r>
            <a:rPr lang="en-US" altLang="zh-CN" sz="1200" dirty="0" smtClean="0">
              <a:solidFill>
                <a:schemeClr val="tx1"/>
              </a:solidFill>
            </a:rPr>
            <a:t>before</a:t>
          </a:r>
          <a:r>
            <a:rPr lang="zh-CN" altLang="en-US" sz="1200" dirty="0" smtClean="0">
              <a:solidFill>
                <a:schemeClr val="tx1"/>
              </a:solidFill>
            </a:rPr>
            <a:t> </a:t>
          </a:r>
          <a:r>
            <a:rPr lang="en-US" altLang="zh-CN" sz="1200" dirty="0" smtClean="0">
              <a:solidFill>
                <a:schemeClr val="tx1"/>
              </a:solidFill>
            </a:rPr>
            <a:t>it</a:t>
          </a:r>
          <a:r>
            <a:rPr lang="zh-CN" altLang="en-US" sz="1200" dirty="0" smtClean="0">
              <a:solidFill>
                <a:schemeClr val="tx1"/>
              </a:solidFill>
            </a:rPr>
            <a:t> </a:t>
          </a:r>
          <a:r>
            <a:rPr lang="en-US" altLang="zh-CN" sz="1200" dirty="0" smtClean="0">
              <a:solidFill>
                <a:schemeClr val="tx1"/>
              </a:solidFill>
            </a:rPr>
            <a:t>has</a:t>
          </a:r>
          <a:r>
            <a:rPr lang="zh-CN" altLang="en-US" sz="1200" dirty="0" smtClean="0">
              <a:solidFill>
                <a:schemeClr val="tx1"/>
              </a:solidFill>
            </a:rPr>
            <a:t> </a:t>
          </a:r>
          <a:r>
            <a:rPr lang="en-US" altLang="zh-CN" sz="1200" dirty="0" smtClean="0">
              <a:solidFill>
                <a:schemeClr val="tx1"/>
              </a:solidFill>
            </a:rPr>
            <a:t>symptoms</a:t>
          </a:r>
          <a:r>
            <a:rPr lang="zh-CN" altLang="en-US" sz="1200" dirty="0" smtClean="0">
              <a:solidFill>
                <a:schemeClr val="tx1"/>
              </a:solidFill>
            </a:rPr>
            <a:t> </a:t>
          </a:r>
          <a:endParaRPr lang="en-US" sz="1200" dirty="0" smtClean="0">
            <a:solidFill>
              <a:schemeClr val="tx1"/>
            </a:solidFill>
          </a:endParaRPr>
        </a:p>
        <a:p>
          <a:r>
            <a:rPr lang="en-GB" sz="1200" dirty="0" smtClean="0">
              <a:solidFill>
                <a:schemeClr val="tx1"/>
              </a:solidFill>
            </a:rPr>
            <a:t>Zou Yan (Tsou Yen,350 BC – 270 BC)’s Yin-yang and Five Phases theories </a:t>
          </a:r>
          <a:endParaRPr lang="en-US" sz="1200" dirty="0" smtClean="0">
            <a:solidFill>
              <a:schemeClr val="tx1"/>
            </a:solidFill>
          </a:endParaRPr>
        </a:p>
        <a:p>
          <a:endParaRPr lang="en-GB" sz="600" dirty="0"/>
        </a:p>
      </dgm:t>
    </dgm:pt>
    <dgm:pt modelId="{7B5695A2-D975-46BC-AEF0-C039AD3EA6F6}" type="parTrans" cxnId="{D149E856-5484-404E-8B87-6E336225AEE1}">
      <dgm:prSet/>
      <dgm:spPr/>
      <dgm:t>
        <a:bodyPr/>
        <a:lstStyle/>
        <a:p>
          <a:endParaRPr lang="en-GB"/>
        </a:p>
      </dgm:t>
    </dgm:pt>
    <dgm:pt modelId="{0083278F-E57B-4737-B32A-B60E443B5341}" type="sibTrans" cxnId="{D149E856-5484-404E-8B87-6E336225AEE1}">
      <dgm:prSet/>
      <dgm:spPr/>
      <dgm:t>
        <a:bodyPr/>
        <a:lstStyle/>
        <a:p>
          <a:endParaRPr lang="en-GB"/>
        </a:p>
      </dgm:t>
    </dgm:pt>
    <dgm:pt modelId="{267CFBA7-E4D8-4EE4-BCD4-8AE5C26C932F}">
      <dgm:prSet phldrT="[Text]" custT="1"/>
      <dgm:spPr/>
      <dgm:t>
        <a:bodyPr/>
        <a:lstStyle/>
        <a:p>
          <a:pPr algn="ctr"/>
          <a:endParaRPr lang="en-US" altLang="zh-CN" sz="800" b="1" i="1" dirty="0" smtClean="0"/>
        </a:p>
        <a:p>
          <a:pPr algn="ctr"/>
          <a:endParaRPr lang="en-US" altLang="zh-CN" sz="800" b="1" i="1" dirty="0" smtClean="0"/>
        </a:p>
        <a:p>
          <a:pPr algn="ctr"/>
          <a:endParaRPr lang="en-US" altLang="zh-CN" sz="800" b="1" i="1" dirty="0" smtClean="0"/>
        </a:p>
        <a:p>
          <a:pPr algn="ctr"/>
          <a:endParaRPr lang="en-US" altLang="zh-CN" sz="800" b="1" i="1" dirty="0" smtClean="0"/>
        </a:p>
        <a:p>
          <a:pPr algn="ctr"/>
          <a:endParaRPr lang="en-US" altLang="zh-CN" sz="1000" b="1" i="1" dirty="0" smtClean="0"/>
        </a:p>
        <a:p>
          <a:pPr algn="l"/>
          <a:r>
            <a:rPr lang="zh-CN" altLang="en-US" sz="800" b="1" i="1" dirty="0" smtClean="0"/>
            <a:t>老子河上公 注</a:t>
          </a:r>
          <a:r>
            <a:rPr lang="en-US" altLang="zh-CN" sz="800" b="1" i="1" dirty="0" smtClean="0"/>
            <a:t>(</a:t>
          </a:r>
          <a:r>
            <a:rPr lang="en-GB" sz="800" dirty="0" smtClean="0"/>
            <a:t>Riverside Sage</a:t>
          </a:r>
          <a:r>
            <a:rPr lang="en-US" altLang="zh-CN" sz="800" dirty="0" smtClean="0"/>
            <a:t>,</a:t>
          </a:r>
          <a:r>
            <a:rPr lang="zh-CN" altLang="en-US" sz="800" dirty="0" smtClean="0"/>
            <a:t>  </a:t>
          </a:r>
          <a:r>
            <a:rPr lang="en-US" altLang="zh-CN" sz="800" dirty="0" smtClean="0"/>
            <a:t>who</a:t>
          </a:r>
          <a:r>
            <a:rPr lang="zh-CN" altLang="en-US" sz="800" dirty="0" smtClean="0"/>
            <a:t> </a:t>
          </a:r>
          <a:r>
            <a:rPr lang="en-GB" sz="800" dirty="0" smtClean="0"/>
            <a:t>supposedly lived during the reign (202-157 BC) of </a:t>
          </a:r>
          <a:r>
            <a:rPr lang="zh-CN" altLang="en-US" sz="800" dirty="0" smtClean="0"/>
            <a:t> </a:t>
          </a:r>
          <a:r>
            <a:rPr lang="en-GB" sz="800" u="sng" dirty="0" smtClean="0"/>
            <a:t>Emperor Wen of Han</a:t>
          </a:r>
        </a:p>
        <a:p>
          <a:pPr algn="l"/>
          <a:r>
            <a:rPr lang="en-GB" sz="800" b="1" dirty="0" smtClean="0"/>
            <a:t>He Shang Gong’s Commentary on </a:t>
          </a:r>
          <a:r>
            <a:rPr lang="en-GB" sz="800" b="1" i="1" dirty="0" smtClean="0"/>
            <a:t>Laozi </a:t>
          </a:r>
          <a:r>
            <a:rPr lang="en-US" altLang="zh-CN" sz="800" b="1" i="1" dirty="0" smtClean="0"/>
            <a:t>,</a:t>
          </a:r>
          <a:r>
            <a:rPr lang="zh-CN" altLang="en-US" sz="800" b="1" i="1" dirty="0" smtClean="0"/>
            <a:t> </a:t>
          </a:r>
          <a:r>
            <a:rPr lang="en-US" altLang="zh-CN" sz="800" b="1" i="1" dirty="0" smtClean="0"/>
            <a:t>is</a:t>
          </a:r>
          <a:r>
            <a:rPr lang="en-GB" sz="800" b="1" i="1" dirty="0" smtClean="0"/>
            <a:t> important reading second after Dao de </a:t>
          </a:r>
          <a:r>
            <a:rPr lang="en-GB" sz="800" b="1" i="1" dirty="0" err="1" smtClean="0"/>
            <a:t>jing</a:t>
          </a:r>
          <a:r>
            <a:rPr lang="en-GB" sz="800" b="1" i="1" dirty="0" smtClean="0"/>
            <a:t> in Five Peck Rice Daoism </a:t>
          </a:r>
        </a:p>
        <a:p>
          <a:pPr algn="l"/>
          <a:endParaRPr lang="en-US" sz="800" dirty="0" smtClean="0"/>
        </a:p>
        <a:p>
          <a:pPr algn="l"/>
          <a:r>
            <a:rPr lang="en-US" sz="800" dirty="0" smtClean="0"/>
            <a:t>Zhang </a:t>
          </a:r>
          <a:r>
            <a:rPr lang="en-US" sz="800" dirty="0" err="1" smtClean="0"/>
            <a:t>Daoling</a:t>
          </a:r>
          <a:r>
            <a:rPr lang="en-US" sz="800" dirty="0" smtClean="0"/>
            <a:t> </a:t>
          </a:r>
          <a:r>
            <a:rPr lang="zh-CN" altLang="en-US" sz="800" dirty="0" smtClean="0"/>
            <a:t>张道陵</a:t>
          </a:r>
          <a:r>
            <a:rPr lang="en-US" sz="800" dirty="0" smtClean="0"/>
            <a:t>(34-156</a:t>
          </a:r>
          <a:r>
            <a:rPr lang="en-GB" sz="800" dirty="0" smtClean="0"/>
            <a:t> CE</a:t>
          </a:r>
          <a:r>
            <a:rPr lang="en-US" sz="800" dirty="0" smtClean="0"/>
            <a:t>): THE WAY OF FIVE PECKS RICE(Founder of Heavenly Master Daoism)</a:t>
          </a:r>
        </a:p>
        <a:p>
          <a:pPr algn="l"/>
          <a:r>
            <a:rPr lang="en-US" sz="800" dirty="0" smtClean="0"/>
            <a:t>Zhang Lu</a:t>
          </a:r>
          <a:r>
            <a:rPr lang="zh-CN" altLang="en-US" sz="800" dirty="0" smtClean="0"/>
            <a:t>张鲁</a:t>
          </a:r>
          <a:r>
            <a:rPr lang="en-US" sz="800" dirty="0" smtClean="0"/>
            <a:t> (dead 216)’s Laozi </a:t>
          </a:r>
          <a:r>
            <a:rPr lang="en-US" sz="800" dirty="0" err="1" smtClean="0"/>
            <a:t>Xianger</a:t>
          </a:r>
          <a:r>
            <a:rPr lang="en-US" sz="800" dirty="0" smtClean="0"/>
            <a:t> commentary /Zhang Jiao</a:t>
          </a:r>
          <a:r>
            <a:rPr lang="zh-CN" altLang="en-US" sz="800" dirty="0" smtClean="0"/>
            <a:t>张角</a:t>
          </a:r>
          <a:r>
            <a:rPr lang="en-US" sz="800" dirty="0" smtClean="0"/>
            <a:t> (Dead 184): Scripture of Great Peace (Established Daoist State)</a:t>
          </a:r>
        </a:p>
        <a:p>
          <a:pPr algn="l"/>
          <a:r>
            <a:rPr lang="en-GB" sz="800" u="sng" dirty="0" smtClean="0"/>
            <a:t>Wei </a:t>
          </a:r>
          <a:r>
            <a:rPr lang="en-GB" sz="800" u="sng" dirty="0" err="1" smtClean="0"/>
            <a:t>Boyang</a:t>
          </a:r>
          <a:r>
            <a:rPr lang="zh-CN" altLang="en-US" sz="800" dirty="0" smtClean="0"/>
            <a:t>魏伯阳</a:t>
          </a:r>
          <a:r>
            <a:rPr lang="en-GB" sz="800" dirty="0" smtClean="0"/>
            <a:t>(</a:t>
          </a:r>
          <a:r>
            <a:rPr lang="en-GB" sz="800" b="0" dirty="0" smtClean="0"/>
            <a:t>the first person to have documented the chemical composition of gunpowder in 142 AD</a:t>
          </a:r>
          <a:r>
            <a:rPr lang="en-GB" sz="800" dirty="0" smtClean="0"/>
            <a:t>)</a:t>
          </a:r>
        </a:p>
        <a:p>
          <a:pPr algn="l"/>
          <a:r>
            <a:rPr lang="en-US" altLang="zh-CN" sz="800" b="1" dirty="0" smtClean="0"/>
            <a:t>Lady</a:t>
          </a:r>
          <a:r>
            <a:rPr lang="zh-CN" altLang="en-US" sz="800" b="1" dirty="0" smtClean="0"/>
            <a:t> </a:t>
          </a:r>
          <a:r>
            <a:rPr lang="en-US" altLang="zh-CN" sz="800" b="1" dirty="0" smtClean="0"/>
            <a:t>Wei</a:t>
          </a:r>
          <a:r>
            <a:rPr lang="zh-CN" altLang="en-US" sz="800" b="1" dirty="0" smtClean="0"/>
            <a:t> </a:t>
          </a:r>
          <a:r>
            <a:rPr lang="en-US" altLang="zh-CN" sz="800" b="1" dirty="0" err="1" smtClean="0"/>
            <a:t>Huacun</a:t>
          </a:r>
          <a:r>
            <a:rPr lang="zh-CN" altLang="en-US" sz="800" b="1" dirty="0" smtClean="0"/>
            <a:t> 魏華存夫人</a:t>
          </a:r>
          <a:r>
            <a:rPr lang="en-US" altLang="zh-CN" sz="800" b="1" dirty="0" smtClean="0"/>
            <a:t>(252-334)</a:t>
          </a:r>
          <a:r>
            <a:rPr lang="en-GB" sz="800" b="1" i="1" dirty="0" smtClean="0"/>
            <a:t>The Yellow Court Classic</a:t>
          </a:r>
          <a:r>
            <a:rPr lang="en-GB" sz="800" b="1" dirty="0" smtClean="0"/>
            <a:t> </a:t>
          </a:r>
          <a:r>
            <a:rPr lang="en-US" altLang="zh-CN" sz="800" b="1" dirty="0" smtClean="0"/>
            <a:t>《</a:t>
          </a:r>
          <a:r>
            <a:rPr lang="zh-CN" altLang="en-US" sz="800" b="1" dirty="0" smtClean="0"/>
            <a:t>黃庭經</a:t>
          </a:r>
          <a:r>
            <a:rPr lang="en-US" altLang="zh-CN" sz="800" b="1" dirty="0" smtClean="0"/>
            <a:t>》</a:t>
          </a:r>
        </a:p>
        <a:p>
          <a:pPr algn="l"/>
          <a:r>
            <a:rPr lang="en-GB" sz="800" b="1" dirty="0" smtClean="0"/>
            <a:t>Ge Hong</a:t>
          </a:r>
          <a:r>
            <a:rPr lang="zh-CN" altLang="en-US" sz="800" b="1" dirty="0" smtClean="0"/>
            <a:t> </a:t>
          </a:r>
          <a:r>
            <a:rPr lang="en-US" altLang="zh-CN" sz="800" b="1" dirty="0" smtClean="0"/>
            <a:t>(284-364):</a:t>
          </a:r>
          <a:r>
            <a:rPr lang="en-GB" altLang="zh-CN" sz="800" b="1" dirty="0" smtClean="0"/>
            <a:t> </a:t>
          </a:r>
          <a:r>
            <a:rPr lang="en-GB" sz="800" b="1" i="1" dirty="0" err="1" smtClean="0"/>
            <a:t>Bao</a:t>
          </a:r>
          <a:r>
            <a:rPr lang="en-GB" sz="800" b="1" i="1" dirty="0" smtClean="0"/>
            <a:t> </a:t>
          </a:r>
          <a:r>
            <a:rPr lang="en-GB" sz="800" b="1" i="1" dirty="0" err="1" smtClean="0"/>
            <a:t>puzi</a:t>
          </a:r>
          <a:r>
            <a:rPr lang="en-GB" sz="800" b="1" i="1" dirty="0" smtClean="0"/>
            <a:t> </a:t>
          </a:r>
          <a:r>
            <a:rPr lang="zh-CN" altLang="en-US" sz="800" b="1" i="1" dirty="0" smtClean="0"/>
            <a:t>抱朴子 </a:t>
          </a:r>
          <a:r>
            <a:rPr lang="en-US" altLang="zh-CN" sz="800" b="1" i="1" dirty="0" smtClean="0"/>
            <a:t>(</a:t>
          </a:r>
          <a:r>
            <a:rPr lang="en-GB" sz="800" b="1" dirty="0" smtClean="0"/>
            <a:t>The Master Who Embraces Simplicity</a:t>
          </a:r>
          <a:r>
            <a:rPr lang="zh-CN" altLang="en-US" sz="800" b="1" dirty="0" smtClean="0"/>
            <a:t> </a:t>
          </a:r>
          <a:r>
            <a:rPr lang="en-US" altLang="zh-CN" sz="800" b="1" dirty="0" smtClean="0"/>
            <a:t>(promoter</a:t>
          </a:r>
          <a:r>
            <a:rPr lang="zh-CN" altLang="en-US" sz="800" b="1" dirty="0" smtClean="0"/>
            <a:t> </a:t>
          </a:r>
          <a:r>
            <a:rPr lang="en-US" altLang="zh-CN" sz="800" b="1" dirty="0" smtClean="0"/>
            <a:t>of</a:t>
          </a:r>
          <a:r>
            <a:rPr lang="zh-CN" altLang="en-US" sz="800" b="1" dirty="0" smtClean="0"/>
            <a:t> </a:t>
          </a:r>
          <a:r>
            <a:rPr lang="en-US" altLang="zh-CN" sz="800" b="1" dirty="0" smtClean="0"/>
            <a:t>both</a:t>
          </a:r>
          <a:r>
            <a:rPr lang="zh-CN" altLang="en-US" sz="800" b="1" dirty="0" smtClean="0"/>
            <a:t> </a:t>
          </a:r>
          <a:r>
            <a:rPr lang="en-US" altLang="zh-CN" sz="800" b="1" dirty="0" smtClean="0"/>
            <a:t>Highest</a:t>
          </a:r>
          <a:r>
            <a:rPr lang="zh-CN" altLang="en-US" sz="800" b="1" dirty="0" smtClean="0"/>
            <a:t>  </a:t>
          </a:r>
          <a:r>
            <a:rPr lang="en-US" altLang="zh-CN" sz="800" b="1" dirty="0" smtClean="0"/>
            <a:t>Clarity</a:t>
          </a:r>
          <a:r>
            <a:rPr lang="zh-CN" altLang="en-US" sz="800" b="1" dirty="0" smtClean="0"/>
            <a:t> 上清</a:t>
          </a:r>
          <a:r>
            <a:rPr lang="en-US" altLang="zh-CN" sz="800" b="1" dirty="0" smtClean="0"/>
            <a:t>and</a:t>
          </a:r>
          <a:r>
            <a:rPr lang="zh-CN" altLang="en-US" sz="800" b="1" dirty="0" smtClean="0"/>
            <a:t> </a:t>
          </a:r>
          <a:r>
            <a:rPr lang="en-GB" sz="800" dirty="0" smtClean="0"/>
            <a:t>Numinous Gem or Spiritual Treasure</a:t>
          </a:r>
          <a:r>
            <a:rPr lang="zh-CN" altLang="en-US" sz="800" dirty="0" smtClean="0"/>
            <a:t>灵宝</a:t>
          </a:r>
          <a:endParaRPr lang="en-US" altLang="zh-CN" sz="800" dirty="0" smtClean="0"/>
        </a:p>
        <a:p>
          <a:pPr algn="l"/>
          <a:r>
            <a:rPr lang="zh-CN" altLang="en-US" sz="800" dirty="0" smtClean="0"/>
            <a:t>陆修静 （</a:t>
          </a:r>
          <a:r>
            <a:rPr lang="en-US" altLang="zh-CN" sz="800" dirty="0" smtClean="0"/>
            <a:t>406-477</a:t>
          </a:r>
          <a:r>
            <a:rPr lang="zh-CN" altLang="en-US" sz="800" dirty="0" smtClean="0"/>
            <a:t>）</a:t>
          </a:r>
          <a:r>
            <a:rPr lang="en-US" altLang="zh-CN" sz="800" dirty="0" smtClean="0"/>
            <a:t>and  </a:t>
          </a:r>
          <a:r>
            <a:rPr lang="en-GB" sz="800" dirty="0" smtClean="0"/>
            <a:t>Numinous Gem or Spiritual Treasure</a:t>
          </a:r>
          <a:r>
            <a:rPr lang="zh-CN" altLang="en-US" sz="800" dirty="0" smtClean="0"/>
            <a:t>灵宝</a:t>
          </a:r>
          <a:r>
            <a:rPr lang="en-US" altLang="zh-CN" sz="800" dirty="0" smtClean="0"/>
            <a:t>/ </a:t>
          </a:r>
          <a:r>
            <a:rPr lang="en-GB" sz="800" b="1" dirty="0" smtClean="0"/>
            <a:t>Tao </a:t>
          </a:r>
          <a:r>
            <a:rPr lang="en-GB" sz="800" b="1" dirty="0" err="1" smtClean="0"/>
            <a:t>Hongjing</a:t>
          </a:r>
          <a:r>
            <a:rPr lang="zh-CN" altLang="en-US" sz="800" b="1" dirty="0" smtClean="0"/>
            <a:t> （</a:t>
          </a:r>
          <a:r>
            <a:rPr lang="en-US" altLang="zh-CN" sz="800" b="1" dirty="0" smtClean="0"/>
            <a:t>456-536</a:t>
          </a:r>
          <a:r>
            <a:rPr lang="zh-CN" altLang="en-US" sz="800" b="1" dirty="0" smtClean="0"/>
            <a:t>）</a:t>
          </a:r>
          <a:r>
            <a:rPr lang="en-GB" sz="800" b="1" dirty="0" smtClean="0"/>
            <a:t>’s Contribution to </a:t>
          </a:r>
          <a:r>
            <a:rPr lang="en-GB" sz="800" b="1" dirty="0" err="1" smtClean="0"/>
            <a:t>Shangqing</a:t>
          </a:r>
          <a:r>
            <a:rPr lang="zh-CN" altLang="en-US" sz="800" b="1" dirty="0" smtClean="0"/>
            <a:t> （</a:t>
          </a:r>
          <a:r>
            <a:rPr lang="en-GB" altLang="zh-CN" sz="800" dirty="0" smtClean="0"/>
            <a:t>Upper Clarity</a:t>
          </a:r>
          <a:r>
            <a:rPr lang="zh-CN" altLang="en-US" sz="800" dirty="0" smtClean="0"/>
            <a:t>）</a:t>
          </a:r>
          <a:r>
            <a:rPr lang="en-GB" sz="800" b="1" dirty="0" smtClean="0"/>
            <a:t> Daoism = Zhengyi </a:t>
          </a:r>
          <a:r>
            <a:rPr lang="en-GB" sz="800" b="1" dirty="0" err="1" smtClean="0"/>
            <a:t>dao</a:t>
          </a:r>
          <a:r>
            <a:rPr lang="zh-CN" altLang="en-US" sz="800" b="1" dirty="0" smtClean="0"/>
            <a:t>正一 道 （</a:t>
          </a:r>
          <a:r>
            <a:rPr lang="en-US" altLang="zh-CN" sz="800" b="1" dirty="0" smtClean="0"/>
            <a:t>Orthodox</a:t>
          </a:r>
          <a:r>
            <a:rPr lang="zh-CN" altLang="en-US" sz="800" b="1" dirty="0" smtClean="0"/>
            <a:t> </a:t>
          </a:r>
          <a:r>
            <a:rPr lang="en-US" altLang="zh-CN" sz="800" b="1" dirty="0" smtClean="0"/>
            <a:t>Unity</a:t>
          </a:r>
          <a:r>
            <a:rPr lang="zh-CN" altLang="en-US" sz="800" b="1" dirty="0" smtClean="0"/>
            <a:t> </a:t>
          </a:r>
          <a:r>
            <a:rPr lang="en-US" altLang="zh-CN" sz="800" b="1" dirty="0" smtClean="0"/>
            <a:t>,</a:t>
          </a:r>
          <a:r>
            <a:rPr lang="zh-CN" altLang="en-US" sz="800" b="1" dirty="0" smtClean="0"/>
            <a:t> </a:t>
          </a:r>
          <a:r>
            <a:rPr lang="en-US" altLang="zh-CN" sz="800" b="1" dirty="0" smtClean="0"/>
            <a:t>Centered</a:t>
          </a:r>
          <a:r>
            <a:rPr lang="zh-CN" altLang="en-US" sz="800" b="1" dirty="0" smtClean="0"/>
            <a:t> </a:t>
          </a:r>
          <a:r>
            <a:rPr lang="en-US" altLang="zh-CN" sz="800" b="1" dirty="0" smtClean="0"/>
            <a:t>at</a:t>
          </a:r>
          <a:r>
            <a:rPr lang="zh-CN" altLang="en-US" sz="800" b="1" dirty="0" smtClean="0"/>
            <a:t> </a:t>
          </a:r>
          <a:r>
            <a:rPr lang="en-US" altLang="zh-CN" sz="800" b="1" dirty="0" smtClean="0"/>
            <a:t>Dragon</a:t>
          </a:r>
          <a:r>
            <a:rPr lang="zh-CN" altLang="en-US" sz="800" b="1" dirty="0" smtClean="0"/>
            <a:t> </a:t>
          </a:r>
          <a:r>
            <a:rPr lang="en-US" altLang="zh-CN" sz="800" b="1" dirty="0" smtClean="0"/>
            <a:t>and</a:t>
          </a:r>
          <a:r>
            <a:rPr lang="zh-CN" altLang="en-US" sz="800" b="1" dirty="0" smtClean="0"/>
            <a:t> </a:t>
          </a:r>
          <a:r>
            <a:rPr lang="en-US" altLang="zh-CN" sz="800" b="1" dirty="0" smtClean="0"/>
            <a:t>Tiger</a:t>
          </a:r>
          <a:r>
            <a:rPr lang="zh-CN" altLang="en-US" sz="800" b="1" dirty="0" smtClean="0"/>
            <a:t> </a:t>
          </a:r>
          <a:r>
            <a:rPr lang="en-US" altLang="zh-CN" sz="800" b="1" dirty="0" smtClean="0"/>
            <a:t>Mountain</a:t>
          </a:r>
          <a:r>
            <a:rPr lang="zh-CN" altLang="en-US" sz="800" b="1" dirty="0" smtClean="0"/>
            <a:t>）</a:t>
          </a:r>
          <a:endParaRPr lang="en-US" altLang="zh-CN" sz="800" b="1" dirty="0" smtClean="0"/>
        </a:p>
        <a:p>
          <a:pPr algn="l"/>
          <a:r>
            <a:rPr lang="en-GB" sz="800" b="1" dirty="0" smtClean="0"/>
            <a:t>Chen Tuan</a:t>
          </a:r>
          <a:r>
            <a:rPr lang="en-GB" sz="800" dirty="0" smtClean="0"/>
            <a:t> </a:t>
          </a:r>
          <a:r>
            <a:rPr lang="en-GB" sz="800" dirty="0" err="1" smtClean="0"/>
            <a:t>陳摶</a:t>
          </a:r>
          <a:r>
            <a:rPr lang="en-GB" sz="800" dirty="0" smtClean="0"/>
            <a:t> (d. 989)</a:t>
          </a:r>
          <a:r>
            <a:rPr lang="zh-CN" altLang="en-US" sz="800" dirty="0" smtClean="0"/>
            <a:t>：</a:t>
          </a:r>
          <a:r>
            <a:rPr lang="en-US" altLang="zh-CN" sz="800" dirty="0" err="1" smtClean="0"/>
            <a:t>Taiji</a:t>
          </a:r>
          <a:r>
            <a:rPr lang="zh-CN" altLang="en-US" sz="800" dirty="0" smtClean="0"/>
            <a:t> </a:t>
          </a:r>
          <a:r>
            <a:rPr lang="en-US" altLang="zh-CN" sz="800" dirty="0" err="1" smtClean="0"/>
            <a:t>Diagramme</a:t>
          </a:r>
          <a:r>
            <a:rPr lang="zh-CN" altLang="en-US" sz="800" dirty="0" smtClean="0"/>
            <a:t> </a:t>
          </a:r>
          <a:r>
            <a:rPr lang="en-US" altLang="zh-CN" sz="800" dirty="0" smtClean="0"/>
            <a:t>/</a:t>
          </a:r>
          <a:r>
            <a:rPr lang="zh-CN" altLang="en-US" sz="800" dirty="0" smtClean="0"/>
            <a:t> </a:t>
          </a:r>
          <a:r>
            <a:rPr lang="en-GB" sz="800" b="0" i="1" dirty="0" smtClean="0"/>
            <a:t>Zhang </a:t>
          </a:r>
          <a:r>
            <a:rPr lang="en-GB" sz="800" b="0" i="1" dirty="0" err="1" smtClean="0"/>
            <a:t>Boduan</a:t>
          </a:r>
          <a:r>
            <a:rPr lang="en-GB" sz="800" b="0" dirty="0" smtClean="0"/>
            <a:t> (</a:t>
          </a:r>
          <a:r>
            <a:rPr lang="zh-CN" altLang="en-US" sz="800" b="0" dirty="0" smtClean="0"/>
            <a:t>張伯端</a:t>
          </a:r>
          <a:r>
            <a:rPr lang="en-US" altLang="zh-CN" sz="800" b="0" dirty="0" smtClean="0"/>
            <a:t>; 987?–1082): </a:t>
          </a:r>
          <a:r>
            <a:rPr lang="en-GB" sz="800" b="0" dirty="0" err="1" smtClean="0"/>
            <a:t>Wuzhen</a:t>
          </a:r>
          <a:r>
            <a:rPr lang="en-GB" sz="800" b="0" dirty="0" smtClean="0"/>
            <a:t> </a:t>
          </a:r>
          <a:r>
            <a:rPr lang="en-GB" sz="800" b="0" dirty="0" err="1" smtClean="0"/>
            <a:t>pian</a:t>
          </a:r>
          <a:r>
            <a:rPr lang="zh-CN" altLang="en-US" sz="800" b="0" dirty="0" smtClean="0"/>
            <a:t>悟真篇</a:t>
          </a:r>
          <a:r>
            <a:rPr lang="en-GB" sz="800" b="0" dirty="0" smtClean="0"/>
            <a:t> (Awakening to Reality</a:t>
          </a:r>
          <a:r>
            <a:rPr lang="zh-CN" altLang="en-US" sz="800" b="0" dirty="0" smtClean="0"/>
            <a:t>）； </a:t>
          </a:r>
          <a:endParaRPr lang="en-US" altLang="zh-CN" sz="800" b="0" dirty="0" smtClean="0"/>
        </a:p>
        <a:p>
          <a:pPr algn="l"/>
          <a:r>
            <a:rPr lang="en-US" altLang="zh-CN" sz="800" b="1" dirty="0" smtClean="0"/>
            <a:t>Wang </a:t>
          </a:r>
          <a:r>
            <a:rPr lang="en-US" altLang="zh-CN" sz="800" b="1" dirty="0" err="1" smtClean="0"/>
            <a:t>Chongyang</a:t>
          </a:r>
          <a:r>
            <a:rPr lang="en-US" altLang="zh-CN" sz="800" b="1" dirty="0" smtClean="0"/>
            <a:t> (1113-1170) </a:t>
          </a:r>
          <a:r>
            <a:rPr lang="en-US" altLang="zh-CN" sz="800" b="1" dirty="0" err="1" smtClean="0"/>
            <a:t>Quanzhen</a:t>
          </a:r>
          <a:r>
            <a:rPr lang="zh-CN" altLang="en-US" sz="800" b="1" dirty="0" smtClean="0"/>
            <a:t> </a:t>
          </a:r>
          <a:r>
            <a:rPr lang="en-US" altLang="zh-CN" sz="800" b="1" dirty="0" smtClean="0"/>
            <a:t>Dao</a:t>
          </a:r>
          <a:r>
            <a:rPr lang="zh-CN" altLang="en-US" sz="800" b="1" dirty="0" smtClean="0"/>
            <a:t> 全真道 （</a:t>
          </a:r>
          <a:r>
            <a:rPr lang="en-GB" sz="800" b="1" dirty="0" smtClean="0"/>
            <a:t>Completion of Authenticity; Complete Reality; Complete Perfection</a:t>
          </a:r>
          <a:r>
            <a:rPr lang="zh-CN" altLang="en-US" sz="800" b="1" dirty="0" smtClean="0"/>
            <a:t>）</a:t>
          </a:r>
          <a:endParaRPr lang="en-GB" sz="800" b="1" dirty="0" smtClean="0"/>
        </a:p>
        <a:p>
          <a:pPr algn="l"/>
          <a:endParaRPr lang="en-US" altLang="zh-CN" sz="500" dirty="0" smtClean="0"/>
        </a:p>
        <a:p>
          <a:pPr algn="l"/>
          <a:endParaRPr lang="en-US" altLang="zh-CN" sz="500" dirty="0" smtClean="0"/>
        </a:p>
        <a:p>
          <a:pPr algn="ctr"/>
          <a:endParaRPr lang="en-GB" sz="500" b="1" dirty="0" smtClean="0"/>
        </a:p>
        <a:p>
          <a:pPr algn="ctr"/>
          <a:endParaRPr lang="en-GB" sz="500" b="1" dirty="0" smtClean="0"/>
        </a:p>
        <a:p>
          <a:pPr algn="ctr"/>
          <a:endParaRPr lang="en-GB" sz="500" b="1" dirty="0" smtClean="0"/>
        </a:p>
        <a:p>
          <a:pPr algn="ctr"/>
          <a:endParaRPr lang="en-US" altLang="zh-CN" sz="500" b="1" dirty="0" smtClean="0"/>
        </a:p>
        <a:p>
          <a:pPr algn="ctr"/>
          <a:endParaRPr lang="en-US" altLang="zh-CN" sz="500" b="1" dirty="0" smtClean="0"/>
        </a:p>
        <a:p>
          <a:pPr algn="ctr"/>
          <a:endParaRPr lang="en-GB" sz="500" dirty="0" smtClean="0"/>
        </a:p>
        <a:p>
          <a:pPr algn="ctr"/>
          <a:endParaRPr lang="en-US" sz="500" dirty="0" smtClean="0"/>
        </a:p>
        <a:p>
          <a:pPr algn="ctr"/>
          <a:r>
            <a:rPr lang="en-US" sz="500" dirty="0" smtClean="0"/>
            <a:t> </a:t>
          </a:r>
        </a:p>
        <a:p>
          <a:pPr algn="ctr"/>
          <a:endParaRPr lang="en-GB" sz="500" dirty="0"/>
        </a:p>
      </dgm:t>
    </dgm:pt>
    <dgm:pt modelId="{6F1CCA05-A5CB-4B00-84AC-F665F3BD6B72}" type="parTrans" cxnId="{2F8B1E9F-9431-4644-808D-D211FBBEDCEF}">
      <dgm:prSet/>
      <dgm:spPr/>
      <dgm:t>
        <a:bodyPr/>
        <a:lstStyle/>
        <a:p>
          <a:endParaRPr lang="en-GB"/>
        </a:p>
      </dgm:t>
    </dgm:pt>
    <dgm:pt modelId="{6C5E86DE-DDB8-49C6-8F3E-5C778779F137}" type="sibTrans" cxnId="{2F8B1E9F-9431-4644-808D-D211FBBEDCEF}">
      <dgm:prSet/>
      <dgm:spPr/>
      <dgm:t>
        <a:bodyPr/>
        <a:lstStyle/>
        <a:p>
          <a:endParaRPr lang="en-GB"/>
        </a:p>
      </dgm:t>
    </dgm:pt>
    <dgm:pt modelId="{D70CF601-7086-41DD-A22F-2FFBF2CF6D74}">
      <dgm:prSet phldrT="[Text]" custT="1"/>
      <dgm:spPr/>
      <dgm:t>
        <a:bodyPr/>
        <a:lstStyle/>
        <a:p>
          <a:r>
            <a:rPr lang="en-US" sz="1200" dirty="0" smtClean="0"/>
            <a:t>Daoist Philosophy</a:t>
          </a:r>
          <a:endParaRPr lang="en-GB" sz="1200" dirty="0"/>
        </a:p>
      </dgm:t>
    </dgm:pt>
    <dgm:pt modelId="{9BF7CC13-D4CA-49CE-9539-096BB5641AEC}" type="parTrans" cxnId="{2FFDF4F7-F78B-48AC-99B4-56FE32656E04}">
      <dgm:prSet/>
      <dgm:spPr/>
      <dgm:t>
        <a:bodyPr/>
        <a:lstStyle/>
        <a:p>
          <a:endParaRPr lang="en-GB"/>
        </a:p>
      </dgm:t>
    </dgm:pt>
    <dgm:pt modelId="{EF721F69-659F-479D-A25B-046532F4042C}" type="sibTrans" cxnId="{2FFDF4F7-F78B-48AC-99B4-56FE32656E04}">
      <dgm:prSet/>
      <dgm:spPr/>
      <dgm:t>
        <a:bodyPr/>
        <a:lstStyle/>
        <a:p>
          <a:endParaRPr lang="en-GB"/>
        </a:p>
      </dgm:t>
    </dgm:pt>
    <dgm:pt modelId="{422ECBD7-91BF-4D0F-BB2B-B5927882277F}">
      <dgm:prSet phldrT="[Text]" custT="1"/>
      <dgm:spPr/>
      <dgm:t>
        <a:bodyPr/>
        <a:lstStyle/>
        <a:p>
          <a:r>
            <a:rPr lang="en-US" sz="1200" dirty="0" smtClean="0">
              <a:solidFill>
                <a:schemeClr val="tx1"/>
              </a:solidFill>
            </a:rPr>
            <a:t>Laozi: </a:t>
          </a:r>
          <a:r>
            <a:rPr lang="en-US" sz="1200" i="1" dirty="0" smtClean="0">
              <a:solidFill>
                <a:schemeClr val="tx1"/>
              </a:solidFill>
            </a:rPr>
            <a:t>Dao De Jing</a:t>
          </a:r>
        </a:p>
        <a:p>
          <a:r>
            <a:rPr lang="en-US" sz="1200" dirty="0" smtClean="0">
              <a:solidFill>
                <a:schemeClr val="tx1"/>
              </a:solidFill>
            </a:rPr>
            <a:t>The Book of </a:t>
          </a:r>
          <a:r>
            <a:rPr lang="en-US" sz="1200" i="1" dirty="0" smtClean="0">
              <a:solidFill>
                <a:schemeClr val="tx1"/>
              </a:solidFill>
            </a:rPr>
            <a:t>Zhuangzi</a:t>
          </a:r>
          <a:r>
            <a:rPr lang="en-US" sz="1200" dirty="0" smtClean="0">
              <a:solidFill>
                <a:schemeClr val="tx1"/>
              </a:solidFill>
            </a:rPr>
            <a:t>:</a:t>
          </a:r>
        </a:p>
        <a:p>
          <a:r>
            <a:rPr lang="en-US" sz="1200" i="1" dirty="0" err="1" smtClean="0">
              <a:solidFill>
                <a:schemeClr val="tx1"/>
              </a:solidFill>
            </a:rPr>
            <a:t>Guanzi</a:t>
          </a:r>
          <a:r>
            <a:rPr lang="en-US" sz="1200" dirty="0" smtClean="0">
              <a:solidFill>
                <a:schemeClr val="tx1"/>
              </a:solidFill>
            </a:rPr>
            <a:t>,  especially Chapters of </a:t>
          </a:r>
          <a:r>
            <a:rPr lang="en-US" sz="1200" dirty="0" err="1" smtClean="0">
              <a:solidFill>
                <a:schemeClr val="tx1"/>
              </a:solidFill>
            </a:rPr>
            <a:t>Neiye</a:t>
          </a:r>
          <a:r>
            <a:rPr lang="en-US" sz="1200" dirty="0" smtClean="0">
              <a:solidFill>
                <a:schemeClr val="tx1"/>
              </a:solidFill>
            </a:rPr>
            <a:t> and </a:t>
          </a:r>
          <a:r>
            <a:rPr lang="en-US" sz="1200" dirty="0" err="1" smtClean="0">
              <a:solidFill>
                <a:schemeClr val="tx1"/>
              </a:solidFill>
            </a:rPr>
            <a:t>Xinshu</a:t>
          </a:r>
          <a:endParaRPr lang="en-US" sz="1200" dirty="0" smtClean="0">
            <a:solidFill>
              <a:schemeClr val="tx1"/>
            </a:solidFill>
          </a:endParaRPr>
        </a:p>
        <a:p>
          <a:r>
            <a:rPr lang="en-US" sz="1200" i="1" dirty="0" err="1" smtClean="0">
              <a:solidFill>
                <a:schemeClr val="tx1"/>
              </a:solidFill>
            </a:rPr>
            <a:t>Huainanzi</a:t>
          </a:r>
          <a:endParaRPr lang="en-US" sz="1200" i="1" dirty="0" smtClean="0">
            <a:solidFill>
              <a:schemeClr val="tx1"/>
            </a:solidFill>
          </a:endParaRPr>
        </a:p>
        <a:p>
          <a:r>
            <a:rPr lang="en-US" sz="1200" i="1" dirty="0" err="1" smtClean="0">
              <a:solidFill>
                <a:schemeClr val="tx1"/>
              </a:solidFill>
            </a:rPr>
            <a:t>Liezi</a:t>
          </a:r>
          <a:r>
            <a:rPr lang="en-US" sz="1200" dirty="0" smtClean="0">
              <a:solidFill>
                <a:schemeClr val="tx1"/>
              </a:solidFill>
            </a:rPr>
            <a:t>, especially chapter of </a:t>
          </a:r>
          <a:r>
            <a:rPr lang="en-US" sz="1200" i="1" dirty="0" err="1" smtClean="0">
              <a:solidFill>
                <a:schemeClr val="tx1"/>
              </a:solidFill>
            </a:rPr>
            <a:t>Yangzhu</a:t>
          </a:r>
          <a:endParaRPr lang="en-US" sz="1200" i="1" dirty="0" smtClean="0">
            <a:solidFill>
              <a:schemeClr val="tx1"/>
            </a:solidFill>
          </a:endParaRPr>
        </a:p>
        <a:p>
          <a:r>
            <a:rPr lang="en-US" sz="1200" i="1" dirty="0" smtClean="0">
              <a:solidFill>
                <a:schemeClr val="tx1"/>
              </a:solidFill>
            </a:rPr>
            <a:t>I Ching/Yi Jing/ The Book of Change </a:t>
          </a:r>
        </a:p>
        <a:p>
          <a:r>
            <a:rPr lang="en-US" sz="1200" i="1" dirty="0" smtClean="0">
              <a:solidFill>
                <a:schemeClr val="tx1"/>
              </a:solidFill>
            </a:rPr>
            <a:t>Yellow Emperor’s Inner Cannon</a:t>
          </a:r>
          <a:endParaRPr lang="en-GB" sz="1200" i="1" dirty="0">
            <a:solidFill>
              <a:schemeClr val="tx1"/>
            </a:solidFill>
          </a:endParaRPr>
        </a:p>
      </dgm:t>
    </dgm:pt>
    <dgm:pt modelId="{3E9FE190-4A10-4EB1-8005-5C69375C6DFA}" type="parTrans" cxnId="{A27508B8-E5D0-4F95-8508-378B46F0A6C9}">
      <dgm:prSet/>
      <dgm:spPr/>
      <dgm:t>
        <a:bodyPr/>
        <a:lstStyle/>
        <a:p>
          <a:endParaRPr lang="en-GB"/>
        </a:p>
      </dgm:t>
    </dgm:pt>
    <dgm:pt modelId="{8E81ABE7-67E4-4EC5-BFE1-1EAA2A121CB7}" type="sibTrans" cxnId="{A27508B8-E5D0-4F95-8508-378B46F0A6C9}">
      <dgm:prSet/>
      <dgm:spPr/>
      <dgm:t>
        <a:bodyPr/>
        <a:lstStyle/>
        <a:p>
          <a:endParaRPr lang="en-GB"/>
        </a:p>
      </dgm:t>
    </dgm:pt>
    <dgm:pt modelId="{F833A493-AD45-495B-B5AE-7A65B7C9F910}" type="pres">
      <dgm:prSet presAssocID="{ACBBD387-2B37-4E45-A67F-0B5AD3CC6B9C}" presName="diagram" presStyleCnt="0">
        <dgm:presLayoutVars>
          <dgm:chPref val="1"/>
          <dgm:dir/>
          <dgm:animOne val="branch"/>
          <dgm:animLvl val="lvl"/>
          <dgm:resizeHandles val="exact"/>
        </dgm:presLayoutVars>
      </dgm:prSet>
      <dgm:spPr/>
      <dgm:t>
        <a:bodyPr/>
        <a:lstStyle/>
        <a:p>
          <a:endParaRPr lang="en-GB"/>
        </a:p>
      </dgm:t>
    </dgm:pt>
    <dgm:pt modelId="{E08CEF2B-664A-4E21-A0D4-F269438C7E0E}" type="pres">
      <dgm:prSet presAssocID="{01A08779-6779-4519-9AFE-125DC5D78542}" presName="root1" presStyleCnt="0"/>
      <dgm:spPr/>
    </dgm:pt>
    <dgm:pt modelId="{586F1D02-CB8E-42C4-8DFB-458BE0FD47D3}" type="pres">
      <dgm:prSet presAssocID="{01A08779-6779-4519-9AFE-125DC5D78542}" presName="LevelOneTextNode" presStyleLbl="node0" presStyleIdx="0" presStyleCnt="1" custScaleX="41296">
        <dgm:presLayoutVars>
          <dgm:chPref val="3"/>
        </dgm:presLayoutVars>
      </dgm:prSet>
      <dgm:spPr/>
      <dgm:t>
        <a:bodyPr/>
        <a:lstStyle/>
        <a:p>
          <a:endParaRPr lang="en-GB"/>
        </a:p>
      </dgm:t>
    </dgm:pt>
    <dgm:pt modelId="{F8DF3623-D8C1-4B55-93D5-A014C345AC61}" type="pres">
      <dgm:prSet presAssocID="{01A08779-6779-4519-9AFE-125DC5D78542}" presName="level2hierChild" presStyleCnt="0"/>
      <dgm:spPr/>
    </dgm:pt>
    <dgm:pt modelId="{54D48ACE-F596-44C7-8D98-87CE1B55058C}" type="pres">
      <dgm:prSet presAssocID="{5BE3E666-E327-4311-A2BE-EEA6651ECE78}" presName="conn2-1" presStyleLbl="parChTrans1D2" presStyleIdx="0" presStyleCnt="2"/>
      <dgm:spPr/>
      <dgm:t>
        <a:bodyPr/>
        <a:lstStyle/>
        <a:p>
          <a:endParaRPr lang="en-GB"/>
        </a:p>
      </dgm:t>
    </dgm:pt>
    <dgm:pt modelId="{C589F1C8-D898-4CB5-B129-9B6B7816EC4B}" type="pres">
      <dgm:prSet presAssocID="{5BE3E666-E327-4311-A2BE-EEA6651ECE78}" presName="connTx" presStyleLbl="parChTrans1D2" presStyleIdx="0" presStyleCnt="2"/>
      <dgm:spPr/>
      <dgm:t>
        <a:bodyPr/>
        <a:lstStyle/>
        <a:p>
          <a:endParaRPr lang="en-GB"/>
        </a:p>
      </dgm:t>
    </dgm:pt>
    <dgm:pt modelId="{504792F6-880C-42DB-B797-205DACD5ED57}" type="pres">
      <dgm:prSet presAssocID="{5DBF02EB-9D78-4B5E-B100-42372F08DB4F}" presName="root2" presStyleCnt="0"/>
      <dgm:spPr/>
    </dgm:pt>
    <dgm:pt modelId="{4104C949-EE79-4415-9DE1-7A0A9625ED6F}" type="pres">
      <dgm:prSet presAssocID="{5DBF02EB-9D78-4B5E-B100-42372F08DB4F}" presName="LevelTwoTextNode" presStyleLbl="node2" presStyleIdx="0" presStyleCnt="2" custFlipHor="1" custScaleX="56488" custScaleY="203956" custLinFactNeighborX="-5258" custLinFactNeighborY="-36884">
        <dgm:presLayoutVars>
          <dgm:chPref val="3"/>
        </dgm:presLayoutVars>
      </dgm:prSet>
      <dgm:spPr/>
      <dgm:t>
        <a:bodyPr/>
        <a:lstStyle/>
        <a:p>
          <a:endParaRPr lang="en-GB"/>
        </a:p>
      </dgm:t>
    </dgm:pt>
    <dgm:pt modelId="{9864D16B-44E9-4C01-B60E-581CF883A8EF}" type="pres">
      <dgm:prSet presAssocID="{5DBF02EB-9D78-4B5E-B100-42372F08DB4F}" presName="level3hierChild" presStyleCnt="0"/>
      <dgm:spPr/>
    </dgm:pt>
    <dgm:pt modelId="{76170B51-30BA-485A-8505-C3F29FAAAA59}" type="pres">
      <dgm:prSet presAssocID="{7B5695A2-D975-46BC-AEF0-C039AD3EA6F6}" presName="conn2-1" presStyleLbl="parChTrans1D3" presStyleIdx="0" presStyleCnt="3"/>
      <dgm:spPr/>
      <dgm:t>
        <a:bodyPr/>
        <a:lstStyle/>
        <a:p>
          <a:endParaRPr lang="en-GB"/>
        </a:p>
      </dgm:t>
    </dgm:pt>
    <dgm:pt modelId="{650ED77E-BAA6-4623-A941-993D25892DA4}" type="pres">
      <dgm:prSet presAssocID="{7B5695A2-D975-46BC-AEF0-C039AD3EA6F6}" presName="connTx" presStyleLbl="parChTrans1D3" presStyleIdx="0" presStyleCnt="3"/>
      <dgm:spPr/>
      <dgm:t>
        <a:bodyPr/>
        <a:lstStyle/>
        <a:p>
          <a:endParaRPr lang="en-GB"/>
        </a:p>
      </dgm:t>
    </dgm:pt>
    <dgm:pt modelId="{E70E9EB6-931F-4DAC-B7CF-88733FA3B659}" type="pres">
      <dgm:prSet presAssocID="{9B673344-E375-4E45-B3BE-C5053BED8F0F}" presName="root2" presStyleCnt="0"/>
      <dgm:spPr/>
    </dgm:pt>
    <dgm:pt modelId="{6D78A647-B3E3-49C5-A0C2-FBBB5D91BC2F}" type="pres">
      <dgm:prSet presAssocID="{9B673344-E375-4E45-B3BE-C5053BED8F0F}" presName="LevelTwoTextNode" presStyleLbl="node3" presStyleIdx="0" presStyleCnt="3" custScaleX="494895" custScaleY="264738" custLinFactNeighborX="2471" custLinFactNeighborY="-4633">
        <dgm:presLayoutVars>
          <dgm:chPref val="3"/>
        </dgm:presLayoutVars>
      </dgm:prSet>
      <dgm:spPr/>
      <dgm:t>
        <a:bodyPr/>
        <a:lstStyle/>
        <a:p>
          <a:endParaRPr lang="en-GB"/>
        </a:p>
      </dgm:t>
    </dgm:pt>
    <dgm:pt modelId="{C9A2A722-36D3-4083-A89C-29317C7E8553}" type="pres">
      <dgm:prSet presAssocID="{9B673344-E375-4E45-B3BE-C5053BED8F0F}" presName="level3hierChild" presStyleCnt="0"/>
      <dgm:spPr/>
    </dgm:pt>
    <dgm:pt modelId="{CD0B7F85-4C68-40FB-A0BC-6858C08B1AD5}" type="pres">
      <dgm:prSet presAssocID="{6F1CCA05-A5CB-4B00-84AC-F665F3BD6B72}" presName="conn2-1" presStyleLbl="parChTrans1D3" presStyleIdx="1" presStyleCnt="3"/>
      <dgm:spPr/>
      <dgm:t>
        <a:bodyPr/>
        <a:lstStyle/>
        <a:p>
          <a:endParaRPr lang="en-GB"/>
        </a:p>
      </dgm:t>
    </dgm:pt>
    <dgm:pt modelId="{D4DDCD40-411D-46D6-8FB2-EC75B3E96A3E}" type="pres">
      <dgm:prSet presAssocID="{6F1CCA05-A5CB-4B00-84AC-F665F3BD6B72}" presName="connTx" presStyleLbl="parChTrans1D3" presStyleIdx="1" presStyleCnt="3"/>
      <dgm:spPr/>
      <dgm:t>
        <a:bodyPr/>
        <a:lstStyle/>
        <a:p>
          <a:endParaRPr lang="en-GB"/>
        </a:p>
      </dgm:t>
    </dgm:pt>
    <dgm:pt modelId="{F58FEF66-AB99-4610-A27A-AEEC8E9065D5}" type="pres">
      <dgm:prSet presAssocID="{267CFBA7-E4D8-4EE4-BCD4-8AE5C26C932F}" presName="root2" presStyleCnt="0"/>
      <dgm:spPr/>
    </dgm:pt>
    <dgm:pt modelId="{ACBE26A1-B28F-4278-AF75-7060EBC6AF6B}" type="pres">
      <dgm:prSet presAssocID="{267CFBA7-E4D8-4EE4-BCD4-8AE5C26C932F}" presName="LevelTwoTextNode" presStyleLbl="node3" presStyleIdx="1" presStyleCnt="3" custScaleX="642546" custScaleY="572678">
        <dgm:presLayoutVars>
          <dgm:chPref val="3"/>
        </dgm:presLayoutVars>
      </dgm:prSet>
      <dgm:spPr/>
      <dgm:t>
        <a:bodyPr/>
        <a:lstStyle/>
        <a:p>
          <a:endParaRPr lang="en-GB"/>
        </a:p>
      </dgm:t>
    </dgm:pt>
    <dgm:pt modelId="{64824A8F-1A91-4A93-A05B-C71EB3BE368A}" type="pres">
      <dgm:prSet presAssocID="{267CFBA7-E4D8-4EE4-BCD4-8AE5C26C932F}" presName="level3hierChild" presStyleCnt="0"/>
      <dgm:spPr/>
    </dgm:pt>
    <dgm:pt modelId="{885E9F01-4A04-4BC0-B406-516EBC476F59}" type="pres">
      <dgm:prSet presAssocID="{9BF7CC13-D4CA-49CE-9539-096BB5641AEC}" presName="conn2-1" presStyleLbl="parChTrans1D2" presStyleIdx="1" presStyleCnt="2"/>
      <dgm:spPr/>
      <dgm:t>
        <a:bodyPr/>
        <a:lstStyle/>
        <a:p>
          <a:endParaRPr lang="en-GB"/>
        </a:p>
      </dgm:t>
    </dgm:pt>
    <dgm:pt modelId="{BC7AA7AB-A80A-4E4E-B85C-90D98FF92E81}" type="pres">
      <dgm:prSet presAssocID="{9BF7CC13-D4CA-49CE-9539-096BB5641AEC}" presName="connTx" presStyleLbl="parChTrans1D2" presStyleIdx="1" presStyleCnt="2"/>
      <dgm:spPr/>
      <dgm:t>
        <a:bodyPr/>
        <a:lstStyle/>
        <a:p>
          <a:endParaRPr lang="en-GB"/>
        </a:p>
      </dgm:t>
    </dgm:pt>
    <dgm:pt modelId="{961A7E6D-1661-4889-BA1B-FA8895527A95}" type="pres">
      <dgm:prSet presAssocID="{D70CF601-7086-41DD-A22F-2FFBF2CF6D74}" presName="root2" presStyleCnt="0"/>
      <dgm:spPr/>
    </dgm:pt>
    <dgm:pt modelId="{E97B98C4-AFC5-4BCF-B0E2-DF5B9D3E558F}" type="pres">
      <dgm:prSet presAssocID="{D70CF601-7086-41DD-A22F-2FFBF2CF6D74}" presName="LevelTwoTextNode" presStyleLbl="node2" presStyleIdx="1" presStyleCnt="2" custFlipHor="1" custScaleX="75153" custLinFactNeighborX="-17649" custLinFactNeighborY="-22887">
        <dgm:presLayoutVars>
          <dgm:chPref val="3"/>
        </dgm:presLayoutVars>
      </dgm:prSet>
      <dgm:spPr/>
      <dgm:t>
        <a:bodyPr/>
        <a:lstStyle/>
        <a:p>
          <a:endParaRPr lang="en-GB"/>
        </a:p>
      </dgm:t>
    </dgm:pt>
    <dgm:pt modelId="{025C93CF-6BB0-4BE8-A447-EDB79170FB91}" type="pres">
      <dgm:prSet presAssocID="{D70CF601-7086-41DD-A22F-2FFBF2CF6D74}" presName="level3hierChild" presStyleCnt="0"/>
      <dgm:spPr/>
    </dgm:pt>
    <dgm:pt modelId="{34783ABE-A7E0-4497-9646-1312DC7380AE}" type="pres">
      <dgm:prSet presAssocID="{3E9FE190-4A10-4EB1-8005-5C69375C6DFA}" presName="conn2-1" presStyleLbl="parChTrans1D3" presStyleIdx="2" presStyleCnt="3"/>
      <dgm:spPr/>
      <dgm:t>
        <a:bodyPr/>
        <a:lstStyle/>
        <a:p>
          <a:endParaRPr lang="en-GB"/>
        </a:p>
      </dgm:t>
    </dgm:pt>
    <dgm:pt modelId="{88A28A02-5DB4-4C91-A7CD-B28E1B6415E4}" type="pres">
      <dgm:prSet presAssocID="{3E9FE190-4A10-4EB1-8005-5C69375C6DFA}" presName="connTx" presStyleLbl="parChTrans1D3" presStyleIdx="2" presStyleCnt="3"/>
      <dgm:spPr/>
      <dgm:t>
        <a:bodyPr/>
        <a:lstStyle/>
        <a:p>
          <a:endParaRPr lang="en-GB"/>
        </a:p>
      </dgm:t>
    </dgm:pt>
    <dgm:pt modelId="{DC477C1D-2938-4AB9-851E-C2E4FADCC95A}" type="pres">
      <dgm:prSet presAssocID="{422ECBD7-91BF-4D0F-BB2B-B5927882277F}" presName="root2" presStyleCnt="0"/>
      <dgm:spPr/>
    </dgm:pt>
    <dgm:pt modelId="{DA0EACCD-C135-4DA1-BD6C-C10BE0A745A2}" type="pres">
      <dgm:prSet presAssocID="{422ECBD7-91BF-4D0F-BB2B-B5927882277F}" presName="LevelTwoTextNode" presStyleLbl="node3" presStyleIdx="2" presStyleCnt="3" custScaleX="368117" custScaleY="254353" custLinFactNeighborX="-26720" custLinFactNeighborY="-11328">
        <dgm:presLayoutVars>
          <dgm:chPref val="3"/>
        </dgm:presLayoutVars>
      </dgm:prSet>
      <dgm:spPr/>
      <dgm:t>
        <a:bodyPr/>
        <a:lstStyle/>
        <a:p>
          <a:endParaRPr lang="en-GB"/>
        </a:p>
      </dgm:t>
    </dgm:pt>
    <dgm:pt modelId="{9D896741-D969-46BB-8DA7-A8F8DA2AA84A}" type="pres">
      <dgm:prSet presAssocID="{422ECBD7-91BF-4D0F-BB2B-B5927882277F}" presName="level3hierChild" presStyleCnt="0"/>
      <dgm:spPr/>
    </dgm:pt>
  </dgm:ptLst>
  <dgm:cxnLst>
    <dgm:cxn modelId="{2F8B1E9F-9431-4644-808D-D211FBBEDCEF}" srcId="{5DBF02EB-9D78-4B5E-B100-42372F08DB4F}" destId="{267CFBA7-E4D8-4EE4-BCD4-8AE5C26C932F}" srcOrd="1" destOrd="0" parTransId="{6F1CCA05-A5CB-4B00-84AC-F665F3BD6B72}" sibTransId="{6C5E86DE-DDB8-49C6-8F3E-5C778779F137}"/>
    <dgm:cxn modelId="{2D52EEA7-226E-4552-9A9D-666E58FA90D5}" type="presOf" srcId="{ACBBD387-2B37-4E45-A67F-0B5AD3CC6B9C}" destId="{F833A493-AD45-495B-B5AE-7A65B7C9F910}" srcOrd="0" destOrd="0" presId="urn:microsoft.com/office/officeart/2005/8/layout/hierarchy2"/>
    <dgm:cxn modelId="{B359631F-9F14-4387-A2D0-F7FEE5A1F9F4}" type="presOf" srcId="{D70CF601-7086-41DD-A22F-2FFBF2CF6D74}" destId="{E97B98C4-AFC5-4BCF-B0E2-DF5B9D3E558F}" srcOrd="0" destOrd="0" presId="urn:microsoft.com/office/officeart/2005/8/layout/hierarchy2"/>
    <dgm:cxn modelId="{A27508B8-E5D0-4F95-8508-378B46F0A6C9}" srcId="{D70CF601-7086-41DD-A22F-2FFBF2CF6D74}" destId="{422ECBD7-91BF-4D0F-BB2B-B5927882277F}" srcOrd="0" destOrd="0" parTransId="{3E9FE190-4A10-4EB1-8005-5C69375C6DFA}" sibTransId="{8E81ABE7-67E4-4EC5-BFE1-1EAA2A121CB7}"/>
    <dgm:cxn modelId="{DE77415A-C8CB-403B-9FBD-5356138283CF}" type="presOf" srcId="{5BE3E666-E327-4311-A2BE-EEA6651ECE78}" destId="{C589F1C8-D898-4CB5-B129-9B6B7816EC4B}" srcOrd="1" destOrd="0" presId="urn:microsoft.com/office/officeart/2005/8/layout/hierarchy2"/>
    <dgm:cxn modelId="{69C4F87E-292F-4C3B-AF05-7964627EEDEA}" type="presOf" srcId="{422ECBD7-91BF-4D0F-BB2B-B5927882277F}" destId="{DA0EACCD-C135-4DA1-BD6C-C10BE0A745A2}" srcOrd="0" destOrd="0" presId="urn:microsoft.com/office/officeart/2005/8/layout/hierarchy2"/>
    <dgm:cxn modelId="{D9F8AC0A-F830-40A6-9507-BFF50FF87F4E}" type="presOf" srcId="{6F1CCA05-A5CB-4B00-84AC-F665F3BD6B72}" destId="{CD0B7F85-4C68-40FB-A0BC-6858C08B1AD5}" srcOrd="0" destOrd="0" presId="urn:microsoft.com/office/officeart/2005/8/layout/hierarchy2"/>
    <dgm:cxn modelId="{BD262251-C8A6-4E81-BB20-622745D46C9A}" type="presOf" srcId="{9B673344-E375-4E45-B3BE-C5053BED8F0F}" destId="{6D78A647-B3E3-49C5-A0C2-FBBB5D91BC2F}" srcOrd="0" destOrd="0" presId="urn:microsoft.com/office/officeart/2005/8/layout/hierarchy2"/>
    <dgm:cxn modelId="{411F3578-2135-4F30-9294-D79AD3E08820}" type="presOf" srcId="{3E9FE190-4A10-4EB1-8005-5C69375C6DFA}" destId="{88A28A02-5DB4-4C91-A7CD-B28E1B6415E4}" srcOrd="1" destOrd="0" presId="urn:microsoft.com/office/officeart/2005/8/layout/hierarchy2"/>
    <dgm:cxn modelId="{D149E856-5484-404E-8B87-6E336225AEE1}" srcId="{5DBF02EB-9D78-4B5E-B100-42372F08DB4F}" destId="{9B673344-E375-4E45-B3BE-C5053BED8F0F}" srcOrd="0" destOrd="0" parTransId="{7B5695A2-D975-46BC-AEF0-C039AD3EA6F6}" sibTransId="{0083278F-E57B-4737-B32A-B60E443B5341}"/>
    <dgm:cxn modelId="{645D6C17-6607-4E30-A16F-FA0676FEA149}" type="presOf" srcId="{9BF7CC13-D4CA-49CE-9539-096BB5641AEC}" destId="{BC7AA7AB-A80A-4E4E-B85C-90D98FF92E81}" srcOrd="1" destOrd="0" presId="urn:microsoft.com/office/officeart/2005/8/layout/hierarchy2"/>
    <dgm:cxn modelId="{5E910972-C14C-402A-AB76-6FE0589FC35F}" type="presOf" srcId="{3E9FE190-4A10-4EB1-8005-5C69375C6DFA}" destId="{34783ABE-A7E0-4497-9646-1312DC7380AE}" srcOrd="0" destOrd="0" presId="urn:microsoft.com/office/officeart/2005/8/layout/hierarchy2"/>
    <dgm:cxn modelId="{2FFDF4F7-F78B-48AC-99B4-56FE32656E04}" srcId="{01A08779-6779-4519-9AFE-125DC5D78542}" destId="{D70CF601-7086-41DD-A22F-2FFBF2CF6D74}" srcOrd="1" destOrd="0" parTransId="{9BF7CC13-D4CA-49CE-9539-096BB5641AEC}" sibTransId="{EF721F69-659F-479D-A25B-046532F4042C}"/>
    <dgm:cxn modelId="{285AB771-0ECF-4587-A461-AAD5B35931EE}" type="presOf" srcId="{6F1CCA05-A5CB-4B00-84AC-F665F3BD6B72}" destId="{D4DDCD40-411D-46D6-8FB2-EC75B3E96A3E}" srcOrd="1" destOrd="0" presId="urn:microsoft.com/office/officeart/2005/8/layout/hierarchy2"/>
    <dgm:cxn modelId="{A6E5F8EB-E366-45DA-B13C-B4DD93FA92F0}" type="presOf" srcId="{5DBF02EB-9D78-4B5E-B100-42372F08DB4F}" destId="{4104C949-EE79-4415-9DE1-7A0A9625ED6F}" srcOrd="0" destOrd="0" presId="urn:microsoft.com/office/officeart/2005/8/layout/hierarchy2"/>
    <dgm:cxn modelId="{20C12213-C726-436F-824E-6F4DB64FD959}" srcId="{ACBBD387-2B37-4E45-A67F-0B5AD3CC6B9C}" destId="{01A08779-6779-4519-9AFE-125DC5D78542}" srcOrd="0" destOrd="0" parTransId="{DA775276-CF63-49EB-B1E3-41708074E4C1}" sibTransId="{4C0B6A80-3F94-40FF-8A2C-65312A29ADFD}"/>
    <dgm:cxn modelId="{1F1994BA-7597-42D0-BD9E-C65A5F8F5A04}" type="presOf" srcId="{5BE3E666-E327-4311-A2BE-EEA6651ECE78}" destId="{54D48ACE-F596-44C7-8D98-87CE1B55058C}" srcOrd="0" destOrd="0" presId="urn:microsoft.com/office/officeart/2005/8/layout/hierarchy2"/>
    <dgm:cxn modelId="{7591F7C2-2409-45D3-B233-0DC3B0043BA8}" type="presOf" srcId="{9BF7CC13-D4CA-49CE-9539-096BB5641AEC}" destId="{885E9F01-4A04-4BC0-B406-516EBC476F59}" srcOrd="0" destOrd="0" presId="urn:microsoft.com/office/officeart/2005/8/layout/hierarchy2"/>
    <dgm:cxn modelId="{003A679F-7624-49D0-B713-30AB09C36260}" type="presOf" srcId="{267CFBA7-E4D8-4EE4-BCD4-8AE5C26C932F}" destId="{ACBE26A1-B28F-4278-AF75-7060EBC6AF6B}" srcOrd="0" destOrd="0" presId="urn:microsoft.com/office/officeart/2005/8/layout/hierarchy2"/>
    <dgm:cxn modelId="{FA7625F1-8357-48B9-847B-CBF27C40B805}" type="presOf" srcId="{7B5695A2-D975-46BC-AEF0-C039AD3EA6F6}" destId="{76170B51-30BA-485A-8505-C3F29FAAAA59}" srcOrd="0" destOrd="0" presId="urn:microsoft.com/office/officeart/2005/8/layout/hierarchy2"/>
    <dgm:cxn modelId="{979F347B-7E89-466D-9D4B-B321A23E965B}" type="presOf" srcId="{01A08779-6779-4519-9AFE-125DC5D78542}" destId="{586F1D02-CB8E-42C4-8DFB-458BE0FD47D3}" srcOrd="0" destOrd="0" presId="urn:microsoft.com/office/officeart/2005/8/layout/hierarchy2"/>
    <dgm:cxn modelId="{5C5DD37C-A5AE-4C78-9E57-C68A03504C06}" type="presOf" srcId="{7B5695A2-D975-46BC-AEF0-C039AD3EA6F6}" destId="{650ED77E-BAA6-4623-A941-993D25892DA4}" srcOrd="1" destOrd="0" presId="urn:microsoft.com/office/officeart/2005/8/layout/hierarchy2"/>
    <dgm:cxn modelId="{31A9F0D4-05AB-49EB-95AA-230953C5B9C3}" srcId="{01A08779-6779-4519-9AFE-125DC5D78542}" destId="{5DBF02EB-9D78-4B5E-B100-42372F08DB4F}" srcOrd="0" destOrd="0" parTransId="{5BE3E666-E327-4311-A2BE-EEA6651ECE78}" sibTransId="{E21E1A3E-4EE8-4384-89FD-6AE2F364BE1E}"/>
    <dgm:cxn modelId="{D1C6FA6D-4D88-4204-AFA4-D87A8A41FE74}" type="presParOf" srcId="{F833A493-AD45-495B-B5AE-7A65B7C9F910}" destId="{E08CEF2B-664A-4E21-A0D4-F269438C7E0E}" srcOrd="0" destOrd="0" presId="urn:microsoft.com/office/officeart/2005/8/layout/hierarchy2"/>
    <dgm:cxn modelId="{D899BF6E-F4CE-4DD9-BEE2-B72FA7E309D3}" type="presParOf" srcId="{E08CEF2B-664A-4E21-A0D4-F269438C7E0E}" destId="{586F1D02-CB8E-42C4-8DFB-458BE0FD47D3}" srcOrd="0" destOrd="0" presId="urn:microsoft.com/office/officeart/2005/8/layout/hierarchy2"/>
    <dgm:cxn modelId="{D124272F-838E-4D42-BC8D-6843F0B96E59}" type="presParOf" srcId="{E08CEF2B-664A-4E21-A0D4-F269438C7E0E}" destId="{F8DF3623-D8C1-4B55-93D5-A014C345AC61}" srcOrd="1" destOrd="0" presId="urn:microsoft.com/office/officeart/2005/8/layout/hierarchy2"/>
    <dgm:cxn modelId="{C23288A1-2619-4DD3-86C8-19E169DB8984}" type="presParOf" srcId="{F8DF3623-D8C1-4B55-93D5-A014C345AC61}" destId="{54D48ACE-F596-44C7-8D98-87CE1B55058C}" srcOrd="0" destOrd="0" presId="urn:microsoft.com/office/officeart/2005/8/layout/hierarchy2"/>
    <dgm:cxn modelId="{08FCDF20-27B8-447C-96C3-00BA44A0A0EB}" type="presParOf" srcId="{54D48ACE-F596-44C7-8D98-87CE1B55058C}" destId="{C589F1C8-D898-4CB5-B129-9B6B7816EC4B}" srcOrd="0" destOrd="0" presId="urn:microsoft.com/office/officeart/2005/8/layout/hierarchy2"/>
    <dgm:cxn modelId="{8AA2CDF7-1B15-4D3E-9CFB-F77875166DA6}" type="presParOf" srcId="{F8DF3623-D8C1-4B55-93D5-A014C345AC61}" destId="{504792F6-880C-42DB-B797-205DACD5ED57}" srcOrd="1" destOrd="0" presId="urn:microsoft.com/office/officeart/2005/8/layout/hierarchy2"/>
    <dgm:cxn modelId="{75EF0379-FA6C-4B0D-8040-D8717B1D9BDF}" type="presParOf" srcId="{504792F6-880C-42DB-B797-205DACD5ED57}" destId="{4104C949-EE79-4415-9DE1-7A0A9625ED6F}" srcOrd="0" destOrd="0" presId="urn:microsoft.com/office/officeart/2005/8/layout/hierarchy2"/>
    <dgm:cxn modelId="{91D20E35-CC8C-4B25-84AA-0C5AD1C76EB7}" type="presParOf" srcId="{504792F6-880C-42DB-B797-205DACD5ED57}" destId="{9864D16B-44E9-4C01-B60E-581CF883A8EF}" srcOrd="1" destOrd="0" presId="urn:microsoft.com/office/officeart/2005/8/layout/hierarchy2"/>
    <dgm:cxn modelId="{1329ABA3-D01A-4704-ADE1-C60D3F4572CF}" type="presParOf" srcId="{9864D16B-44E9-4C01-B60E-581CF883A8EF}" destId="{76170B51-30BA-485A-8505-C3F29FAAAA59}" srcOrd="0" destOrd="0" presId="urn:microsoft.com/office/officeart/2005/8/layout/hierarchy2"/>
    <dgm:cxn modelId="{72E437FB-B734-4394-B3F3-3CF70C467D69}" type="presParOf" srcId="{76170B51-30BA-485A-8505-C3F29FAAAA59}" destId="{650ED77E-BAA6-4623-A941-993D25892DA4}" srcOrd="0" destOrd="0" presId="urn:microsoft.com/office/officeart/2005/8/layout/hierarchy2"/>
    <dgm:cxn modelId="{BDB06FA1-B134-4405-9C95-77DCEEA0C327}" type="presParOf" srcId="{9864D16B-44E9-4C01-B60E-581CF883A8EF}" destId="{E70E9EB6-931F-4DAC-B7CF-88733FA3B659}" srcOrd="1" destOrd="0" presId="urn:microsoft.com/office/officeart/2005/8/layout/hierarchy2"/>
    <dgm:cxn modelId="{990E67EF-47FE-4A13-AE76-E7D899F39EB4}" type="presParOf" srcId="{E70E9EB6-931F-4DAC-B7CF-88733FA3B659}" destId="{6D78A647-B3E3-49C5-A0C2-FBBB5D91BC2F}" srcOrd="0" destOrd="0" presId="urn:microsoft.com/office/officeart/2005/8/layout/hierarchy2"/>
    <dgm:cxn modelId="{24B0B757-FE1A-4113-A9B2-661BEFAAF9EC}" type="presParOf" srcId="{E70E9EB6-931F-4DAC-B7CF-88733FA3B659}" destId="{C9A2A722-36D3-4083-A89C-29317C7E8553}" srcOrd="1" destOrd="0" presId="urn:microsoft.com/office/officeart/2005/8/layout/hierarchy2"/>
    <dgm:cxn modelId="{79E51C6F-E5D9-48AE-B7DE-2B5F8A9C0ADE}" type="presParOf" srcId="{9864D16B-44E9-4C01-B60E-581CF883A8EF}" destId="{CD0B7F85-4C68-40FB-A0BC-6858C08B1AD5}" srcOrd="2" destOrd="0" presId="urn:microsoft.com/office/officeart/2005/8/layout/hierarchy2"/>
    <dgm:cxn modelId="{C611C0A3-819F-4078-90CD-D856EF020820}" type="presParOf" srcId="{CD0B7F85-4C68-40FB-A0BC-6858C08B1AD5}" destId="{D4DDCD40-411D-46D6-8FB2-EC75B3E96A3E}" srcOrd="0" destOrd="0" presId="urn:microsoft.com/office/officeart/2005/8/layout/hierarchy2"/>
    <dgm:cxn modelId="{CEAD4CC6-DF48-4FCA-B594-324A466DD22A}" type="presParOf" srcId="{9864D16B-44E9-4C01-B60E-581CF883A8EF}" destId="{F58FEF66-AB99-4610-A27A-AEEC8E9065D5}" srcOrd="3" destOrd="0" presId="urn:microsoft.com/office/officeart/2005/8/layout/hierarchy2"/>
    <dgm:cxn modelId="{F7EBB395-5042-479E-BC27-05E51CC11BEA}" type="presParOf" srcId="{F58FEF66-AB99-4610-A27A-AEEC8E9065D5}" destId="{ACBE26A1-B28F-4278-AF75-7060EBC6AF6B}" srcOrd="0" destOrd="0" presId="urn:microsoft.com/office/officeart/2005/8/layout/hierarchy2"/>
    <dgm:cxn modelId="{83C99085-E3E3-40D3-A631-755F837D40A4}" type="presParOf" srcId="{F58FEF66-AB99-4610-A27A-AEEC8E9065D5}" destId="{64824A8F-1A91-4A93-A05B-C71EB3BE368A}" srcOrd="1" destOrd="0" presId="urn:microsoft.com/office/officeart/2005/8/layout/hierarchy2"/>
    <dgm:cxn modelId="{7A8A400D-43A8-410F-A393-7FA168AC1AF0}" type="presParOf" srcId="{F8DF3623-D8C1-4B55-93D5-A014C345AC61}" destId="{885E9F01-4A04-4BC0-B406-516EBC476F59}" srcOrd="2" destOrd="0" presId="urn:microsoft.com/office/officeart/2005/8/layout/hierarchy2"/>
    <dgm:cxn modelId="{B05FCB34-7F05-427A-8B10-7DEB9A592A0D}" type="presParOf" srcId="{885E9F01-4A04-4BC0-B406-516EBC476F59}" destId="{BC7AA7AB-A80A-4E4E-B85C-90D98FF92E81}" srcOrd="0" destOrd="0" presId="urn:microsoft.com/office/officeart/2005/8/layout/hierarchy2"/>
    <dgm:cxn modelId="{F834A510-DC2C-4273-8055-B1BF8FFE0628}" type="presParOf" srcId="{F8DF3623-D8C1-4B55-93D5-A014C345AC61}" destId="{961A7E6D-1661-4889-BA1B-FA8895527A95}" srcOrd="3" destOrd="0" presId="urn:microsoft.com/office/officeart/2005/8/layout/hierarchy2"/>
    <dgm:cxn modelId="{CE994D5D-197D-459F-BBBC-30F00737226D}" type="presParOf" srcId="{961A7E6D-1661-4889-BA1B-FA8895527A95}" destId="{E97B98C4-AFC5-4BCF-B0E2-DF5B9D3E558F}" srcOrd="0" destOrd="0" presId="urn:microsoft.com/office/officeart/2005/8/layout/hierarchy2"/>
    <dgm:cxn modelId="{B1B067F1-67AC-42B1-A27F-77912A20AA3D}" type="presParOf" srcId="{961A7E6D-1661-4889-BA1B-FA8895527A95}" destId="{025C93CF-6BB0-4BE8-A447-EDB79170FB91}" srcOrd="1" destOrd="0" presId="urn:microsoft.com/office/officeart/2005/8/layout/hierarchy2"/>
    <dgm:cxn modelId="{1DB83D3A-7217-4F76-9365-2F410F90F656}" type="presParOf" srcId="{025C93CF-6BB0-4BE8-A447-EDB79170FB91}" destId="{34783ABE-A7E0-4497-9646-1312DC7380AE}" srcOrd="0" destOrd="0" presId="urn:microsoft.com/office/officeart/2005/8/layout/hierarchy2"/>
    <dgm:cxn modelId="{3336F1AF-62FC-45F5-AE59-ECAFFFB29A2D}" type="presParOf" srcId="{34783ABE-A7E0-4497-9646-1312DC7380AE}" destId="{88A28A02-5DB4-4C91-A7CD-B28E1B6415E4}" srcOrd="0" destOrd="0" presId="urn:microsoft.com/office/officeart/2005/8/layout/hierarchy2"/>
    <dgm:cxn modelId="{6AA73A5E-3F56-4990-A20C-A12C8730EFC3}" type="presParOf" srcId="{025C93CF-6BB0-4BE8-A447-EDB79170FB91}" destId="{DC477C1D-2938-4AB9-851E-C2E4FADCC95A}" srcOrd="1" destOrd="0" presId="urn:microsoft.com/office/officeart/2005/8/layout/hierarchy2"/>
    <dgm:cxn modelId="{5B57C359-ECDF-4187-949D-A080639B7ADD}" type="presParOf" srcId="{DC477C1D-2938-4AB9-851E-C2E4FADCC95A}" destId="{DA0EACCD-C135-4DA1-BD6C-C10BE0A745A2}" srcOrd="0" destOrd="0" presId="urn:microsoft.com/office/officeart/2005/8/layout/hierarchy2"/>
    <dgm:cxn modelId="{6F54BF23-8B24-423A-A207-A39A2AF1E5B3}" type="presParOf" srcId="{DC477C1D-2938-4AB9-851E-C2E4FADCC95A}" destId="{9D896741-D969-46BB-8DA7-A8F8DA2AA84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F1D02-CB8E-42C4-8DFB-458BE0FD47D3}">
      <dsp:nvSpPr>
        <dsp:cNvPr id="0" name=""/>
        <dsp:cNvSpPr/>
      </dsp:nvSpPr>
      <dsp:spPr>
        <a:xfrm>
          <a:off x="8623" y="3796503"/>
          <a:ext cx="455611" cy="55164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dirty="0" smtClean="0"/>
            <a:t>Daoism</a:t>
          </a:r>
          <a:endParaRPr lang="en-GB" sz="1000" kern="1200" dirty="0"/>
        </a:p>
      </dsp:txBody>
      <dsp:txXfrm>
        <a:off x="21967" y="3809847"/>
        <a:ext cx="428923" cy="524953"/>
      </dsp:txXfrm>
    </dsp:sp>
    <dsp:sp modelId="{54D48ACE-F596-44C7-8D98-87CE1B55058C}">
      <dsp:nvSpPr>
        <dsp:cNvPr id="0" name=""/>
        <dsp:cNvSpPr/>
      </dsp:nvSpPr>
      <dsp:spPr>
        <a:xfrm rot="16995002">
          <a:off x="-180284" y="3251092"/>
          <a:ext cx="1672341" cy="14641"/>
        </a:xfrm>
        <a:custGeom>
          <a:avLst/>
          <a:gdLst/>
          <a:ahLst/>
          <a:cxnLst/>
          <a:rect l="0" t="0" r="0" b="0"/>
          <a:pathLst>
            <a:path>
              <a:moveTo>
                <a:pt x="0" y="7320"/>
              </a:moveTo>
              <a:lnTo>
                <a:pt x="1672341" y="732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614077" y="3216604"/>
        <a:ext cx="83617" cy="83617"/>
      </dsp:txXfrm>
    </dsp:sp>
    <dsp:sp modelId="{4104C949-EE79-4415-9DE1-7A0A9625ED6F}">
      <dsp:nvSpPr>
        <dsp:cNvPr id="0" name=""/>
        <dsp:cNvSpPr/>
      </dsp:nvSpPr>
      <dsp:spPr>
        <a:xfrm flipH="1">
          <a:off x="847536" y="1881949"/>
          <a:ext cx="623221" cy="112510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Daoist Religion </a:t>
          </a:r>
          <a:endParaRPr lang="en-GB" sz="1200" kern="1200" dirty="0"/>
        </a:p>
      </dsp:txBody>
      <dsp:txXfrm>
        <a:off x="865790" y="1900203"/>
        <a:ext cx="586713" cy="1088596"/>
      </dsp:txXfrm>
    </dsp:sp>
    <dsp:sp modelId="{76170B51-30BA-485A-8505-C3F29FAAAA59}">
      <dsp:nvSpPr>
        <dsp:cNvPr id="0" name=""/>
        <dsp:cNvSpPr/>
      </dsp:nvSpPr>
      <dsp:spPr>
        <a:xfrm rot="17402874">
          <a:off x="965999" y="1715667"/>
          <a:ext cx="1536104" cy="14641"/>
        </a:xfrm>
        <a:custGeom>
          <a:avLst/>
          <a:gdLst/>
          <a:ahLst/>
          <a:cxnLst/>
          <a:rect l="0" t="0" r="0" b="0"/>
          <a:pathLst>
            <a:path>
              <a:moveTo>
                <a:pt x="0" y="7320"/>
              </a:moveTo>
              <a:lnTo>
                <a:pt x="1536104" y="73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695648" y="1684585"/>
        <a:ext cx="76805" cy="76805"/>
      </dsp:txXfrm>
    </dsp:sp>
    <dsp:sp modelId="{6D78A647-B3E3-49C5-A0C2-FBBB5D91BC2F}">
      <dsp:nvSpPr>
        <dsp:cNvPr id="0" name=""/>
        <dsp:cNvSpPr/>
      </dsp:nvSpPr>
      <dsp:spPr>
        <a:xfrm>
          <a:off x="1997344" y="271273"/>
          <a:ext cx="5460087" cy="14604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solidFill>
                <a:schemeClr val="tx1"/>
              </a:solidFill>
            </a:rPr>
            <a:t>Daoist Philosophical principles</a:t>
          </a:r>
        </a:p>
        <a:p>
          <a:pPr lvl="0" algn="ctr" defTabSz="533400">
            <a:lnSpc>
              <a:spcPct val="90000"/>
            </a:lnSpc>
            <a:spcBef>
              <a:spcPct val="0"/>
            </a:spcBef>
            <a:spcAft>
              <a:spcPct val="35000"/>
            </a:spcAft>
          </a:pPr>
          <a:r>
            <a:rPr lang="en-US" sz="1200" kern="1200" dirty="0" smtClean="0">
              <a:solidFill>
                <a:schemeClr val="tx1"/>
              </a:solidFill>
            </a:rPr>
            <a:t>Skills of Yellow Emperor and Laozi</a:t>
          </a:r>
        </a:p>
        <a:p>
          <a:pPr lvl="0" algn="ctr" defTabSz="533400">
            <a:lnSpc>
              <a:spcPct val="90000"/>
            </a:lnSpc>
            <a:spcBef>
              <a:spcPct val="0"/>
            </a:spcBef>
            <a:spcAft>
              <a:spcPct val="35000"/>
            </a:spcAft>
          </a:pPr>
          <a:r>
            <a:rPr lang="en-GB" sz="1200" kern="1200" dirty="0" smtClean="0">
              <a:solidFill>
                <a:schemeClr val="tx1"/>
              </a:solidFill>
            </a:rPr>
            <a:t>Belief in Immortals</a:t>
          </a:r>
          <a:endParaRPr lang="en-US" sz="1200" kern="1200" dirty="0" smtClean="0">
            <a:solidFill>
              <a:schemeClr val="tx1"/>
            </a:solidFill>
          </a:endParaRPr>
        </a:p>
        <a:p>
          <a:pPr lvl="0" algn="ctr" defTabSz="533400">
            <a:lnSpc>
              <a:spcPct val="90000"/>
            </a:lnSpc>
            <a:spcBef>
              <a:spcPct val="0"/>
            </a:spcBef>
            <a:spcAft>
              <a:spcPct val="35000"/>
            </a:spcAft>
          </a:pPr>
          <a:r>
            <a:rPr lang="en-GB" sz="1200" kern="1200" dirty="0" smtClean="0">
              <a:solidFill>
                <a:schemeClr val="tx1"/>
              </a:solidFill>
            </a:rPr>
            <a:t>Alchemist </a:t>
          </a:r>
          <a:r>
            <a:rPr lang="en-US" altLang="zh-CN" sz="1200" kern="1200" dirty="0" smtClean="0">
              <a:solidFill>
                <a:schemeClr val="tx1"/>
              </a:solidFill>
            </a:rPr>
            <a:t>/</a:t>
          </a:r>
          <a:r>
            <a:rPr lang="en-GB" sz="1200" kern="1200" dirty="0" smtClean="0">
              <a:solidFill>
                <a:schemeClr val="tx1"/>
              </a:solidFill>
            </a:rPr>
            <a:t>prescription scholars</a:t>
          </a:r>
          <a:r>
            <a:rPr lang="zh-CN" altLang="en-US" sz="1200" kern="1200" dirty="0" smtClean="0">
              <a:solidFill>
                <a:schemeClr val="tx1"/>
              </a:solidFill>
            </a:rPr>
            <a:t> </a:t>
          </a:r>
          <a:r>
            <a:rPr lang="en-GB" sz="1200" kern="1200" dirty="0" smtClean="0">
              <a:solidFill>
                <a:schemeClr val="tx1"/>
              </a:solidFill>
            </a:rPr>
            <a:t>(</a:t>
          </a:r>
          <a:r>
            <a:rPr lang="en-GB" sz="1200" kern="1200" dirty="0" err="1" smtClean="0">
              <a:solidFill>
                <a:schemeClr val="tx1"/>
              </a:solidFill>
            </a:rPr>
            <a:t>Fangshi</a:t>
          </a:r>
          <a:r>
            <a:rPr lang="en-GB" sz="1200" kern="1200" dirty="0" smtClean="0">
              <a:solidFill>
                <a:schemeClr val="tx1"/>
              </a:solidFill>
            </a:rPr>
            <a:t>)</a:t>
          </a:r>
          <a:r>
            <a:rPr lang="en-US" sz="1200" kern="1200" dirty="0" smtClean="0">
              <a:solidFill>
                <a:schemeClr val="tx1"/>
              </a:solidFill>
            </a:rPr>
            <a:t> </a:t>
          </a:r>
        </a:p>
        <a:p>
          <a:pPr lvl="0" algn="ctr" defTabSz="533400">
            <a:lnSpc>
              <a:spcPct val="90000"/>
            </a:lnSpc>
            <a:spcBef>
              <a:spcPct val="0"/>
            </a:spcBef>
            <a:spcAft>
              <a:spcPct val="35000"/>
            </a:spcAft>
          </a:pPr>
          <a:r>
            <a:rPr lang="en-US" altLang="zh-CN" sz="1200" kern="1200" dirty="0" smtClean="0">
              <a:solidFill>
                <a:schemeClr val="tx1"/>
              </a:solidFill>
            </a:rPr>
            <a:t>School</a:t>
          </a:r>
          <a:r>
            <a:rPr lang="zh-CN" altLang="en-US" sz="1200" kern="1200" dirty="0" smtClean="0">
              <a:solidFill>
                <a:schemeClr val="tx1"/>
              </a:solidFill>
            </a:rPr>
            <a:t> </a:t>
          </a:r>
          <a:r>
            <a:rPr lang="en-US" altLang="zh-CN" sz="1200" kern="1200" dirty="0" smtClean="0">
              <a:solidFill>
                <a:schemeClr val="tx1"/>
              </a:solidFill>
            </a:rPr>
            <a:t>of</a:t>
          </a:r>
          <a:r>
            <a:rPr lang="zh-CN" altLang="en-US" sz="1200" kern="1200" dirty="0" smtClean="0">
              <a:solidFill>
                <a:schemeClr val="tx1"/>
              </a:solidFill>
            </a:rPr>
            <a:t> </a:t>
          </a:r>
          <a:r>
            <a:rPr lang="en-US" altLang="zh-CN" sz="1200" kern="1200" dirty="0" smtClean="0">
              <a:solidFill>
                <a:schemeClr val="tx1"/>
              </a:solidFill>
            </a:rPr>
            <a:t>Medicine:</a:t>
          </a:r>
          <a:r>
            <a:rPr lang="zh-CN" altLang="en-US" sz="1200" kern="1200" dirty="0" smtClean="0">
              <a:solidFill>
                <a:schemeClr val="tx1"/>
              </a:solidFill>
            </a:rPr>
            <a:t> </a:t>
          </a:r>
          <a:r>
            <a:rPr lang="en-US" altLang="zh-CN" sz="1200" kern="1200" dirty="0" smtClean="0">
              <a:solidFill>
                <a:schemeClr val="tx1"/>
              </a:solidFill>
            </a:rPr>
            <a:t>Dealing</a:t>
          </a:r>
          <a:r>
            <a:rPr lang="zh-CN" altLang="en-US" sz="1200" kern="1200" dirty="0" smtClean="0">
              <a:solidFill>
                <a:schemeClr val="tx1"/>
              </a:solidFill>
            </a:rPr>
            <a:t> </a:t>
          </a:r>
          <a:r>
            <a:rPr lang="en-US" altLang="zh-CN" sz="1200" kern="1200" dirty="0" smtClean="0">
              <a:solidFill>
                <a:schemeClr val="tx1"/>
              </a:solidFill>
            </a:rPr>
            <a:t>illness</a:t>
          </a:r>
          <a:r>
            <a:rPr lang="zh-CN" altLang="en-US" sz="1200" kern="1200" dirty="0" smtClean="0">
              <a:solidFill>
                <a:schemeClr val="tx1"/>
              </a:solidFill>
            </a:rPr>
            <a:t> </a:t>
          </a:r>
          <a:r>
            <a:rPr lang="en-US" altLang="zh-CN" sz="1200" kern="1200" dirty="0" smtClean="0">
              <a:solidFill>
                <a:schemeClr val="tx1"/>
              </a:solidFill>
            </a:rPr>
            <a:t>before</a:t>
          </a:r>
          <a:r>
            <a:rPr lang="zh-CN" altLang="en-US" sz="1200" kern="1200" dirty="0" smtClean="0">
              <a:solidFill>
                <a:schemeClr val="tx1"/>
              </a:solidFill>
            </a:rPr>
            <a:t> </a:t>
          </a:r>
          <a:r>
            <a:rPr lang="en-US" altLang="zh-CN" sz="1200" kern="1200" dirty="0" smtClean="0">
              <a:solidFill>
                <a:schemeClr val="tx1"/>
              </a:solidFill>
            </a:rPr>
            <a:t>it</a:t>
          </a:r>
          <a:r>
            <a:rPr lang="zh-CN" altLang="en-US" sz="1200" kern="1200" dirty="0" smtClean="0">
              <a:solidFill>
                <a:schemeClr val="tx1"/>
              </a:solidFill>
            </a:rPr>
            <a:t> </a:t>
          </a:r>
          <a:r>
            <a:rPr lang="en-US" altLang="zh-CN" sz="1200" kern="1200" dirty="0" smtClean="0">
              <a:solidFill>
                <a:schemeClr val="tx1"/>
              </a:solidFill>
            </a:rPr>
            <a:t>has</a:t>
          </a:r>
          <a:r>
            <a:rPr lang="zh-CN" altLang="en-US" sz="1200" kern="1200" dirty="0" smtClean="0">
              <a:solidFill>
                <a:schemeClr val="tx1"/>
              </a:solidFill>
            </a:rPr>
            <a:t> </a:t>
          </a:r>
          <a:r>
            <a:rPr lang="en-US" altLang="zh-CN" sz="1200" kern="1200" dirty="0" smtClean="0">
              <a:solidFill>
                <a:schemeClr val="tx1"/>
              </a:solidFill>
            </a:rPr>
            <a:t>symptoms</a:t>
          </a:r>
          <a:r>
            <a:rPr lang="zh-CN" altLang="en-US" sz="1200" kern="1200" dirty="0" smtClean="0">
              <a:solidFill>
                <a:schemeClr val="tx1"/>
              </a:solidFill>
            </a:rPr>
            <a:t> </a:t>
          </a:r>
          <a:endParaRPr lang="en-US" sz="1200" kern="1200" dirty="0" smtClean="0">
            <a:solidFill>
              <a:schemeClr val="tx1"/>
            </a:solidFill>
          </a:endParaRPr>
        </a:p>
        <a:p>
          <a:pPr lvl="0" algn="ctr" defTabSz="533400">
            <a:lnSpc>
              <a:spcPct val="90000"/>
            </a:lnSpc>
            <a:spcBef>
              <a:spcPct val="0"/>
            </a:spcBef>
            <a:spcAft>
              <a:spcPct val="35000"/>
            </a:spcAft>
          </a:pPr>
          <a:r>
            <a:rPr lang="en-GB" sz="1200" kern="1200" dirty="0" smtClean="0">
              <a:solidFill>
                <a:schemeClr val="tx1"/>
              </a:solidFill>
            </a:rPr>
            <a:t>Zou Yan (Tsou Yen,350 BC – 270 BC)’s Yin-yang and Five Phases theories </a:t>
          </a:r>
          <a:endParaRPr lang="en-US" sz="1200" kern="1200" dirty="0" smtClean="0">
            <a:solidFill>
              <a:schemeClr val="tx1"/>
            </a:solidFill>
          </a:endParaRPr>
        </a:p>
        <a:p>
          <a:pPr lvl="0" algn="ctr" defTabSz="533400">
            <a:lnSpc>
              <a:spcPct val="90000"/>
            </a:lnSpc>
            <a:spcBef>
              <a:spcPct val="0"/>
            </a:spcBef>
            <a:spcAft>
              <a:spcPct val="35000"/>
            </a:spcAft>
          </a:pPr>
          <a:endParaRPr lang="en-GB" sz="600" kern="1200" dirty="0"/>
        </a:p>
      </dsp:txBody>
      <dsp:txXfrm>
        <a:off x="2040118" y="314047"/>
        <a:ext cx="5374539" cy="1374855"/>
      </dsp:txXfrm>
    </dsp:sp>
    <dsp:sp modelId="{CD0B7F85-4C68-40FB-A0BC-6858C08B1AD5}">
      <dsp:nvSpPr>
        <dsp:cNvPr id="0" name=""/>
        <dsp:cNvSpPr/>
      </dsp:nvSpPr>
      <dsp:spPr>
        <a:xfrm rot="3772969">
          <a:off x="1172690" y="2924702"/>
          <a:ext cx="1095459" cy="14641"/>
        </a:xfrm>
        <a:custGeom>
          <a:avLst/>
          <a:gdLst/>
          <a:ahLst/>
          <a:cxnLst/>
          <a:rect l="0" t="0" r="0" b="0"/>
          <a:pathLst>
            <a:path>
              <a:moveTo>
                <a:pt x="0" y="7320"/>
              </a:moveTo>
              <a:lnTo>
                <a:pt x="1095459" y="73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693034" y="2904636"/>
        <a:ext cx="54772" cy="54772"/>
      </dsp:txXfrm>
    </dsp:sp>
    <dsp:sp modelId="{ACBE26A1-B28F-4278-AF75-7060EBC6AF6B}">
      <dsp:nvSpPr>
        <dsp:cNvPr id="0" name=""/>
        <dsp:cNvSpPr/>
      </dsp:nvSpPr>
      <dsp:spPr>
        <a:xfrm>
          <a:off x="1970082" y="1839980"/>
          <a:ext cx="7089094" cy="315912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endParaRPr lang="en-US" altLang="zh-CN" sz="800" b="1" i="1" kern="1200" dirty="0" smtClean="0"/>
        </a:p>
        <a:p>
          <a:pPr lvl="0" algn="ctr" defTabSz="355600">
            <a:lnSpc>
              <a:spcPct val="90000"/>
            </a:lnSpc>
            <a:spcBef>
              <a:spcPct val="0"/>
            </a:spcBef>
            <a:spcAft>
              <a:spcPct val="35000"/>
            </a:spcAft>
          </a:pPr>
          <a:endParaRPr lang="en-US" altLang="zh-CN" sz="800" b="1" i="1" kern="1200" dirty="0" smtClean="0"/>
        </a:p>
        <a:p>
          <a:pPr lvl="0" algn="ctr" defTabSz="355600">
            <a:lnSpc>
              <a:spcPct val="90000"/>
            </a:lnSpc>
            <a:spcBef>
              <a:spcPct val="0"/>
            </a:spcBef>
            <a:spcAft>
              <a:spcPct val="35000"/>
            </a:spcAft>
          </a:pPr>
          <a:endParaRPr lang="en-US" altLang="zh-CN" sz="800" b="1" i="1" kern="1200" dirty="0" smtClean="0"/>
        </a:p>
        <a:p>
          <a:pPr lvl="0" algn="ctr" defTabSz="355600">
            <a:lnSpc>
              <a:spcPct val="90000"/>
            </a:lnSpc>
            <a:spcBef>
              <a:spcPct val="0"/>
            </a:spcBef>
            <a:spcAft>
              <a:spcPct val="35000"/>
            </a:spcAft>
          </a:pPr>
          <a:endParaRPr lang="en-US" altLang="zh-CN" sz="800" b="1" i="1" kern="1200" dirty="0" smtClean="0"/>
        </a:p>
        <a:p>
          <a:pPr lvl="0" algn="ctr" defTabSz="355600">
            <a:lnSpc>
              <a:spcPct val="90000"/>
            </a:lnSpc>
            <a:spcBef>
              <a:spcPct val="0"/>
            </a:spcBef>
            <a:spcAft>
              <a:spcPct val="35000"/>
            </a:spcAft>
          </a:pPr>
          <a:endParaRPr lang="en-US" altLang="zh-CN" sz="1000" b="1" i="1" kern="1200" dirty="0" smtClean="0"/>
        </a:p>
        <a:p>
          <a:pPr lvl="0" algn="l" defTabSz="355600">
            <a:lnSpc>
              <a:spcPct val="90000"/>
            </a:lnSpc>
            <a:spcBef>
              <a:spcPct val="0"/>
            </a:spcBef>
            <a:spcAft>
              <a:spcPct val="35000"/>
            </a:spcAft>
          </a:pPr>
          <a:r>
            <a:rPr lang="zh-CN" altLang="en-US" sz="800" b="1" i="1" kern="1200" dirty="0" smtClean="0"/>
            <a:t>老子河上公 注</a:t>
          </a:r>
          <a:r>
            <a:rPr lang="en-US" altLang="zh-CN" sz="800" b="1" i="1" kern="1200" dirty="0" smtClean="0"/>
            <a:t>(</a:t>
          </a:r>
          <a:r>
            <a:rPr lang="en-GB" sz="800" kern="1200" dirty="0" smtClean="0"/>
            <a:t>Riverside Sage</a:t>
          </a:r>
          <a:r>
            <a:rPr lang="en-US" altLang="zh-CN" sz="800" kern="1200" dirty="0" smtClean="0"/>
            <a:t>,</a:t>
          </a:r>
          <a:r>
            <a:rPr lang="zh-CN" altLang="en-US" sz="800" kern="1200" dirty="0" smtClean="0"/>
            <a:t>  </a:t>
          </a:r>
          <a:r>
            <a:rPr lang="en-US" altLang="zh-CN" sz="800" kern="1200" dirty="0" smtClean="0"/>
            <a:t>who</a:t>
          </a:r>
          <a:r>
            <a:rPr lang="zh-CN" altLang="en-US" sz="800" kern="1200" dirty="0" smtClean="0"/>
            <a:t> </a:t>
          </a:r>
          <a:r>
            <a:rPr lang="en-GB" sz="800" kern="1200" dirty="0" smtClean="0"/>
            <a:t>supposedly lived during the reign (202-157 BC) of </a:t>
          </a:r>
          <a:r>
            <a:rPr lang="zh-CN" altLang="en-US" sz="800" kern="1200" dirty="0" smtClean="0"/>
            <a:t> </a:t>
          </a:r>
          <a:r>
            <a:rPr lang="en-GB" sz="800" u="sng" kern="1200" dirty="0" smtClean="0"/>
            <a:t>Emperor Wen of Han</a:t>
          </a:r>
        </a:p>
        <a:p>
          <a:pPr lvl="0" algn="l" defTabSz="355600">
            <a:lnSpc>
              <a:spcPct val="90000"/>
            </a:lnSpc>
            <a:spcBef>
              <a:spcPct val="0"/>
            </a:spcBef>
            <a:spcAft>
              <a:spcPct val="35000"/>
            </a:spcAft>
          </a:pPr>
          <a:r>
            <a:rPr lang="en-GB" sz="800" b="1" kern="1200" dirty="0" smtClean="0"/>
            <a:t>He Shang Gong’s Commentary on </a:t>
          </a:r>
          <a:r>
            <a:rPr lang="en-GB" sz="800" b="1" i="1" kern="1200" dirty="0" smtClean="0"/>
            <a:t>Laozi </a:t>
          </a:r>
          <a:r>
            <a:rPr lang="en-US" altLang="zh-CN" sz="800" b="1" i="1" kern="1200" dirty="0" smtClean="0"/>
            <a:t>,</a:t>
          </a:r>
          <a:r>
            <a:rPr lang="zh-CN" altLang="en-US" sz="800" b="1" i="1" kern="1200" dirty="0" smtClean="0"/>
            <a:t> </a:t>
          </a:r>
          <a:r>
            <a:rPr lang="en-US" altLang="zh-CN" sz="800" b="1" i="1" kern="1200" dirty="0" smtClean="0"/>
            <a:t>is</a:t>
          </a:r>
          <a:r>
            <a:rPr lang="en-GB" sz="800" b="1" i="1" kern="1200" dirty="0" smtClean="0"/>
            <a:t> important reading second after Dao de </a:t>
          </a:r>
          <a:r>
            <a:rPr lang="en-GB" sz="800" b="1" i="1" kern="1200" dirty="0" err="1" smtClean="0"/>
            <a:t>jing</a:t>
          </a:r>
          <a:r>
            <a:rPr lang="en-GB" sz="800" b="1" i="1" kern="1200" dirty="0" smtClean="0"/>
            <a:t> in Five Peck Rice Daoism </a:t>
          </a:r>
        </a:p>
        <a:p>
          <a:pPr lvl="0" algn="l" defTabSz="355600">
            <a:lnSpc>
              <a:spcPct val="90000"/>
            </a:lnSpc>
            <a:spcBef>
              <a:spcPct val="0"/>
            </a:spcBef>
            <a:spcAft>
              <a:spcPct val="35000"/>
            </a:spcAft>
          </a:pPr>
          <a:endParaRPr lang="en-US" sz="800" kern="1200" dirty="0" smtClean="0"/>
        </a:p>
        <a:p>
          <a:pPr lvl="0" algn="l" defTabSz="355600">
            <a:lnSpc>
              <a:spcPct val="90000"/>
            </a:lnSpc>
            <a:spcBef>
              <a:spcPct val="0"/>
            </a:spcBef>
            <a:spcAft>
              <a:spcPct val="35000"/>
            </a:spcAft>
          </a:pPr>
          <a:r>
            <a:rPr lang="en-US" sz="800" kern="1200" dirty="0" smtClean="0"/>
            <a:t>Zhang </a:t>
          </a:r>
          <a:r>
            <a:rPr lang="en-US" sz="800" kern="1200" dirty="0" err="1" smtClean="0"/>
            <a:t>Daoling</a:t>
          </a:r>
          <a:r>
            <a:rPr lang="en-US" sz="800" kern="1200" dirty="0" smtClean="0"/>
            <a:t> </a:t>
          </a:r>
          <a:r>
            <a:rPr lang="zh-CN" altLang="en-US" sz="800" kern="1200" dirty="0" smtClean="0"/>
            <a:t>张道陵</a:t>
          </a:r>
          <a:r>
            <a:rPr lang="en-US" sz="800" kern="1200" dirty="0" smtClean="0"/>
            <a:t>(34-156</a:t>
          </a:r>
          <a:r>
            <a:rPr lang="en-GB" sz="800" kern="1200" dirty="0" smtClean="0"/>
            <a:t> CE</a:t>
          </a:r>
          <a:r>
            <a:rPr lang="en-US" sz="800" kern="1200" dirty="0" smtClean="0"/>
            <a:t>): THE WAY OF FIVE PECKS RICE(Founder of Heavenly Master Daoism)</a:t>
          </a:r>
        </a:p>
        <a:p>
          <a:pPr lvl="0" algn="l" defTabSz="355600">
            <a:lnSpc>
              <a:spcPct val="90000"/>
            </a:lnSpc>
            <a:spcBef>
              <a:spcPct val="0"/>
            </a:spcBef>
            <a:spcAft>
              <a:spcPct val="35000"/>
            </a:spcAft>
          </a:pPr>
          <a:r>
            <a:rPr lang="en-US" sz="800" kern="1200" dirty="0" smtClean="0"/>
            <a:t>Zhang Lu</a:t>
          </a:r>
          <a:r>
            <a:rPr lang="zh-CN" altLang="en-US" sz="800" kern="1200" dirty="0" smtClean="0"/>
            <a:t>张鲁</a:t>
          </a:r>
          <a:r>
            <a:rPr lang="en-US" sz="800" kern="1200" dirty="0" smtClean="0"/>
            <a:t> (dead 216)’s Laozi </a:t>
          </a:r>
          <a:r>
            <a:rPr lang="en-US" sz="800" kern="1200" dirty="0" err="1" smtClean="0"/>
            <a:t>Xianger</a:t>
          </a:r>
          <a:r>
            <a:rPr lang="en-US" sz="800" kern="1200" dirty="0" smtClean="0"/>
            <a:t> commentary /Zhang Jiao</a:t>
          </a:r>
          <a:r>
            <a:rPr lang="zh-CN" altLang="en-US" sz="800" kern="1200" dirty="0" smtClean="0"/>
            <a:t>张角</a:t>
          </a:r>
          <a:r>
            <a:rPr lang="en-US" sz="800" kern="1200" dirty="0" smtClean="0"/>
            <a:t> (Dead 184): Scripture of Great Peace (Established Daoist State)</a:t>
          </a:r>
        </a:p>
        <a:p>
          <a:pPr lvl="0" algn="l" defTabSz="355600">
            <a:lnSpc>
              <a:spcPct val="90000"/>
            </a:lnSpc>
            <a:spcBef>
              <a:spcPct val="0"/>
            </a:spcBef>
            <a:spcAft>
              <a:spcPct val="35000"/>
            </a:spcAft>
          </a:pPr>
          <a:r>
            <a:rPr lang="en-GB" sz="800" u="sng" kern="1200" dirty="0" smtClean="0"/>
            <a:t>Wei </a:t>
          </a:r>
          <a:r>
            <a:rPr lang="en-GB" sz="800" u="sng" kern="1200" dirty="0" err="1" smtClean="0"/>
            <a:t>Boyang</a:t>
          </a:r>
          <a:r>
            <a:rPr lang="zh-CN" altLang="en-US" sz="800" kern="1200" dirty="0" smtClean="0"/>
            <a:t>魏伯阳</a:t>
          </a:r>
          <a:r>
            <a:rPr lang="en-GB" sz="800" kern="1200" dirty="0" smtClean="0"/>
            <a:t>(</a:t>
          </a:r>
          <a:r>
            <a:rPr lang="en-GB" sz="800" b="0" kern="1200" dirty="0" smtClean="0"/>
            <a:t>the first person to have documented the chemical composition of gunpowder in 142 AD</a:t>
          </a:r>
          <a:r>
            <a:rPr lang="en-GB" sz="800" kern="1200" dirty="0" smtClean="0"/>
            <a:t>)</a:t>
          </a:r>
        </a:p>
        <a:p>
          <a:pPr lvl="0" algn="l" defTabSz="355600">
            <a:lnSpc>
              <a:spcPct val="90000"/>
            </a:lnSpc>
            <a:spcBef>
              <a:spcPct val="0"/>
            </a:spcBef>
            <a:spcAft>
              <a:spcPct val="35000"/>
            </a:spcAft>
          </a:pPr>
          <a:r>
            <a:rPr lang="en-US" altLang="zh-CN" sz="800" b="1" kern="1200" dirty="0" smtClean="0"/>
            <a:t>Lady</a:t>
          </a:r>
          <a:r>
            <a:rPr lang="zh-CN" altLang="en-US" sz="800" b="1" kern="1200" dirty="0" smtClean="0"/>
            <a:t> </a:t>
          </a:r>
          <a:r>
            <a:rPr lang="en-US" altLang="zh-CN" sz="800" b="1" kern="1200" dirty="0" smtClean="0"/>
            <a:t>Wei</a:t>
          </a:r>
          <a:r>
            <a:rPr lang="zh-CN" altLang="en-US" sz="800" b="1" kern="1200" dirty="0" smtClean="0"/>
            <a:t> </a:t>
          </a:r>
          <a:r>
            <a:rPr lang="en-US" altLang="zh-CN" sz="800" b="1" kern="1200" dirty="0" err="1" smtClean="0"/>
            <a:t>Huacun</a:t>
          </a:r>
          <a:r>
            <a:rPr lang="zh-CN" altLang="en-US" sz="800" b="1" kern="1200" dirty="0" smtClean="0"/>
            <a:t> 魏華存夫人</a:t>
          </a:r>
          <a:r>
            <a:rPr lang="en-US" altLang="zh-CN" sz="800" b="1" kern="1200" dirty="0" smtClean="0"/>
            <a:t>(252-334)</a:t>
          </a:r>
          <a:r>
            <a:rPr lang="en-GB" sz="800" b="1" i="1" kern="1200" dirty="0" smtClean="0"/>
            <a:t>The Yellow Court Classic</a:t>
          </a:r>
          <a:r>
            <a:rPr lang="en-GB" sz="800" b="1" kern="1200" dirty="0" smtClean="0"/>
            <a:t> </a:t>
          </a:r>
          <a:r>
            <a:rPr lang="en-US" altLang="zh-CN" sz="800" b="1" kern="1200" dirty="0" smtClean="0"/>
            <a:t>《</a:t>
          </a:r>
          <a:r>
            <a:rPr lang="zh-CN" altLang="en-US" sz="800" b="1" kern="1200" dirty="0" smtClean="0"/>
            <a:t>黃庭經</a:t>
          </a:r>
          <a:r>
            <a:rPr lang="en-US" altLang="zh-CN" sz="800" b="1" kern="1200" dirty="0" smtClean="0"/>
            <a:t>》</a:t>
          </a:r>
        </a:p>
        <a:p>
          <a:pPr lvl="0" algn="l" defTabSz="355600">
            <a:lnSpc>
              <a:spcPct val="90000"/>
            </a:lnSpc>
            <a:spcBef>
              <a:spcPct val="0"/>
            </a:spcBef>
            <a:spcAft>
              <a:spcPct val="35000"/>
            </a:spcAft>
          </a:pPr>
          <a:r>
            <a:rPr lang="en-GB" sz="800" b="1" kern="1200" dirty="0" smtClean="0"/>
            <a:t>Ge Hong</a:t>
          </a:r>
          <a:r>
            <a:rPr lang="zh-CN" altLang="en-US" sz="800" b="1" kern="1200" dirty="0" smtClean="0"/>
            <a:t> </a:t>
          </a:r>
          <a:r>
            <a:rPr lang="en-US" altLang="zh-CN" sz="800" b="1" kern="1200" dirty="0" smtClean="0"/>
            <a:t>(284-364):</a:t>
          </a:r>
          <a:r>
            <a:rPr lang="en-GB" altLang="zh-CN" sz="800" b="1" kern="1200" dirty="0" smtClean="0"/>
            <a:t> </a:t>
          </a:r>
          <a:r>
            <a:rPr lang="en-GB" sz="800" b="1" i="1" kern="1200" dirty="0" err="1" smtClean="0"/>
            <a:t>Bao</a:t>
          </a:r>
          <a:r>
            <a:rPr lang="en-GB" sz="800" b="1" i="1" kern="1200" dirty="0" smtClean="0"/>
            <a:t> </a:t>
          </a:r>
          <a:r>
            <a:rPr lang="en-GB" sz="800" b="1" i="1" kern="1200" dirty="0" err="1" smtClean="0"/>
            <a:t>puzi</a:t>
          </a:r>
          <a:r>
            <a:rPr lang="en-GB" sz="800" b="1" i="1" kern="1200" dirty="0" smtClean="0"/>
            <a:t> </a:t>
          </a:r>
          <a:r>
            <a:rPr lang="zh-CN" altLang="en-US" sz="800" b="1" i="1" kern="1200" dirty="0" smtClean="0"/>
            <a:t>抱朴子 </a:t>
          </a:r>
          <a:r>
            <a:rPr lang="en-US" altLang="zh-CN" sz="800" b="1" i="1" kern="1200" dirty="0" smtClean="0"/>
            <a:t>(</a:t>
          </a:r>
          <a:r>
            <a:rPr lang="en-GB" sz="800" b="1" kern="1200" dirty="0" smtClean="0"/>
            <a:t>The Master Who Embraces Simplicity</a:t>
          </a:r>
          <a:r>
            <a:rPr lang="zh-CN" altLang="en-US" sz="800" b="1" kern="1200" dirty="0" smtClean="0"/>
            <a:t> </a:t>
          </a:r>
          <a:r>
            <a:rPr lang="en-US" altLang="zh-CN" sz="800" b="1" kern="1200" dirty="0" smtClean="0"/>
            <a:t>(promoter</a:t>
          </a:r>
          <a:r>
            <a:rPr lang="zh-CN" altLang="en-US" sz="800" b="1" kern="1200" dirty="0" smtClean="0"/>
            <a:t> </a:t>
          </a:r>
          <a:r>
            <a:rPr lang="en-US" altLang="zh-CN" sz="800" b="1" kern="1200" dirty="0" smtClean="0"/>
            <a:t>of</a:t>
          </a:r>
          <a:r>
            <a:rPr lang="zh-CN" altLang="en-US" sz="800" b="1" kern="1200" dirty="0" smtClean="0"/>
            <a:t> </a:t>
          </a:r>
          <a:r>
            <a:rPr lang="en-US" altLang="zh-CN" sz="800" b="1" kern="1200" dirty="0" smtClean="0"/>
            <a:t>both</a:t>
          </a:r>
          <a:r>
            <a:rPr lang="zh-CN" altLang="en-US" sz="800" b="1" kern="1200" dirty="0" smtClean="0"/>
            <a:t> </a:t>
          </a:r>
          <a:r>
            <a:rPr lang="en-US" altLang="zh-CN" sz="800" b="1" kern="1200" dirty="0" smtClean="0"/>
            <a:t>Highest</a:t>
          </a:r>
          <a:r>
            <a:rPr lang="zh-CN" altLang="en-US" sz="800" b="1" kern="1200" dirty="0" smtClean="0"/>
            <a:t>  </a:t>
          </a:r>
          <a:r>
            <a:rPr lang="en-US" altLang="zh-CN" sz="800" b="1" kern="1200" dirty="0" smtClean="0"/>
            <a:t>Clarity</a:t>
          </a:r>
          <a:r>
            <a:rPr lang="zh-CN" altLang="en-US" sz="800" b="1" kern="1200" dirty="0" smtClean="0"/>
            <a:t> 上清</a:t>
          </a:r>
          <a:r>
            <a:rPr lang="en-US" altLang="zh-CN" sz="800" b="1" kern="1200" dirty="0" smtClean="0"/>
            <a:t>and</a:t>
          </a:r>
          <a:r>
            <a:rPr lang="zh-CN" altLang="en-US" sz="800" b="1" kern="1200" dirty="0" smtClean="0"/>
            <a:t> </a:t>
          </a:r>
          <a:r>
            <a:rPr lang="en-GB" sz="800" kern="1200" dirty="0" smtClean="0"/>
            <a:t>Numinous Gem or Spiritual Treasure</a:t>
          </a:r>
          <a:r>
            <a:rPr lang="zh-CN" altLang="en-US" sz="800" kern="1200" dirty="0" smtClean="0"/>
            <a:t>灵宝</a:t>
          </a:r>
          <a:endParaRPr lang="en-US" altLang="zh-CN" sz="800" kern="1200" dirty="0" smtClean="0"/>
        </a:p>
        <a:p>
          <a:pPr lvl="0" algn="l" defTabSz="355600">
            <a:lnSpc>
              <a:spcPct val="90000"/>
            </a:lnSpc>
            <a:spcBef>
              <a:spcPct val="0"/>
            </a:spcBef>
            <a:spcAft>
              <a:spcPct val="35000"/>
            </a:spcAft>
          </a:pPr>
          <a:r>
            <a:rPr lang="zh-CN" altLang="en-US" sz="800" kern="1200" dirty="0" smtClean="0"/>
            <a:t>陆修静 （</a:t>
          </a:r>
          <a:r>
            <a:rPr lang="en-US" altLang="zh-CN" sz="800" kern="1200" dirty="0" smtClean="0"/>
            <a:t>406-477</a:t>
          </a:r>
          <a:r>
            <a:rPr lang="zh-CN" altLang="en-US" sz="800" kern="1200" dirty="0" smtClean="0"/>
            <a:t>）</a:t>
          </a:r>
          <a:r>
            <a:rPr lang="en-US" altLang="zh-CN" sz="800" kern="1200" dirty="0" smtClean="0"/>
            <a:t>and  </a:t>
          </a:r>
          <a:r>
            <a:rPr lang="en-GB" sz="800" kern="1200" dirty="0" smtClean="0"/>
            <a:t>Numinous Gem or Spiritual Treasure</a:t>
          </a:r>
          <a:r>
            <a:rPr lang="zh-CN" altLang="en-US" sz="800" kern="1200" dirty="0" smtClean="0"/>
            <a:t>灵宝</a:t>
          </a:r>
          <a:r>
            <a:rPr lang="en-US" altLang="zh-CN" sz="800" kern="1200" dirty="0" smtClean="0"/>
            <a:t>/ </a:t>
          </a:r>
          <a:r>
            <a:rPr lang="en-GB" sz="800" b="1" kern="1200" dirty="0" smtClean="0"/>
            <a:t>Tao </a:t>
          </a:r>
          <a:r>
            <a:rPr lang="en-GB" sz="800" b="1" kern="1200" dirty="0" err="1" smtClean="0"/>
            <a:t>Hongjing</a:t>
          </a:r>
          <a:r>
            <a:rPr lang="zh-CN" altLang="en-US" sz="800" b="1" kern="1200" dirty="0" smtClean="0"/>
            <a:t> （</a:t>
          </a:r>
          <a:r>
            <a:rPr lang="en-US" altLang="zh-CN" sz="800" b="1" kern="1200" dirty="0" smtClean="0"/>
            <a:t>456-536</a:t>
          </a:r>
          <a:r>
            <a:rPr lang="zh-CN" altLang="en-US" sz="800" b="1" kern="1200" dirty="0" smtClean="0"/>
            <a:t>）</a:t>
          </a:r>
          <a:r>
            <a:rPr lang="en-GB" sz="800" b="1" kern="1200" dirty="0" smtClean="0"/>
            <a:t>’s Contribution to </a:t>
          </a:r>
          <a:r>
            <a:rPr lang="en-GB" sz="800" b="1" kern="1200" dirty="0" err="1" smtClean="0"/>
            <a:t>Shangqing</a:t>
          </a:r>
          <a:r>
            <a:rPr lang="zh-CN" altLang="en-US" sz="800" b="1" kern="1200" dirty="0" smtClean="0"/>
            <a:t> （</a:t>
          </a:r>
          <a:r>
            <a:rPr lang="en-GB" altLang="zh-CN" sz="800" kern="1200" dirty="0" smtClean="0"/>
            <a:t>Upper Clarity</a:t>
          </a:r>
          <a:r>
            <a:rPr lang="zh-CN" altLang="en-US" sz="800" kern="1200" dirty="0" smtClean="0"/>
            <a:t>）</a:t>
          </a:r>
          <a:r>
            <a:rPr lang="en-GB" sz="800" b="1" kern="1200" dirty="0" smtClean="0"/>
            <a:t> Daoism = Zhengyi </a:t>
          </a:r>
          <a:r>
            <a:rPr lang="en-GB" sz="800" b="1" kern="1200" dirty="0" err="1" smtClean="0"/>
            <a:t>dao</a:t>
          </a:r>
          <a:r>
            <a:rPr lang="zh-CN" altLang="en-US" sz="800" b="1" kern="1200" dirty="0" smtClean="0"/>
            <a:t>正一 道 （</a:t>
          </a:r>
          <a:r>
            <a:rPr lang="en-US" altLang="zh-CN" sz="800" b="1" kern="1200" dirty="0" smtClean="0"/>
            <a:t>Orthodox</a:t>
          </a:r>
          <a:r>
            <a:rPr lang="zh-CN" altLang="en-US" sz="800" b="1" kern="1200" dirty="0" smtClean="0"/>
            <a:t> </a:t>
          </a:r>
          <a:r>
            <a:rPr lang="en-US" altLang="zh-CN" sz="800" b="1" kern="1200" dirty="0" smtClean="0"/>
            <a:t>Unity</a:t>
          </a:r>
          <a:r>
            <a:rPr lang="zh-CN" altLang="en-US" sz="800" b="1" kern="1200" dirty="0" smtClean="0"/>
            <a:t> </a:t>
          </a:r>
          <a:r>
            <a:rPr lang="en-US" altLang="zh-CN" sz="800" b="1" kern="1200" dirty="0" smtClean="0"/>
            <a:t>,</a:t>
          </a:r>
          <a:r>
            <a:rPr lang="zh-CN" altLang="en-US" sz="800" b="1" kern="1200" dirty="0" smtClean="0"/>
            <a:t> </a:t>
          </a:r>
          <a:r>
            <a:rPr lang="en-US" altLang="zh-CN" sz="800" b="1" kern="1200" dirty="0" smtClean="0"/>
            <a:t>Centered</a:t>
          </a:r>
          <a:r>
            <a:rPr lang="zh-CN" altLang="en-US" sz="800" b="1" kern="1200" dirty="0" smtClean="0"/>
            <a:t> </a:t>
          </a:r>
          <a:r>
            <a:rPr lang="en-US" altLang="zh-CN" sz="800" b="1" kern="1200" dirty="0" smtClean="0"/>
            <a:t>at</a:t>
          </a:r>
          <a:r>
            <a:rPr lang="zh-CN" altLang="en-US" sz="800" b="1" kern="1200" dirty="0" smtClean="0"/>
            <a:t> </a:t>
          </a:r>
          <a:r>
            <a:rPr lang="en-US" altLang="zh-CN" sz="800" b="1" kern="1200" dirty="0" smtClean="0"/>
            <a:t>Dragon</a:t>
          </a:r>
          <a:r>
            <a:rPr lang="zh-CN" altLang="en-US" sz="800" b="1" kern="1200" dirty="0" smtClean="0"/>
            <a:t> </a:t>
          </a:r>
          <a:r>
            <a:rPr lang="en-US" altLang="zh-CN" sz="800" b="1" kern="1200" dirty="0" smtClean="0"/>
            <a:t>and</a:t>
          </a:r>
          <a:r>
            <a:rPr lang="zh-CN" altLang="en-US" sz="800" b="1" kern="1200" dirty="0" smtClean="0"/>
            <a:t> </a:t>
          </a:r>
          <a:r>
            <a:rPr lang="en-US" altLang="zh-CN" sz="800" b="1" kern="1200" dirty="0" smtClean="0"/>
            <a:t>Tiger</a:t>
          </a:r>
          <a:r>
            <a:rPr lang="zh-CN" altLang="en-US" sz="800" b="1" kern="1200" dirty="0" smtClean="0"/>
            <a:t> </a:t>
          </a:r>
          <a:r>
            <a:rPr lang="en-US" altLang="zh-CN" sz="800" b="1" kern="1200" dirty="0" smtClean="0"/>
            <a:t>Mountain</a:t>
          </a:r>
          <a:r>
            <a:rPr lang="zh-CN" altLang="en-US" sz="800" b="1" kern="1200" dirty="0" smtClean="0"/>
            <a:t>）</a:t>
          </a:r>
          <a:endParaRPr lang="en-US" altLang="zh-CN" sz="800" b="1" kern="1200" dirty="0" smtClean="0"/>
        </a:p>
        <a:p>
          <a:pPr lvl="0" algn="l" defTabSz="355600">
            <a:lnSpc>
              <a:spcPct val="90000"/>
            </a:lnSpc>
            <a:spcBef>
              <a:spcPct val="0"/>
            </a:spcBef>
            <a:spcAft>
              <a:spcPct val="35000"/>
            </a:spcAft>
          </a:pPr>
          <a:r>
            <a:rPr lang="en-GB" sz="800" b="1" kern="1200" dirty="0" smtClean="0"/>
            <a:t>Chen Tuan</a:t>
          </a:r>
          <a:r>
            <a:rPr lang="en-GB" sz="800" kern="1200" dirty="0" smtClean="0"/>
            <a:t> </a:t>
          </a:r>
          <a:r>
            <a:rPr lang="en-GB" sz="800" kern="1200" dirty="0" err="1" smtClean="0"/>
            <a:t>陳摶</a:t>
          </a:r>
          <a:r>
            <a:rPr lang="en-GB" sz="800" kern="1200" dirty="0" smtClean="0"/>
            <a:t> (d. 989)</a:t>
          </a:r>
          <a:r>
            <a:rPr lang="zh-CN" altLang="en-US" sz="800" kern="1200" dirty="0" smtClean="0"/>
            <a:t>：</a:t>
          </a:r>
          <a:r>
            <a:rPr lang="en-US" altLang="zh-CN" sz="800" kern="1200" dirty="0" err="1" smtClean="0"/>
            <a:t>Taiji</a:t>
          </a:r>
          <a:r>
            <a:rPr lang="zh-CN" altLang="en-US" sz="800" kern="1200" dirty="0" smtClean="0"/>
            <a:t> </a:t>
          </a:r>
          <a:r>
            <a:rPr lang="en-US" altLang="zh-CN" sz="800" kern="1200" dirty="0" err="1" smtClean="0"/>
            <a:t>Diagramme</a:t>
          </a:r>
          <a:r>
            <a:rPr lang="zh-CN" altLang="en-US" sz="800" kern="1200" dirty="0" smtClean="0"/>
            <a:t> </a:t>
          </a:r>
          <a:r>
            <a:rPr lang="en-US" altLang="zh-CN" sz="800" kern="1200" dirty="0" smtClean="0"/>
            <a:t>/</a:t>
          </a:r>
          <a:r>
            <a:rPr lang="zh-CN" altLang="en-US" sz="800" kern="1200" dirty="0" smtClean="0"/>
            <a:t> </a:t>
          </a:r>
          <a:r>
            <a:rPr lang="en-GB" sz="800" b="0" i="1" kern="1200" dirty="0" smtClean="0"/>
            <a:t>Zhang </a:t>
          </a:r>
          <a:r>
            <a:rPr lang="en-GB" sz="800" b="0" i="1" kern="1200" dirty="0" err="1" smtClean="0"/>
            <a:t>Boduan</a:t>
          </a:r>
          <a:r>
            <a:rPr lang="en-GB" sz="800" b="0" kern="1200" dirty="0" smtClean="0"/>
            <a:t> (</a:t>
          </a:r>
          <a:r>
            <a:rPr lang="zh-CN" altLang="en-US" sz="800" b="0" kern="1200" dirty="0" smtClean="0"/>
            <a:t>張伯端</a:t>
          </a:r>
          <a:r>
            <a:rPr lang="en-US" altLang="zh-CN" sz="800" b="0" kern="1200" dirty="0" smtClean="0"/>
            <a:t>; 987?–1082): </a:t>
          </a:r>
          <a:r>
            <a:rPr lang="en-GB" sz="800" b="0" kern="1200" dirty="0" err="1" smtClean="0"/>
            <a:t>Wuzhen</a:t>
          </a:r>
          <a:r>
            <a:rPr lang="en-GB" sz="800" b="0" kern="1200" dirty="0" smtClean="0"/>
            <a:t> </a:t>
          </a:r>
          <a:r>
            <a:rPr lang="en-GB" sz="800" b="0" kern="1200" dirty="0" err="1" smtClean="0"/>
            <a:t>pian</a:t>
          </a:r>
          <a:r>
            <a:rPr lang="zh-CN" altLang="en-US" sz="800" b="0" kern="1200" dirty="0" smtClean="0"/>
            <a:t>悟真篇</a:t>
          </a:r>
          <a:r>
            <a:rPr lang="en-GB" sz="800" b="0" kern="1200" dirty="0" smtClean="0"/>
            <a:t> (Awakening to Reality</a:t>
          </a:r>
          <a:r>
            <a:rPr lang="zh-CN" altLang="en-US" sz="800" b="0" kern="1200" dirty="0" smtClean="0"/>
            <a:t>）； </a:t>
          </a:r>
          <a:endParaRPr lang="en-US" altLang="zh-CN" sz="800" b="0" kern="1200" dirty="0" smtClean="0"/>
        </a:p>
        <a:p>
          <a:pPr lvl="0" algn="l" defTabSz="355600">
            <a:lnSpc>
              <a:spcPct val="90000"/>
            </a:lnSpc>
            <a:spcBef>
              <a:spcPct val="0"/>
            </a:spcBef>
            <a:spcAft>
              <a:spcPct val="35000"/>
            </a:spcAft>
          </a:pPr>
          <a:r>
            <a:rPr lang="en-US" altLang="zh-CN" sz="800" b="1" kern="1200" dirty="0" smtClean="0"/>
            <a:t>Wang </a:t>
          </a:r>
          <a:r>
            <a:rPr lang="en-US" altLang="zh-CN" sz="800" b="1" kern="1200" dirty="0" err="1" smtClean="0"/>
            <a:t>Chongyang</a:t>
          </a:r>
          <a:r>
            <a:rPr lang="en-US" altLang="zh-CN" sz="800" b="1" kern="1200" dirty="0" smtClean="0"/>
            <a:t> (1113-1170) </a:t>
          </a:r>
          <a:r>
            <a:rPr lang="en-US" altLang="zh-CN" sz="800" b="1" kern="1200" dirty="0" err="1" smtClean="0"/>
            <a:t>Quanzhen</a:t>
          </a:r>
          <a:r>
            <a:rPr lang="zh-CN" altLang="en-US" sz="800" b="1" kern="1200" dirty="0" smtClean="0"/>
            <a:t> </a:t>
          </a:r>
          <a:r>
            <a:rPr lang="en-US" altLang="zh-CN" sz="800" b="1" kern="1200" dirty="0" smtClean="0"/>
            <a:t>Dao</a:t>
          </a:r>
          <a:r>
            <a:rPr lang="zh-CN" altLang="en-US" sz="800" b="1" kern="1200" dirty="0" smtClean="0"/>
            <a:t> 全真道 （</a:t>
          </a:r>
          <a:r>
            <a:rPr lang="en-GB" sz="800" b="1" kern="1200" dirty="0" smtClean="0"/>
            <a:t>Completion of Authenticity; Complete Reality; Complete Perfection</a:t>
          </a:r>
          <a:r>
            <a:rPr lang="zh-CN" altLang="en-US" sz="800" b="1" kern="1200" dirty="0" smtClean="0"/>
            <a:t>）</a:t>
          </a:r>
          <a:endParaRPr lang="en-GB" sz="800" b="1" kern="1200" dirty="0" smtClean="0"/>
        </a:p>
        <a:p>
          <a:pPr lvl="0" algn="l" defTabSz="355600">
            <a:lnSpc>
              <a:spcPct val="90000"/>
            </a:lnSpc>
            <a:spcBef>
              <a:spcPct val="0"/>
            </a:spcBef>
            <a:spcAft>
              <a:spcPct val="35000"/>
            </a:spcAft>
          </a:pPr>
          <a:endParaRPr lang="en-US" altLang="zh-CN" sz="500" kern="1200" dirty="0" smtClean="0"/>
        </a:p>
        <a:p>
          <a:pPr lvl="0" algn="l" defTabSz="355600">
            <a:lnSpc>
              <a:spcPct val="90000"/>
            </a:lnSpc>
            <a:spcBef>
              <a:spcPct val="0"/>
            </a:spcBef>
            <a:spcAft>
              <a:spcPct val="35000"/>
            </a:spcAft>
          </a:pPr>
          <a:endParaRPr lang="en-US" altLang="zh-CN" sz="500" kern="1200" dirty="0" smtClean="0"/>
        </a:p>
        <a:p>
          <a:pPr lvl="0" algn="ctr" defTabSz="355600">
            <a:lnSpc>
              <a:spcPct val="90000"/>
            </a:lnSpc>
            <a:spcBef>
              <a:spcPct val="0"/>
            </a:spcBef>
            <a:spcAft>
              <a:spcPct val="35000"/>
            </a:spcAft>
          </a:pPr>
          <a:endParaRPr lang="en-GB" sz="500" b="1" kern="1200" dirty="0" smtClean="0"/>
        </a:p>
        <a:p>
          <a:pPr lvl="0" algn="ctr" defTabSz="355600">
            <a:lnSpc>
              <a:spcPct val="90000"/>
            </a:lnSpc>
            <a:spcBef>
              <a:spcPct val="0"/>
            </a:spcBef>
            <a:spcAft>
              <a:spcPct val="35000"/>
            </a:spcAft>
          </a:pPr>
          <a:endParaRPr lang="en-GB" sz="500" b="1" kern="1200" dirty="0" smtClean="0"/>
        </a:p>
        <a:p>
          <a:pPr lvl="0" algn="ctr" defTabSz="355600">
            <a:lnSpc>
              <a:spcPct val="90000"/>
            </a:lnSpc>
            <a:spcBef>
              <a:spcPct val="0"/>
            </a:spcBef>
            <a:spcAft>
              <a:spcPct val="35000"/>
            </a:spcAft>
          </a:pPr>
          <a:endParaRPr lang="en-GB" sz="500" b="1" kern="1200" dirty="0" smtClean="0"/>
        </a:p>
        <a:p>
          <a:pPr lvl="0" algn="ctr" defTabSz="355600">
            <a:lnSpc>
              <a:spcPct val="90000"/>
            </a:lnSpc>
            <a:spcBef>
              <a:spcPct val="0"/>
            </a:spcBef>
            <a:spcAft>
              <a:spcPct val="35000"/>
            </a:spcAft>
          </a:pPr>
          <a:endParaRPr lang="en-US" altLang="zh-CN" sz="500" b="1" kern="1200" dirty="0" smtClean="0"/>
        </a:p>
        <a:p>
          <a:pPr lvl="0" algn="ctr" defTabSz="355600">
            <a:lnSpc>
              <a:spcPct val="90000"/>
            </a:lnSpc>
            <a:spcBef>
              <a:spcPct val="0"/>
            </a:spcBef>
            <a:spcAft>
              <a:spcPct val="35000"/>
            </a:spcAft>
          </a:pPr>
          <a:endParaRPr lang="en-US" altLang="zh-CN" sz="500" b="1" kern="1200" dirty="0" smtClean="0"/>
        </a:p>
        <a:p>
          <a:pPr lvl="0" algn="ctr" defTabSz="355600">
            <a:lnSpc>
              <a:spcPct val="90000"/>
            </a:lnSpc>
            <a:spcBef>
              <a:spcPct val="0"/>
            </a:spcBef>
            <a:spcAft>
              <a:spcPct val="35000"/>
            </a:spcAft>
          </a:pPr>
          <a:endParaRPr lang="en-GB" sz="500" kern="1200" dirty="0" smtClean="0"/>
        </a:p>
        <a:p>
          <a:pPr lvl="0" algn="ctr" defTabSz="355600">
            <a:lnSpc>
              <a:spcPct val="90000"/>
            </a:lnSpc>
            <a:spcBef>
              <a:spcPct val="0"/>
            </a:spcBef>
            <a:spcAft>
              <a:spcPct val="35000"/>
            </a:spcAft>
          </a:pPr>
          <a:endParaRPr lang="en-US" sz="500" kern="1200" dirty="0" smtClean="0"/>
        </a:p>
        <a:p>
          <a:pPr lvl="0" algn="ctr" defTabSz="355600">
            <a:lnSpc>
              <a:spcPct val="90000"/>
            </a:lnSpc>
            <a:spcBef>
              <a:spcPct val="0"/>
            </a:spcBef>
            <a:spcAft>
              <a:spcPct val="35000"/>
            </a:spcAft>
          </a:pPr>
          <a:r>
            <a:rPr lang="en-US" sz="500" kern="1200" dirty="0" smtClean="0"/>
            <a:t> </a:t>
          </a:r>
        </a:p>
        <a:p>
          <a:pPr lvl="0" algn="ctr" defTabSz="355600">
            <a:lnSpc>
              <a:spcPct val="90000"/>
            </a:lnSpc>
            <a:spcBef>
              <a:spcPct val="0"/>
            </a:spcBef>
            <a:spcAft>
              <a:spcPct val="35000"/>
            </a:spcAft>
          </a:pPr>
          <a:endParaRPr lang="en-GB" sz="500" kern="1200" dirty="0"/>
        </a:p>
      </dsp:txBody>
      <dsp:txXfrm>
        <a:off x="2062610" y="1932508"/>
        <a:ext cx="6904038" cy="2974070"/>
      </dsp:txXfrm>
    </dsp:sp>
    <dsp:sp modelId="{885E9F01-4A04-4BC0-B406-516EBC476F59}">
      <dsp:nvSpPr>
        <dsp:cNvPr id="0" name=""/>
        <dsp:cNvSpPr/>
      </dsp:nvSpPr>
      <dsp:spPr>
        <a:xfrm rot="4869353">
          <a:off x="-214419" y="4857419"/>
          <a:ext cx="1603902" cy="14641"/>
        </a:xfrm>
        <a:custGeom>
          <a:avLst/>
          <a:gdLst/>
          <a:ahLst/>
          <a:cxnLst/>
          <a:rect l="0" t="0" r="0" b="0"/>
          <a:pathLst>
            <a:path>
              <a:moveTo>
                <a:pt x="0" y="7320"/>
              </a:moveTo>
              <a:lnTo>
                <a:pt x="1603902" y="732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547434" y="4824643"/>
        <a:ext cx="80195" cy="80195"/>
      </dsp:txXfrm>
    </dsp:sp>
    <dsp:sp modelId="{E97B98C4-AFC5-4BCF-B0E2-DF5B9D3E558F}">
      <dsp:nvSpPr>
        <dsp:cNvPr id="0" name=""/>
        <dsp:cNvSpPr/>
      </dsp:nvSpPr>
      <dsp:spPr>
        <a:xfrm flipH="1">
          <a:off x="710829" y="5381336"/>
          <a:ext cx="829149" cy="55164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Daoist Philosophy</a:t>
          </a:r>
          <a:endParaRPr lang="en-GB" sz="1200" kern="1200" dirty="0"/>
        </a:p>
      </dsp:txBody>
      <dsp:txXfrm>
        <a:off x="726986" y="5397493"/>
        <a:ext cx="796835" cy="519327"/>
      </dsp:txXfrm>
    </dsp:sp>
    <dsp:sp modelId="{34783ABE-A7E0-4497-9646-1312DC7380AE}">
      <dsp:nvSpPr>
        <dsp:cNvPr id="0" name=""/>
        <dsp:cNvSpPr/>
      </dsp:nvSpPr>
      <dsp:spPr>
        <a:xfrm rot="635065">
          <a:off x="1537025" y="5681718"/>
          <a:ext cx="347140" cy="14641"/>
        </a:xfrm>
        <a:custGeom>
          <a:avLst/>
          <a:gdLst/>
          <a:ahLst/>
          <a:cxnLst/>
          <a:rect l="0" t="0" r="0" b="0"/>
          <a:pathLst>
            <a:path>
              <a:moveTo>
                <a:pt x="0" y="7320"/>
              </a:moveTo>
              <a:lnTo>
                <a:pt x="347140" y="73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01917" y="5680360"/>
        <a:ext cx="17357" cy="17357"/>
      </dsp:txXfrm>
    </dsp:sp>
    <dsp:sp modelId="{DA0EACCD-C135-4DA1-BD6C-C10BE0A745A2}">
      <dsp:nvSpPr>
        <dsp:cNvPr id="0" name=""/>
        <dsp:cNvSpPr/>
      </dsp:nvSpPr>
      <dsp:spPr>
        <a:xfrm>
          <a:off x="1881212" y="5019363"/>
          <a:ext cx="4061368" cy="140311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solidFill>
                <a:schemeClr val="tx1"/>
              </a:solidFill>
            </a:rPr>
            <a:t>Laozi: </a:t>
          </a:r>
          <a:r>
            <a:rPr lang="en-US" sz="1200" i="1" kern="1200" dirty="0" smtClean="0">
              <a:solidFill>
                <a:schemeClr val="tx1"/>
              </a:solidFill>
            </a:rPr>
            <a:t>Dao De Jing</a:t>
          </a:r>
        </a:p>
        <a:p>
          <a:pPr lvl="0" algn="ctr" defTabSz="533400">
            <a:lnSpc>
              <a:spcPct val="90000"/>
            </a:lnSpc>
            <a:spcBef>
              <a:spcPct val="0"/>
            </a:spcBef>
            <a:spcAft>
              <a:spcPct val="35000"/>
            </a:spcAft>
          </a:pPr>
          <a:r>
            <a:rPr lang="en-US" sz="1200" kern="1200" dirty="0" smtClean="0">
              <a:solidFill>
                <a:schemeClr val="tx1"/>
              </a:solidFill>
            </a:rPr>
            <a:t>The Book of </a:t>
          </a:r>
          <a:r>
            <a:rPr lang="en-US" sz="1200" i="1" kern="1200" dirty="0" smtClean="0">
              <a:solidFill>
                <a:schemeClr val="tx1"/>
              </a:solidFill>
            </a:rPr>
            <a:t>Zhuangzi</a:t>
          </a:r>
          <a:r>
            <a:rPr lang="en-US" sz="1200" kern="1200" dirty="0" smtClean="0">
              <a:solidFill>
                <a:schemeClr val="tx1"/>
              </a:solidFill>
            </a:rPr>
            <a:t>:</a:t>
          </a:r>
        </a:p>
        <a:p>
          <a:pPr lvl="0" algn="ctr" defTabSz="533400">
            <a:lnSpc>
              <a:spcPct val="90000"/>
            </a:lnSpc>
            <a:spcBef>
              <a:spcPct val="0"/>
            </a:spcBef>
            <a:spcAft>
              <a:spcPct val="35000"/>
            </a:spcAft>
          </a:pPr>
          <a:r>
            <a:rPr lang="en-US" sz="1200" i="1" kern="1200" dirty="0" err="1" smtClean="0">
              <a:solidFill>
                <a:schemeClr val="tx1"/>
              </a:solidFill>
            </a:rPr>
            <a:t>Guanzi</a:t>
          </a:r>
          <a:r>
            <a:rPr lang="en-US" sz="1200" kern="1200" dirty="0" smtClean="0">
              <a:solidFill>
                <a:schemeClr val="tx1"/>
              </a:solidFill>
            </a:rPr>
            <a:t>,  especially Chapters of </a:t>
          </a:r>
          <a:r>
            <a:rPr lang="en-US" sz="1200" kern="1200" dirty="0" err="1" smtClean="0">
              <a:solidFill>
                <a:schemeClr val="tx1"/>
              </a:solidFill>
            </a:rPr>
            <a:t>Neiye</a:t>
          </a:r>
          <a:r>
            <a:rPr lang="en-US" sz="1200" kern="1200" dirty="0" smtClean="0">
              <a:solidFill>
                <a:schemeClr val="tx1"/>
              </a:solidFill>
            </a:rPr>
            <a:t> and </a:t>
          </a:r>
          <a:r>
            <a:rPr lang="en-US" sz="1200" kern="1200" dirty="0" err="1" smtClean="0">
              <a:solidFill>
                <a:schemeClr val="tx1"/>
              </a:solidFill>
            </a:rPr>
            <a:t>Xinshu</a:t>
          </a:r>
          <a:endParaRPr lang="en-US" sz="1200" kern="1200" dirty="0" smtClean="0">
            <a:solidFill>
              <a:schemeClr val="tx1"/>
            </a:solidFill>
          </a:endParaRPr>
        </a:p>
        <a:p>
          <a:pPr lvl="0" algn="ctr" defTabSz="533400">
            <a:lnSpc>
              <a:spcPct val="90000"/>
            </a:lnSpc>
            <a:spcBef>
              <a:spcPct val="0"/>
            </a:spcBef>
            <a:spcAft>
              <a:spcPct val="35000"/>
            </a:spcAft>
          </a:pPr>
          <a:r>
            <a:rPr lang="en-US" sz="1200" i="1" kern="1200" dirty="0" err="1" smtClean="0">
              <a:solidFill>
                <a:schemeClr val="tx1"/>
              </a:solidFill>
            </a:rPr>
            <a:t>Huainanzi</a:t>
          </a:r>
          <a:endParaRPr lang="en-US" sz="1200" i="1" kern="1200" dirty="0" smtClean="0">
            <a:solidFill>
              <a:schemeClr val="tx1"/>
            </a:solidFill>
          </a:endParaRPr>
        </a:p>
        <a:p>
          <a:pPr lvl="0" algn="ctr" defTabSz="533400">
            <a:lnSpc>
              <a:spcPct val="90000"/>
            </a:lnSpc>
            <a:spcBef>
              <a:spcPct val="0"/>
            </a:spcBef>
            <a:spcAft>
              <a:spcPct val="35000"/>
            </a:spcAft>
          </a:pPr>
          <a:r>
            <a:rPr lang="en-US" sz="1200" i="1" kern="1200" dirty="0" err="1" smtClean="0">
              <a:solidFill>
                <a:schemeClr val="tx1"/>
              </a:solidFill>
            </a:rPr>
            <a:t>Liezi</a:t>
          </a:r>
          <a:r>
            <a:rPr lang="en-US" sz="1200" kern="1200" dirty="0" smtClean="0">
              <a:solidFill>
                <a:schemeClr val="tx1"/>
              </a:solidFill>
            </a:rPr>
            <a:t>, especially chapter of </a:t>
          </a:r>
          <a:r>
            <a:rPr lang="en-US" sz="1200" i="1" kern="1200" dirty="0" err="1" smtClean="0">
              <a:solidFill>
                <a:schemeClr val="tx1"/>
              </a:solidFill>
            </a:rPr>
            <a:t>Yangzhu</a:t>
          </a:r>
          <a:endParaRPr lang="en-US" sz="1200" i="1" kern="1200" dirty="0" smtClean="0">
            <a:solidFill>
              <a:schemeClr val="tx1"/>
            </a:solidFill>
          </a:endParaRPr>
        </a:p>
        <a:p>
          <a:pPr lvl="0" algn="ctr" defTabSz="533400">
            <a:lnSpc>
              <a:spcPct val="90000"/>
            </a:lnSpc>
            <a:spcBef>
              <a:spcPct val="0"/>
            </a:spcBef>
            <a:spcAft>
              <a:spcPct val="35000"/>
            </a:spcAft>
          </a:pPr>
          <a:r>
            <a:rPr lang="en-US" sz="1200" i="1" kern="1200" dirty="0" smtClean="0">
              <a:solidFill>
                <a:schemeClr val="tx1"/>
              </a:solidFill>
            </a:rPr>
            <a:t>I Ching/Yi Jing/ The Book of Change </a:t>
          </a:r>
        </a:p>
        <a:p>
          <a:pPr lvl="0" algn="ctr" defTabSz="533400">
            <a:lnSpc>
              <a:spcPct val="90000"/>
            </a:lnSpc>
            <a:spcBef>
              <a:spcPct val="0"/>
            </a:spcBef>
            <a:spcAft>
              <a:spcPct val="35000"/>
            </a:spcAft>
          </a:pPr>
          <a:r>
            <a:rPr lang="en-US" sz="1200" i="1" kern="1200" dirty="0" smtClean="0">
              <a:solidFill>
                <a:schemeClr val="tx1"/>
              </a:solidFill>
            </a:rPr>
            <a:t>Yellow Emperor’s Inner Cannon</a:t>
          </a:r>
          <a:endParaRPr lang="en-GB" sz="1200" i="1" kern="1200" dirty="0">
            <a:solidFill>
              <a:schemeClr val="tx1"/>
            </a:solidFill>
          </a:endParaRPr>
        </a:p>
      </dsp:txBody>
      <dsp:txXfrm>
        <a:off x="1922308" y="5060459"/>
        <a:ext cx="3979176" cy="13209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28/02/2019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11</a:t>
            </a:fld>
            <a:endParaRPr lang="en-GB"/>
          </a:p>
        </p:txBody>
      </p:sp>
    </p:spTree>
    <p:extLst>
      <p:ext uri="{BB962C8B-B14F-4D97-AF65-F5344CB8AC3E}">
        <p14:creationId xmlns:p14="http://schemas.microsoft.com/office/powerpoint/2010/main" val="3490514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2/28/2019</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2/28/2019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2/28/2019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2/28/2019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2/28/2019</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sz="quarter" idx="1"/>
          </p:nvPr>
        </p:nvSpPr>
        <p:spPr>
          <a:xfrm>
            <a:off x="1410154" y="3200400"/>
            <a:ext cx="6800850" cy="2286001"/>
          </a:xfrm>
        </p:spPr>
        <p:txBody>
          <a:bodyPr>
            <a:normAutofit/>
          </a:bodyPr>
          <a:lstStyle/>
          <a:p>
            <a:pPr>
              <a:defRPr/>
            </a:pPr>
            <a:r>
              <a:rPr lang="en-GB" sz="3600" dirty="0" smtClean="0"/>
              <a:t>Differences between </a:t>
            </a:r>
          </a:p>
          <a:p>
            <a:pPr>
              <a:defRPr/>
            </a:pPr>
            <a:r>
              <a:rPr lang="en-GB" sz="3600" dirty="0" smtClean="0"/>
              <a:t>Daoist Philosophy and Daoist Religion </a:t>
            </a:r>
            <a:endParaRPr lang="en-GB" sz="3600" dirty="0"/>
          </a:p>
        </p:txBody>
      </p:sp>
      <p:sp>
        <p:nvSpPr>
          <p:cNvPr id="3" name="Title 2"/>
          <p:cNvSpPr>
            <a:spLocks noGrp="1"/>
          </p:cNvSpPr>
          <p:nvPr>
            <p:ph type="ctrTitle" sz="quarter"/>
          </p:nvPr>
        </p:nvSpPr>
        <p:spPr>
          <a:xfrm>
            <a:off x="838201" y="1295401"/>
            <a:ext cx="7162800" cy="1219200"/>
          </a:xfrm>
        </p:spPr>
        <p:txBody>
          <a:bodyPr>
            <a:noAutofit/>
          </a:bodyPr>
          <a:lstStyle/>
          <a:p>
            <a:pPr>
              <a:defRPr/>
            </a:pPr>
            <a:r>
              <a:rPr lang="en-GB" sz="2800" dirty="0" smtClean="0"/>
              <a:t>Session </a:t>
            </a:r>
            <a:r>
              <a:rPr lang="en-US" altLang="zh-CN" sz="2800" dirty="0" smtClean="0"/>
              <a:t>3</a:t>
            </a:r>
            <a:endParaRPr lang="en-GB" sz="2800" dirty="0"/>
          </a:p>
        </p:txBody>
      </p:sp>
    </p:spTree>
    <p:extLst>
      <p:ext uri="{BB962C8B-B14F-4D97-AF65-F5344CB8AC3E}">
        <p14:creationId xmlns:p14="http://schemas.microsoft.com/office/powerpoint/2010/main" val="4574731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Multifaceted nature of Daoism</a:t>
            </a:r>
            <a:endParaRPr lang="en-GB" dirty="0"/>
          </a:p>
        </p:txBody>
      </p:sp>
      <p:sp>
        <p:nvSpPr>
          <p:cNvPr id="11267" name="Content Placeholder 2"/>
          <p:cNvSpPr>
            <a:spLocks noGrp="1"/>
          </p:cNvSpPr>
          <p:nvPr>
            <p:ph idx="1"/>
          </p:nvPr>
        </p:nvSpPr>
        <p:spPr>
          <a:xfrm>
            <a:off x="1371600" y="2133600"/>
            <a:ext cx="6629400" cy="3657600"/>
          </a:xfrm>
        </p:spPr>
        <p:txBody>
          <a:bodyPr>
            <a:normAutofit/>
          </a:bodyPr>
          <a:lstStyle/>
          <a:p>
            <a:r>
              <a:rPr lang="en-GB" altLang="en-US" dirty="0" smtClean="0"/>
              <a:t>The multi-faceted and complex nature of Daoism has only been recognized since 1950s.</a:t>
            </a:r>
          </a:p>
          <a:p>
            <a:r>
              <a:rPr lang="en-GB" altLang="en-US" dirty="0" smtClean="0"/>
              <a:t>Nineteenth Century missionaries was the first Westerners to come in contact with materials considered Daoist, </a:t>
            </a:r>
          </a:p>
          <a:p>
            <a:r>
              <a:rPr lang="en-GB" altLang="en-US" dirty="0" smtClean="0"/>
              <a:t>but they did not see Daoism in this complex light at all and divided Daoist Philosophy represented by Laozi and Zhuangzi from Daoist religious tradition</a:t>
            </a:r>
          </a:p>
        </p:txBody>
      </p:sp>
    </p:spTree>
    <p:extLst>
      <p:ext uri="{BB962C8B-B14F-4D97-AF65-F5344CB8AC3E}">
        <p14:creationId xmlns:p14="http://schemas.microsoft.com/office/powerpoint/2010/main" val="1440314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066800"/>
            <a:ext cx="6553200" cy="1143000"/>
          </a:xfrm>
        </p:spPr>
        <p:txBody>
          <a:bodyPr>
            <a:normAutofit/>
          </a:bodyPr>
          <a:lstStyle/>
          <a:p>
            <a:pPr>
              <a:defRPr/>
            </a:pPr>
            <a:r>
              <a:rPr lang="en-GB" sz="2400" dirty="0" smtClean="0"/>
              <a:t>Daoism in the eyes of 19</a:t>
            </a:r>
            <a:r>
              <a:rPr lang="en-GB" sz="2400" baseline="30000" dirty="0" smtClean="0"/>
              <a:t>th</a:t>
            </a:r>
            <a:r>
              <a:rPr lang="en-GB" sz="2400" dirty="0" smtClean="0"/>
              <a:t> Century Missionaries </a:t>
            </a:r>
            <a:endParaRPr lang="en-GB" sz="2400" dirty="0"/>
          </a:p>
        </p:txBody>
      </p:sp>
      <p:sp>
        <p:nvSpPr>
          <p:cNvPr id="12291" name="Content Placeholder 2"/>
          <p:cNvSpPr>
            <a:spLocks noGrp="1"/>
          </p:cNvSpPr>
          <p:nvPr>
            <p:ph idx="1"/>
          </p:nvPr>
        </p:nvSpPr>
        <p:spPr>
          <a:xfrm>
            <a:off x="1447800" y="2209800"/>
            <a:ext cx="6324600" cy="3581400"/>
          </a:xfrm>
        </p:spPr>
        <p:txBody>
          <a:bodyPr>
            <a:normAutofit/>
          </a:bodyPr>
          <a:lstStyle/>
          <a:p>
            <a:r>
              <a:rPr lang="en-GB" altLang="en-US" sz="2000" dirty="0" smtClean="0"/>
              <a:t>They fascinated by the subtle and high inspirational value of the Daoist philosophical work; </a:t>
            </a:r>
          </a:p>
          <a:p>
            <a:endParaRPr lang="en-GB" altLang="en-US" sz="2000" dirty="0"/>
          </a:p>
          <a:p>
            <a:r>
              <a:rPr lang="en-GB" altLang="en-US" sz="2000" dirty="0" smtClean="0"/>
              <a:t>Not so the religious practice</a:t>
            </a:r>
          </a:p>
          <a:p>
            <a:endParaRPr lang="en-GB" altLang="en-US" sz="2000" dirty="0" smtClean="0"/>
          </a:p>
        </p:txBody>
      </p:sp>
    </p:spTree>
    <p:extLst>
      <p:ext uri="{BB962C8B-B14F-4D97-AF65-F5344CB8AC3E}">
        <p14:creationId xmlns:p14="http://schemas.microsoft.com/office/powerpoint/2010/main" val="189438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295400"/>
            <a:ext cx="7315200" cy="685800"/>
          </a:xfrm>
        </p:spPr>
        <p:txBody>
          <a:bodyPr>
            <a:normAutofit/>
          </a:bodyPr>
          <a:lstStyle/>
          <a:p>
            <a:r>
              <a:rPr lang="en-GB" sz="1800" dirty="0" smtClean="0"/>
              <a:t>Daoist philosophy in the eyes of</a:t>
            </a:r>
            <a:r>
              <a:rPr lang="en-GB" altLang="en-US" sz="1800" dirty="0"/>
              <a:t> </a:t>
            </a:r>
            <a:r>
              <a:rPr lang="en-GB" altLang="en-US" sz="1800" dirty="0" smtClean="0"/>
              <a:t>19 </a:t>
            </a:r>
            <a:r>
              <a:rPr lang="en-GB" altLang="en-US" sz="1800" dirty="0"/>
              <a:t>Century missionaries</a:t>
            </a:r>
            <a:r>
              <a:rPr lang="en-GB" sz="1800" dirty="0" smtClean="0"/>
              <a:t> </a:t>
            </a:r>
            <a:endParaRPr lang="en-GB" sz="1800" dirty="0"/>
          </a:p>
        </p:txBody>
      </p:sp>
      <p:sp>
        <p:nvSpPr>
          <p:cNvPr id="3" name="Content Placeholder 2"/>
          <p:cNvSpPr>
            <a:spLocks noGrp="1"/>
          </p:cNvSpPr>
          <p:nvPr>
            <p:ph idx="1"/>
          </p:nvPr>
        </p:nvSpPr>
        <p:spPr>
          <a:xfrm>
            <a:off x="914400" y="2057400"/>
            <a:ext cx="7391400" cy="3733800"/>
          </a:xfrm>
        </p:spPr>
        <p:txBody>
          <a:bodyPr>
            <a:normAutofit fontScale="77500" lnSpcReduction="20000"/>
          </a:bodyPr>
          <a:lstStyle/>
          <a:p>
            <a:r>
              <a:rPr lang="en-GB" altLang="en-US" dirty="0"/>
              <a:t>Latinizing the names of Chinese thinkers, they created </a:t>
            </a:r>
            <a:r>
              <a:rPr lang="en-GB" altLang="en-US" dirty="0" err="1"/>
              <a:t>Laocius</a:t>
            </a:r>
            <a:r>
              <a:rPr lang="en-GB" altLang="en-US" dirty="0"/>
              <a:t> out of Laozi and integrated his ideas into a western frame of </a:t>
            </a:r>
            <a:r>
              <a:rPr lang="en-GB" altLang="en-US" dirty="0" smtClean="0"/>
              <a:t>thought: </a:t>
            </a:r>
            <a:endParaRPr lang="en-GB" altLang="en-US" dirty="0"/>
          </a:p>
          <a:p>
            <a:endParaRPr lang="en-GB" altLang="en-US" dirty="0"/>
          </a:p>
          <a:p>
            <a:r>
              <a:rPr lang="en-GB" altLang="en-US" dirty="0"/>
              <a:t>Where Dao become another expression for God, and </a:t>
            </a:r>
            <a:r>
              <a:rPr lang="en-GB" altLang="en-US" dirty="0" smtClean="0"/>
              <a:t>the </a:t>
            </a:r>
            <a:r>
              <a:rPr lang="en-GB" altLang="en-US" dirty="0"/>
              <a:t>teachings of non-action and going along the flow were understood as a way to achieve union.</a:t>
            </a:r>
          </a:p>
          <a:p>
            <a:endParaRPr lang="en-GB" altLang="en-US" dirty="0"/>
          </a:p>
          <a:p>
            <a:r>
              <a:rPr lang="en-GB" altLang="en-US" dirty="0"/>
              <a:t>A notion of transcendence was attached to Dao, and a Christian sense of meekness and turning the other cheek was seen in descriptions of its weakness and softness. </a:t>
            </a:r>
            <a:endParaRPr lang="en-GB" altLang="en-US" dirty="0" smtClean="0"/>
          </a:p>
          <a:p>
            <a:endParaRPr lang="en-GB" altLang="en-US" dirty="0" smtClean="0"/>
          </a:p>
          <a:p>
            <a:r>
              <a:rPr lang="en-GB" altLang="en-US" dirty="0" smtClean="0"/>
              <a:t>The </a:t>
            </a:r>
            <a:r>
              <a:rPr lang="en-GB" altLang="en-US" dirty="0"/>
              <a:t>ancient Daoist thinkers were treated with reverence and politeness. In such condition, </a:t>
            </a:r>
            <a:r>
              <a:rPr lang="en-GB" altLang="en-US" i="1" dirty="0"/>
              <a:t>Dao De </a:t>
            </a:r>
            <a:r>
              <a:rPr lang="en-GB" altLang="en-US" i="1" dirty="0" err="1"/>
              <a:t>jing</a:t>
            </a:r>
            <a:r>
              <a:rPr lang="en-GB" altLang="en-US" dirty="0"/>
              <a:t>/ </a:t>
            </a:r>
            <a:r>
              <a:rPr lang="en-GB" altLang="en-US" i="1" dirty="0"/>
              <a:t>Tao De Ching</a:t>
            </a:r>
            <a:r>
              <a:rPr lang="en-GB" altLang="en-US" dirty="0"/>
              <a:t> was translated into different languages and become the second popular book only after the </a:t>
            </a:r>
            <a:r>
              <a:rPr lang="en-GB" altLang="en-US" i="1" dirty="0"/>
              <a:t>Holy</a:t>
            </a:r>
            <a:r>
              <a:rPr lang="en-GB" altLang="en-US" dirty="0"/>
              <a:t> </a:t>
            </a:r>
            <a:r>
              <a:rPr lang="en-GB" altLang="en-US" i="1" dirty="0"/>
              <a:t>Bible</a:t>
            </a:r>
          </a:p>
          <a:p>
            <a:endParaRPr lang="en-GB" altLang="en-US" dirty="0"/>
          </a:p>
          <a:p>
            <a:endParaRPr lang="en-GB" dirty="0"/>
          </a:p>
        </p:txBody>
      </p:sp>
    </p:spTree>
    <p:extLst>
      <p:ext uri="{BB962C8B-B14F-4D97-AF65-F5344CB8AC3E}">
        <p14:creationId xmlns:p14="http://schemas.microsoft.com/office/powerpoint/2010/main" val="333322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142999"/>
            <a:ext cx="6172200" cy="990601"/>
          </a:xfrm>
        </p:spPr>
        <p:txBody>
          <a:bodyPr>
            <a:normAutofit/>
          </a:bodyPr>
          <a:lstStyle/>
          <a:p>
            <a:pPr>
              <a:defRPr/>
            </a:pPr>
            <a:r>
              <a:rPr lang="en-GB" sz="2000" dirty="0" smtClean="0"/>
              <a:t>Different Attitude toward Daoist Religion</a:t>
            </a:r>
            <a:endParaRPr lang="en-GB" sz="2000" dirty="0"/>
          </a:p>
        </p:txBody>
      </p:sp>
      <p:sp>
        <p:nvSpPr>
          <p:cNvPr id="13315" name="Content Placeholder 2"/>
          <p:cNvSpPr>
            <a:spLocks noGrp="1"/>
          </p:cNvSpPr>
          <p:nvPr>
            <p:ph idx="1"/>
          </p:nvPr>
        </p:nvSpPr>
        <p:spPr>
          <a:xfrm>
            <a:off x="990600" y="2209800"/>
            <a:ext cx="7391400" cy="3581400"/>
          </a:xfrm>
        </p:spPr>
        <p:txBody>
          <a:bodyPr>
            <a:normAutofit fontScale="92500" lnSpcReduction="10000"/>
          </a:bodyPr>
          <a:lstStyle/>
          <a:p>
            <a:r>
              <a:rPr lang="en-GB" altLang="en-US" sz="2400" dirty="0" smtClean="0"/>
              <a:t>Daoist Religious practice was treated in totally different manner: </a:t>
            </a:r>
          </a:p>
          <a:p>
            <a:r>
              <a:rPr lang="en-GB" altLang="en-US" sz="2400" dirty="0" smtClean="0"/>
              <a:t>Any ritual or cultivation activities, associated with organized communities or lineages, were considered nonsensical and superstitious, </a:t>
            </a:r>
          </a:p>
          <a:p>
            <a:r>
              <a:rPr lang="en-GB" altLang="en-US" sz="2400" dirty="0" smtClean="0"/>
              <a:t>a danger to the Christian mission that had to be extirpated or at least ignored. </a:t>
            </a:r>
          </a:p>
        </p:txBody>
      </p:sp>
    </p:spTree>
    <p:extLst>
      <p:ext uri="{BB962C8B-B14F-4D97-AF65-F5344CB8AC3E}">
        <p14:creationId xmlns:p14="http://schemas.microsoft.com/office/powerpoint/2010/main" val="48984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990600"/>
            <a:ext cx="6172200" cy="990600"/>
          </a:xfrm>
        </p:spPr>
        <p:txBody>
          <a:bodyPr>
            <a:normAutofit/>
          </a:bodyPr>
          <a:lstStyle/>
          <a:p>
            <a:pPr>
              <a:defRPr/>
            </a:pPr>
            <a:r>
              <a:rPr lang="en-GB" sz="2400" dirty="0" smtClean="0"/>
              <a:t>Health practice and </a:t>
            </a:r>
            <a:r>
              <a:rPr lang="en-GB" sz="2400" dirty="0" err="1" smtClean="0"/>
              <a:t>Daoist</a:t>
            </a:r>
            <a:r>
              <a:rPr lang="en-GB" sz="2400" dirty="0" smtClean="0"/>
              <a:t> religion</a:t>
            </a:r>
            <a:endParaRPr lang="en-GB" sz="2400" dirty="0"/>
          </a:p>
        </p:txBody>
      </p:sp>
      <p:sp>
        <p:nvSpPr>
          <p:cNvPr id="14339" name="Content Placeholder 2"/>
          <p:cNvSpPr>
            <a:spLocks noGrp="1"/>
          </p:cNvSpPr>
          <p:nvPr>
            <p:ph idx="1"/>
          </p:nvPr>
        </p:nvSpPr>
        <p:spPr>
          <a:xfrm>
            <a:off x="838200" y="2133600"/>
            <a:ext cx="7467600" cy="3581400"/>
          </a:xfrm>
        </p:spPr>
        <p:txBody>
          <a:bodyPr>
            <a:normAutofit fontScale="85000" lnSpcReduction="20000"/>
          </a:bodyPr>
          <a:lstStyle/>
          <a:p>
            <a:r>
              <a:rPr lang="en-GB" altLang="en-US" sz="2000" dirty="0" smtClean="0"/>
              <a:t>Daoism is the indigenous organized religion of traditional China.</a:t>
            </a:r>
          </a:p>
          <a:p>
            <a:r>
              <a:rPr lang="en-GB" altLang="en-US" sz="2000" dirty="0" smtClean="0"/>
              <a:t>It is getting gradually known for its best combination of  Taoist philosophy and Chinese Medicine and Chinese health practices. </a:t>
            </a:r>
          </a:p>
          <a:p>
            <a:r>
              <a:rPr lang="en-GB" altLang="en-US" sz="2000" dirty="0" smtClean="0"/>
              <a:t>For example, Dao De Jing (Tao </a:t>
            </a:r>
            <a:r>
              <a:rPr lang="en-GB" altLang="en-US" sz="2000" dirty="0" err="1" smtClean="0"/>
              <a:t>Te</a:t>
            </a:r>
            <a:r>
              <a:rPr lang="en-GB" altLang="en-US" sz="2000" dirty="0" smtClean="0"/>
              <a:t> Ching) is not only treated as a philosophical book but also a handbook of Daoist </a:t>
            </a:r>
            <a:r>
              <a:rPr lang="en-GB" altLang="en-US" sz="2000" dirty="0" err="1" smtClean="0"/>
              <a:t>Yangsheng</a:t>
            </a:r>
            <a:r>
              <a:rPr lang="en-GB" altLang="en-US" sz="2000" dirty="0" smtClean="0"/>
              <a:t>/ Nourishing life exercise. </a:t>
            </a:r>
          </a:p>
          <a:p>
            <a:r>
              <a:rPr lang="en-GB" altLang="en-US" sz="2000" dirty="0" smtClean="0"/>
              <a:t>Among 10 of Daoist Monks 9 of them are Chinese Doctors: </a:t>
            </a:r>
          </a:p>
          <a:p>
            <a:r>
              <a:rPr lang="en-GB" altLang="en-US" sz="1600" dirty="0" smtClean="0"/>
              <a:t>The King of Chinese Medicine: Sun </a:t>
            </a:r>
            <a:r>
              <a:rPr lang="en-GB" altLang="en-US" sz="1600" dirty="0" err="1" smtClean="0"/>
              <a:t>Simiao</a:t>
            </a:r>
            <a:r>
              <a:rPr lang="en-GB" altLang="en-US" sz="1600" dirty="0" smtClean="0"/>
              <a:t> (Prescriptions Worth a Thousand in Gold), </a:t>
            </a:r>
          </a:p>
          <a:p>
            <a:r>
              <a:rPr lang="en-GB" altLang="en-US" sz="1600" dirty="0" smtClean="0"/>
              <a:t>Tao </a:t>
            </a:r>
            <a:r>
              <a:rPr lang="en-GB" altLang="en-US" sz="1600" dirty="0" err="1" smtClean="0"/>
              <a:t>Hongjing</a:t>
            </a:r>
            <a:r>
              <a:rPr lang="en-GB" altLang="en-US" sz="1600" dirty="0" smtClean="0"/>
              <a:t>: </a:t>
            </a:r>
            <a:r>
              <a:rPr lang="zh-CN" altLang="en-US" sz="1600" dirty="0" smtClean="0"/>
              <a:t>导引养生图</a:t>
            </a:r>
            <a:r>
              <a:rPr lang="en-GB" altLang="zh-CN" sz="1600" dirty="0" smtClean="0"/>
              <a:t>(</a:t>
            </a:r>
            <a:r>
              <a:rPr lang="en-GB" altLang="zh-CN" sz="1600" dirty="0" err="1" smtClean="0"/>
              <a:t>Daoying</a:t>
            </a:r>
            <a:r>
              <a:rPr lang="en-GB" altLang="zh-CN" sz="1600" dirty="0" smtClean="0"/>
              <a:t> </a:t>
            </a:r>
            <a:r>
              <a:rPr lang="en-GB" altLang="zh-CN" sz="1600" dirty="0" err="1" smtClean="0"/>
              <a:t>Yangsheng</a:t>
            </a:r>
            <a:r>
              <a:rPr lang="en-GB" altLang="zh-CN" sz="1600" dirty="0" smtClean="0"/>
              <a:t> </a:t>
            </a:r>
            <a:r>
              <a:rPr lang="en-GB" altLang="zh-CN" sz="1600" dirty="0" err="1" smtClean="0"/>
              <a:t>Diagrame</a:t>
            </a:r>
            <a:r>
              <a:rPr lang="en-GB" altLang="zh-CN" sz="1600" dirty="0" smtClean="0"/>
              <a:t>)</a:t>
            </a:r>
            <a:r>
              <a:rPr lang="zh-CN" altLang="en-US" sz="1600" dirty="0" smtClean="0"/>
              <a:t>、养性延命录</a:t>
            </a:r>
            <a:r>
              <a:rPr lang="en-GB" altLang="zh-CN" sz="1600" dirty="0" smtClean="0"/>
              <a:t>(</a:t>
            </a:r>
            <a:r>
              <a:rPr lang="en-GB" altLang="en-US" sz="1600" dirty="0" smtClean="0"/>
              <a:t>Records of Nourishing the Body and Extending Life),</a:t>
            </a:r>
            <a:r>
              <a:rPr lang="zh-CN" altLang="en-US" sz="1600" dirty="0" smtClean="0"/>
              <a:t> 神农本草经 </a:t>
            </a:r>
            <a:r>
              <a:rPr lang="en-US" altLang="zh-CN" sz="1600" dirty="0" smtClean="0"/>
              <a:t>(</a:t>
            </a:r>
            <a:r>
              <a:rPr lang="en-GB" altLang="en-US" sz="1600" dirty="0" smtClean="0"/>
              <a:t>Shen </a:t>
            </a:r>
            <a:r>
              <a:rPr lang="en-GB" altLang="en-US" sz="1600" dirty="0" err="1" smtClean="0"/>
              <a:t>Nong</a:t>
            </a:r>
            <a:r>
              <a:rPr lang="en-GB" altLang="en-US" sz="1600" dirty="0" smtClean="0"/>
              <a:t> Classic of the Materia </a:t>
            </a:r>
            <a:r>
              <a:rPr lang="en-GB" altLang="en-US" sz="1600" dirty="0" err="1" smtClean="0"/>
              <a:t>Medica</a:t>
            </a:r>
            <a:r>
              <a:rPr lang="en-GB" altLang="en-US" sz="1600" dirty="0" smtClean="0"/>
              <a:t>) </a:t>
            </a:r>
          </a:p>
          <a:p>
            <a:r>
              <a:rPr lang="en-GB" altLang="en-US" sz="1600" dirty="0" smtClean="0"/>
              <a:t>Ge Hong (Handbook of Prescriptions for Emergence Usage)</a:t>
            </a:r>
          </a:p>
        </p:txBody>
      </p:sp>
    </p:spTree>
    <p:extLst>
      <p:ext uri="{BB962C8B-B14F-4D97-AF65-F5344CB8AC3E}">
        <p14:creationId xmlns:p14="http://schemas.microsoft.com/office/powerpoint/2010/main" val="36794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13492163"/>
              </p:ext>
            </p:extLst>
          </p:nvPr>
        </p:nvGraphicFramePr>
        <p:xfrm>
          <a:off x="0" y="0"/>
          <a:ext cx="9067800" cy="6781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5208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71600" y="1143000"/>
            <a:ext cx="6400800" cy="762000"/>
          </a:xfrm>
        </p:spPr>
        <p:txBody>
          <a:bodyPr>
            <a:noAutofit/>
          </a:bodyPr>
          <a:lstStyle/>
          <a:p>
            <a:pPr eaLnBrk="1" hangingPunct="1"/>
            <a:r>
              <a:rPr lang="en-US" altLang="zh-CN" sz="2000" dirty="0" smtClean="0"/>
              <a:t>Daoism as a philosophical system</a:t>
            </a:r>
          </a:p>
        </p:txBody>
      </p:sp>
      <p:sp>
        <p:nvSpPr>
          <p:cNvPr id="4099" name="Rectangle 3"/>
          <p:cNvSpPr>
            <a:spLocks noGrp="1" noChangeArrowheads="1"/>
          </p:cNvSpPr>
          <p:nvPr>
            <p:ph type="body" idx="1"/>
          </p:nvPr>
        </p:nvSpPr>
        <p:spPr>
          <a:xfrm>
            <a:off x="762000" y="2133600"/>
            <a:ext cx="7467600" cy="3733800"/>
          </a:xfrm>
        </p:spPr>
        <p:txBody>
          <a:bodyPr>
            <a:normAutofit fontScale="85000" lnSpcReduction="20000"/>
          </a:bodyPr>
          <a:lstStyle/>
          <a:p>
            <a:pPr eaLnBrk="1" hangingPunct="1">
              <a:lnSpc>
                <a:spcPct val="90000"/>
              </a:lnSpc>
            </a:pPr>
            <a:r>
              <a:rPr lang="en-GB" altLang="zh-CN" sz="2000" dirty="0" smtClean="0"/>
              <a:t>Daoism has its own system of philosophical thinking, its reasoning logic, terminology: Tao/Dao,  Tai Chi, Chi/Qi, Yin and Yang, the Five Elements</a:t>
            </a:r>
            <a:r>
              <a:rPr lang="en-US" altLang="zh-CN" sz="2000" dirty="0" smtClean="0"/>
              <a:t>,</a:t>
            </a:r>
            <a:r>
              <a:rPr lang="zh-CN" altLang="en-US" sz="2000" dirty="0" smtClean="0"/>
              <a:t> </a:t>
            </a:r>
            <a:r>
              <a:rPr lang="en-US" altLang="zh-CN" sz="2000" dirty="0" smtClean="0"/>
              <a:t>Nature,</a:t>
            </a:r>
            <a:r>
              <a:rPr lang="zh-CN" altLang="en-US" sz="2000" dirty="0" smtClean="0"/>
              <a:t> </a:t>
            </a:r>
            <a:r>
              <a:rPr lang="en-US" altLang="zh-CN" sz="2000" dirty="0" smtClean="0"/>
              <a:t>Non-Action,</a:t>
            </a:r>
            <a:r>
              <a:rPr lang="zh-CN" altLang="en-US" sz="2000" dirty="0" smtClean="0"/>
              <a:t> </a:t>
            </a:r>
            <a:r>
              <a:rPr lang="en-US" altLang="zh-CN" sz="2000" dirty="0" smtClean="0"/>
              <a:t>Simplicity</a:t>
            </a:r>
            <a:r>
              <a:rPr lang="en-GB" altLang="zh-CN" sz="2000" dirty="0" smtClean="0"/>
              <a:t>.</a:t>
            </a:r>
            <a:r>
              <a:rPr lang="en-US" altLang="zh-CN" sz="2000" dirty="0" smtClean="0"/>
              <a:t> </a:t>
            </a:r>
          </a:p>
          <a:p>
            <a:pPr eaLnBrk="1" hangingPunct="1">
              <a:lnSpc>
                <a:spcPct val="90000"/>
              </a:lnSpc>
            </a:pPr>
            <a:endParaRPr lang="en-US" altLang="zh-CN" sz="2000" dirty="0" smtClean="0"/>
          </a:p>
          <a:p>
            <a:pPr eaLnBrk="1" hangingPunct="1">
              <a:lnSpc>
                <a:spcPct val="90000"/>
              </a:lnSpc>
            </a:pPr>
            <a:r>
              <a:rPr lang="en-GB" altLang="zh-CN" sz="2000" dirty="0" smtClean="0"/>
              <a:t>Taoism has its </a:t>
            </a:r>
            <a:r>
              <a:rPr lang="en-GB" altLang="zh-CN" sz="2000" b="1" dirty="0" smtClean="0"/>
              <a:t>metaphysics: T</a:t>
            </a:r>
            <a:r>
              <a:rPr lang="en-GB" altLang="zh-CN" sz="2000" dirty="0" smtClean="0"/>
              <a:t>he origin of the cosmos is Dao: Dao produces the One (None-differentiated Qi/ </a:t>
            </a:r>
            <a:r>
              <a:rPr lang="en-GB" altLang="zh-CN" sz="2000" dirty="0" err="1" smtClean="0"/>
              <a:t>Wuji</a:t>
            </a:r>
            <a:r>
              <a:rPr lang="en-GB" altLang="zh-CN" sz="2000" dirty="0" smtClean="0"/>
              <a:t>), the One produces the Two (Yin-Yang, Harmony of Yin-Yang: </a:t>
            </a:r>
            <a:r>
              <a:rPr lang="en-GB" altLang="zh-CN" sz="2000" dirty="0" err="1" smtClean="0"/>
              <a:t>Taiji</a:t>
            </a:r>
            <a:r>
              <a:rPr lang="en-GB" altLang="zh-CN" sz="2000" dirty="0" smtClean="0"/>
              <a:t>), the Two produce the Three (Heaven-Earth-Qi, Jing-Qi-Shen), and the Three produce the ten thousand thing</a:t>
            </a:r>
            <a:r>
              <a:rPr lang="en-US" altLang="zh-CN" sz="2000" dirty="0" smtClean="0"/>
              <a:t> (chapter</a:t>
            </a:r>
            <a:r>
              <a:rPr lang="zh-CN" altLang="en-US" sz="2000" dirty="0" smtClean="0"/>
              <a:t> </a:t>
            </a:r>
            <a:r>
              <a:rPr lang="en-US" altLang="zh-CN" sz="2000" dirty="0" smtClean="0"/>
              <a:t>42)</a:t>
            </a:r>
          </a:p>
          <a:p>
            <a:pPr eaLnBrk="1" hangingPunct="1">
              <a:lnSpc>
                <a:spcPct val="90000"/>
              </a:lnSpc>
            </a:pPr>
            <a:endParaRPr lang="en-US" altLang="zh-CN" sz="2000" dirty="0" smtClean="0"/>
          </a:p>
          <a:p>
            <a:pPr eaLnBrk="1" hangingPunct="1">
              <a:lnSpc>
                <a:spcPct val="90000"/>
              </a:lnSpc>
            </a:pPr>
            <a:r>
              <a:rPr lang="en-GB" altLang="zh-CN" sz="2000" dirty="0" smtClean="0"/>
              <a:t>It has its </a:t>
            </a:r>
            <a:r>
              <a:rPr lang="en-GB" altLang="zh-CN" sz="2000" b="1" dirty="0" smtClean="0"/>
              <a:t>epistemology or theory of knowledge</a:t>
            </a:r>
            <a:r>
              <a:rPr lang="en-GB" altLang="zh-CN" sz="2000" i="1" dirty="0" smtClean="0"/>
              <a:t> </a:t>
            </a:r>
            <a:r>
              <a:rPr lang="en-GB" altLang="zh-CN" sz="2000" dirty="0" smtClean="0"/>
              <a:t>which deals with the limit of human knowledge and language, and the relativity of human ability to know the true nature of things, and which also distinguishes two kinds of knowledge, the ordinary knowledge (the knowledge of things) and the true knowledge (the knowledge of Dao)</a:t>
            </a:r>
            <a:r>
              <a:rPr lang="en-US" altLang="zh-CN" sz="2000" dirty="0" smtClean="0"/>
              <a:t>:</a:t>
            </a:r>
            <a:r>
              <a:rPr lang="zh-CN" altLang="en-US" sz="2000" dirty="0" smtClean="0"/>
              <a:t> </a:t>
            </a:r>
            <a:r>
              <a:rPr lang="en-US" altLang="zh-CN" sz="2000" dirty="0" smtClean="0"/>
              <a:t>Dao</a:t>
            </a:r>
            <a:r>
              <a:rPr lang="zh-CN" altLang="en-US" sz="2000" dirty="0" smtClean="0"/>
              <a:t> </a:t>
            </a:r>
            <a:r>
              <a:rPr lang="en-US" altLang="zh-CN" sz="2000" dirty="0" smtClean="0"/>
              <a:t>cannot</a:t>
            </a:r>
            <a:r>
              <a:rPr lang="zh-CN" altLang="en-US" sz="2000" dirty="0" smtClean="0"/>
              <a:t> </a:t>
            </a:r>
            <a:r>
              <a:rPr lang="en-US" altLang="zh-CN" sz="2000" dirty="0" smtClean="0"/>
              <a:t>be</a:t>
            </a:r>
            <a:r>
              <a:rPr lang="zh-CN" altLang="en-US" sz="2000" dirty="0" smtClean="0"/>
              <a:t> </a:t>
            </a:r>
            <a:r>
              <a:rPr lang="en-US" altLang="zh-CN" sz="2000" dirty="0" smtClean="0"/>
              <a:t>told</a:t>
            </a:r>
            <a:r>
              <a:rPr lang="zh-CN" altLang="en-US" sz="2000" dirty="0" smtClean="0"/>
              <a:t> </a:t>
            </a:r>
            <a:r>
              <a:rPr lang="en-US" altLang="zh-CN" sz="2000" dirty="0" smtClean="0"/>
              <a:t>but</a:t>
            </a:r>
            <a:r>
              <a:rPr lang="zh-CN" altLang="en-US" sz="2000" dirty="0" smtClean="0"/>
              <a:t> </a:t>
            </a:r>
            <a:r>
              <a:rPr lang="en-US" altLang="zh-CN" sz="2000" dirty="0" smtClean="0"/>
              <a:t>experienced</a:t>
            </a:r>
            <a:r>
              <a:rPr lang="zh-CN" altLang="en-US" sz="2000" dirty="0" smtClean="0"/>
              <a:t> </a:t>
            </a:r>
            <a:r>
              <a:rPr lang="en-US" altLang="zh-CN" sz="2000" dirty="0" smtClean="0"/>
              <a:t>(chapter</a:t>
            </a:r>
            <a:r>
              <a:rPr lang="zh-CN" altLang="en-US" sz="2000" dirty="0" smtClean="0"/>
              <a:t> </a:t>
            </a:r>
            <a:r>
              <a:rPr lang="en-US" altLang="zh-CN" sz="2000" dirty="0" smtClean="0"/>
              <a:t>1)</a:t>
            </a:r>
            <a:r>
              <a:rPr lang="zh-CN" altLang="en-US" sz="2000" dirty="0" smtClean="0"/>
              <a:t> </a:t>
            </a:r>
            <a:r>
              <a:rPr lang="en-US" altLang="zh-CN" sz="2000" dirty="0" smtClean="0"/>
              <a:t> </a:t>
            </a:r>
          </a:p>
          <a:p>
            <a:pPr eaLnBrk="1" hangingPunct="1">
              <a:lnSpc>
                <a:spcPct val="90000"/>
              </a:lnSpc>
            </a:pPr>
            <a:endParaRPr lang="en-US" altLang="zh-CN" sz="2000" dirty="0" smtClean="0"/>
          </a:p>
          <a:p>
            <a:pPr eaLnBrk="1" hangingPunct="1">
              <a:lnSpc>
                <a:spcPct val="90000"/>
              </a:lnSpc>
            </a:pPr>
            <a:r>
              <a:rPr lang="en-GB" altLang="zh-CN" sz="2000" dirty="0" smtClean="0"/>
              <a:t>It has its </a:t>
            </a:r>
            <a:r>
              <a:rPr lang="en-GB" altLang="zh-CN" sz="2000" b="1" dirty="0" smtClean="0"/>
              <a:t>ethics </a:t>
            </a:r>
            <a:r>
              <a:rPr lang="en-GB" altLang="zh-CN" sz="2000" dirty="0" smtClean="0"/>
              <a:t>or moral philosophy which discusses human virtues and the cosmos virtues.</a:t>
            </a:r>
            <a:r>
              <a:rPr lang="en-GB" altLang="zh-CN" sz="2800" dirty="0" smtClean="0"/>
              <a:t> </a:t>
            </a:r>
            <a:endParaRPr lang="zh-CN" altLang="en-US" sz="2800" dirty="0" smtClean="0"/>
          </a:p>
        </p:txBody>
      </p:sp>
    </p:spTree>
    <p:extLst>
      <p:ext uri="{BB962C8B-B14F-4D97-AF65-F5344CB8AC3E}">
        <p14:creationId xmlns:p14="http://schemas.microsoft.com/office/powerpoint/2010/main" val="3303522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altLang="zh-CN" smtClean="0"/>
              <a:t>Taoism is not simply a philosophy</a:t>
            </a:r>
            <a:endParaRPr lang="zh-CN" altLang="en-US" smtClean="0"/>
          </a:p>
        </p:txBody>
      </p:sp>
      <p:sp>
        <p:nvSpPr>
          <p:cNvPr id="5123" name="Rectangle 3"/>
          <p:cNvSpPr>
            <a:spLocks noGrp="1" noChangeArrowheads="1"/>
          </p:cNvSpPr>
          <p:nvPr>
            <p:ph type="body" idx="1"/>
          </p:nvPr>
        </p:nvSpPr>
        <p:spPr>
          <a:xfrm>
            <a:off x="1066800" y="2209800"/>
            <a:ext cx="7239000" cy="3429000"/>
          </a:xfrm>
        </p:spPr>
        <p:txBody>
          <a:bodyPr>
            <a:normAutofit fontScale="62500" lnSpcReduction="20000"/>
          </a:bodyPr>
          <a:lstStyle/>
          <a:p>
            <a:pPr eaLnBrk="1" hangingPunct="1"/>
            <a:r>
              <a:rPr lang="en-GB" altLang="zh-CN" sz="2800" dirty="0" smtClean="0"/>
              <a:t>Because its interests are not in philosophical reasoning, deduction, or logic. </a:t>
            </a:r>
          </a:p>
          <a:p>
            <a:pPr eaLnBrk="1" hangingPunct="1"/>
            <a:r>
              <a:rPr lang="en-GB" altLang="zh-CN" sz="2800" dirty="0" smtClean="0"/>
              <a:t>Its aims at finding an ideal life, which is to lead a natural life and to return to one’s origin</a:t>
            </a:r>
            <a:r>
              <a:rPr lang="en-US" altLang="zh-CN" sz="2800" dirty="0" smtClean="0"/>
              <a:t>:</a:t>
            </a:r>
            <a:r>
              <a:rPr lang="zh-CN" altLang="en-US" sz="2800" dirty="0" smtClean="0"/>
              <a:t> </a:t>
            </a:r>
            <a:r>
              <a:rPr lang="en-US" altLang="zh-CN" sz="2800" dirty="0" smtClean="0"/>
              <a:t>Humans</a:t>
            </a:r>
            <a:r>
              <a:rPr lang="zh-CN" altLang="en-US" sz="2800" dirty="0" smtClean="0"/>
              <a:t> </a:t>
            </a:r>
            <a:r>
              <a:rPr lang="en-US" altLang="zh-CN" sz="2800" dirty="0" smtClean="0"/>
              <a:t>follows</a:t>
            </a:r>
            <a:r>
              <a:rPr lang="zh-CN" altLang="en-US" sz="2800" dirty="0" smtClean="0"/>
              <a:t> </a:t>
            </a:r>
            <a:r>
              <a:rPr lang="en-US" altLang="zh-CN" sz="2800" dirty="0" smtClean="0"/>
              <a:t>the</a:t>
            </a:r>
            <a:r>
              <a:rPr lang="zh-CN" altLang="en-US" sz="2800" dirty="0" smtClean="0"/>
              <a:t> </a:t>
            </a:r>
            <a:r>
              <a:rPr lang="en-US" altLang="zh-CN" sz="2800" dirty="0" smtClean="0"/>
              <a:t>way</a:t>
            </a:r>
            <a:r>
              <a:rPr lang="zh-CN" altLang="en-US" sz="2800" dirty="0" smtClean="0"/>
              <a:t> </a:t>
            </a:r>
            <a:r>
              <a:rPr lang="en-US" altLang="zh-CN" sz="2800" dirty="0" smtClean="0"/>
              <a:t>of</a:t>
            </a:r>
            <a:r>
              <a:rPr lang="zh-CN" altLang="en-US" sz="2800" dirty="0" smtClean="0"/>
              <a:t> </a:t>
            </a:r>
            <a:r>
              <a:rPr lang="en-US" altLang="zh-CN" sz="2800" dirty="0" smtClean="0"/>
              <a:t>Earth,</a:t>
            </a:r>
            <a:r>
              <a:rPr lang="zh-CN" altLang="en-US" sz="2800" dirty="0" smtClean="0"/>
              <a:t> </a:t>
            </a:r>
            <a:r>
              <a:rPr lang="en-US" altLang="zh-CN" sz="2800" dirty="0" smtClean="0"/>
              <a:t>Earth</a:t>
            </a:r>
            <a:r>
              <a:rPr lang="zh-CN" altLang="en-US" sz="2800" dirty="0" smtClean="0"/>
              <a:t> </a:t>
            </a:r>
            <a:r>
              <a:rPr lang="en-US" altLang="zh-CN" sz="2800" dirty="0" smtClean="0"/>
              <a:t>Heaven,</a:t>
            </a:r>
            <a:r>
              <a:rPr lang="zh-CN" altLang="en-US" sz="2800" dirty="0" smtClean="0"/>
              <a:t> </a:t>
            </a:r>
            <a:r>
              <a:rPr lang="en-US" altLang="zh-CN" sz="2800" dirty="0" smtClean="0"/>
              <a:t>Heaven</a:t>
            </a:r>
            <a:r>
              <a:rPr lang="zh-CN" altLang="en-US" sz="2800" dirty="0" smtClean="0"/>
              <a:t> </a:t>
            </a:r>
            <a:r>
              <a:rPr lang="en-US" altLang="zh-CN" sz="2800" dirty="0" smtClean="0"/>
              <a:t>Dao</a:t>
            </a:r>
            <a:r>
              <a:rPr lang="zh-CN" altLang="en-US" sz="2800" dirty="0" smtClean="0"/>
              <a:t> </a:t>
            </a:r>
            <a:r>
              <a:rPr lang="en-US" altLang="zh-CN" sz="2800" dirty="0" smtClean="0"/>
              <a:t>and</a:t>
            </a:r>
            <a:r>
              <a:rPr lang="zh-CN" altLang="en-US" sz="2800" dirty="0" smtClean="0"/>
              <a:t> </a:t>
            </a:r>
            <a:r>
              <a:rPr lang="en-US" altLang="zh-CN" sz="2800" dirty="0" smtClean="0"/>
              <a:t>Dao</a:t>
            </a:r>
            <a:r>
              <a:rPr lang="zh-CN" altLang="en-US" sz="2800" dirty="0" smtClean="0"/>
              <a:t> </a:t>
            </a:r>
            <a:r>
              <a:rPr lang="en-US" altLang="zh-CN" sz="2800" dirty="0" smtClean="0"/>
              <a:t>follows</a:t>
            </a:r>
            <a:r>
              <a:rPr lang="zh-CN" altLang="en-US" sz="2800" dirty="0" smtClean="0"/>
              <a:t> </a:t>
            </a:r>
            <a:r>
              <a:rPr lang="en-US" altLang="zh-CN" sz="2800" dirty="0" smtClean="0"/>
              <a:t>the</a:t>
            </a:r>
            <a:r>
              <a:rPr lang="zh-CN" altLang="en-US" sz="2800" dirty="0" smtClean="0"/>
              <a:t> </a:t>
            </a:r>
            <a:r>
              <a:rPr lang="en-US" altLang="zh-CN" sz="2800" dirty="0" smtClean="0"/>
              <a:t>Nature</a:t>
            </a:r>
            <a:r>
              <a:rPr lang="zh-CN" altLang="en-US" sz="2800" dirty="0" smtClean="0"/>
              <a:t> </a:t>
            </a:r>
            <a:r>
              <a:rPr lang="en-US" altLang="zh-CN" sz="2800" dirty="0" smtClean="0"/>
              <a:t>(chapter</a:t>
            </a:r>
            <a:r>
              <a:rPr lang="zh-CN" altLang="en-US" sz="2800" dirty="0" smtClean="0"/>
              <a:t> </a:t>
            </a:r>
            <a:r>
              <a:rPr lang="en-US" altLang="zh-CN" sz="2800" dirty="0" smtClean="0"/>
              <a:t>25)</a:t>
            </a:r>
            <a:r>
              <a:rPr lang="en-GB" altLang="zh-CN" sz="2800" dirty="0" smtClean="0"/>
              <a:t>. </a:t>
            </a:r>
          </a:p>
          <a:p>
            <a:pPr eaLnBrk="1" hangingPunct="1"/>
            <a:r>
              <a:rPr lang="en-GB" altLang="zh-CN" sz="2800" dirty="0" smtClean="0"/>
              <a:t>In many ways Taoism is a practical system, teaching people how to live a long or immoral life through theories and exercised called as </a:t>
            </a:r>
            <a:r>
              <a:rPr lang="en-GB" altLang="zh-CN" sz="2800" dirty="0" err="1" smtClean="0"/>
              <a:t>Yangsheng</a:t>
            </a:r>
            <a:r>
              <a:rPr lang="en-GB" altLang="zh-CN" sz="2800" dirty="0" smtClean="0"/>
              <a:t>, or Nourishing Life; </a:t>
            </a:r>
          </a:p>
          <a:p>
            <a:pPr eaLnBrk="1" hangingPunct="1"/>
            <a:r>
              <a:rPr lang="en-GB" altLang="zh-CN" sz="2800" dirty="0" smtClean="0"/>
              <a:t>around this coming the rituals and organisations. </a:t>
            </a:r>
          </a:p>
          <a:p>
            <a:pPr eaLnBrk="1" hangingPunct="1"/>
            <a:endParaRPr lang="zh-CN" altLang="en-US" sz="2800" dirty="0" smtClean="0"/>
          </a:p>
        </p:txBody>
      </p:sp>
    </p:spTree>
    <p:extLst>
      <p:ext uri="{BB962C8B-B14F-4D97-AF65-F5344CB8AC3E}">
        <p14:creationId xmlns:p14="http://schemas.microsoft.com/office/powerpoint/2010/main" val="31296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zh-CN" smtClean="0"/>
              <a:t>Daoism is a Religion</a:t>
            </a:r>
          </a:p>
        </p:txBody>
      </p:sp>
      <p:sp>
        <p:nvSpPr>
          <p:cNvPr id="6147" name="Rectangle 3"/>
          <p:cNvSpPr>
            <a:spLocks noGrp="1" noChangeArrowheads="1"/>
          </p:cNvSpPr>
          <p:nvPr>
            <p:ph type="body" idx="1"/>
          </p:nvPr>
        </p:nvSpPr>
        <p:spPr>
          <a:xfrm>
            <a:off x="879834" y="2133600"/>
            <a:ext cx="7273565" cy="3505200"/>
          </a:xfrm>
        </p:spPr>
        <p:txBody>
          <a:bodyPr>
            <a:normAutofit fontScale="70000" lnSpcReduction="20000"/>
          </a:bodyPr>
          <a:lstStyle/>
          <a:p>
            <a:pPr eaLnBrk="1" hangingPunct="1"/>
            <a:r>
              <a:rPr lang="en-GB" altLang="zh-CN" sz="2800" dirty="0" smtClean="0"/>
              <a:t>Taoism has its spiritual pursuit, later its religious organization, its clergy, its liturgies, its temples, and its doctrine. </a:t>
            </a:r>
          </a:p>
          <a:p>
            <a:pPr eaLnBrk="1" hangingPunct="1"/>
            <a:endParaRPr lang="en-GB" altLang="zh-CN" sz="2800" dirty="0" smtClean="0"/>
          </a:p>
          <a:p>
            <a:pPr eaLnBrk="1" hangingPunct="1"/>
            <a:r>
              <a:rPr lang="en-GB" altLang="zh-CN" sz="2800" dirty="0" smtClean="0"/>
              <a:t>Its religious function is to relieve pains from suffering, to bring the hope of eternal happiness to the people </a:t>
            </a:r>
          </a:p>
          <a:p>
            <a:pPr eaLnBrk="1" hangingPunct="1"/>
            <a:endParaRPr lang="en-GB" altLang="zh-CN" sz="2800" dirty="0" smtClean="0"/>
          </a:p>
          <a:p>
            <a:pPr eaLnBrk="1" hangingPunct="1"/>
            <a:r>
              <a:rPr lang="en-GB" altLang="zh-CN" sz="2800" dirty="0" smtClean="0"/>
              <a:t>The early form of these functions appeared to be carried out by the medicine practitioners</a:t>
            </a:r>
            <a:r>
              <a:rPr lang="en-US" altLang="zh-CN" sz="2800" dirty="0" smtClean="0"/>
              <a:t> </a:t>
            </a:r>
            <a:endParaRPr lang="zh-CN" altLang="en-US" sz="2800" dirty="0" smtClean="0"/>
          </a:p>
        </p:txBody>
      </p:sp>
    </p:spTree>
    <p:extLst>
      <p:ext uri="{BB962C8B-B14F-4D97-AF65-F5344CB8AC3E}">
        <p14:creationId xmlns:p14="http://schemas.microsoft.com/office/powerpoint/2010/main" val="652139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90600"/>
            <a:ext cx="7391400" cy="457200"/>
          </a:xfrm>
        </p:spPr>
        <p:txBody>
          <a:bodyPr>
            <a:normAutofit fontScale="90000"/>
          </a:bodyPr>
          <a:lstStyle/>
          <a:p>
            <a:pPr lvl="0"/>
            <a:r>
              <a:rPr lang="en-GB" sz="2700" b="1" dirty="0" smtClean="0"/>
              <a:t/>
            </a:r>
            <a:br>
              <a:rPr lang="en-GB" sz="2700" b="1" dirty="0" smtClean="0"/>
            </a:br>
            <a:r>
              <a:rPr lang="en-GB" sz="2000" b="1" dirty="0" smtClean="0">
                <a:solidFill>
                  <a:srgbClr val="FF0000"/>
                </a:solidFill>
              </a:rPr>
              <a:t>Origins of Chinese Yangsheng tradition  </a:t>
            </a:r>
            <a:endParaRPr lang="en-GB" sz="2000" dirty="0">
              <a:solidFill>
                <a:srgbClr val="FF0000"/>
              </a:solidFill>
            </a:endParaRPr>
          </a:p>
        </p:txBody>
      </p:sp>
      <p:sp>
        <p:nvSpPr>
          <p:cNvPr id="3" name="Content Placeholder 2"/>
          <p:cNvSpPr>
            <a:spLocks noGrp="1"/>
          </p:cNvSpPr>
          <p:nvPr>
            <p:ph sz="quarter" idx="1"/>
          </p:nvPr>
        </p:nvSpPr>
        <p:spPr>
          <a:xfrm>
            <a:off x="914400" y="1600200"/>
            <a:ext cx="7162800" cy="4267200"/>
          </a:xfrm>
        </p:spPr>
        <p:txBody>
          <a:bodyPr>
            <a:noAutofit/>
          </a:bodyPr>
          <a:lstStyle/>
          <a:p>
            <a:r>
              <a:rPr lang="en-GB" altLang="zh-CN" sz="1400" b="1" dirty="0" smtClean="0"/>
              <a:t>1. Legendary Cultural Hero:  </a:t>
            </a:r>
            <a:r>
              <a:rPr lang="en-GB" altLang="zh-CN" sz="1400" dirty="0" smtClean="0"/>
              <a:t>the Yellow Emperor (</a:t>
            </a:r>
            <a:r>
              <a:rPr lang="en-GB" altLang="zh-CN" sz="1400" dirty="0" err="1" smtClean="0"/>
              <a:t>Huangdi</a:t>
            </a:r>
            <a:r>
              <a:rPr lang="en-GB" altLang="zh-CN" sz="1400" dirty="0" smtClean="0"/>
              <a:t>) and the Divine Farmer / Red Emperor(Shen </a:t>
            </a:r>
            <a:r>
              <a:rPr lang="en-GB" altLang="zh-CN" sz="1400" dirty="0" err="1" smtClean="0"/>
              <a:t>Nong</a:t>
            </a:r>
            <a:r>
              <a:rPr lang="en-GB" altLang="zh-CN" sz="1400" dirty="0" smtClean="0"/>
              <a:t>/ Yandi, inventor of Chinese Agriculture and Herb Medicine)</a:t>
            </a:r>
          </a:p>
          <a:p>
            <a:r>
              <a:rPr lang="en-GB" altLang="zh-CN" sz="1400" b="1" dirty="0" smtClean="0"/>
              <a:t>2. </a:t>
            </a:r>
            <a:r>
              <a:rPr lang="en-GB" altLang="zh-CN" sz="1400" b="1" dirty="0" err="1" smtClean="0"/>
              <a:t>Laozi</a:t>
            </a:r>
            <a:r>
              <a:rPr lang="en-GB" altLang="zh-CN" sz="1400" b="1" dirty="0" smtClean="0"/>
              <a:t>(</a:t>
            </a:r>
            <a:r>
              <a:rPr lang="zh-CN" altLang="en-US" sz="1400" b="1" dirty="0" smtClean="0"/>
              <a:t>老子 </a:t>
            </a:r>
            <a:r>
              <a:rPr lang="en-GB" altLang="zh-CN" sz="1400" b="1" dirty="0" smtClean="0"/>
              <a:t>Six Century BC): </a:t>
            </a:r>
            <a:r>
              <a:rPr lang="en-GB" sz="1400" i="1" dirty="0" smtClean="0"/>
              <a:t>Dao De Jing </a:t>
            </a:r>
            <a:r>
              <a:rPr lang="zh-CN" altLang="en-US" sz="1400" i="1" dirty="0" smtClean="0"/>
              <a:t>道德经</a:t>
            </a:r>
            <a:r>
              <a:rPr lang="en-GB" sz="1400" i="1" dirty="0" smtClean="0"/>
              <a:t>and </a:t>
            </a:r>
            <a:r>
              <a:rPr lang="en-GB" sz="1400" dirty="0" smtClean="0"/>
              <a:t>the essential principles of </a:t>
            </a:r>
            <a:r>
              <a:rPr lang="en-GB" sz="1400" dirty="0" err="1" smtClean="0"/>
              <a:t>Yangsheng</a:t>
            </a:r>
            <a:endParaRPr lang="en-GB" sz="1400" dirty="0" smtClean="0"/>
          </a:p>
          <a:p>
            <a:r>
              <a:rPr lang="en-GB" sz="1400" b="1" dirty="0" smtClean="0"/>
              <a:t>3. The School of Medicine (</a:t>
            </a:r>
            <a:r>
              <a:rPr lang="zh-CN" altLang="en-US" sz="1400" b="1" dirty="0" smtClean="0"/>
              <a:t>医家</a:t>
            </a:r>
            <a:r>
              <a:rPr lang="en-GB" altLang="zh-CN" sz="1400" dirty="0" smtClean="0"/>
              <a:t>)</a:t>
            </a:r>
            <a:r>
              <a:rPr lang="en-GB" sz="1400" dirty="0" smtClean="0"/>
              <a:t>at the Spring and Autumn Period</a:t>
            </a:r>
            <a:r>
              <a:rPr lang="en-GB" altLang="zh-CN" sz="1400" dirty="0" smtClean="0"/>
              <a:t>(722-481BC)</a:t>
            </a:r>
            <a:endParaRPr lang="en-GB" sz="1400" dirty="0" smtClean="0"/>
          </a:p>
          <a:p>
            <a:r>
              <a:rPr lang="en-GB" sz="1400" b="1" dirty="0" smtClean="0"/>
              <a:t>4. The Beliefs in Immortals </a:t>
            </a:r>
            <a:r>
              <a:rPr lang="en-GB" sz="1400" dirty="0" smtClean="0"/>
              <a:t>at Warring State Period </a:t>
            </a:r>
            <a:r>
              <a:rPr lang="zh-CN" altLang="en-US" sz="1400" dirty="0" smtClean="0"/>
              <a:t>战国时期 </a:t>
            </a:r>
            <a:r>
              <a:rPr lang="en-GB" altLang="zh-CN" sz="1400" dirty="0" smtClean="0"/>
              <a:t>(403-221 BC)</a:t>
            </a:r>
            <a:endParaRPr lang="en-US" altLang="zh-CN" sz="1400" dirty="0" smtClean="0"/>
          </a:p>
          <a:p>
            <a:r>
              <a:rPr lang="en-GB" sz="1400" b="1" dirty="0" smtClean="0"/>
              <a:t>5. Yang Zhu’s (</a:t>
            </a:r>
            <a:r>
              <a:rPr lang="zh-CN" altLang="en-US" sz="1400" b="1" dirty="0" smtClean="0"/>
              <a:t>杨朱</a:t>
            </a:r>
            <a:r>
              <a:rPr lang="en-GB" sz="1400" b="1" dirty="0" smtClean="0"/>
              <a:t>Yang Chu, c.350 BC</a:t>
            </a:r>
            <a:r>
              <a:rPr lang="en-GB" sz="1400" dirty="0" smtClean="0"/>
              <a:t>) idea of Treasure Oneself</a:t>
            </a:r>
            <a:r>
              <a:rPr lang="zh-CN" altLang="en-US" sz="1400" dirty="0" smtClean="0"/>
              <a:t>，</a:t>
            </a:r>
            <a:r>
              <a:rPr lang="en-GB" altLang="zh-CN" sz="1400" dirty="0" smtClean="0"/>
              <a:t>Treasure Life ,</a:t>
            </a:r>
            <a:r>
              <a:rPr lang="zh-CN" altLang="en-US" sz="1400" dirty="0" smtClean="0"/>
              <a:t> </a:t>
            </a:r>
            <a:r>
              <a:rPr lang="en-GB" altLang="zh-CN" sz="1400" dirty="0" smtClean="0"/>
              <a:t>Keep One’s Nature Intact &amp; Preserve One’s Genuineness </a:t>
            </a:r>
            <a:endParaRPr lang="en-GB" sz="1400" dirty="0" smtClean="0"/>
          </a:p>
          <a:p>
            <a:r>
              <a:rPr lang="en-GB" sz="1400" b="1" dirty="0" smtClean="0"/>
              <a:t>6. </a:t>
            </a:r>
            <a:r>
              <a:rPr lang="en-GB" sz="1400" b="1" dirty="0" err="1" smtClean="0"/>
              <a:t>Zou</a:t>
            </a:r>
            <a:r>
              <a:rPr lang="en-GB" sz="1400" b="1" dirty="0" smtClean="0"/>
              <a:t> Yan’s (</a:t>
            </a:r>
            <a:r>
              <a:rPr lang="zh-CN" altLang="en-US" sz="1400" b="1" dirty="0" smtClean="0"/>
              <a:t>邹彦</a:t>
            </a:r>
            <a:r>
              <a:rPr lang="en-GB" sz="1400" b="1" dirty="0" smtClean="0"/>
              <a:t>350 BC – 270 BC) </a:t>
            </a:r>
            <a:r>
              <a:rPr lang="en-GB" sz="1400" dirty="0" smtClean="0"/>
              <a:t>Yin-Yang and Five Phases Theories </a:t>
            </a:r>
          </a:p>
          <a:p>
            <a:r>
              <a:rPr lang="en-GB" sz="1400" b="1" dirty="0" smtClean="0"/>
              <a:t>7. </a:t>
            </a:r>
            <a:r>
              <a:rPr lang="en-GB" sz="1400" b="1" dirty="0" err="1" smtClean="0"/>
              <a:t>Zhuangzi’s</a:t>
            </a:r>
            <a:r>
              <a:rPr lang="en-GB" sz="1400" b="1" dirty="0" smtClean="0"/>
              <a:t> (</a:t>
            </a:r>
            <a:r>
              <a:rPr lang="zh-CN" altLang="en-US" sz="1400" b="1" dirty="0" smtClean="0"/>
              <a:t>庄子</a:t>
            </a:r>
            <a:r>
              <a:rPr lang="en-GB" altLang="zh-CN" sz="1400" b="1" dirty="0" smtClean="0"/>
              <a:t>ca. 365-285BC) </a:t>
            </a:r>
            <a:r>
              <a:rPr lang="en-GB" sz="1400" dirty="0" smtClean="0"/>
              <a:t>Idea of the True Person </a:t>
            </a:r>
            <a:r>
              <a:rPr lang="zh-CN" altLang="en-US" sz="1400" dirty="0" smtClean="0"/>
              <a:t>真人</a:t>
            </a:r>
            <a:endParaRPr lang="en-GB" sz="1400" dirty="0" smtClean="0"/>
          </a:p>
          <a:p>
            <a:r>
              <a:rPr lang="en-GB" sz="1400" b="1" dirty="0" smtClean="0"/>
              <a:t>8. Mencius’s (</a:t>
            </a:r>
            <a:r>
              <a:rPr lang="zh-CN" altLang="en-US" sz="1400" b="1" dirty="0" smtClean="0"/>
              <a:t>孟子</a:t>
            </a:r>
            <a:r>
              <a:rPr lang="en-GB" sz="1400" dirty="0" smtClean="0"/>
              <a:t>372 </a:t>
            </a:r>
            <a:r>
              <a:rPr lang="en-GB" sz="1400" dirty="0"/>
              <a:t>– 289 </a:t>
            </a:r>
            <a:r>
              <a:rPr lang="en-GB" sz="1400" dirty="0" smtClean="0"/>
              <a:t>BC</a:t>
            </a:r>
            <a:r>
              <a:rPr lang="en-GB" sz="1400" b="1" dirty="0" smtClean="0"/>
              <a:t>)idea of Nourishing the Righteousness Qi</a:t>
            </a:r>
          </a:p>
          <a:p>
            <a:r>
              <a:rPr lang="en-GB" sz="1400" b="1" dirty="0" smtClean="0"/>
              <a:t>9. </a:t>
            </a:r>
            <a:r>
              <a:rPr lang="en-GB" sz="1400" b="1" dirty="0" err="1" smtClean="0"/>
              <a:t>Xunzi’s</a:t>
            </a:r>
            <a:r>
              <a:rPr lang="en-GB" sz="1400" b="1" dirty="0" smtClean="0"/>
              <a:t> (</a:t>
            </a:r>
            <a:r>
              <a:rPr lang="zh-CN" altLang="en-US" sz="1400" b="1" dirty="0" smtClean="0"/>
              <a:t>荀子</a:t>
            </a:r>
            <a:r>
              <a:rPr lang="en-GB" altLang="zh-CN" sz="1400" b="1" dirty="0" smtClean="0"/>
              <a:t>c.313-238BC)</a:t>
            </a:r>
            <a:r>
              <a:rPr lang="en-GB" sz="1400" b="1" dirty="0" smtClean="0"/>
              <a:t> </a:t>
            </a:r>
            <a:r>
              <a:rPr lang="en-GB" sz="1400" dirty="0"/>
              <a:t>i</a:t>
            </a:r>
            <a:r>
              <a:rPr lang="en-GB" sz="1400" dirty="0" smtClean="0"/>
              <a:t>deal of Dealing Potential Disorder in Advance</a:t>
            </a:r>
          </a:p>
          <a:p>
            <a:endParaRPr lang="en-GB" altLang="zh-CN" sz="1000" dirty="0" smtClean="0"/>
          </a:p>
        </p:txBody>
      </p:sp>
    </p:spTree>
    <p:extLst>
      <p:ext uri="{BB962C8B-B14F-4D97-AF65-F5344CB8AC3E}">
        <p14:creationId xmlns:p14="http://schemas.microsoft.com/office/powerpoint/2010/main" val="4060334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Autofit/>
          </a:bodyPr>
          <a:lstStyle/>
          <a:p>
            <a:pPr eaLnBrk="1" hangingPunct="1"/>
            <a:r>
              <a:rPr lang="en-US" altLang="zh-CN" sz="2000" dirty="0" smtClean="0"/>
              <a:t>Daoist</a:t>
            </a:r>
            <a:r>
              <a:rPr lang="zh-CN" altLang="en-US" sz="2000" dirty="0" smtClean="0"/>
              <a:t> </a:t>
            </a:r>
            <a:r>
              <a:rPr lang="en-US" altLang="zh-CN" sz="2000" dirty="0" smtClean="0"/>
              <a:t>Philosophy</a:t>
            </a:r>
            <a:r>
              <a:rPr lang="zh-CN" altLang="en-US" sz="2000" dirty="0" smtClean="0"/>
              <a:t> </a:t>
            </a:r>
            <a:r>
              <a:rPr lang="en-US" altLang="zh-CN" sz="2000" dirty="0" smtClean="0"/>
              <a:t>(Dao </a:t>
            </a:r>
            <a:r>
              <a:rPr lang="en-US" altLang="zh-CN" sz="2000" dirty="0" err="1" smtClean="0"/>
              <a:t>Jia</a:t>
            </a:r>
            <a:r>
              <a:rPr lang="en-US" altLang="zh-CN" sz="2000" dirty="0" smtClean="0"/>
              <a:t>) and Daoist</a:t>
            </a:r>
            <a:r>
              <a:rPr lang="zh-CN" altLang="en-US" sz="2000" dirty="0" smtClean="0"/>
              <a:t> </a:t>
            </a:r>
            <a:r>
              <a:rPr lang="en-US" altLang="zh-CN" sz="2000" dirty="0" smtClean="0"/>
              <a:t>Religion</a:t>
            </a:r>
            <a:r>
              <a:rPr lang="zh-CN" altLang="en-US" sz="2000" dirty="0" smtClean="0"/>
              <a:t> </a:t>
            </a:r>
            <a:r>
              <a:rPr lang="en-US" altLang="zh-CN" sz="2000" dirty="0" smtClean="0"/>
              <a:t>(Dao Jiao)</a:t>
            </a:r>
          </a:p>
        </p:txBody>
      </p:sp>
      <p:sp>
        <p:nvSpPr>
          <p:cNvPr id="27651" name="Rectangle 3"/>
          <p:cNvSpPr>
            <a:spLocks noGrp="1" noChangeArrowheads="1"/>
          </p:cNvSpPr>
          <p:nvPr>
            <p:ph type="body" idx="1"/>
          </p:nvPr>
        </p:nvSpPr>
        <p:spPr>
          <a:xfrm>
            <a:off x="1371600" y="2209800"/>
            <a:ext cx="6781800" cy="3505200"/>
          </a:xfrm>
        </p:spPr>
        <p:txBody>
          <a:bodyPr>
            <a:normAutofit fontScale="85000" lnSpcReduction="10000"/>
          </a:bodyPr>
          <a:lstStyle/>
          <a:p>
            <a:pPr eaLnBrk="1" hangingPunct="1">
              <a:lnSpc>
                <a:spcPct val="90000"/>
              </a:lnSpc>
            </a:pPr>
            <a:r>
              <a:rPr lang="en-US" altLang="zh-CN" sz="2800" dirty="0" smtClean="0"/>
              <a:t>Dao/</a:t>
            </a:r>
            <a:r>
              <a:rPr lang="en-GB" altLang="zh-CN" sz="2800" dirty="0" smtClean="0"/>
              <a:t>Tao </a:t>
            </a:r>
            <a:r>
              <a:rPr lang="en-GB" altLang="zh-CN" sz="2800" dirty="0" err="1" smtClean="0"/>
              <a:t>Jia</a:t>
            </a:r>
            <a:r>
              <a:rPr lang="en-GB" altLang="zh-CN" sz="2800" dirty="0" smtClean="0"/>
              <a:t> (school of Taoist philosophers or theorists): refers to those philosophers who believed in, and practised, </a:t>
            </a:r>
            <a:r>
              <a:rPr lang="en-US" altLang="zh-CN" sz="2800" dirty="0" smtClean="0"/>
              <a:t>D</a:t>
            </a:r>
            <a:r>
              <a:rPr lang="en-GB" altLang="zh-CN" sz="2800" dirty="0" err="1" smtClean="0"/>
              <a:t>ao</a:t>
            </a:r>
            <a:r>
              <a:rPr lang="en-GB" altLang="zh-CN" sz="2800" dirty="0" smtClean="0"/>
              <a:t>, such as Lao Tzu</a:t>
            </a:r>
            <a:r>
              <a:rPr lang="zh-CN" altLang="en-US" sz="2800" dirty="0" smtClean="0"/>
              <a:t> </a:t>
            </a:r>
            <a:r>
              <a:rPr lang="en-US" altLang="zh-CN" sz="2800" dirty="0" smtClean="0"/>
              <a:t>/Laozi</a:t>
            </a:r>
            <a:r>
              <a:rPr lang="zh-CN" altLang="en-US" sz="2800" dirty="0" smtClean="0"/>
              <a:t> </a:t>
            </a:r>
            <a:r>
              <a:rPr lang="en-GB" altLang="zh-CN" sz="2800" dirty="0" smtClean="0"/>
              <a:t> and Chuang Tzu</a:t>
            </a:r>
            <a:r>
              <a:rPr lang="en-US" altLang="zh-CN" sz="2800" dirty="0" smtClean="0"/>
              <a:t>/</a:t>
            </a:r>
            <a:r>
              <a:rPr lang="zh-CN" altLang="en-US" sz="2800" dirty="0" smtClean="0"/>
              <a:t> </a:t>
            </a:r>
            <a:r>
              <a:rPr lang="en-US" altLang="zh-CN" sz="2800" dirty="0" smtClean="0"/>
              <a:t>Zhuangzi</a:t>
            </a:r>
            <a:r>
              <a:rPr lang="en-GB" altLang="zh-CN" sz="2800" dirty="0" smtClean="0"/>
              <a:t> in the pre-</a:t>
            </a:r>
            <a:r>
              <a:rPr lang="zh-CN" altLang="en-US" sz="2800" dirty="0" smtClean="0"/>
              <a:t> </a:t>
            </a:r>
            <a:r>
              <a:rPr lang="en-US" altLang="zh-CN" sz="2800" dirty="0" smtClean="0"/>
              <a:t>Qin/</a:t>
            </a:r>
            <a:r>
              <a:rPr lang="en-GB" altLang="zh-CN" sz="2800" dirty="0" smtClean="0"/>
              <a:t>Chin </a:t>
            </a:r>
            <a:r>
              <a:rPr lang="en-US" altLang="zh-CN" sz="2800" dirty="0" smtClean="0"/>
              <a:t>period</a:t>
            </a:r>
            <a:r>
              <a:rPr lang="zh-CN" altLang="en-US" sz="2800" dirty="0" smtClean="0"/>
              <a:t> </a:t>
            </a:r>
            <a:r>
              <a:rPr lang="en-GB" altLang="zh-CN" sz="2800" dirty="0" smtClean="0"/>
              <a:t>(before 221 BCE) and Neo-Taoists in the period of Wei-Ch’in</a:t>
            </a:r>
            <a:r>
              <a:rPr lang="en-US" altLang="zh-CN" sz="2800" dirty="0" smtClean="0"/>
              <a:t>/Wei-</a:t>
            </a:r>
            <a:r>
              <a:rPr lang="en-US" altLang="zh-CN" sz="2800" dirty="0" err="1" smtClean="0"/>
              <a:t>Jin</a:t>
            </a:r>
            <a:r>
              <a:rPr lang="en-GB" altLang="zh-CN" sz="2800" dirty="0" smtClean="0"/>
              <a:t> </a:t>
            </a:r>
            <a:r>
              <a:rPr lang="en-US" altLang="zh-CN" sz="2800" dirty="0" smtClean="0"/>
              <a:t>Dynasties</a:t>
            </a:r>
            <a:r>
              <a:rPr lang="zh-CN" altLang="en-US" sz="2800" dirty="0" smtClean="0"/>
              <a:t> </a:t>
            </a:r>
            <a:r>
              <a:rPr lang="en-GB" altLang="zh-CN" sz="2800" dirty="0" smtClean="0"/>
              <a:t>(220-420CE). </a:t>
            </a:r>
          </a:p>
          <a:p>
            <a:pPr eaLnBrk="1" hangingPunct="1">
              <a:lnSpc>
                <a:spcPct val="90000"/>
              </a:lnSpc>
            </a:pPr>
            <a:endParaRPr lang="en-GB" altLang="zh-CN" sz="2800" dirty="0" smtClean="0"/>
          </a:p>
          <a:p>
            <a:pPr eaLnBrk="1" hangingPunct="1">
              <a:lnSpc>
                <a:spcPct val="90000"/>
              </a:lnSpc>
            </a:pPr>
            <a:r>
              <a:rPr lang="en-US" altLang="zh-CN" sz="2800" dirty="0" smtClean="0"/>
              <a:t>Dao/</a:t>
            </a:r>
            <a:r>
              <a:rPr lang="en-GB" altLang="zh-CN" sz="2800" dirty="0" smtClean="0"/>
              <a:t>Tao Jiao (the tradition of </a:t>
            </a:r>
            <a:r>
              <a:rPr lang="en-US" altLang="zh-CN" sz="2800" dirty="0" smtClean="0"/>
              <a:t>D</a:t>
            </a:r>
            <a:r>
              <a:rPr lang="en-GB" altLang="zh-CN" sz="2800" dirty="0" err="1" smtClean="0"/>
              <a:t>aoist</a:t>
            </a:r>
            <a:r>
              <a:rPr lang="en-GB" altLang="zh-CN" sz="2800" dirty="0" smtClean="0"/>
              <a:t> religious practices) refers to the theories, practices and movements of </a:t>
            </a:r>
            <a:r>
              <a:rPr lang="en-US" altLang="zh-CN" sz="2800" dirty="0" smtClean="0"/>
              <a:t>D</a:t>
            </a:r>
            <a:r>
              <a:rPr lang="en-GB" altLang="zh-CN" sz="2800" dirty="0" err="1" smtClean="0"/>
              <a:t>aoist</a:t>
            </a:r>
            <a:r>
              <a:rPr lang="en-GB" altLang="zh-CN" sz="2800" dirty="0" smtClean="0"/>
              <a:t> religion which arose in the first century CE, initiated by Zhang </a:t>
            </a:r>
            <a:r>
              <a:rPr lang="en-GB" altLang="zh-CN" sz="2800" dirty="0" err="1" smtClean="0"/>
              <a:t>Daoling</a:t>
            </a:r>
            <a:r>
              <a:rPr lang="en-GB" altLang="zh-CN" sz="2800" dirty="0" smtClean="0"/>
              <a:t>.</a:t>
            </a:r>
            <a:r>
              <a:rPr lang="en-US" altLang="zh-CN" sz="2800" dirty="0" smtClean="0"/>
              <a:t> </a:t>
            </a:r>
            <a:endParaRPr lang="zh-CN" altLang="en-US" sz="2800" dirty="0" smtClean="0"/>
          </a:p>
          <a:p>
            <a:pPr eaLnBrk="1" hangingPunct="1">
              <a:lnSpc>
                <a:spcPct val="90000"/>
              </a:lnSpc>
            </a:pPr>
            <a:endParaRPr lang="zh-CN" altLang="en-US" sz="2800" dirty="0" smtClean="0"/>
          </a:p>
        </p:txBody>
      </p:sp>
    </p:spTree>
    <p:extLst>
      <p:ext uri="{BB962C8B-B14F-4D97-AF65-F5344CB8AC3E}">
        <p14:creationId xmlns:p14="http://schemas.microsoft.com/office/powerpoint/2010/main" val="3481524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143000" y="1295400"/>
            <a:ext cx="6781800" cy="685800"/>
          </a:xfrm>
        </p:spPr>
        <p:txBody>
          <a:bodyPr>
            <a:noAutofit/>
          </a:bodyPr>
          <a:lstStyle/>
          <a:p>
            <a:pPr eaLnBrk="1" hangingPunct="1"/>
            <a:r>
              <a:rPr lang="en-US" altLang="zh-CN" sz="1800" b="1" dirty="0" smtClean="0"/>
              <a:t>Similarities between philosophical and religious Daoism</a:t>
            </a:r>
          </a:p>
        </p:txBody>
      </p:sp>
      <p:sp>
        <p:nvSpPr>
          <p:cNvPr id="28675" name="Rectangle 3"/>
          <p:cNvSpPr>
            <a:spLocks noGrp="1" noChangeArrowheads="1"/>
          </p:cNvSpPr>
          <p:nvPr>
            <p:ph type="body" idx="1"/>
          </p:nvPr>
        </p:nvSpPr>
        <p:spPr>
          <a:xfrm>
            <a:off x="838200" y="2209800"/>
            <a:ext cx="7467600" cy="3581400"/>
          </a:xfrm>
        </p:spPr>
        <p:txBody>
          <a:bodyPr>
            <a:normAutofit/>
          </a:bodyPr>
          <a:lstStyle/>
          <a:p>
            <a:pPr eaLnBrk="1" hangingPunct="1">
              <a:lnSpc>
                <a:spcPct val="90000"/>
              </a:lnSpc>
            </a:pPr>
            <a:r>
              <a:rPr lang="en-GB" altLang="zh-CN" sz="2800" dirty="0" smtClean="0"/>
              <a:t>both of them talked </a:t>
            </a:r>
            <a:r>
              <a:rPr lang="en-US" altLang="zh-CN" sz="2800" dirty="0" smtClean="0"/>
              <a:t>D</a:t>
            </a:r>
            <a:r>
              <a:rPr lang="en-GB" altLang="zh-CN" sz="2800" dirty="0" err="1" smtClean="0"/>
              <a:t>ao</a:t>
            </a:r>
            <a:r>
              <a:rPr lang="en-GB" altLang="zh-CN" sz="2800" dirty="0" smtClean="0"/>
              <a:t> and took harmony with </a:t>
            </a:r>
            <a:r>
              <a:rPr lang="en-US" altLang="zh-CN" sz="2800" dirty="0" err="1"/>
              <a:t>D</a:t>
            </a:r>
            <a:r>
              <a:rPr lang="en-GB" altLang="zh-CN" sz="2800" dirty="0" err="1" smtClean="0"/>
              <a:t>ao</a:t>
            </a:r>
            <a:r>
              <a:rPr lang="en-GB" altLang="zh-CN" sz="2800" dirty="0" smtClean="0"/>
              <a:t> as their ideal, in later stages </a:t>
            </a:r>
            <a:r>
              <a:rPr lang="en-US" altLang="zh-CN" sz="2800" dirty="0" smtClean="0"/>
              <a:t>D</a:t>
            </a:r>
            <a:r>
              <a:rPr lang="en-GB" altLang="zh-CN" sz="2800" dirty="0" err="1" smtClean="0"/>
              <a:t>aoist</a:t>
            </a:r>
            <a:r>
              <a:rPr lang="en-GB" altLang="zh-CN" sz="2800" dirty="0" smtClean="0"/>
              <a:t> masters were good at both sides and there is a mutual supplementary relation between them:</a:t>
            </a:r>
          </a:p>
          <a:p>
            <a:pPr eaLnBrk="1" hangingPunct="1">
              <a:lnSpc>
                <a:spcPct val="90000"/>
              </a:lnSpc>
            </a:pPr>
            <a:endParaRPr lang="en-GB" altLang="zh-CN" sz="2800" dirty="0" smtClean="0"/>
          </a:p>
          <a:p>
            <a:pPr eaLnBrk="1" hangingPunct="1">
              <a:lnSpc>
                <a:spcPct val="90000"/>
              </a:lnSpc>
            </a:pPr>
            <a:r>
              <a:rPr lang="en-GB" altLang="zh-CN" sz="2800" dirty="0" smtClean="0"/>
              <a:t> </a:t>
            </a:r>
            <a:r>
              <a:rPr lang="en-US" altLang="zh-CN" sz="2800" dirty="0" smtClean="0"/>
              <a:t>D</a:t>
            </a:r>
            <a:r>
              <a:rPr lang="en-GB" altLang="zh-CN" sz="2800" dirty="0" err="1" smtClean="0"/>
              <a:t>aoist</a:t>
            </a:r>
            <a:r>
              <a:rPr lang="en-GB" altLang="zh-CN" sz="2800" dirty="0" smtClean="0"/>
              <a:t> philosophy was carried out in </a:t>
            </a:r>
            <a:r>
              <a:rPr lang="en-US" altLang="zh-CN" sz="2800" dirty="0" smtClean="0"/>
              <a:t>D</a:t>
            </a:r>
            <a:r>
              <a:rPr lang="en-GB" altLang="zh-CN" sz="2800" dirty="0" err="1" smtClean="0"/>
              <a:t>aoist</a:t>
            </a:r>
            <a:r>
              <a:rPr lang="en-GB" altLang="zh-CN" sz="2800" dirty="0" smtClean="0"/>
              <a:t> practices </a:t>
            </a:r>
            <a:r>
              <a:rPr lang="en-US" altLang="zh-CN" sz="2800" dirty="0" smtClean="0"/>
              <a:t>;</a:t>
            </a:r>
            <a:r>
              <a:rPr lang="zh-CN" altLang="en-US" sz="2800" dirty="0" smtClean="0"/>
              <a:t> </a:t>
            </a:r>
            <a:r>
              <a:rPr lang="en-US" altLang="zh-CN" sz="2800" dirty="0" smtClean="0"/>
              <a:t>D</a:t>
            </a:r>
            <a:r>
              <a:rPr lang="en-GB" altLang="zh-CN" sz="2800" dirty="0" err="1" smtClean="0"/>
              <a:t>aoist</a:t>
            </a:r>
            <a:r>
              <a:rPr lang="en-GB" altLang="zh-CN" sz="2800" dirty="0" smtClean="0"/>
              <a:t> religious belief is based on </a:t>
            </a:r>
            <a:r>
              <a:rPr lang="en-US" altLang="zh-CN" sz="2800" dirty="0" smtClean="0"/>
              <a:t>D</a:t>
            </a:r>
            <a:r>
              <a:rPr lang="en-GB" altLang="zh-CN" sz="2800" dirty="0" err="1" smtClean="0"/>
              <a:t>aoist</a:t>
            </a:r>
            <a:r>
              <a:rPr lang="en-GB" altLang="zh-CN" sz="2800" dirty="0" smtClean="0"/>
              <a:t> theories explored in the philosophical works</a:t>
            </a:r>
            <a:r>
              <a:rPr lang="en-US" altLang="zh-CN" sz="2800" dirty="0" smtClean="0"/>
              <a:t> </a:t>
            </a:r>
            <a:endParaRPr lang="zh-CN" altLang="en-US" sz="2800" dirty="0" smtClean="0"/>
          </a:p>
        </p:txBody>
      </p:sp>
    </p:spTree>
    <p:extLst>
      <p:ext uri="{BB962C8B-B14F-4D97-AF65-F5344CB8AC3E}">
        <p14:creationId xmlns:p14="http://schemas.microsoft.com/office/powerpoint/2010/main" val="2998242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eaLnBrk="1" hangingPunct="1"/>
            <a:r>
              <a:rPr lang="en-US" altLang="zh-CN" smtClean="0"/>
              <a:t>Differences between Daojia and Daojiao</a:t>
            </a:r>
          </a:p>
        </p:txBody>
      </p:sp>
      <p:sp>
        <p:nvSpPr>
          <p:cNvPr id="29699" name="Rectangle 3"/>
          <p:cNvSpPr>
            <a:spLocks noGrp="1" noChangeArrowheads="1"/>
          </p:cNvSpPr>
          <p:nvPr>
            <p:ph type="body" idx="1"/>
          </p:nvPr>
        </p:nvSpPr>
        <p:spPr>
          <a:xfrm>
            <a:off x="990600" y="2133600"/>
            <a:ext cx="7162800" cy="3581400"/>
          </a:xfrm>
        </p:spPr>
        <p:txBody>
          <a:bodyPr>
            <a:normAutofit/>
          </a:bodyPr>
          <a:lstStyle/>
          <a:p>
            <a:pPr eaLnBrk="1" hangingPunct="1"/>
            <a:r>
              <a:rPr lang="en-GB" altLang="zh-CN" sz="2400" dirty="0" smtClean="0"/>
              <a:t>Tao </a:t>
            </a:r>
            <a:r>
              <a:rPr lang="en-GB" altLang="zh-CN" sz="2400" dirty="0" err="1" smtClean="0"/>
              <a:t>jia’s</a:t>
            </a:r>
            <a:r>
              <a:rPr lang="en-GB" altLang="zh-CN" sz="2400" dirty="0" smtClean="0"/>
              <a:t> main interest was in theoretically explaining the cosmic principle and exploring the way of life—living such a life out of their own choice </a:t>
            </a:r>
          </a:p>
          <a:p>
            <a:pPr eaLnBrk="1" hangingPunct="1"/>
            <a:r>
              <a:rPr lang="en-GB" altLang="zh-CN" sz="2400" dirty="0" smtClean="0"/>
              <a:t>while </a:t>
            </a:r>
            <a:r>
              <a:rPr lang="en-GB" altLang="zh-CN" sz="2400" dirty="0" err="1" smtClean="0"/>
              <a:t>Taojiao’s</a:t>
            </a:r>
            <a:r>
              <a:rPr lang="en-GB" altLang="zh-CN" sz="2400" dirty="0" smtClean="0"/>
              <a:t> </a:t>
            </a:r>
            <a:r>
              <a:rPr lang="en-GB" altLang="zh-CN" sz="2400" dirty="0" smtClean="0"/>
              <a:t>pursuit was constantly carried on in the practices relating to longevity or immortality, enforced by the institutional systems and rituals.</a:t>
            </a:r>
            <a:r>
              <a:rPr lang="en-US" altLang="zh-CN" sz="2400" dirty="0" smtClean="0"/>
              <a:t> </a:t>
            </a:r>
          </a:p>
          <a:p>
            <a:pPr eaLnBrk="1" hangingPunct="1"/>
            <a:endParaRPr lang="zh-CN" altLang="en-US" sz="2400" dirty="0" smtClean="0"/>
          </a:p>
        </p:txBody>
      </p:sp>
    </p:spTree>
    <p:extLst>
      <p:ext uri="{BB962C8B-B14F-4D97-AF65-F5344CB8AC3E}">
        <p14:creationId xmlns:p14="http://schemas.microsoft.com/office/powerpoint/2010/main" val="2992846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66800"/>
            <a:ext cx="6400800" cy="457198"/>
          </a:xfrm>
        </p:spPr>
        <p:txBody>
          <a:bodyPr>
            <a:normAutofit fontScale="90000"/>
          </a:bodyPr>
          <a:lstStyle/>
          <a:p>
            <a:r>
              <a:rPr lang="en-US" altLang="zh-CN" sz="1400" b="1" dirty="0"/>
              <a:t>Difference between Philosophical and Religious Daoism</a:t>
            </a:r>
            <a:endParaRPr lang="en-GB" sz="1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0211671"/>
              </p:ext>
            </p:extLst>
          </p:nvPr>
        </p:nvGraphicFramePr>
        <p:xfrm>
          <a:off x="152400" y="1600201"/>
          <a:ext cx="8991600" cy="5181599"/>
        </p:xfrm>
        <a:graphic>
          <a:graphicData uri="http://schemas.openxmlformats.org/drawingml/2006/table">
            <a:tbl>
              <a:tblPr firstRow="1" bandRow="1">
                <a:tableStyleId>{5C22544A-7EE6-4342-B048-85BDC9FD1C3A}</a:tableStyleId>
              </a:tblPr>
              <a:tblGrid>
                <a:gridCol w="4388758">
                  <a:extLst>
                    <a:ext uri="{9D8B030D-6E8A-4147-A177-3AD203B41FA5}">
                      <a16:colId xmlns:a16="http://schemas.microsoft.com/office/drawing/2014/main" val="20000"/>
                    </a:ext>
                  </a:extLst>
                </a:gridCol>
                <a:gridCol w="4602842">
                  <a:extLst>
                    <a:ext uri="{9D8B030D-6E8A-4147-A177-3AD203B41FA5}">
                      <a16:colId xmlns:a16="http://schemas.microsoft.com/office/drawing/2014/main" val="20001"/>
                    </a:ext>
                  </a:extLst>
                </a:gridCol>
              </a:tblGrid>
              <a:tr h="551485">
                <a:tc>
                  <a:txBody>
                    <a:bodyPr/>
                    <a:lstStyle/>
                    <a:p>
                      <a:r>
                        <a:rPr lang="en-US" dirty="0" smtClean="0"/>
                        <a:t>Daoist</a:t>
                      </a:r>
                      <a:r>
                        <a:rPr lang="en-US" baseline="0" dirty="0" smtClean="0"/>
                        <a:t> Philosophy </a:t>
                      </a:r>
                      <a:endParaRPr lang="en-GB" dirty="0"/>
                    </a:p>
                  </a:txBody>
                  <a:tcPr/>
                </a:tc>
                <a:tc>
                  <a:txBody>
                    <a:bodyPr/>
                    <a:lstStyle/>
                    <a:p>
                      <a:r>
                        <a:rPr lang="en-US" dirty="0" smtClean="0"/>
                        <a:t>Daoist</a:t>
                      </a:r>
                      <a:r>
                        <a:rPr lang="en-US" baseline="0" dirty="0" smtClean="0"/>
                        <a:t> Religion </a:t>
                      </a:r>
                      <a:endParaRPr lang="en-GB" dirty="0"/>
                    </a:p>
                  </a:txBody>
                  <a:tcPr/>
                </a:tc>
                <a:extLst>
                  <a:ext uri="{0D108BD9-81ED-4DB2-BD59-A6C34878D82A}">
                    <a16:rowId xmlns:a16="http://schemas.microsoft.com/office/drawing/2014/main" val="10000"/>
                  </a:ext>
                </a:extLst>
              </a:tr>
              <a:tr h="1342900">
                <a:tc>
                  <a:txBody>
                    <a:bodyPr/>
                    <a:lstStyle/>
                    <a:p>
                      <a:r>
                        <a:rPr lang="en-GB" altLang="zh-CN" sz="1800" dirty="0" smtClean="0"/>
                        <a:t>Philosophical </a:t>
                      </a:r>
                      <a:r>
                        <a:rPr lang="en-US" altLang="zh-CN" sz="1800" dirty="0" smtClean="0"/>
                        <a:t>D</a:t>
                      </a:r>
                      <a:r>
                        <a:rPr lang="en-GB" altLang="zh-CN" sz="1800" dirty="0" err="1" smtClean="0"/>
                        <a:t>aoists</a:t>
                      </a:r>
                      <a:r>
                        <a:rPr lang="en-GB" altLang="zh-CN" sz="1800" dirty="0" smtClean="0"/>
                        <a:t> showed a strong moral and political indifference, if not a total ignorance and objection</a:t>
                      </a:r>
                      <a:endParaRPr lang="en-GB" dirty="0"/>
                    </a:p>
                  </a:txBody>
                  <a:tcPr/>
                </a:tc>
                <a:tc>
                  <a:txBody>
                    <a:bodyPr/>
                    <a:lstStyle/>
                    <a:p>
                      <a:r>
                        <a:rPr lang="en-GB" altLang="zh-CN" sz="1800" dirty="0" smtClean="0"/>
                        <a:t>Religious </a:t>
                      </a:r>
                      <a:r>
                        <a:rPr lang="en-US" altLang="zh-CN" sz="1800" dirty="0" smtClean="0"/>
                        <a:t>D</a:t>
                      </a:r>
                      <a:r>
                        <a:rPr lang="en-GB" altLang="zh-CN" sz="1800" dirty="0" err="1" smtClean="0"/>
                        <a:t>aoism</a:t>
                      </a:r>
                      <a:r>
                        <a:rPr lang="en-GB" altLang="zh-CN" sz="1800" dirty="0" smtClean="0"/>
                        <a:t>, for their need to appeal to the people, stressed the importance of morality and politics</a:t>
                      </a:r>
                      <a:endParaRPr lang="en-GB" dirty="0"/>
                    </a:p>
                  </a:txBody>
                  <a:tcPr/>
                </a:tc>
                <a:extLst>
                  <a:ext uri="{0D108BD9-81ED-4DB2-BD59-A6C34878D82A}">
                    <a16:rowId xmlns:a16="http://schemas.microsoft.com/office/drawing/2014/main" val="10001"/>
                  </a:ext>
                </a:extLst>
              </a:tr>
              <a:tr h="1231348">
                <a:tc>
                  <a:txBody>
                    <a:bodyPr/>
                    <a:lstStyle/>
                    <a:p>
                      <a:r>
                        <a:rPr lang="en-GB" altLang="zh-CN" sz="1800" dirty="0" smtClean="0"/>
                        <a:t>Philosophy commits itself to no spiritual power, but to </a:t>
                      </a:r>
                      <a:r>
                        <a:rPr lang="en-US" altLang="zh-CN" sz="1800" dirty="0" smtClean="0"/>
                        <a:t>D</a:t>
                      </a:r>
                      <a:r>
                        <a:rPr lang="en-GB" altLang="zh-CN" sz="1800" dirty="0" err="1" smtClean="0"/>
                        <a:t>ao</a:t>
                      </a:r>
                      <a:r>
                        <a:rPr lang="en-GB" altLang="zh-CN" sz="1800" dirty="0" smtClean="0"/>
                        <a:t> itself</a:t>
                      </a:r>
                      <a:endParaRPr lang="en-GB" dirty="0"/>
                    </a:p>
                  </a:txBody>
                  <a:tcPr/>
                </a:tc>
                <a:tc>
                  <a:txBody>
                    <a:bodyPr/>
                    <a:lstStyle/>
                    <a:p>
                      <a:r>
                        <a:rPr lang="en-GB" altLang="zh-CN" sz="1800" dirty="0" smtClean="0"/>
                        <a:t>religion worships any of spiritual beings, or taking them as the anthropomorphic embodiments of the </a:t>
                      </a:r>
                      <a:r>
                        <a:rPr lang="en-US" altLang="zh-CN" sz="1800" dirty="0" smtClean="0"/>
                        <a:t>D</a:t>
                      </a:r>
                      <a:r>
                        <a:rPr lang="en-GB" altLang="zh-CN" sz="1800" dirty="0" err="1" smtClean="0"/>
                        <a:t>ao</a:t>
                      </a:r>
                      <a:endParaRPr lang="en-GB" dirty="0"/>
                    </a:p>
                  </a:txBody>
                  <a:tcPr/>
                </a:tc>
                <a:extLst>
                  <a:ext uri="{0D108BD9-81ED-4DB2-BD59-A6C34878D82A}">
                    <a16:rowId xmlns:a16="http://schemas.microsoft.com/office/drawing/2014/main" val="10002"/>
                  </a:ext>
                </a:extLst>
              </a:tr>
              <a:tr h="1231348">
                <a:tc>
                  <a:txBody>
                    <a:bodyPr/>
                    <a:lstStyle/>
                    <a:p>
                      <a:r>
                        <a:rPr lang="en-GB" altLang="zh-CN" sz="1800" dirty="0" smtClean="0"/>
                        <a:t>The philosophy takes life and death as natural processes</a:t>
                      </a:r>
                      <a:endParaRPr lang="en-GB" dirty="0"/>
                    </a:p>
                  </a:txBody>
                  <a:tcPr/>
                </a:tc>
                <a:tc>
                  <a:txBody>
                    <a:bodyPr/>
                    <a:lstStyle/>
                    <a:p>
                      <a:r>
                        <a:rPr lang="en-GB" altLang="zh-CN" sz="1800" dirty="0" smtClean="0"/>
                        <a:t>religion tries to avoid death and prolong life, and death is to go somewhere in hell which never heard in classical </a:t>
                      </a:r>
                      <a:r>
                        <a:rPr lang="en-US" altLang="zh-CN" sz="1800" dirty="0" smtClean="0"/>
                        <a:t>D</a:t>
                      </a:r>
                      <a:r>
                        <a:rPr lang="en-GB" altLang="zh-CN" sz="1800" dirty="0" err="1" smtClean="0"/>
                        <a:t>aoism</a:t>
                      </a:r>
                      <a:endParaRPr lang="en-GB" dirty="0"/>
                    </a:p>
                  </a:txBody>
                  <a:tcPr/>
                </a:tc>
                <a:extLst>
                  <a:ext uri="{0D108BD9-81ED-4DB2-BD59-A6C34878D82A}">
                    <a16:rowId xmlns:a16="http://schemas.microsoft.com/office/drawing/2014/main" val="10003"/>
                  </a:ext>
                </a:extLst>
              </a:tr>
              <a:tr h="824518">
                <a:tc>
                  <a:txBody>
                    <a:bodyPr/>
                    <a:lstStyle/>
                    <a:p>
                      <a:r>
                        <a:rPr lang="en-US" altLang="zh-CN" sz="1800" dirty="0" smtClean="0"/>
                        <a:t>D</a:t>
                      </a:r>
                      <a:r>
                        <a:rPr lang="en-GB" altLang="zh-CN" sz="1800" dirty="0" err="1" smtClean="0"/>
                        <a:t>aoist</a:t>
                      </a:r>
                      <a:r>
                        <a:rPr lang="en-GB" altLang="zh-CN" sz="1800" dirty="0" smtClean="0"/>
                        <a:t> philosophy takes natural way as their highest ideal</a:t>
                      </a:r>
                      <a:endParaRPr lang="en-GB" dirty="0"/>
                    </a:p>
                  </a:txBody>
                  <a:tcPr/>
                </a:tc>
                <a:tc>
                  <a:txBody>
                    <a:bodyPr/>
                    <a:lstStyle/>
                    <a:p>
                      <a:r>
                        <a:rPr lang="en-GB" altLang="zh-CN" sz="1800" dirty="0" smtClean="0"/>
                        <a:t>the religion takes living forever and never dying as their ideal</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8560070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25222</TotalTime>
  <Words>1680</Words>
  <Application>Microsoft Office PowerPoint</Application>
  <PresentationFormat>On-screen Show (4:3)</PresentationFormat>
  <Paragraphs>125</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仿宋</vt:lpstr>
      <vt:lpstr>Arial</vt:lpstr>
      <vt:lpstr>Calibri</vt:lpstr>
      <vt:lpstr>Garamond</vt:lpstr>
      <vt:lpstr>Wingdings</vt:lpstr>
      <vt:lpstr>Couture</vt:lpstr>
      <vt:lpstr>Session 3</vt:lpstr>
      <vt:lpstr>Multifaceted nature of Daoism</vt:lpstr>
      <vt:lpstr>Daoism in the eyes of 19th Century Missionaries </vt:lpstr>
      <vt:lpstr>Daoist philosophy in the eyes of 19 Century missionaries </vt:lpstr>
      <vt:lpstr>Different Attitude toward Daoist Religion</vt:lpstr>
      <vt:lpstr>Health practice and Daoist religion</vt:lpstr>
      <vt:lpstr>PowerPoint Presentation</vt:lpstr>
      <vt:lpstr>Daoism as a philosophical system</vt:lpstr>
      <vt:lpstr>Taoism is not simply a philosophy</vt:lpstr>
      <vt:lpstr>Daoism is a Religion</vt:lpstr>
      <vt:lpstr> Origins of Chinese Yangsheng tradition  </vt:lpstr>
      <vt:lpstr>Daoist Philosophy (Dao Jia) and Daoist Religion (Dao Jiao)</vt:lpstr>
      <vt:lpstr>Similarities between philosophical and religious Daoism</vt:lpstr>
      <vt:lpstr>Differences between Daojia and Daojiao</vt:lpstr>
      <vt:lpstr>Difference between Philosophical and Religious Daoism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Yanxia Zhao</cp:lastModifiedBy>
  <cp:revision>110</cp:revision>
  <dcterms:created xsi:type="dcterms:W3CDTF">2006-08-16T00:00:00Z</dcterms:created>
  <dcterms:modified xsi:type="dcterms:W3CDTF">2019-03-06T11:08:08Z</dcterms:modified>
</cp:coreProperties>
</file>