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58" r:id="rId5"/>
    <p:sldId id="268" r:id="rId6"/>
    <p:sldId id="260" r:id="rId7"/>
    <p:sldId id="266" r:id="rId8"/>
    <p:sldId id="267" r:id="rId9"/>
    <p:sldId id="269" r:id="rId10"/>
    <p:sldId id="261" r:id="rId11"/>
    <p:sldId id="262" r:id="rId12"/>
    <p:sldId id="263" r:id="rId13"/>
    <p:sldId id="270" r:id="rId14"/>
    <p:sldId id="264" r:id="rId15"/>
    <p:sldId id="271" r:id="rId16"/>
    <p:sldId id="272" r:id="rId17"/>
    <p:sldId id="273" r:id="rId18"/>
    <p:sldId id="274" r:id="rId19"/>
    <p:sldId id="276" r:id="rId20"/>
    <p:sldId id="259" r:id="rId21"/>
    <p:sldId id="277" r:id="rId22"/>
    <p:sldId id="27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4" d="100"/>
          <a:sy n="94" d="100"/>
        </p:scale>
        <p:origin x="47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1599040919"/>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669297462"/>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61DDD9-4D19-440F-B3DD-8923D10273C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079763921"/>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761DDD9-4D19-440F-B3DD-8923D10273C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551858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761DDD9-4D19-440F-B3DD-8923D10273CD}" type="datetimeFigureOut">
              <a:rPr lang="en-GB" smtClean="0"/>
              <a:t>14/02/2019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733114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761DDD9-4D19-440F-B3DD-8923D10273CD}" type="datetimeFigureOut">
              <a:rPr lang="en-GB" smtClean="0"/>
              <a:t>14/02/2019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1954199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61DDD9-4D19-440F-B3DD-8923D10273CD}" type="datetimeFigureOut">
              <a:rPr lang="en-GB" smtClean="0"/>
              <a:t>14/02/2019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467630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564101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909729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085226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65414005"/>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61DDD9-4D19-440F-B3DD-8923D10273CD}" type="datetimeFigureOut">
              <a:rPr lang="en-GB" smtClean="0"/>
              <a:t>14/02/2019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69B25D-5CED-41BB-8D7B-3837E94B74C9}" type="slidenum">
              <a:rPr lang="en-GB" smtClean="0"/>
              <a:t>‹#›</a:t>
            </a:fld>
            <a:endParaRPr lang="en-GB"/>
          </a:p>
        </p:txBody>
      </p:sp>
    </p:spTree>
    <p:extLst>
      <p:ext uri="{BB962C8B-B14F-4D97-AF65-F5344CB8AC3E}">
        <p14:creationId xmlns:p14="http://schemas.microsoft.com/office/powerpoint/2010/main" val="4719596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Management skills, Knowledge &amp; practice</a:t>
            </a:r>
            <a:br>
              <a:rPr lang="en-GB" dirty="0"/>
            </a:br>
            <a:endParaRPr lang="en-GB" dirty="0"/>
          </a:p>
        </p:txBody>
      </p:sp>
      <p:sp>
        <p:nvSpPr>
          <p:cNvPr id="3" name="Subtitle 2"/>
          <p:cNvSpPr>
            <a:spLocks noGrp="1"/>
          </p:cNvSpPr>
          <p:nvPr>
            <p:ph type="subTitle" idx="1"/>
          </p:nvPr>
        </p:nvSpPr>
        <p:spPr/>
        <p:txBody>
          <a:bodyPr/>
          <a:lstStyle/>
          <a:p>
            <a:r>
              <a:rPr lang="en-GB" dirty="0" smtClean="0"/>
              <a:t>Performance management, supervision and appraisal</a:t>
            </a:r>
            <a:endParaRPr lang="en-GB" dirty="0"/>
          </a:p>
        </p:txBody>
      </p:sp>
    </p:spTree>
    <p:extLst>
      <p:ext uri="{BB962C8B-B14F-4D97-AF65-F5344CB8AC3E}">
        <p14:creationId xmlns:p14="http://schemas.microsoft.com/office/powerpoint/2010/main" val="9681688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Open and transparent communication </a:t>
            </a:r>
            <a:r>
              <a:rPr lang="en-US" dirty="0" smtClean="0"/>
              <a:t>is vital</a:t>
            </a:r>
            <a:endParaRPr lang="en-GB" dirty="0"/>
          </a:p>
        </p:txBody>
      </p:sp>
      <p:sp>
        <p:nvSpPr>
          <p:cNvPr id="3" name="Content Placeholder 2"/>
          <p:cNvSpPr>
            <a:spLocks noGrp="1"/>
          </p:cNvSpPr>
          <p:nvPr>
            <p:ph idx="1"/>
          </p:nvPr>
        </p:nvSpPr>
        <p:spPr/>
        <p:txBody>
          <a:bodyPr/>
          <a:lstStyle/>
          <a:p>
            <a:r>
              <a:rPr lang="en-GB" dirty="0" smtClean="0"/>
              <a:t>Formal: meetings, supervision, appraisal, emails</a:t>
            </a:r>
          </a:p>
          <a:p>
            <a:r>
              <a:rPr lang="en-GB" dirty="0" smtClean="0"/>
              <a:t>Informal: temperature checks - keeping in touch, chats in the kitchen, greeting each other at start and end of day</a:t>
            </a:r>
            <a:endParaRPr lang="en-GB" dirty="0"/>
          </a:p>
        </p:txBody>
      </p:sp>
    </p:spTree>
    <p:extLst>
      <p:ext uri="{BB962C8B-B14F-4D97-AF65-F5344CB8AC3E}">
        <p14:creationId xmlns:p14="http://schemas.microsoft.com/office/powerpoint/2010/main" val="12682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What is performance management</a:t>
            </a:r>
            <a:br>
              <a:rPr lang="en-US" sz="3600" dirty="0"/>
            </a:br>
            <a:r>
              <a:rPr lang="en-US" sz="3600" dirty="0"/>
              <a:t>and improvement?</a:t>
            </a:r>
            <a:endParaRPr lang="en-GB" sz="3600" dirty="0"/>
          </a:p>
        </p:txBody>
      </p:sp>
      <p:sp>
        <p:nvSpPr>
          <p:cNvPr id="3" name="Content Placeholder 2"/>
          <p:cNvSpPr>
            <a:spLocks noGrp="1"/>
          </p:cNvSpPr>
          <p:nvPr>
            <p:ph idx="1"/>
          </p:nvPr>
        </p:nvSpPr>
        <p:spPr/>
        <p:txBody>
          <a:bodyPr>
            <a:normAutofit lnSpcReduction="10000"/>
          </a:bodyPr>
          <a:lstStyle/>
          <a:p>
            <a:pPr marL="0" indent="0">
              <a:buNone/>
            </a:pPr>
            <a:r>
              <a:rPr lang="en-US" dirty="0"/>
              <a:t>Performance management is a means of enabling and </a:t>
            </a:r>
            <a:r>
              <a:rPr lang="en-US" dirty="0" smtClean="0"/>
              <a:t>delivering the </a:t>
            </a:r>
            <a:r>
              <a:rPr lang="en-US" dirty="0"/>
              <a:t>best possible service through processes such as: </a:t>
            </a:r>
            <a:r>
              <a:rPr lang="en-US" dirty="0" smtClean="0"/>
              <a:t>setting outcomes</a:t>
            </a:r>
            <a:r>
              <a:rPr lang="en-US" dirty="0"/>
              <a:t>, goals, and expectations, monitoring progress,</a:t>
            </a:r>
          </a:p>
          <a:p>
            <a:pPr marL="0" indent="0">
              <a:buNone/>
            </a:pPr>
            <a:r>
              <a:rPr lang="en-US" dirty="0"/>
              <a:t>measuring outcomes, and </a:t>
            </a:r>
            <a:r>
              <a:rPr lang="en-US" dirty="0" err="1"/>
              <a:t>recognising</a:t>
            </a:r>
            <a:r>
              <a:rPr lang="en-US" dirty="0"/>
              <a:t> or supporting </a:t>
            </a:r>
            <a:r>
              <a:rPr lang="en-US" dirty="0" smtClean="0"/>
              <a:t>improvement for </a:t>
            </a:r>
            <a:r>
              <a:rPr lang="en-US" dirty="0"/>
              <a:t>individual workers and the workforce as a whole.</a:t>
            </a:r>
            <a:endParaRPr lang="en-GB" dirty="0"/>
          </a:p>
        </p:txBody>
      </p:sp>
    </p:spTree>
    <p:extLst>
      <p:ext uri="{BB962C8B-B14F-4D97-AF65-F5344CB8AC3E}">
        <p14:creationId xmlns:p14="http://schemas.microsoft.com/office/powerpoint/2010/main" val="30649491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supervision?</a:t>
            </a:r>
            <a:br>
              <a:rPr lang="en-GB" dirty="0"/>
            </a:br>
            <a:endParaRPr lang="en-GB" dirty="0"/>
          </a:p>
        </p:txBody>
      </p:sp>
      <p:sp>
        <p:nvSpPr>
          <p:cNvPr id="3" name="Content Placeholder 2"/>
          <p:cNvSpPr>
            <a:spLocks noGrp="1"/>
          </p:cNvSpPr>
          <p:nvPr>
            <p:ph idx="1"/>
          </p:nvPr>
        </p:nvSpPr>
        <p:spPr/>
        <p:txBody>
          <a:bodyPr>
            <a:normAutofit fontScale="92500"/>
          </a:bodyPr>
          <a:lstStyle/>
          <a:p>
            <a:pPr marL="0" indent="0">
              <a:buNone/>
            </a:pPr>
            <a:r>
              <a:rPr lang="en-US" dirty="0"/>
              <a:t>Supervision is an accountable, two-way process, which supports</a:t>
            </a:r>
            <a:r>
              <a:rPr lang="en-US" dirty="0" smtClean="0"/>
              <a:t>, motivates </a:t>
            </a:r>
            <a:r>
              <a:rPr lang="en-US" dirty="0"/>
              <a:t>and enables the development of good practice </a:t>
            </a:r>
            <a:r>
              <a:rPr lang="en-US" dirty="0" smtClean="0"/>
              <a:t>for individual </a:t>
            </a:r>
            <a:r>
              <a:rPr lang="en-US" dirty="0"/>
              <a:t>social care workers. As a result, this improves the quality</a:t>
            </a:r>
          </a:p>
          <a:p>
            <a:pPr marL="0" indent="0">
              <a:buNone/>
            </a:pPr>
            <a:r>
              <a:rPr lang="en-US" dirty="0"/>
              <a:t>of service provided by the </a:t>
            </a:r>
            <a:r>
              <a:rPr lang="en-US" dirty="0" err="1"/>
              <a:t>organisation</a:t>
            </a:r>
            <a:r>
              <a:rPr lang="en-US" dirty="0"/>
              <a:t>. Supervision is a vital </a:t>
            </a:r>
            <a:r>
              <a:rPr lang="en-US" dirty="0" smtClean="0"/>
              <a:t>part of </a:t>
            </a:r>
            <a:r>
              <a:rPr lang="en-US" dirty="0"/>
              <a:t>individual </a:t>
            </a:r>
            <a:r>
              <a:rPr lang="en-US" b="1" dirty="0"/>
              <a:t>performance management.</a:t>
            </a:r>
            <a:endParaRPr lang="en-GB" b="1" dirty="0"/>
          </a:p>
        </p:txBody>
      </p:sp>
    </p:spTree>
    <p:extLst>
      <p:ext uri="{BB962C8B-B14F-4D97-AF65-F5344CB8AC3E}">
        <p14:creationId xmlns:p14="http://schemas.microsoft.com/office/powerpoint/2010/main" val="30046925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Developing competence to performance manage staff</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smtClean="0"/>
              <a:t>4 ways a manager can develop competence:</a:t>
            </a:r>
          </a:p>
          <a:p>
            <a:r>
              <a:rPr lang="en-US" dirty="0" smtClean="0"/>
              <a:t>Management</a:t>
            </a:r>
            <a:r>
              <a:rPr lang="en-US" dirty="0"/>
              <a:t>, learning and </a:t>
            </a:r>
            <a:r>
              <a:rPr lang="en-US" dirty="0" smtClean="0"/>
              <a:t>development </a:t>
            </a:r>
            <a:r>
              <a:rPr lang="en-US" dirty="0" err="1"/>
              <a:t>programmes</a:t>
            </a:r>
            <a:r>
              <a:rPr lang="en-US" dirty="0"/>
              <a:t> and qualifications. </a:t>
            </a:r>
          </a:p>
          <a:p>
            <a:r>
              <a:rPr lang="en-US" dirty="0"/>
              <a:t>Specific supervision and/or appraisal </a:t>
            </a:r>
            <a:r>
              <a:rPr lang="en-US" dirty="0" err="1"/>
              <a:t>programmes</a:t>
            </a:r>
            <a:r>
              <a:rPr lang="en-US" dirty="0"/>
              <a:t> to develop competence and skills. </a:t>
            </a:r>
          </a:p>
          <a:p>
            <a:r>
              <a:rPr lang="en-US" dirty="0"/>
              <a:t>Refresher training at agreed intervals. </a:t>
            </a:r>
          </a:p>
          <a:p>
            <a:r>
              <a:rPr lang="en-US" dirty="0"/>
              <a:t>Shadowing a more experienced supervisor. </a:t>
            </a:r>
            <a:endParaRPr lang="en-GB" dirty="0"/>
          </a:p>
        </p:txBody>
      </p:sp>
    </p:spTree>
    <p:extLst>
      <p:ext uri="{BB962C8B-B14F-4D97-AF65-F5344CB8AC3E}">
        <p14:creationId xmlns:p14="http://schemas.microsoft.com/office/powerpoint/2010/main" val="129328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it for?</a:t>
            </a:r>
            <a:endParaRPr lang="en-GB" dirty="0"/>
          </a:p>
        </p:txBody>
      </p:sp>
      <p:sp>
        <p:nvSpPr>
          <p:cNvPr id="3" name="Content Placeholder 2"/>
          <p:cNvSpPr>
            <a:spLocks noGrp="1"/>
          </p:cNvSpPr>
          <p:nvPr>
            <p:ph idx="1"/>
          </p:nvPr>
        </p:nvSpPr>
        <p:spPr/>
        <p:txBody>
          <a:bodyPr/>
          <a:lstStyle/>
          <a:p>
            <a:pPr marL="0" indent="0">
              <a:buNone/>
            </a:pPr>
            <a:r>
              <a:rPr lang="en-US" dirty="0"/>
              <a:t>All social care workers and managers, whether they are </a:t>
            </a:r>
            <a:r>
              <a:rPr lang="en-US" dirty="0" smtClean="0"/>
              <a:t>full, part-time</a:t>
            </a:r>
            <a:r>
              <a:rPr lang="en-US" dirty="0"/>
              <a:t>, volunteers, apprentices or work placement </a:t>
            </a:r>
            <a:r>
              <a:rPr lang="en-US" dirty="0" smtClean="0"/>
              <a:t>students need </a:t>
            </a:r>
            <a:r>
              <a:rPr lang="en-US" dirty="0"/>
              <a:t>supervision and appraisal</a:t>
            </a:r>
            <a:r>
              <a:rPr lang="en-US" dirty="0" smtClean="0"/>
              <a:t>.</a:t>
            </a:r>
          </a:p>
          <a:p>
            <a:pPr marL="0" indent="0">
              <a:buNone/>
            </a:pPr>
            <a:endParaRPr lang="en-US" dirty="0"/>
          </a:p>
          <a:p>
            <a:pPr marL="0" indent="0">
              <a:buNone/>
            </a:pPr>
            <a:r>
              <a:rPr lang="en-US" dirty="0" smtClean="0"/>
              <a:t>Social Care Wales 2012</a:t>
            </a:r>
            <a:endParaRPr lang="en-GB" dirty="0"/>
          </a:p>
        </p:txBody>
      </p:sp>
    </p:spTree>
    <p:extLst>
      <p:ext uri="{BB962C8B-B14F-4D97-AF65-F5344CB8AC3E}">
        <p14:creationId xmlns:p14="http://schemas.microsoft.com/office/powerpoint/2010/main" val="2046834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appraisal</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a:t>Appraisal is </a:t>
            </a:r>
            <a:r>
              <a:rPr lang="en-US" dirty="0" smtClean="0"/>
              <a:t>a formal </a:t>
            </a:r>
            <a:r>
              <a:rPr lang="en-US" dirty="0"/>
              <a:t>process involving the review of </a:t>
            </a:r>
            <a:r>
              <a:rPr lang="en-US" dirty="0" smtClean="0"/>
              <a:t>a social </a:t>
            </a:r>
            <a:r>
              <a:rPr lang="en-US" dirty="0"/>
              <a:t>care worker’s performance and improvement over </a:t>
            </a:r>
            <a:r>
              <a:rPr lang="en-US" dirty="0" smtClean="0"/>
              <a:t>a period </a:t>
            </a:r>
            <a:r>
              <a:rPr lang="en-US" dirty="0"/>
              <a:t>of time, usually annually. It includes evaluation of </a:t>
            </a:r>
            <a:r>
              <a:rPr lang="en-US" dirty="0" smtClean="0"/>
              <a:t>goals and </a:t>
            </a:r>
            <a:r>
              <a:rPr lang="en-US" dirty="0"/>
              <a:t>objectives; evaluation of job role; identifying </a:t>
            </a:r>
            <a:r>
              <a:rPr lang="en-US" dirty="0" smtClean="0"/>
              <a:t>positive performance</a:t>
            </a:r>
            <a:r>
              <a:rPr lang="en-US" dirty="0"/>
              <a:t>; identifying areas for improvement and </a:t>
            </a:r>
            <a:r>
              <a:rPr lang="en-US" dirty="0" smtClean="0"/>
              <a:t>identifying and </a:t>
            </a:r>
            <a:r>
              <a:rPr lang="en-US" dirty="0"/>
              <a:t>planning how development needs will be met.</a:t>
            </a:r>
            <a:endParaRPr lang="en-GB" dirty="0"/>
          </a:p>
        </p:txBody>
      </p:sp>
    </p:spTree>
    <p:extLst>
      <p:ext uri="{BB962C8B-B14F-4D97-AF65-F5344CB8AC3E}">
        <p14:creationId xmlns:p14="http://schemas.microsoft.com/office/powerpoint/2010/main" val="17697849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the difference between supervision and appraisal</a:t>
            </a:r>
            <a:endParaRPr lang="en-GB" dirty="0"/>
          </a:p>
        </p:txBody>
      </p:sp>
      <p:sp>
        <p:nvSpPr>
          <p:cNvPr id="3" name="Content Placeholder 2"/>
          <p:cNvSpPr>
            <a:spLocks noGrp="1"/>
          </p:cNvSpPr>
          <p:nvPr>
            <p:ph idx="1"/>
          </p:nvPr>
        </p:nvSpPr>
        <p:spPr/>
        <p:txBody>
          <a:bodyPr>
            <a:normAutofit fontScale="85000" lnSpcReduction="20000"/>
          </a:bodyPr>
          <a:lstStyle/>
          <a:p>
            <a:r>
              <a:rPr lang="en-US" dirty="0"/>
              <a:t>Supervision is the regular, contact between a supervisor and a social care worker in which to monitor and reflect on practice; review and </a:t>
            </a:r>
            <a:r>
              <a:rPr lang="en-US" dirty="0" err="1"/>
              <a:t>prioritise</a:t>
            </a:r>
            <a:r>
              <a:rPr lang="en-US" dirty="0"/>
              <a:t> work with individuals; provide guidance and support and identify areas of work that need development. </a:t>
            </a:r>
          </a:p>
          <a:p>
            <a:r>
              <a:rPr lang="en-US" dirty="0"/>
              <a:t>Appraisal is the evaluation process that follows the monitoring of practice and performance. It allows job and individual development objectives and plans, with milestones, to be agreed for ongoing review through supervision. </a:t>
            </a:r>
            <a:endParaRPr lang="en-GB" dirty="0"/>
          </a:p>
        </p:txBody>
      </p:sp>
    </p:spTree>
    <p:extLst>
      <p:ext uri="{BB962C8B-B14F-4D97-AF65-F5344CB8AC3E}">
        <p14:creationId xmlns:p14="http://schemas.microsoft.com/office/powerpoint/2010/main" val="2190379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a:t>
            </a:r>
            <a:r>
              <a:rPr lang="en-GB" sz="3600" dirty="0" smtClean="0"/>
              <a:t>rsonal and professional attributes for performance management</a:t>
            </a:r>
            <a:endParaRPr lang="en-GB" sz="3600"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a:t>• Honesty and integrity.</a:t>
            </a:r>
          </a:p>
          <a:p>
            <a:pPr marL="0" indent="0">
              <a:buNone/>
            </a:pPr>
            <a:r>
              <a:rPr lang="en-US" dirty="0"/>
              <a:t>• Listening and communication skills.</a:t>
            </a:r>
          </a:p>
          <a:p>
            <a:pPr marL="0" indent="0">
              <a:buNone/>
            </a:pPr>
            <a:r>
              <a:rPr lang="en-US" dirty="0"/>
              <a:t>• Leadership and motivational skills.</a:t>
            </a:r>
          </a:p>
          <a:p>
            <a:pPr marL="0" indent="0">
              <a:buNone/>
            </a:pPr>
            <a:r>
              <a:rPr lang="en-US" dirty="0"/>
              <a:t>• Being a good role model.</a:t>
            </a:r>
          </a:p>
          <a:p>
            <a:pPr marL="0" indent="0">
              <a:buNone/>
            </a:pPr>
            <a:r>
              <a:rPr lang="en-US" dirty="0"/>
              <a:t>• Analysis of practice.</a:t>
            </a:r>
          </a:p>
          <a:p>
            <a:pPr marL="0" indent="0">
              <a:buNone/>
            </a:pPr>
            <a:r>
              <a:rPr lang="en-US" dirty="0"/>
              <a:t>• Confidence building skills.</a:t>
            </a:r>
          </a:p>
          <a:p>
            <a:pPr marL="0" indent="0">
              <a:buNone/>
            </a:pPr>
            <a:r>
              <a:rPr lang="en-US" dirty="0"/>
              <a:t>• Boundary setting.</a:t>
            </a:r>
          </a:p>
          <a:p>
            <a:pPr marL="0" indent="0">
              <a:buNone/>
            </a:pPr>
            <a:r>
              <a:rPr lang="en-US" dirty="0"/>
              <a:t>• Policy and practice knowledge and credibility.</a:t>
            </a:r>
          </a:p>
          <a:p>
            <a:pPr marL="0" indent="0">
              <a:buNone/>
            </a:pPr>
            <a:r>
              <a:rPr lang="en-US" dirty="0"/>
              <a:t>• Knowledge and understanding of staff development.</a:t>
            </a:r>
          </a:p>
          <a:p>
            <a:pPr marL="0" indent="0">
              <a:buNone/>
            </a:pPr>
            <a:r>
              <a:rPr lang="en-US" dirty="0"/>
              <a:t>• Flexibility and a ‘worker </a:t>
            </a:r>
            <a:r>
              <a:rPr lang="en-US" dirty="0" err="1"/>
              <a:t>centred</a:t>
            </a:r>
            <a:r>
              <a:rPr lang="en-US" dirty="0"/>
              <a:t>’ approach.</a:t>
            </a:r>
            <a:endParaRPr lang="en-GB" dirty="0"/>
          </a:p>
        </p:txBody>
      </p:sp>
    </p:spTree>
    <p:extLst>
      <p:ext uri="{BB962C8B-B14F-4D97-AF65-F5344CB8AC3E}">
        <p14:creationId xmlns:p14="http://schemas.microsoft.com/office/powerpoint/2010/main" val="544342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the benefits? For the individual</a:t>
            </a:r>
            <a:endParaRPr lang="en-GB" dirty="0"/>
          </a:p>
        </p:txBody>
      </p:sp>
      <p:sp>
        <p:nvSpPr>
          <p:cNvPr id="3" name="Content Placeholder 2"/>
          <p:cNvSpPr>
            <a:spLocks noGrp="1"/>
          </p:cNvSpPr>
          <p:nvPr>
            <p:ph idx="1"/>
          </p:nvPr>
        </p:nvSpPr>
        <p:spPr/>
        <p:txBody>
          <a:bodyPr>
            <a:normAutofit fontScale="62500" lnSpcReduction="20000"/>
          </a:bodyPr>
          <a:lstStyle/>
          <a:p>
            <a:r>
              <a:rPr lang="en-US" dirty="0"/>
              <a:t>Supports the social care worker to be clear about his or her </a:t>
            </a:r>
            <a:r>
              <a:rPr lang="en-US" i="1" dirty="0"/>
              <a:t>responsibilities and accountabilities and competent in his or her role. </a:t>
            </a:r>
            <a:endParaRPr lang="en-US" dirty="0"/>
          </a:p>
          <a:p>
            <a:r>
              <a:rPr lang="en-US" i="1" dirty="0" smtClean="0"/>
              <a:t>The </a:t>
            </a:r>
            <a:r>
              <a:rPr lang="en-US" i="1" dirty="0"/>
              <a:t>opportunity to reflect on, </a:t>
            </a:r>
            <a:r>
              <a:rPr lang="en-US" i="1" dirty="0" err="1"/>
              <a:t>analyse</a:t>
            </a:r>
            <a:r>
              <a:rPr lang="en-US" i="1" dirty="0"/>
              <a:t> and evaluate practice. </a:t>
            </a:r>
            <a:endParaRPr lang="en-US" dirty="0"/>
          </a:p>
          <a:p>
            <a:r>
              <a:rPr lang="en-US" dirty="0" smtClean="0"/>
              <a:t>Enables </a:t>
            </a:r>
            <a:r>
              <a:rPr lang="en-US" dirty="0"/>
              <a:t>setting, agreeing and reviewing SMART (specific, </a:t>
            </a:r>
            <a:r>
              <a:rPr lang="en-US" i="1" dirty="0"/>
              <a:t>measurable, achievable, realistic, timely) goals and objectives. </a:t>
            </a:r>
            <a:endParaRPr lang="en-US" dirty="0"/>
          </a:p>
          <a:p>
            <a:r>
              <a:rPr lang="en-GB" i="1" dirty="0" smtClean="0"/>
              <a:t>Provides </a:t>
            </a:r>
            <a:r>
              <a:rPr lang="en-GB" i="1" dirty="0"/>
              <a:t>constructive feedback. </a:t>
            </a:r>
            <a:endParaRPr lang="en-GB" dirty="0"/>
          </a:p>
          <a:p>
            <a:r>
              <a:rPr lang="en-GB" i="1" dirty="0" smtClean="0"/>
              <a:t>Promotes </a:t>
            </a:r>
            <a:r>
              <a:rPr lang="en-GB" i="1" dirty="0"/>
              <a:t>consistency of practice. </a:t>
            </a:r>
            <a:endParaRPr lang="en-GB" dirty="0"/>
          </a:p>
          <a:p>
            <a:r>
              <a:rPr lang="en-US" i="1" dirty="0" err="1" smtClean="0"/>
              <a:t>Recognises</a:t>
            </a:r>
            <a:r>
              <a:rPr lang="en-US" i="1" dirty="0" smtClean="0"/>
              <a:t> </a:t>
            </a:r>
            <a:r>
              <a:rPr lang="en-US" i="1" dirty="0"/>
              <a:t>and values good practice. </a:t>
            </a:r>
            <a:endParaRPr lang="en-US" dirty="0"/>
          </a:p>
          <a:p>
            <a:r>
              <a:rPr lang="en-US" i="1" dirty="0" smtClean="0"/>
              <a:t>Supports </a:t>
            </a:r>
            <a:r>
              <a:rPr lang="en-US" i="1" dirty="0"/>
              <a:t>the health and well being of the social care worker. </a:t>
            </a:r>
            <a:endParaRPr lang="en-US" dirty="0"/>
          </a:p>
          <a:p>
            <a:r>
              <a:rPr lang="en-US" dirty="0" smtClean="0"/>
              <a:t>Supports </a:t>
            </a:r>
            <a:r>
              <a:rPr lang="en-US" dirty="0"/>
              <a:t>people to </a:t>
            </a:r>
            <a:r>
              <a:rPr lang="en-US" dirty="0" smtClean="0"/>
              <a:t>understand </a:t>
            </a:r>
            <a:r>
              <a:rPr lang="en-US" dirty="0"/>
              <a:t>their role in the </a:t>
            </a:r>
            <a:r>
              <a:rPr lang="en-US" dirty="0" smtClean="0"/>
              <a:t>social care </a:t>
            </a:r>
            <a:r>
              <a:rPr lang="en-US" dirty="0"/>
              <a:t>workforce.</a:t>
            </a:r>
          </a:p>
          <a:p>
            <a:pPr marL="0" indent="0">
              <a:buNone/>
            </a:pPr>
            <a:r>
              <a:rPr lang="en-US" dirty="0" smtClean="0"/>
              <a:t> </a:t>
            </a:r>
            <a:endParaRPr lang="en-GB" dirty="0"/>
          </a:p>
        </p:txBody>
      </p:sp>
    </p:spTree>
    <p:extLst>
      <p:ext uri="{BB962C8B-B14F-4D97-AF65-F5344CB8AC3E}">
        <p14:creationId xmlns:p14="http://schemas.microsoft.com/office/powerpoint/2010/main" val="3085109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for the individual cont’d</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smtClean="0"/>
              <a:t>• </a:t>
            </a:r>
            <a:r>
              <a:rPr lang="en-US" dirty="0"/>
              <a:t>Reinforces clear professional boundaries.</a:t>
            </a:r>
          </a:p>
          <a:p>
            <a:pPr marL="0" indent="0">
              <a:buNone/>
            </a:pPr>
            <a:r>
              <a:rPr lang="en-US" dirty="0"/>
              <a:t>• Promotes self confidence.</a:t>
            </a:r>
          </a:p>
          <a:p>
            <a:pPr marL="0" indent="0">
              <a:buNone/>
            </a:pPr>
            <a:r>
              <a:rPr lang="en-US" dirty="0"/>
              <a:t>• Identifies learning and development needs.</a:t>
            </a:r>
          </a:p>
          <a:p>
            <a:pPr marL="0" indent="0">
              <a:buNone/>
            </a:pPr>
            <a:r>
              <a:rPr lang="en-US" dirty="0"/>
              <a:t>• Identifies possible coaching and mentoring needs.</a:t>
            </a:r>
          </a:p>
          <a:p>
            <a:pPr marL="0" indent="0">
              <a:buNone/>
            </a:pPr>
            <a:r>
              <a:rPr lang="en-US" dirty="0"/>
              <a:t>• Develops team working.</a:t>
            </a:r>
          </a:p>
          <a:p>
            <a:pPr marL="0" indent="0">
              <a:buNone/>
            </a:pPr>
            <a:r>
              <a:rPr lang="en-US" dirty="0"/>
              <a:t>• Increases transparency and openness.</a:t>
            </a:r>
            <a:endParaRPr lang="en-GB" dirty="0"/>
          </a:p>
        </p:txBody>
      </p:sp>
    </p:spTree>
    <p:extLst>
      <p:ext uri="{BB962C8B-B14F-4D97-AF65-F5344CB8AC3E}">
        <p14:creationId xmlns:p14="http://schemas.microsoft.com/office/powerpoint/2010/main" val="79650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for the organisation:</a:t>
            </a:r>
            <a:endParaRPr lang="en-GB" dirty="0"/>
          </a:p>
        </p:txBody>
      </p:sp>
      <p:sp>
        <p:nvSpPr>
          <p:cNvPr id="3" name="Content Placeholder 2"/>
          <p:cNvSpPr>
            <a:spLocks noGrp="1"/>
          </p:cNvSpPr>
          <p:nvPr>
            <p:ph idx="1"/>
          </p:nvPr>
        </p:nvSpPr>
        <p:spPr>
          <a:xfrm>
            <a:off x="467544" y="1412776"/>
            <a:ext cx="8229600" cy="4525963"/>
          </a:xfrm>
        </p:spPr>
        <p:txBody>
          <a:bodyPr>
            <a:noAutofit/>
          </a:bodyPr>
          <a:lstStyle/>
          <a:p>
            <a:r>
              <a:rPr lang="en-US" sz="1600" dirty="0"/>
              <a:t>Supporting the social care worker to understand the </a:t>
            </a:r>
            <a:r>
              <a:rPr lang="en-US" sz="1600" i="1" dirty="0" err="1"/>
              <a:t>organisational</a:t>
            </a:r>
            <a:r>
              <a:rPr lang="en-US" sz="1600" i="1" dirty="0"/>
              <a:t> values, also what outcomes the </a:t>
            </a:r>
            <a:r>
              <a:rPr lang="en-US" sz="1600" i="1" dirty="0" err="1"/>
              <a:t>organisation</a:t>
            </a:r>
            <a:r>
              <a:rPr lang="en-US" sz="1600" i="1" dirty="0"/>
              <a:t> is working to and how they contribute to these. </a:t>
            </a:r>
            <a:endParaRPr lang="en-US" sz="1600" dirty="0"/>
          </a:p>
          <a:p>
            <a:r>
              <a:rPr lang="en-US" sz="1600" dirty="0" smtClean="0"/>
              <a:t>Ensuring </a:t>
            </a:r>
            <a:r>
              <a:rPr lang="en-US" sz="1600" dirty="0"/>
              <a:t>that service users and their </a:t>
            </a:r>
            <a:r>
              <a:rPr lang="en-US" sz="1600" dirty="0" err="1"/>
              <a:t>carers</a:t>
            </a:r>
            <a:r>
              <a:rPr lang="en-US" sz="1600" dirty="0"/>
              <a:t> receive </a:t>
            </a:r>
            <a:r>
              <a:rPr lang="en-US" sz="1600" i="1" dirty="0"/>
              <a:t>a quality service. </a:t>
            </a:r>
            <a:endParaRPr lang="en-US" sz="1600" dirty="0"/>
          </a:p>
          <a:p>
            <a:r>
              <a:rPr lang="en-US" sz="1600" dirty="0" smtClean="0"/>
              <a:t>Enabling </a:t>
            </a:r>
            <a:r>
              <a:rPr lang="en-US" sz="1600" dirty="0"/>
              <a:t>understanding and implementation of policies </a:t>
            </a:r>
            <a:r>
              <a:rPr lang="en-US" sz="1600" i="1" dirty="0"/>
              <a:t>and procedures. </a:t>
            </a:r>
            <a:endParaRPr lang="en-US" sz="1600" dirty="0"/>
          </a:p>
          <a:p>
            <a:r>
              <a:rPr lang="en-GB" sz="1600" i="1" dirty="0" smtClean="0"/>
              <a:t>Improving </a:t>
            </a:r>
            <a:r>
              <a:rPr lang="en-GB" sz="1600" i="1" dirty="0"/>
              <a:t>internal communication. </a:t>
            </a:r>
            <a:endParaRPr lang="en-GB" sz="1600" dirty="0"/>
          </a:p>
          <a:p>
            <a:r>
              <a:rPr lang="en-US" sz="1600" i="1" dirty="0" smtClean="0"/>
              <a:t>Sharing </a:t>
            </a:r>
            <a:r>
              <a:rPr lang="en-US" sz="1600" i="1" dirty="0"/>
              <a:t>responsibility for achieving outcomes. </a:t>
            </a:r>
            <a:endParaRPr lang="en-US" sz="1600" dirty="0"/>
          </a:p>
          <a:p>
            <a:r>
              <a:rPr lang="en-GB" sz="1600" i="1" dirty="0" smtClean="0"/>
              <a:t>Promoting </a:t>
            </a:r>
            <a:r>
              <a:rPr lang="en-GB" sz="1600" i="1" dirty="0"/>
              <a:t>staff retention. </a:t>
            </a:r>
            <a:endParaRPr lang="en-GB" sz="1600" dirty="0"/>
          </a:p>
          <a:p>
            <a:r>
              <a:rPr lang="en-US" sz="1600" i="1" dirty="0" smtClean="0"/>
              <a:t>Reducing </a:t>
            </a:r>
            <a:r>
              <a:rPr lang="en-US" sz="1600" i="1" dirty="0"/>
              <a:t>rates of grievances, sickness and complaints. </a:t>
            </a:r>
            <a:endParaRPr lang="en-US" sz="1600" dirty="0"/>
          </a:p>
          <a:p>
            <a:r>
              <a:rPr lang="en-US" sz="1600" dirty="0" smtClean="0"/>
              <a:t>Supporting </a:t>
            </a:r>
            <a:r>
              <a:rPr lang="en-US" sz="1600" dirty="0"/>
              <a:t>the social care worker to achieve the </a:t>
            </a:r>
            <a:r>
              <a:rPr lang="en-US" sz="1600" i="1" dirty="0" err="1"/>
              <a:t>organisation’s</a:t>
            </a:r>
            <a:r>
              <a:rPr lang="en-US" sz="1600" i="1" dirty="0"/>
              <a:t> outcomes and standards. </a:t>
            </a:r>
            <a:endParaRPr lang="en-US" sz="1600" dirty="0"/>
          </a:p>
          <a:p>
            <a:r>
              <a:rPr lang="en-US" sz="1600" dirty="0" smtClean="0"/>
              <a:t>Promoting </a:t>
            </a:r>
            <a:r>
              <a:rPr lang="en-US" sz="1600" dirty="0"/>
              <a:t>clear communication between the </a:t>
            </a:r>
            <a:r>
              <a:rPr lang="en-US" sz="1600" dirty="0" err="1"/>
              <a:t>organisation</a:t>
            </a:r>
            <a:r>
              <a:rPr lang="en-US" sz="1600" dirty="0"/>
              <a:t> </a:t>
            </a:r>
            <a:r>
              <a:rPr lang="en-US" sz="1600" i="1" dirty="0"/>
              <a:t>and the social care worker. </a:t>
            </a:r>
            <a:endParaRPr lang="en-US" sz="1600" dirty="0"/>
          </a:p>
          <a:p>
            <a:r>
              <a:rPr lang="en-US" sz="1600" dirty="0" smtClean="0"/>
              <a:t>Ensuring </a:t>
            </a:r>
            <a:r>
              <a:rPr lang="en-US" sz="1600" dirty="0"/>
              <a:t>that the social care worker has a manageable and </a:t>
            </a:r>
            <a:r>
              <a:rPr lang="en-US" sz="1600" i="1" dirty="0"/>
              <a:t>appropriate workload. </a:t>
            </a:r>
            <a:endParaRPr lang="en-US" sz="1600" dirty="0"/>
          </a:p>
          <a:p>
            <a:r>
              <a:rPr lang="en-US" sz="1600" dirty="0" smtClean="0"/>
              <a:t>To </a:t>
            </a:r>
            <a:r>
              <a:rPr lang="en-US" sz="1600" dirty="0"/>
              <a:t>adhere to the relevant Care and Social Services Inspectorate </a:t>
            </a:r>
            <a:r>
              <a:rPr lang="en-US" sz="1600" i="1" dirty="0"/>
              <a:t>Wales (CSSIW) National Minimum Standards and the Care Council for Wales’ Code of Practice for Social Care Workers. </a:t>
            </a:r>
            <a:endParaRPr lang="en-US" sz="1600" dirty="0"/>
          </a:p>
          <a:p>
            <a:r>
              <a:rPr lang="en-GB" sz="1600" i="1" dirty="0" smtClean="0"/>
              <a:t>Promoting </a:t>
            </a:r>
            <a:r>
              <a:rPr lang="en-GB" sz="1600" i="1" dirty="0"/>
              <a:t>good practice.</a:t>
            </a:r>
            <a:endParaRPr lang="en-GB" sz="1600" dirty="0"/>
          </a:p>
        </p:txBody>
      </p:sp>
    </p:spTree>
    <p:extLst>
      <p:ext uri="{BB962C8B-B14F-4D97-AF65-F5344CB8AC3E}">
        <p14:creationId xmlns:p14="http://schemas.microsoft.com/office/powerpoint/2010/main" val="919155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t>Responsibilities of the supervised social care worker:</a:t>
            </a:r>
            <a:r>
              <a:rPr lang="en-US" dirty="0"/>
              <a:t/>
            </a:r>
            <a:br>
              <a:rPr lang="en-US" dirty="0"/>
            </a:br>
            <a:endParaRPr lang="en-GB" dirty="0"/>
          </a:p>
        </p:txBody>
      </p:sp>
      <p:sp>
        <p:nvSpPr>
          <p:cNvPr id="3" name="Content Placeholder 2"/>
          <p:cNvSpPr>
            <a:spLocks noGrp="1"/>
          </p:cNvSpPr>
          <p:nvPr>
            <p:ph idx="1"/>
          </p:nvPr>
        </p:nvSpPr>
        <p:spPr>
          <a:xfrm>
            <a:off x="467544" y="1052736"/>
            <a:ext cx="8229600" cy="4525963"/>
          </a:xfrm>
        </p:spPr>
        <p:txBody>
          <a:bodyPr>
            <a:noAutofit/>
          </a:bodyPr>
          <a:lstStyle/>
          <a:p>
            <a:r>
              <a:rPr lang="en-US" sz="2400" dirty="0" smtClean="0"/>
              <a:t>To </a:t>
            </a:r>
            <a:r>
              <a:rPr lang="en-US" sz="2400" dirty="0"/>
              <a:t>attend all planned supervision sessions.</a:t>
            </a:r>
          </a:p>
          <a:p>
            <a:r>
              <a:rPr lang="en-US" sz="2400" dirty="0" smtClean="0"/>
              <a:t>To </a:t>
            </a:r>
            <a:r>
              <a:rPr lang="en-US" sz="2400" dirty="0" err="1"/>
              <a:t>prioritise</a:t>
            </a:r>
            <a:r>
              <a:rPr lang="en-US" sz="2400" dirty="0"/>
              <a:t> supervision sessions.</a:t>
            </a:r>
          </a:p>
          <a:p>
            <a:r>
              <a:rPr lang="en-US" sz="2400" dirty="0" smtClean="0"/>
              <a:t>To </a:t>
            </a:r>
            <a:r>
              <a:rPr lang="en-US" sz="2400" dirty="0"/>
              <a:t>plan supervision sessions.</a:t>
            </a:r>
          </a:p>
          <a:p>
            <a:r>
              <a:rPr lang="en-US" sz="2400" dirty="0" smtClean="0"/>
              <a:t>To </a:t>
            </a:r>
            <a:r>
              <a:rPr lang="en-US" sz="2400" dirty="0"/>
              <a:t>prepare well for supervision sessions.</a:t>
            </a:r>
          </a:p>
          <a:p>
            <a:r>
              <a:rPr lang="en-US" sz="2400" dirty="0" smtClean="0"/>
              <a:t>To </a:t>
            </a:r>
            <a:r>
              <a:rPr lang="en-US" sz="2400" dirty="0"/>
              <a:t>use the session positively to discuss work and</a:t>
            </a:r>
          </a:p>
          <a:p>
            <a:r>
              <a:rPr lang="en-US" sz="2400" dirty="0"/>
              <a:t>professional development.</a:t>
            </a:r>
          </a:p>
          <a:p>
            <a:r>
              <a:rPr lang="en-US" sz="2400" dirty="0" smtClean="0"/>
              <a:t>To </a:t>
            </a:r>
            <a:r>
              <a:rPr lang="en-US" sz="2400" dirty="0"/>
              <a:t>identify any situations that are outside their </a:t>
            </a:r>
            <a:r>
              <a:rPr lang="en-US" sz="2400" dirty="0" smtClean="0"/>
              <a:t>competence or </a:t>
            </a:r>
            <a:r>
              <a:rPr lang="en-US" sz="2400" dirty="0"/>
              <a:t>where they are unsure.</a:t>
            </a:r>
          </a:p>
          <a:p>
            <a:r>
              <a:rPr lang="en-US" sz="2400" dirty="0" smtClean="0"/>
              <a:t>To </a:t>
            </a:r>
            <a:r>
              <a:rPr lang="en-US" sz="2400" dirty="0"/>
              <a:t>implement any agreed actions.</a:t>
            </a:r>
          </a:p>
          <a:p>
            <a:r>
              <a:rPr lang="en-US" sz="2400" dirty="0" smtClean="0"/>
              <a:t>To </a:t>
            </a:r>
            <a:r>
              <a:rPr lang="en-US" sz="2400" dirty="0"/>
              <a:t>read and agree the supervision record.</a:t>
            </a:r>
          </a:p>
          <a:p>
            <a:r>
              <a:rPr lang="en-US" sz="2400" dirty="0" smtClean="0"/>
              <a:t>To </a:t>
            </a:r>
            <a:r>
              <a:rPr lang="en-US" sz="2400" dirty="0"/>
              <a:t>reflect on learning and development activities and </a:t>
            </a:r>
            <a:r>
              <a:rPr lang="en-US" sz="2400" dirty="0" smtClean="0"/>
              <a:t>how these </a:t>
            </a:r>
            <a:r>
              <a:rPr lang="en-US" sz="2400" dirty="0"/>
              <a:t>have an impact on practice.</a:t>
            </a:r>
            <a:endParaRPr lang="en-GB" sz="2400" dirty="0"/>
          </a:p>
        </p:txBody>
      </p:sp>
    </p:spTree>
    <p:extLst>
      <p:ext uri="{BB962C8B-B14F-4D97-AF65-F5344CB8AC3E}">
        <p14:creationId xmlns:p14="http://schemas.microsoft.com/office/powerpoint/2010/main" val="3057831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for service users</a:t>
            </a:r>
            <a:endParaRPr lang="en-GB" dirty="0"/>
          </a:p>
        </p:txBody>
      </p:sp>
      <p:sp>
        <p:nvSpPr>
          <p:cNvPr id="3" name="Content Placeholder 2"/>
          <p:cNvSpPr>
            <a:spLocks noGrp="1"/>
          </p:cNvSpPr>
          <p:nvPr>
            <p:ph idx="1"/>
          </p:nvPr>
        </p:nvSpPr>
        <p:spPr/>
        <p:txBody>
          <a:bodyPr>
            <a:normAutofit lnSpcReduction="10000"/>
          </a:bodyPr>
          <a:lstStyle/>
          <a:p>
            <a:r>
              <a:rPr lang="en-US" dirty="0" smtClean="0"/>
              <a:t>A </a:t>
            </a:r>
            <a:r>
              <a:rPr lang="en-US" dirty="0"/>
              <a:t>worker is clear about their roles and duties and has had </a:t>
            </a:r>
            <a:r>
              <a:rPr lang="en-US" i="1" dirty="0"/>
              <a:t>opportunities to discuss and develop their learning, enabling the provision of quality care services. </a:t>
            </a:r>
            <a:endParaRPr lang="en-US" dirty="0"/>
          </a:p>
          <a:p>
            <a:r>
              <a:rPr lang="en-US" dirty="0" smtClean="0"/>
              <a:t>A </a:t>
            </a:r>
            <a:r>
              <a:rPr lang="en-US" dirty="0"/>
              <a:t>worker who has a clear understanding of the requirements </a:t>
            </a:r>
            <a:r>
              <a:rPr lang="en-US" i="1" dirty="0"/>
              <a:t>of the Code of Practice for Social Care Workers.</a:t>
            </a:r>
            <a:endParaRPr lang="en-GB" dirty="0"/>
          </a:p>
        </p:txBody>
      </p:sp>
    </p:spTree>
    <p:extLst>
      <p:ext uri="{BB962C8B-B14F-4D97-AF65-F5344CB8AC3E}">
        <p14:creationId xmlns:p14="http://schemas.microsoft.com/office/powerpoint/2010/main" val="1305489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Organisational supervision policy</a:t>
            </a:r>
            <a:endParaRPr lang="en-GB" dirty="0"/>
          </a:p>
        </p:txBody>
      </p:sp>
      <p:sp>
        <p:nvSpPr>
          <p:cNvPr id="3" name="Content Placeholder 2"/>
          <p:cNvSpPr>
            <a:spLocks noGrp="1"/>
          </p:cNvSpPr>
          <p:nvPr>
            <p:ph idx="1"/>
          </p:nvPr>
        </p:nvSpPr>
        <p:spPr/>
        <p:txBody>
          <a:bodyPr>
            <a:noAutofit/>
          </a:bodyPr>
          <a:lstStyle/>
          <a:p>
            <a:r>
              <a:rPr lang="en-US" sz="2000" dirty="0"/>
              <a:t>Provides a clear definition of supervision that is linked to </a:t>
            </a:r>
            <a:r>
              <a:rPr lang="en-US" sz="2000" dirty="0" err="1"/>
              <a:t>organisational</a:t>
            </a:r>
            <a:r>
              <a:rPr lang="en-US" sz="2000" dirty="0"/>
              <a:t> outcomes and values. </a:t>
            </a:r>
          </a:p>
          <a:p>
            <a:r>
              <a:rPr lang="en-US" sz="2000" dirty="0"/>
              <a:t>Sets clear expectations and boundaries. </a:t>
            </a:r>
          </a:p>
          <a:p>
            <a:r>
              <a:rPr lang="en-US" sz="2000" dirty="0"/>
              <a:t>Stipulates frequency, duration, location and recording. </a:t>
            </a:r>
          </a:p>
          <a:p>
            <a:r>
              <a:rPr lang="en-US" sz="2000" dirty="0"/>
              <a:t>Provides an </a:t>
            </a:r>
            <a:r>
              <a:rPr lang="en-US" sz="2000" dirty="0" err="1"/>
              <a:t>organisational</a:t>
            </a:r>
            <a:r>
              <a:rPr lang="en-US" sz="2000" dirty="0"/>
              <a:t> </a:t>
            </a:r>
            <a:r>
              <a:rPr lang="en-US" sz="2000" dirty="0" err="1"/>
              <a:t>proforma</a:t>
            </a:r>
            <a:r>
              <a:rPr lang="en-US" sz="2000" dirty="0"/>
              <a:t> for supervision contracts and records. </a:t>
            </a:r>
          </a:p>
          <a:p>
            <a:r>
              <a:rPr lang="en-US" sz="2000" dirty="0"/>
              <a:t>Clarifies confidentiality and access to supervision and appraisal notes. </a:t>
            </a:r>
          </a:p>
          <a:p>
            <a:r>
              <a:rPr lang="en-US" sz="2000" dirty="0"/>
              <a:t>Highlights the importance of supervision and appraisal. </a:t>
            </a:r>
          </a:p>
          <a:p>
            <a:r>
              <a:rPr lang="en-US" sz="2000" dirty="0"/>
              <a:t>Makes clear the role, tasks, rights and responsibilities of the supervisor and workers</a:t>
            </a:r>
            <a:r>
              <a:rPr lang="en-US" sz="2000" dirty="0" smtClean="0"/>
              <a:t>.</a:t>
            </a:r>
            <a:r>
              <a:rPr lang="en-US" sz="2000" dirty="0"/>
              <a:t> </a:t>
            </a:r>
            <a:endParaRPr lang="en-US" sz="2000" dirty="0" smtClean="0"/>
          </a:p>
          <a:p>
            <a:r>
              <a:rPr lang="en-US" sz="2000" dirty="0" err="1" smtClean="0"/>
              <a:t>Emphasises</a:t>
            </a:r>
            <a:r>
              <a:rPr lang="en-US" sz="2000" dirty="0" smtClean="0"/>
              <a:t> </a:t>
            </a:r>
            <a:r>
              <a:rPr lang="en-US" sz="2000" dirty="0"/>
              <a:t>that supervision and appraisal is an entitlement for all staff, regardless of role. </a:t>
            </a:r>
          </a:p>
          <a:p>
            <a:r>
              <a:rPr lang="en-US" sz="2000" dirty="0"/>
              <a:t>Demonstrates how quality supervision and appraisal links to performance management and improvement. </a:t>
            </a:r>
            <a:endParaRPr lang="en-GB" sz="2000" dirty="0"/>
          </a:p>
        </p:txBody>
      </p:sp>
    </p:spTree>
    <p:extLst>
      <p:ext uri="{BB962C8B-B14F-4D97-AF65-F5344CB8AC3E}">
        <p14:creationId xmlns:p14="http://schemas.microsoft.com/office/powerpoint/2010/main" val="982510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agreements/contracts include:</a:t>
            </a:r>
            <a:endParaRPr lang="en-GB" dirty="0"/>
          </a:p>
        </p:txBody>
      </p:sp>
      <p:sp>
        <p:nvSpPr>
          <p:cNvPr id="3" name="Content Placeholder 2"/>
          <p:cNvSpPr>
            <a:spLocks noGrp="1"/>
          </p:cNvSpPr>
          <p:nvPr>
            <p:ph idx="1"/>
          </p:nvPr>
        </p:nvSpPr>
        <p:spPr/>
        <p:txBody>
          <a:bodyPr>
            <a:normAutofit fontScale="92500" lnSpcReduction="20000"/>
          </a:bodyPr>
          <a:lstStyle/>
          <a:p>
            <a:r>
              <a:rPr lang="en-US" dirty="0"/>
              <a:t>The frequency of supervision sessions. </a:t>
            </a:r>
          </a:p>
          <a:p>
            <a:r>
              <a:rPr lang="en-US" dirty="0"/>
              <a:t>The approximate length of sessions. </a:t>
            </a:r>
          </a:p>
          <a:p>
            <a:r>
              <a:rPr lang="en-GB" dirty="0"/>
              <a:t>The location of sessions. </a:t>
            </a:r>
          </a:p>
          <a:p>
            <a:r>
              <a:rPr lang="en-US" dirty="0"/>
              <a:t>The main areas for discussion/agenda items. </a:t>
            </a:r>
          </a:p>
          <a:p>
            <a:r>
              <a:rPr lang="en-GB" dirty="0"/>
              <a:t>Confidentiality boundaries. </a:t>
            </a:r>
          </a:p>
          <a:p>
            <a:r>
              <a:rPr lang="en-US" dirty="0"/>
              <a:t>The format, responsibility and timing of recording supervision sessions. </a:t>
            </a:r>
          </a:p>
          <a:p>
            <a:r>
              <a:rPr lang="en-GB" dirty="0"/>
              <a:t>Procedure for complaints/reconciling differences</a:t>
            </a:r>
            <a:r>
              <a:rPr lang="en-GB" i="1" dirty="0"/>
              <a:t>. </a:t>
            </a:r>
            <a:endParaRPr lang="en-GB" dirty="0"/>
          </a:p>
        </p:txBody>
      </p:sp>
    </p:spTree>
    <p:extLst>
      <p:ext uri="{BB962C8B-B14F-4D97-AF65-F5344CB8AC3E}">
        <p14:creationId xmlns:p14="http://schemas.microsoft.com/office/powerpoint/2010/main" val="4160777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should be recorded:</a:t>
            </a:r>
            <a:endParaRPr lang="en-GB" dirty="0"/>
          </a:p>
        </p:txBody>
      </p:sp>
      <p:sp>
        <p:nvSpPr>
          <p:cNvPr id="3" name="Content Placeholder 2"/>
          <p:cNvSpPr>
            <a:spLocks noGrp="1"/>
          </p:cNvSpPr>
          <p:nvPr>
            <p:ph idx="1"/>
          </p:nvPr>
        </p:nvSpPr>
        <p:spPr/>
        <p:txBody>
          <a:bodyPr/>
          <a:lstStyle/>
          <a:p>
            <a:r>
              <a:rPr lang="en-US" dirty="0"/>
              <a:t>To keep a record of what was discussed and actions agreed. </a:t>
            </a:r>
          </a:p>
          <a:p>
            <a:r>
              <a:rPr lang="en-US" dirty="0"/>
              <a:t>To keep a record of any matters or disagreements. </a:t>
            </a:r>
          </a:p>
          <a:p>
            <a:r>
              <a:rPr lang="en-US" dirty="0"/>
              <a:t>To benchmark and audit the quality of supervision. </a:t>
            </a:r>
          </a:p>
          <a:p>
            <a:r>
              <a:rPr lang="en-US" dirty="0"/>
              <a:t>For performance management of staff. </a:t>
            </a:r>
            <a:endParaRPr lang="en-GB" dirty="0"/>
          </a:p>
        </p:txBody>
      </p:sp>
    </p:spTree>
    <p:extLst>
      <p:ext uri="{BB962C8B-B14F-4D97-AF65-F5344CB8AC3E}">
        <p14:creationId xmlns:p14="http://schemas.microsoft.com/office/powerpoint/2010/main" val="2628890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Supervision recordings are accessible to supervisor, supervisee and the organisation</a:t>
            </a:r>
            <a:endParaRPr lang="en-GB" sz="3200"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Records may be required for the following:</a:t>
            </a:r>
          </a:p>
          <a:p>
            <a:pPr marL="0" indent="0">
              <a:buNone/>
            </a:pPr>
            <a:endParaRPr lang="en-GB" dirty="0" smtClean="0"/>
          </a:p>
          <a:p>
            <a:pPr marL="0" indent="0">
              <a:buNone/>
            </a:pPr>
            <a:r>
              <a:rPr lang="en-GB" dirty="0" smtClean="0"/>
              <a:t>Auditing</a:t>
            </a:r>
            <a:r>
              <a:rPr lang="en-GB" dirty="0"/>
              <a:t>.</a:t>
            </a:r>
          </a:p>
          <a:p>
            <a:pPr marL="0" indent="0">
              <a:buNone/>
            </a:pPr>
            <a:r>
              <a:rPr lang="en-GB" dirty="0"/>
              <a:t>Internal/external inquiry.</a:t>
            </a:r>
          </a:p>
          <a:p>
            <a:pPr marL="0" indent="0">
              <a:buNone/>
            </a:pPr>
            <a:r>
              <a:rPr lang="en-GB" dirty="0"/>
              <a:t>Grievance.</a:t>
            </a:r>
          </a:p>
          <a:p>
            <a:pPr marL="0" indent="0">
              <a:buNone/>
            </a:pPr>
            <a:r>
              <a:rPr lang="en-GB" dirty="0"/>
              <a:t>Disciplinary procedures.</a:t>
            </a:r>
          </a:p>
          <a:p>
            <a:pPr marL="0" indent="0">
              <a:buNone/>
            </a:pPr>
            <a:r>
              <a:rPr lang="en-GB" dirty="0"/>
              <a:t>Complaints.</a:t>
            </a:r>
          </a:p>
          <a:p>
            <a:pPr marL="0" indent="0">
              <a:buNone/>
            </a:pPr>
            <a:r>
              <a:rPr lang="en-GB" dirty="0"/>
              <a:t>Compliments.</a:t>
            </a:r>
          </a:p>
        </p:txBody>
      </p:sp>
    </p:spTree>
    <p:extLst>
      <p:ext uri="{BB962C8B-B14F-4D97-AF65-F5344CB8AC3E}">
        <p14:creationId xmlns:p14="http://schemas.microsoft.com/office/powerpoint/2010/main" val="569741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next week</a:t>
            </a:r>
            <a:endParaRPr lang="en-GB" dirty="0"/>
          </a:p>
        </p:txBody>
      </p:sp>
      <p:sp>
        <p:nvSpPr>
          <p:cNvPr id="3" name="Content Placeholder 2"/>
          <p:cNvSpPr>
            <a:spLocks noGrp="1"/>
          </p:cNvSpPr>
          <p:nvPr>
            <p:ph idx="1"/>
          </p:nvPr>
        </p:nvSpPr>
        <p:spPr/>
        <p:txBody>
          <a:bodyPr/>
          <a:lstStyle/>
          <a:p>
            <a:r>
              <a:rPr lang="en-GB" dirty="0" smtClean="0"/>
              <a:t>Get a copy of your org’s supervision and appraisal policy</a:t>
            </a:r>
          </a:p>
          <a:p>
            <a:r>
              <a:rPr lang="en-GB" dirty="0" smtClean="0"/>
              <a:t>Copy of individual supervision agreements (if they exist)</a:t>
            </a:r>
          </a:p>
          <a:p>
            <a:endParaRPr lang="en-GB" dirty="0"/>
          </a:p>
          <a:p>
            <a:pPr marL="0" indent="0">
              <a:buNone/>
            </a:pPr>
            <a:r>
              <a:rPr lang="en-GB" dirty="0" smtClean="0"/>
              <a:t>Compare them with the requirements of the Social Care Wales document.</a:t>
            </a:r>
          </a:p>
          <a:p>
            <a:endParaRPr lang="en-GB" dirty="0"/>
          </a:p>
        </p:txBody>
      </p:sp>
    </p:spTree>
    <p:extLst>
      <p:ext uri="{BB962C8B-B14F-4D97-AF65-F5344CB8AC3E}">
        <p14:creationId xmlns:p14="http://schemas.microsoft.com/office/powerpoint/2010/main" val="11815790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3568" y="1484784"/>
            <a:ext cx="7344816" cy="4401205"/>
          </a:xfrm>
          <a:prstGeom prst="rect">
            <a:avLst/>
          </a:prstGeom>
        </p:spPr>
        <p:txBody>
          <a:bodyPr wrap="square">
            <a:spAutoFit/>
          </a:bodyPr>
          <a:lstStyle/>
          <a:p>
            <a:r>
              <a:rPr lang="en-US" sz="2800" dirty="0" smtClean="0"/>
              <a:t>“Effective Supervision promotes </a:t>
            </a:r>
            <a:r>
              <a:rPr lang="en-US" sz="2800" dirty="0"/>
              <a:t>a </a:t>
            </a:r>
            <a:r>
              <a:rPr lang="en-US" sz="2800" b="1" dirty="0"/>
              <a:t>culture of learning</a:t>
            </a:r>
            <a:r>
              <a:rPr lang="en-US" sz="2800" dirty="0"/>
              <a:t> </a:t>
            </a:r>
            <a:r>
              <a:rPr lang="en-US" sz="2800" dirty="0" smtClean="0"/>
              <a:t>within </a:t>
            </a:r>
            <a:r>
              <a:rPr lang="en-US" sz="2800" dirty="0" err="1" smtClean="0"/>
              <a:t>organisations</a:t>
            </a:r>
            <a:r>
              <a:rPr lang="en-US" sz="2800" dirty="0"/>
              <a:t>, encouraging individuals to discuss their </a:t>
            </a:r>
            <a:r>
              <a:rPr lang="en-US" sz="2800" dirty="0" smtClean="0"/>
              <a:t>learning needs </a:t>
            </a:r>
            <a:r>
              <a:rPr lang="en-US" sz="2800" dirty="0"/>
              <a:t>and how to address these. It also takes into </a:t>
            </a:r>
            <a:r>
              <a:rPr lang="en-US" sz="2800" dirty="0" smtClean="0"/>
              <a:t>account individuals</a:t>
            </a:r>
            <a:r>
              <a:rPr lang="en-US" sz="2800" dirty="0"/>
              <a:t>’ language and cultural needs, and in Wales, </a:t>
            </a:r>
            <a:r>
              <a:rPr lang="en-US" sz="2800" dirty="0" smtClean="0"/>
              <a:t>practice and </a:t>
            </a:r>
            <a:r>
              <a:rPr lang="en-US" sz="2800" dirty="0"/>
              <a:t>professional issues around Welsh language and cultural </a:t>
            </a:r>
            <a:r>
              <a:rPr lang="en-US" sz="2800" dirty="0" smtClean="0"/>
              <a:t>needs”.</a:t>
            </a:r>
          </a:p>
          <a:p>
            <a:r>
              <a:rPr lang="en-US" sz="2800" dirty="0" smtClean="0"/>
              <a:t>Care council for Wales 2012</a:t>
            </a:r>
            <a:endParaRPr lang="en-GB" sz="2800" dirty="0"/>
          </a:p>
        </p:txBody>
      </p:sp>
    </p:spTree>
    <p:extLst>
      <p:ext uri="{BB962C8B-B14F-4D97-AF65-F5344CB8AC3E}">
        <p14:creationId xmlns:p14="http://schemas.microsoft.com/office/powerpoint/2010/main" val="268130797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780928"/>
            <a:ext cx="8229600" cy="1143000"/>
          </a:xfrm>
        </p:spPr>
        <p:txBody>
          <a:bodyPr>
            <a:normAutofit fontScale="90000"/>
          </a:bodyPr>
          <a:lstStyle/>
          <a:p>
            <a:r>
              <a:rPr lang="en-GB" dirty="0" smtClean="0"/>
              <a:t>How is leadership and management organised in your Org to ensure a positive working culture.</a:t>
            </a:r>
            <a:endParaRPr lang="en-GB" dirty="0"/>
          </a:p>
        </p:txBody>
      </p:sp>
    </p:spTree>
    <p:extLst>
      <p:ext uri="{BB962C8B-B14F-4D97-AF65-F5344CB8AC3E}">
        <p14:creationId xmlns:p14="http://schemas.microsoft.com/office/powerpoint/2010/main" val="126468319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Will cover the following</a:t>
            </a:r>
            <a:endParaRPr lang="en-GB" dirty="0"/>
          </a:p>
        </p:txBody>
      </p:sp>
      <p:sp>
        <p:nvSpPr>
          <p:cNvPr id="4" name="Content Placeholder 3"/>
          <p:cNvSpPr>
            <a:spLocks noGrp="1"/>
          </p:cNvSpPr>
          <p:nvPr>
            <p:ph idx="1"/>
          </p:nvPr>
        </p:nvSpPr>
        <p:spPr/>
        <p:txBody>
          <a:bodyPr/>
          <a:lstStyle/>
          <a:p>
            <a:pPr marL="514350" indent="-514350">
              <a:buAutoNum type="arabicPeriod"/>
            </a:pPr>
            <a:r>
              <a:rPr lang="en-GB" dirty="0" smtClean="0"/>
              <a:t>What do we mean by the ‘culture’ of an org?</a:t>
            </a:r>
          </a:p>
          <a:p>
            <a:pPr marL="514350" indent="-514350">
              <a:buAutoNum type="arabicPeriod"/>
            </a:pPr>
            <a:r>
              <a:rPr lang="en-GB" dirty="0" smtClean="0"/>
              <a:t>Recruitment and retention of staff</a:t>
            </a:r>
          </a:p>
          <a:p>
            <a:pPr marL="514350" indent="-514350">
              <a:buAutoNum type="arabicPeriod"/>
            </a:pPr>
            <a:r>
              <a:rPr lang="en-GB" dirty="0" smtClean="0"/>
              <a:t>Performance management, supervision and appraisal</a:t>
            </a:r>
          </a:p>
          <a:p>
            <a:pPr marL="514350" indent="-514350">
              <a:buAutoNum type="arabicPeriod"/>
            </a:pPr>
            <a:r>
              <a:rPr lang="en-GB" dirty="0" smtClean="0"/>
              <a:t>Learning and development</a:t>
            </a:r>
          </a:p>
          <a:p>
            <a:pPr marL="514350" indent="-514350">
              <a:buAutoNum type="arabicPeriod"/>
            </a:pPr>
            <a:r>
              <a:rPr lang="en-GB" dirty="0" smtClean="0"/>
              <a:t>Quality Assurance</a:t>
            </a:r>
            <a:endParaRPr lang="en-GB" dirty="0"/>
          </a:p>
        </p:txBody>
      </p:sp>
    </p:spTree>
    <p:extLst>
      <p:ext uri="{BB962C8B-B14F-4D97-AF65-F5344CB8AC3E}">
        <p14:creationId xmlns:p14="http://schemas.microsoft.com/office/powerpoint/2010/main" val="3753305934"/>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n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arnardo's">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Template>
  <TotalTime>135</TotalTime>
  <Words>1258</Words>
  <Application>Microsoft Office PowerPoint</Application>
  <PresentationFormat>On-screen Show (4:3)</PresentationFormat>
  <Paragraphs>127</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Verdana</vt:lpstr>
      <vt:lpstr>blank</vt:lpstr>
      <vt:lpstr>Management skills, Knowledge &amp; practice </vt:lpstr>
      <vt:lpstr>Open and transparent communication is vital</vt:lpstr>
      <vt:lpstr>What is performance management and improvement?</vt:lpstr>
      <vt:lpstr>What is supervision? </vt:lpstr>
      <vt:lpstr>Developing competence to performance manage staff</vt:lpstr>
      <vt:lpstr>Who is it for?</vt:lpstr>
      <vt:lpstr>What is appraisal</vt:lpstr>
      <vt:lpstr>What is the difference between supervision and appraisal</vt:lpstr>
      <vt:lpstr>Personal and professional attributes for performance management</vt:lpstr>
      <vt:lpstr>What are the benefits? For the individual</vt:lpstr>
      <vt:lpstr>Benefits for the individual cont’d</vt:lpstr>
      <vt:lpstr>Benefits for the organisation:</vt:lpstr>
      <vt:lpstr>Responsibilities of the supervised social care worker: </vt:lpstr>
      <vt:lpstr>Benefits for service users</vt:lpstr>
      <vt:lpstr>Organisational supervision policy</vt:lpstr>
      <vt:lpstr>Supervision agreements/contracts include:</vt:lpstr>
      <vt:lpstr>Supervision should be recorded:</vt:lpstr>
      <vt:lpstr>Supervision recordings are accessible to supervisor, supervisee and the organisation</vt:lpstr>
      <vt:lpstr>For next week</vt:lpstr>
      <vt:lpstr>PowerPoint Presentation</vt:lpstr>
      <vt:lpstr>How is leadership and management organised in your Org to ensure a positive working culture.</vt:lpstr>
      <vt:lpstr>Will cover the following</vt:lpstr>
    </vt:vector>
  </TitlesOfParts>
  <Company>Barnardos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skills, Knowledge &amp; practice</dc:title>
  <dc:creator>Ceri Evans</dc:creator>
  <cp:lastModifiedBy>Ceri Evans</cp:lastModifiedBy>
  <cp:revision>9</cp:revision>
  <dcterms:created xsi:type="dcterms:W3CDTF">2019-02-14T12:04:09Z</dcterms:created>
  <dcterms:modified xsi:type="dcterms:W3CDTF">2019-02-14T15:13:41Z</dcterms:modified>
</cp:coreProperties>
</file>