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069" r:id="rId4"/>
  </p:sldMasterIdLst>
  <p:notesMasterIdLst>
    <p:notesMasterId r:id="rId40"/>
  </p:notesMasterIdLst>
  <p:handoutMasterIdLst>
    <p:handoutMasterId r:id="rId41"/>
  </p:handoutMasterIdLst>
  <p:sldIdLst>
    <p:sldId id="297" r:id="rId5"/>
    <p:sldId id="336" r:id="rId6"/>
    <p:sldId id="323" r:id="rId7"/>
    <p:sldId id="338" r:id="rId8"/>
    <p:sldId id="337" r:id="rId9"/>
    <p:sldId id="339" r:id="rId10"/>
    <p:sldId id="311" r:id="rId11"/>
    <p:sldId id="352" r:id="rId12"/>
    <p:sldId id="325" r:id="rId13"/>
    <p:sldId id="322" r:id="rId14"/>
    <p:sldId id="326" r:id="rId15"/>
    <p:sldId id="298" r:id="rId16"/>
    <p:sldId id="341" r:id="rId17"/>
    <p:sldId id="340" r:id="rId18"/>
    <p:sldId id="327" r:id="rId19"/>
    <p:sldId id="328" r:id="rId20"/>
    <p:sldId id="342" r:id="rId21"/>
    <p:sldId id="329" r:id="rId22"/>
    <p:sldId id="331" r:id="rId23"/>
    <p:sldId id="345" r:id="rId24"/>
    <p:sldId id="332" r:id="rId25"/>
    <p:sldId id="343" r:id="rId26"/>
    <p:sldId id="344" r:id="rId27"/>
    <p:sldId id="330" r:id="rId28"/>
    <p:sldId id="347" r:id="rId29"/>
    <p:sldId id="348" r:id="rId30"/>
    <p:sldId id="333" r:id="rId31"/>
    <p:sldId id="335" r:id="rId32"/>
    <p:sldId id="349" r:id="rId33"/>
    <p:sldId id="353" r:id="rId34"/>
    <p:sldId id="350" r:id="rId35"/>
    <p:sldId id="309" r:id="rId36"/>
    <p:sldId id="334" r:id="rId37"/>
    <p:sldId id="346" r:id="rId38"/>
    <p:sldId id="351" r:id="rId39"/>
  </p:sldIdLst>
  <p:sldSz cx="9144000" cy="6858000" type="screen4x3"/>
  <p:notesSz cx="7302500" cy="95885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93851" autoAdjust="0"/>
  </p:normalViewPr>
  <p:slideViewPr>
    <p:cSldViewPr snapToGrid="0">
      <p:cViewPr varScale="1">
        <p:scale>
          <a:sx n="114" d="100"/>
          <a:sy n="114" d="100"/>
        </p:scale>
        <p:origin x="216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7811B83D-54E1-4702-B52C-23AF5BFBC7C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EF81EBD2-F83D-4EEC-89C7-1D7CF11EFBF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54FABD8C-CD17-42A0-936F-4FE2E5A086B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4CE112A8-ED77-4D36-91D6-6E212CD5AC7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DAE3DD32-D197-447B-9AE3-04B3534F6DFF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FEF3F45-0505-4D30-957C-01A98B16D21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CC22E395-197C-47A9-9E13-9E776DBC9F3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E468B41D-9784-4CFE-9F26-291D12A8CEF2}"/>
              </a:ext>
            </a:extLst>
          </p:cNvPr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9065EB00-44E2-4EE8-AA13-76BE4656F80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5B5F76EA-D43D-4C6B-8C92-54C4E3B4018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 eaLnBrk="1" fontAlgn="auto" hangingPunct="1">
              <a:spcBef>
                <a:spcPts val="0"/>
              </a:spcBef>
              <a:spcAft>
                <a:spcPts val="0"/>
              </a:spcAft>
              <a:defRPr sz="13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31E32C79-FC13-4F94-A534-F88D25181C8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 eaLnBrk="1" hangingPunct="1">
              <a:defRPr sz="1300">
                <a:latin typeface="Times New Roman" panose="02020603050405020304" pitchFamily="18" charset="0"/>
              </a:defRPr>
            </a:lvl1pPr>
          </a:lstStyle>
          <a:p>
            <a:fld id="{BB0C6135-1901-4907-8965-CC554D37076A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9A267513-2304-4DA1-A3AE-0E99C72CA3DA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6" y="-8468"/>
            <a:chExt cx="9169804" cy="6874935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AA43BA7-8617-440E-8C89-8C89ECF3A0A9}"/>
                </a:ext>
              </a:extLst>
            </p:cNvPr>
            <p:cNvCxnSpPr/>
            <p:nvPr/>
          </p:nvCxnSpPr>
          <p:spPr>
            <a:xfrm flipV="1">
              <a:off x="5130498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B0FCED5-8E63-40D6-8888-9B4EBC785EFA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Freeform 18">
              <a:extLst>
                <a:ext uri="{FF2B5EF4-FFF2-40B4-BE49-F238E27FC236}">
                  <a16:creationId xmlns:a16="http://schemas.microsoft.com/office/drawing/2014/main" id="{CE0F49F6-CF48-4C49-8B66-B6367DB980F3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19">
              <a:extLst>
                <a:ext uri="{FF2B5EF4-FFF2-40B4-BE49-F238E27FC236}">
                  <a16:creationId xmlns:a16="http://schemas.microsoft.com/office/drawing/2014/main" id="{609DF19C-45F1-47D3-9049-64CC93B8FA9F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20">
              <a:extLst>
                <a:ext uri="{FF2B5EF4-FFF2-40B4-BE49-F238E27FC236}">
                  <a16:creationId xmlns:a16="http://schemas.microsoft.com/office/drawing/2014/main" id="{3F827BBC-6EDE-41E2-83EB-7BBF2E2D7E58}"/>
                </a:ext>
              </a:extLst>
            </p:cNvPr>
            <p:cNvSpPr/>
            <p:nvPr/>
          </p:nvSpPr>
          <p:spPr>
            <a:xfrm>
              <a:off x="6638689" y="3919613"/>
              <a:ext cx="2513123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21">
              <a:extLst>
                <a:ext uri="{FF2B5EF4-FFF2-40B4-BE49-F238E27FC236}">
                  <a16:creationId xmlns:a16="http://schemas.microsoft.com/office/drawing/2014/main" id="{D43556A6-C134-41D9-8438-C2E4311CF5C2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22">
              <a:extLst>
                <a:ext uri="{FF2B5EF4-FFF2-40B4-BE49-F238E27FC236}">
                  <a16:creationId xmlns:a16="http://schemas.microsoft.com/office/drawing/2014/main" id="{92584055-622A-4F27-B8CD-3B0714CA32A3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23">
              <a:extLst>
                <a:ext uri="{FF2B5EF4-FFF2-40B4-BE49-F238E27FC236}">
                  <a16:creationId xmlns:a16="http://schemas.microsoft.com/office/drawing/2014/main" id="{C4D6A601-3C0D-44A7-98D0-CF08ED5C9826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47AB94D4-466E-492E-9D95-DF616C099C9B}"/>
                </a:ext>
              </a:extLst>
            </p:cNvPr>
            <p:cNvSpPr/>
            <p:nvPr/>
          </p:nvSpPr>
          <p:spPr>
            <a:xfrm>
              <a:off x="8059565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27">
              <a:extLst>
                <a:ext uri="{FF2B5EF4-FFF2-40B4-BE49-F238E27FC236}">
                  <a16:creationId xmlns:a16="http://schemas.microsoft.com/office/drawing/2014/main" id="{BCCF6C9D-0421-4DB2-80EF-1AD6EA8D387B}"/>
                </a:ext>
              </a:extLst>
            </p:cNvPr>
            <p:cNvSpPr/>
            <p:nvPr/>
          </p:nvSpPr>
          <p:spPr>
            <a:xfrm>
              <a:off x="-8466" y="-8468"/>
              <a:ext cx="863639" cy="5698416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75E9085F-9766-47A5-9B2A-B9119BB4A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15B4895D-A78C-4577-BECE-29C283029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92E19B21-4E25-4923-8D3A-D5D01801F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DE9C7B-BA11-4D3E-81FE-52EED39B7AA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5876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5B3CC-4E34-4665-96C9-C31235BFE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03BEB-92F8-45D7-98D3-C02DCFBD9197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0E9DF1-F395-4E48-8AA9-EF2482C7D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544E3F-5895-49A6-A968-C6388D095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37C722-E898-4041-BF52-A49C0EED4F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25015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57229-8263-4283-8565-9537919FC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B14408-3E09-4016-98B0-90B35119A702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7C3C2-E614-418A-B994-C3B24FB25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CB7F8-B8C9-4749-BA67-91D0ADCDA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EFDA1E-969F-47F9-851D-8C2E71D4666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4543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C37540-5BFC-403E-8CE1-2B81CC202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439D47-A4C6-40E1-94DF-E7DB3BD418C9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1D0A3B9-C43F-48C6-A1B2-22134EB48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412DB72-79F2-422D-A254-143CA9708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238A61-F92A-4E29-BB85-8E93D471EB1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2293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4C64ABC-90CE-4DB6-A643-A58095863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2BA8A-6DAE-409D-9F55-9C4D0BDEBDAA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E90285-3FA9-4B30-AD0C-2875259C4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90B56EE-7392-431C-837A-CD5D1FC29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2C487F-6C82-41AC-91BA-BDE640E747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59496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39E7BC4-AD56-4C1C-BF7F-00E08DADC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B887C-B3C6-49E8-B92D-82FB76EFA4ED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38456F7-299A-4032-BCE6-9B84B808A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04DB9D8-0614-45EE-98E0-8BAA22C0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3A8CA1-2C86-4284-8D28-B6CEA7BE9EA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6391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E07319A-78B9-4DFF-812C-C2E36B5F2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0B266-C6EF-4E86-88AC-359919C5DC5E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75834B29-4FAA-4884-8E73-E76B39C23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C015434-2D3A-4A00-AA9A-CE4582E87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2EE76B2-2495-4B0C-A1D7-B1E1B00212E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7781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EE20EA5-752E-42FB-A453-FAE4A43D6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618D9-B219-4CBB-A5D0-E46FCCE62DE1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B290CF8-A903-4A89-9CB1-AF56D7CD7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82F073A-C808-4E08-BA8D-FD075F08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8CFD0B-B242-4611-B8C1-91E63A9F658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5748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CF449D-6DAC-4B2B-A21B-8FD37C47F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5D8C7-E371-4EAA-9FBA-FF5F919500BC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713D8A7-0050-403E-945B-FC98EA25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6560FB8-2D83-43BD-ADEA-45BB04270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577C42-EE86-49E2-99AD-B8C9543255E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9403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D9D93E-FA6F-42BB-96A0-0DC7D9464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E7764-B27C-421C-A6F9-9B95AA5B008B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909448-D073-4A9E-879A-FAB1C4CF4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19628-C6EA-4F29-B9AB-7F8BD10A7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62B2C3E-1CC5-4545-97F2-79B22621068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4186361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44815FB-3B0B-45C6-AAC3-3BC54D2755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6C1FBB-FA23-4A86-AA0F-EE04E4676B6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57D5D68-D90B-4FF0-98D2-ECF97C828FD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495C9B-3161-43E9-8D1C-E935A1110D7E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5C9D228-E57A-49E7-A714-64B21886F3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2C12D48-E32B-43BB-86F2-49FB26EB659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958DDBDE-937E-495D-8047-CDDA086F28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0745736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8CBD6-8E04-4B53-B771-8AB47B1F4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E67C6-EEB4-406A-98EA-9FE06E561E70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E8F19-0089-426A-B874-2B18EBB9D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B1D20-1B68-47DE-9209-4CDFA1C99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F822C8-5F68-464F-970B-255BD160F67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14187682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9747A3D-B5C8-4BAD-8BA2-E8BB6018BD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2600" y="79057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6FFD94-0266-4F64-8382-99412B624B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8463" y="2886075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en-US" sz="8000">
                <a:solidFill>
                  <a:srgbClr val="C0E474"/>
                </a:solidFill>
                <a:latin typeface="Arial" panose="020B0604020202020204" pitchFamily="34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C84D5C1-DA1D-40EC-A0DD-60567500F43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B23764-DE86-40B9-B950-FFB5BE417270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EBBCD0B-B25C-4343-A58A-87255EDF74A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D9C1354-B5C1-424D-BF57-5FCBABCD57E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CEB91F4E-BAE2-4101-BD46-97E648BF0DE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7003309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5FE1A4B-AF04-4EBF-ACAF-39BFF8CCD99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A41A9C-769A-41F1-B386-3F36CE27FBB2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892489C-6F0D-445E-B132-4F9ACAC9F0D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F0B83F2-328C-441F-9789-D36727E15E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3E769C60-61E6-4B9D-BC0E-70F290B8D3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76407893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7F9645-38D1-4563-AE73-DA3AB23EE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031B1-1C65-4FDB-BA99-4D9A532F10C4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3144B-7CD8-4674-8965-E8C009492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0A371-C403-4644-A954-BA817424C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C0C1C6-52DF-4295-8A1B-8858565DA9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049039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BA3FD-50E4-4046-AA57-38040273D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54C4A8-EBF8-48AA-8102-577498391973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A7F7A-6E7E-442E-827B-A67E33F09C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42E0C-4343-4668-B227-CEEFF8DA3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0F00CA-8AC2-4867-8281-9D64F951FEA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20122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6">
            <a:extLst>
              <a:ext uri="{FF2B5EF4-FFF2-40B4-BE49-F238E27FC236}">
                <a16:creationId xmlns:a16="http://schemas.microsoft.com/office/drawing/2014/main" id="{2F99FDD5-97A4-472D-9FE6-B593A4E522A5}"/>
              </a:ext>
            </a:extLst>
          </p:cNvPr>
          <p:cNvGrpSpPr>
            <a:grpSpLocks/>
          </p:cNvGrpSpPr>
          <p:nvPr/>
        </p:nvGrpSpPr>
        <p:grpSpPr bwMode="auto">
          <a:xfrm>
            <a:off x="-7938" y="-7938"/>
            <a:ext cx="9169401" cy="6873876"/>
            <a:chOff x="-8467" y="-8468"/>
            <a:chExt cx="9169805" cy="6874935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A8023D4A-43C4-43D6-A88A-7E949C1FB5E5}"/>
                </a:ext>
              </a:extLst>
            </p:cNvPr>
            <p:cNvSpPr/>
            <p:nvPr/>
          </p:nvSpPr>
          <p:spPr>
            <a:xfrm>
              <a:off x="-8467" y="4013290"/>
              <a:ext cx="457221" cy="285317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4240EE0D-BC11-41D6-8FE4-196A63E7645D}"/>
                </a:ext>
              </a:extLst>
            </p:cNvPr>
            <p:cNvCxnSpPr/>
            <p:nvPr/>
          </p:nvCxnSpPr>
          <p:spPr>
            <a:xfrm flipV="1">
              <a:off x="5130497" y="4175239"/>
              <a:ext cx="4022902" cy="2683288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5CF7963-FAA2-45A7-8CB6-9FCE522D18F0}"/>
                </a:ext>
              </a:extLst>
            </p:cNvPr>
            <p:cNvCxnSpPr/>
            <p:nvPr/>
          </p:nvCxnSpPr>
          <p:spPr>
            <a:xfrm>
              <a:off x="7041932" y="-529"/>
              <a:ext cx="1219254" cy="6859057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DD2A7FBA-A60D-4563-95D6-7C7770E5DD2C}"/>
                </a:ext>
              </a:extLst>
            </p:cNvPr>
            <p:cNvSpPr/>
            <p:nvPr/>
          </p:nvSpPr>
          <p:spPr>
            <a:xfrm>
              <a:off x="6891113" y="-529"/>
              <a:ext cx="2270225" cy="686699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0D2469D-10DF-4D44-9BC6-2082EBFBCCB0}"/>
                </a:ext>
              </a:extLst>
            </p:cNvPr>
            <p:cNvSpPr/>
            <p:nvPr/>
          </p:nvSpPr>
          <p:spPr>
            <a:xfrm>
              <a:off x="7205452" y="-8468"/>
              <a:ext cx="1947948" cy="6866996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A5FB4183-E207-4A3C-A780-71993BB31D76}"/>
                </a:ext>
              </a:extLst>
            </p:cNvPr>
            <p:cNvSpPr/>
            <p:nvPr/>
          </p:nvSpPr>
          <p:spPr>
            <a:xfrm>
              <a:off x="6638689" y="3919613"/>
              <a:ext cx="2513124" cy="2938915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4881995C-04A8-4A20-AC63-91C6C55DE8BF}"/>
                </a:ext>
              </a:extLst>
            </p:cNvPr>
            <p:cNvSpPr/>
            <p:nvPr/>
          </p:nvSpPr>
          <p:spPr>
            <a:xfrm>
              <a:off x="7010180" y="-8468"/>
              <a:ext cx="2143219" cy="6866996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37F65FBA-E753-47B8-8351-45E5F71ABA10}"/>
                </a:ext>
              </a:extLst>
            </p:cNvPr>
            <p:cNvSpPr/>
            <p:nvPr/>
          </p:nvSpPr>
          <p:spPr>
            <a:xfrm>
              <a:off x="8296112" y="-8468"/>
              <a:ext cx="857288" cy="6866996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AB99DC2E-348A-434C-82FC-3B8921DE67F0}"/>
                </a:ext>
              </a:extLst>
            </p:cNvPr>
            <p:cNvSpPr/>
            <p:nvPr/>
          </p:nvSpPr>
          <p:spPr>
            <a:xfrm>
              <a:off x="8077027" y="-8468"/>
              <a:ext cx="1066847" cy="6866996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5284362B-77CF-4C85-A704-455060D96F23}"/>
                </a:ext>
              </a:extLst>
            </p:cNvPr>
            <p:cNvSpPr/>
            <p:nvPr/>
          </p:nvSpPr>
          <p:spPr>
            <a:xfrm>
              <a:off x="8059564" y="4894488"/>
              <a:ext cx="1095423" cy="1964040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90D7538F-3634-4450-90DF-B40D87F4F3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609600"/>
            <a:ext cx="6348413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62888358-1648-49E9-AC8D-D0593B45195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60588"/>
            <a:ext cx="6348413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C386B-8F58-485A-83DE-CC4AFC2094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05438" y="6042025"/>
            <a:ext cx="6842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496C4E5-7DC2-4C36-AC32-2E094929298E}" type="datetimeFigureOut">
              <a:rPr lang="en-US"/>
              <a:pPr>
                <a:defRPr/>
              </a:pPr>
              <a:t>10/12/2020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25F85-CB26-4E8C-908F-5E92AAD3F8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9600" y="6042025"/>
            <a:ext cx="462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en-US" altLang="en-US"/>
              <a:t>GD &amp; 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D11AB-D64D-4BBF-A7C4-9ED4E5C855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45250" y="6042025"/>
            <a:ext cx="512763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chemeClr val="accent1"/>
                </a:solidFill>
              </a:defRPr>
            </a:lvl1pPr>
          </a:lstStyle>
          <a:p>
            <a:fld id="{832468DE-5B45-45E5-8966-855BD6C4C7E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40" r:id="rId1"/>
    <p:sldLayoutId id="2147484127" r:id="rId2"/>
    <p:sldLayoutId id="2147484128" r:id="rId3"/>
    <p:sldLayoutId id="2147484129" r:id="rId4"/>
    <p:sldLayoutId id="2147484130" r:id="rId5"/>
    <p:sldLayoutId id="2147484131" r:id="rId6"/>
    <p:sldLayoutId id="2147484132" r:id="rId7"/>
    <p:sldLayoutId id="2147484133" r:id="rId8"/>
    <p:sldLayoutId id="2147484134" r:id="rId9"/>
    <p:sldLayoutId id="2147484135" r:id="rId10"/>
    <p:sldLayoutId id="2147484141" r:id="rId11"/>
    <p:sldLayoutId id="2147484136" r:id="rId12"/>
    <p:sldLayoutId id="2147484142" r:id="rId13"/>
    <p:sldLayoutId id="2147484137" r:id="rId14"/>
    <p:sldLayoutId id="2147484138" r:id="rId15"/>
    <p:sldLayoutId id="2147484139" r:id="rId16"/>
  </p:sldLayoutIdLst>
  <p:hf sldNum="0" hdr="0" dt="0"/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anose="020B0603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7E48D6C8-56CB-4C01-ACEA-0F03860190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6 Java</a:t>
            </a:r>
            <a:endParaRPr lang="en-US" altLang="en-US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94B6AA08-BF22-4059-A2BD-C52CA815B7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551963"/>
            <a:ext cx="7029450" cy="4602775"/>
          </a:xfrm>
        </p:spPr>
        <p:txBody>
          <a:bodyPr/>
          <a:lstStyle/>
          <a:p>
            <a:pPr eaLnBrk="1" hangingPunct="1"/>
            <a:r>
              <a:rPr lang="en-US" altLang="en-US" dirty="0"/>
              <a:t>Functions</a:t>
            </a:r>
          </a:p>
        </p:txBody>
      </p:sp>
      <p:sp>
        <p:nvSpPr>
          <p:cNvPr id="7172" name="Footer Placeholder 3">
            <a:extLst>
              <a:ext uri="{FF2B5EF4-FFF2-40B4-BE49-F238E27FC236}">
                <a16:creationId xmlns:a16="http://schemas.microsoft.com/office/drawing/2014/main" id="{22CB7C23-E601-4EF5-8953-6AEF8F8D6AB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85DE4117-407F-4EEC-BED0-A43F25EBA6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Generic Function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A8B5C-B768-4EF7-B31D-93AEB84D4D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60588"/>
            <a:ext cx="7167563" cy="38814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Solve problems by giving them an name (or name the solution)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Provide information to solve the problem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Some problems produce a result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resulttype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problemName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  information to solve problem  )</a:t>
            </a:r>
          </a:p>
        </p:txBody>
      </p:sp>
      <p:sp>
        <p:nvSpPr>
          <p:cNvPr id="8196" name="Footer Placeholder 3">
            <a:extLst>
              <a:ext uri="{FF2B5EF4-FFF2-40B4-BE49-F238E27FC236}">
                <a16:creationId xmlns:a16="http://schemas.microsoft.com/office/drawing/2014/main" id="{2043601F-DE6F-46AC-BA20-DED427F55E6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55BE616F-C68F-4EBE-8717-36E66B3F72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Function Call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B0891-F5A9-42AD-8EF8-31F19D2B3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160588"/>
            <a:ext cx="6348413" cy="408781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Execute a “procedure” (function with no return)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 arguments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procedureName</a:t>
            </a:r>
            <a:r>
              <a:rPr lang="en-GB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()</a:t>
            </a:r>
            <a:r>
              <a:rPr lang="en-GB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;</a:t>
            </a:r>
            <a:endParaRPr lang="en-GB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Passing one or more arguments as comma separated list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procedureName</a:t>
            </a:r>
            <a:r>
              <a:rPr lang="en-GB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argument1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argument2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…</a:t>
            </a:r>
            <a:r>
              <a:rPr lang="en-GB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r>
              <a:rPr lang="en-GB" altLang="en-US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;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argument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a value or a variable name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Note: “procedure” is slightly archaic terminology, but is useful as a distinction here.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03F92910-EF22-4E37-8F84-16B105FC9C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WARNING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28B347A7-3918-4A12-BA7E-968FA3CE99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It is not explicitly stated in the rest of these slides but you must use the keyword </a:t>
            </a: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static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before each procedure or function declaration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244" name="Footer Placeholder 3">
            <a:extLst>
              <a:ext uri="{FF2B5EF4-FFF2-40B4-BE49-F238E27FC236}">
                <a16:creationId xmlns:a16="http://schemas.microsoft.com/office/drawing/2014/main" id="{CE9455D0-8964-4759-A7C1-A2160C053C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66BBF323-5E38-4BC5-A166-79BFD69D8B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88925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3D11BA30-6F14-4E7A-89C2-3CE9A7C13B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152525"/>
            <a:ext cx="7029450" cy="4686300"/>
          </a:xfrm>
        </p:spPr>
        <p:txBody>
          <a:bodyPr/>
          <a:lstStyle/>
          <a:p>
            <a:pPr eaLnBrk="1" hangingPunct="1"/>
            <a:r>
              <a:rPr lang="en-GB" altLang="en-US"/>
              <a:t>Calling a procedure to say “OK” </a:t>
            </a:r>
          </a:p>
        </p:txBody>
      </p:sp>
      <p:sp>
        <p:nvSpPr>
          <p:cNvPr id="11268" name="Footer Placeholder 3">
            <a:extLst>
              <a:ext uri="{FF2B5EF4-FFF2-40B4-BE49-F238E27FC236}">
                <a16:creationId xmlns:a16="http://schemas.microsoft.com/office/drawing/2014/main" id="{E6098450-3168-4F12-8B95-D0A4FF6C16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1269" name="TextBox 4">
            <a:extLst>
              <a:ext uri="{FF2B5EF4-FFF2-40B4-BE49-F238E27FC236}">
                <a16:creationId xmlns:a16="http://schemas.microsoft.com/office/drawing/2014/main" id="{E66DE32E-DF91-4FDD-9398-5E30E1BDBB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1993900"/>
            <a:ext cx="3840163" cy="258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public 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sayOK();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static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void sayOK()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System.out.printf(“OK”);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11270" name="TextBox 5">
            <a:extLst>
              <a:ext uri="{FF2B5EF4-FFF2-40B4-BE49-F238E27FC236}">
                <a16:creationId xmlns:a16="http://schemas.microsoft.com/office/drawing/2014/main" id="{BAE85064-C6FA-43A0-A23D-1D2D9C051F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07075" y="2660650"/>
            <a:ext cx="26860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Notice, procedure is declared outside of Main() function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E1EBD9D2-8F5C-4F00-88EE-51790F88E8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7850" y="184150"/>
            <a:ext cx="6346825" cy="1320800"/>
          </a:xfrm>
        </p:spPr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BD39A385-DD96-4E2C-BC3B-F26B57F6F84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844550"/>
            <a:ext cx="7029450" cy="4994275"/>
          </a:xfrm>
        </p:spPr>
        <p:txBody>
          <a:bodyPr/>
          <a:lstStyle/>
          <a:p>
            <a:pPr eaLnBrk="1" hangingPunct="1"/>
            <a:r>
              <a:rPr lang="en-GB" altLang="en-US"/>
              <a:t>Say “Bah” followed by “Humbug”</a:t>
            </a:r>
          </a:p>
        </p:txBody>
      </p:sp>
      <p:sp>
        <p:nvSpPr>
          <p:cNvPr id="12292" name="Footer Placeholder 3">
            <a:extLst>
              <a:ext uri="{FF2B5EF4-FFF2-40B4-BE49-F238E27FC236}">
                <a16:creationId xmlns:a16="http://schemas.microsoft.com/office/drawing/2014/main" id="{4476267B-EF22-4456-9A9B-8742F2FBD98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15F4F19D-57C3-46B2-A1CA-BB920635CA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6263" y="1373188"/>
            <a:ext cx="3800475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public 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sayBah();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sayHumbug();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static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void sayBah()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System.out.printf(“Bah”);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static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void sayHumbug()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System.out.printf(“Humbug”);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6DF12BF6-14D7-463A-B15A-0D1EE1AF59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2925" y="206375"/>
            <a:ext cx="6346825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1</a:t>
            </a:r>
          </a:p>
        </p:txBody>
      </p:sp>
      <p:sp>
        <p:nvSpPr>
          <p:cNvPr id="13315" name="Footer Placeholder 3">
            <a:extLst>
              <a:ext uri="{FF2B5EF4-FFF2-40B4-BE49-F238E27FC236}">
                <a16:creationId xmlns:a16="http://schemas.microsoft.com/office/drawing/2014/main" id="{D23E207F-19F9-4D32-959F-600311301C7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84462A86-448C-4472-91AC-3DC2F6BA5608}"/>
              </a:ext>
            </a:extLst>
          </p:cNvPr>
          <p:cNvSpPr txBox="1">
            <a:spLocks/>
          </p:cNvSpPr>
          <p:nvPr/>
        </p:nvSpPr>
        <p:spPr bwMode="auto">
          <a:xfrm>
            <a:off x="79375" y="1333500"/>
            <a:ext cx="4945063" cy="520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Display “Hello Bob”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void printBob()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</a:t>
            </a:r>
            <a:r>
              <a:rPr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System.out.printf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(“Hello Bob”);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Display “Hello” then “Goodbye”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void displayHello()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</a:t>
            </a:r>
            <a:r>
              <a:rPr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System.out.printf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(“Hello”);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void displayGoodbye()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</a:t>
            </a:r>
            <a:r>
              <a:rPr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System.out.printf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(“Goodbye”);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13317" name="TextBox 1">
            <a:extLst>
              <a:ext uri="{FF2B5EF4-FFF2-40B4-BE49-F238E27FC236}">
                <a16:creationId xmlns:a16="http://schemas.microsoft.com/office/drawing/2014/main" id="{FA6B5CA0-726F-4DF2-8B69-81A046E857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4588" y="866775"/>
            <a:ext cx="47720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Write code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using the following procedures</a:t>
            </a:r>
          </a:p>
        </p:txBody>
      </p:sp>
      <p:sp>
        <p:nvSpPr>
          <p:cNvPr id="13318" name="Content Placeholder 2">
            <a:extLst>
              <a:ext uri="{FF2B5EF4-FFF2-40B4-BE49-F238E27FC236}">
                <a16:creationId xmlns:a16="http://schemas.microsoft.com/office/drawing/2014/main" id="{5D6C8BBE-8729-4F89-B670-0FB72EE40221}"/>
              </a:ext>
            </a:extLst>
          </p:cNvPr>
          <p:cNvSpPr txBox="1">
            <a:spLocks/>
          </p:cNvSpPr>
          <p:nvPr/>
        </p:nvSpPr>
        <p:spPr bwMode="auto">
          <a:xfrm>
            <a:off x="4929188" y="1333500"/>
            <a:ext cx="40925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Display “One” “Two” “Three”</a:t>
            </a: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in this order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void displayTwo()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   </a:t>
            </a:r>
            <a:r>
              <a:rPr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System.out.printf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(“Two”);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void displayThree()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  </a:t>
            </a:r>
            <a:r>
              <a:rPr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System.out.printf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(“Three”);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void displayOne()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   </a:t>
            </a:r>
            <a:r>
              <a:rPr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System.out.printf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(“One”);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13319" name="TextBox 1">
            <a:extLst>
              <a:ext uri="{FF2B5EF4-FFF2-40B4-BE49-F238E27FC236}">
                <a16:creationId xmlns:a16="http://schemas.microsoft.com/office/drawing/2014/main" id="{C1AB19F6-CE2C-45C2-9DC8-0441727E30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92863" y="128588"/>
            <a:ext cx="25511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Remember add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static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before void in each case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8A310BA5-9927-4AEE-BF53-0C2967EFC0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49263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Dates and Times</a:t>
            </a:r>
          </a:p>
        </p:txBody>
      </p:sp>
      <p:sp>
        <p:nvSpPr>
          <p:cNvPr id="14339" name="Footer Placeholder 3">
            <a:extLst>
              <a:ext uri="{FF2B5EF4-FFF2-40B4-BE49-F238E27FC236}">
                <a16:creationId xmlns:a16="http://schemas.microsoft.com/office/drawing/2014/main" id="{BE54DCF3-9E35-49A3-A595-D958E674651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4340" name="TextBox 4">
            <a:extLst>
              <a:ext uri="{FF2B5EF4-FFF2-40B4-BE49-F238E27FC236}">
                <a16:creationId xmlns:a16="http://schemas.microsoft.com/office/drawing/2014/main" id="{3599F166-2184-4E00-A25E-E07243AE43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25525" y="2108200"/>
            <a:ext cx="7150100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LocalDateTime locDateTime = LocalDateTime.now();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time = locDateTime.format(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	DateTimeFormatter.ofPattern("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HH:mm:ss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")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date = locDateTime.format(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	DateTimeFormatter.ofPattern("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dd/MM/yyyy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")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dateAndTime = LocalDateTime.now().format(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DateTimeFormatter.ofPattern("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dd/MM/yyyy HH:mm:ss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") 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System.out.printf("Time is %s\r\n", time);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System.out.printf("Date is %s\r\n", date);      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System.out.printf("Date time is %s\r\n", dateAndTime );</a:t>
            </a:r>
          </a:p>
        </p:txBody>
      </p:sp>
      <p:sp>
        <p:nvSpPr>
          <p:cNvPr id="14341" name="TextBox 5">
            <a:extLst>
              <a:ext uri="{FF2B5EF4-FFF2-40B4-BE49-F238E27FC236}">
                <a16:creationId xmlns:a16="http://schemas.microsoft.com/office/drawing/2014/main" id="{85334F99-9989-46BE-8E7E-1F0F8E7918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4975" y="1285875"/>
            <a:ext cx="19796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 u="sng">
                <a:solidFill>
                  <a:schemeClr val="tx1"/>
                </a:solidFill>
                <a:latin typeface="Helvetica" panose="020B0604020202020204" pitchFamily="34" charset="0"/>
              </a:rPr>
              <a:t>Near top of file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import java.time.*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3F011A5C-12E6-4F3D-ADA3-029DE60DFE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25488"/>
          </a:xfrm>
        </p:spPr>
        <p:txBody>
          <a:bodyPr/>
          <a:lstStyle/>
          <a:p>
            <a:pPr eaLnBrk="1" hangingPunct="1"/>
            <a:r>
              <a:rPr lang="en-GB" altLang="en-US"/>
              <a:t>Exercise 1 (Cont)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4CF4E1D8-CD98-4AFD-B2A3-CBD323A53D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7638" y="666750"/>
            <a:ext cx="8732837" cy="6105525"/>
          </a:xfrm>
        </p:spPr>
        <p:txBody>
          <a:bodyPr/>
          <a:lstStyle/>
          <a:p>
            <a:pPr eaLnBrk="1" hangingPunct="1"/>
            <a:r>
              <a:rPr lang="en-GB" altLang="en-US" b="1"/>
              <a:t>Display “Hello Tom the time is 02:30:33” followed by “You have a new message which reads: apples are good for you!”</a:t>
            </a:r>
            <a:br>
              <a:rPr lang="en-GB" altLang="en-US" b="1"/>
            </a:br>
            <a:br>
              <a:rPr lang="en-GB" altLang="en-US"/>
            </a:br>
            <a:r>
              <a:rPr lang="en-GB" altLang="en-US"/>
              <a:t>void printGreeting(String name)</a:t>
            </a:r>
            <a:br>
              <a:rPr lang="en-GB" altLang="en-US"/>
            </a:b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  String time = LocalDateTime.now().format(</a:t>
            </a:r>
            <a:br>
              <a:rPr lang="en-GB" altLang="en-US"/>
            </a:br>
            <a:r>
              <a:rPr lang="en-GB" altLang="en-US"/>
              <a:t>		DateTimeFormatter.ofPattern("HH:mm:ss") );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        System.out.printf(“Hello %s ”, name);</a:t>
            </a:r>
            <a:br>
              <a:rPr lang="en-GB" altLang="en-US"/>
            </a:br>
            <a:r>
              <a:rPr lang="en-GB" altLang="en-US"/>
              <a:t>        System.out.printf(“the time is ”);</a:t>
            </a:r>
            <a:br>
              <a:rPr lang="en-GB" altLang="en-US"/>
            </a:br>
            <a:r>
              <a:rPr lang="en-GB" altLang="en-US"/>
              <a:t>	      System.out.printf(time);</a:t>
            </a:r>
            <a:br>
              <a:rPr lang="en-GB" altLang="en-US"/>
            </a:br>
            <a:r>
              <a:rPr lang="en-GB" altLang="en-US"/>
              <a:t>	      System.out.printf(“\r\n”);   </a:t>
            </a:r>
            <a:r>
              <a:rPr lang="en-GB" altLang="en-US">
                <a:sym typeface="Wingdings" panose="05000000000000000000" pitchFamily="2" charset="2"/>
              </a:rPr>
              <a:t> newline</a:t>
            </a:r>
            <a:br>
              <a:rPr lang="en-GB" altLang="en-US"/>
            </a:br>
            <a:r>
              <a:rPr lang="en-GB" altLang="en-US"/>
              <a:t>}</a:t>
            </a:r>
            <a:br>
              <a:rPr lang="en-GB" altLang="en-US"/>
            </a:br>
            <a:br>
              <a:rPr lang="en-GB" altLang="en-US"/>
            </a:br>
            <a:r>
              <a:rPr lang="en-GB" altLang="en-US"/>
              <a:t>void printMessage(String message)</a:t>
            </a:r>
            <a:br>
              <a:rPr lang="en-GB" altLang="en-US"/>
            </a:br>
            <a:r>
              <a:rPr lang="en-GB" altLang="en-US"/>
              <a:t>{</a:t>
            </a:r>
            <a:br>
              <a:rPr lang="en-GB" altLang="en-US"/>
            </a:br>
            <a:r>
              <a:rPr lang="en-GB" altLang="en-US"/>
              <a:t>       System.out.printf(“You have a new message which reads: %s!\r\n”, </a:t>
            </a:r>
            <a:br>
              <a:rPr lang="en-GB" altLang="en-US"/>
            </a:br>
            <a:r>
              <a:rPr lang="en-GB" altLang="en-US"/>
              <a:t>							message);</a:t>
            </a:r>
            <a:br>
              <a:rPr lang="en-GB" altLang="en-US"/>
            </a:br>
            <a:r>
              <a:rPr lang="en-GB" altLang="en-US"/>
              <a:t>}</a:t>
            </a:r>
          </a:p>
        </p:txBody>
      </p:sp>
      <p:sp>
        <p:nvSpPr>
          <p:cNvPr id="15364" name="Footer Placeholder 3">
            <a:extLst>
              <a:ext uri="{FF2B5EF4-FFF2-40B4-BE49-F238E27FC236}">
                <a16:creationId xmlns:a16="http://schemas.microsoft.com/office/drawing/2014/main" id="{F9482698-31A8-4807-84CE-F709858047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 GD &amp; H</a:t>
            </a:r>
            <a:b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</a:br>
            <a:endParaRPr lang="en-US" altLang="en-US" sz="1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D3F9A49E-D4E4-4029-940E-42C785E0B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Procedure Declaration Pattern</a:t>
            </a:r>
            <a:br>
              <a:rPr lang="en-GB" altLang="en-US"/>
            </a:br>
            <a:r>
              <a:rPr lang="en-GB" altLang="en-US"/>
              <a:t>(No Arguments)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CDDFA69-02A8-4DBC-94B2-E1D5964796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9463" y="1639888"/>
            <a:ext cx="7689850" cy="4198937"/>
          </a:xfrm>
        </p:spPr>
        <p:txBody>
          <a:bodyPr/>
          <a:lstStyle/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b="1"/>
              <a:t>void</a:t>
            </a:r>
            <a:r>
              <a:rPr lang="en-GB" altLang="en-US"/>
              <a:t> </a:t>
            </a:r>
            <a:r>
              <a:rPr lang="en-GB" altLang="en-US" i="1"/>
              <a:t>procedureName</a:t>
            </a:r>
            <a:r>
              <a:rPr lang="en-GB" altLang="en-US" sz="3600" b="1"/>
              <a:t>()</a:t>
            </a:r>
            <a:br>
              <a:rPr lang="en-GB" altLang="en-US"/>
            </a:br>
            <a:r>
              <a:rPr lang="en-GB" altLang="en-US" sz="3200" b="1"/>
              <a:t>{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sz="3200" b="1"/>
              <a:t>}</a:t>
            </a:r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</p:txBody>
      </p:sp>
      <p:sp>
        <p:nvSpPr>
          <p:cNvPr id="16388" name="Footer Placeholder 3">
            <a:extLst>
              <a:ext uri="{FF2B5EF4-FFF2-40B4-BE49-F238E27FC236}">
                <a16:creationId xmlns:a16="http://schemas.microsoft.com/office/drawing/2014/main" id="{9C632977-78A8-4838-BE48-B96DCCCEB8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3619D781-08D2-4F76-B77B-74EA71C79D8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1325" y="219075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2</a:t>
            </a:r>
          </a:p>
        </p:txBody>
      </p:sp>
      <p:sp>
        <p:nvSpPr>
          <p:cNvPr id="17411" name="Footer Placeholder 3">
            <a:extLst>
              <a:ext uri="{FF2B5EF4-FFF2-40B4-BE49-F238E27FC236}">
                <a16:creationId xmlns:a16="http://schemas.microsoft.com/office/drawing/2014/main" id="{5C7E0964-8929-47F7-8ED9-35E87906387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7412" name="Content Placeholder 2">
            <a:extLst>
              <a:ext uri="{FF2B5EF4-FFF2-40B4-BE49-F238E27FC236}">
                <a16:creationId xmlns:a16="http://schemas.microsoft.com/office/drawing/2014/main" id="{B21B8E97-052E-46F9-BA53-37D4CE4BCBC4}"/>
              </a:ext>
            </a:extLst>
          </p:cNvPr>
          <p:cNvSpPr txBox="1">
            <a:spLocks/>
          </p:cNvSpPr>
          <p:nvPr/>
        </p:nvSpPr>
        <p:spPr bwMode="auto">
          <a:xfrm>
            <a:off x="79375" y="1539875"/>
            <a:ext cx="4672013" cy="481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void displayNumber()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?? number = 3;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System.out.printf(number);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displaySquareOfNumberEntered()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Read a number from the user then display the squared value e.g. user enters 3, so 9 is displayed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displayCountdown()</a:t>
            </a: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Display a count from 9 to 0 using the counting loop pattern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F710E80-451B-4C33-921A-7A88015ED8E2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b="1" dirty="0" err="1"/>
              <a:t>displayCalculatedSum</a:t>
            </a:r>
            <a:r>
              <a:rPr lang="en-GB" altLang="en-US" b="1" dirty="0"/>
              <a:t>()</a:t>
            </a:r>
            <a:br>
              <a:rPr lang="en-GB" altLang="en-US" dirty="0"/>
            </a:br>
            <a:r>
              <a:rPr lang="en-GB" altLang="en-US" dirty="0"/>
              <a:t>Read three values entered by the user, then add them and display the result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17414" name="TextBox 1">
            <a:extLst>
              <a:ext uri="{FF2B5EF4-FFF2-40B4-BE49-F238E27FC236}">
                <a16:creationId xmlns:a16="http://schemas.microsoft.com/office/drawing/2014/main" id="{F56414E5-711E-4F57-96B4-1EC383C1E4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3638" y="785813"/>
            <a:ext cx="7175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Create the following procedures (</a:t>
            </a: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no arguments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 that perform the specified actions and write the code to call them.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C076CC7-20F4-44BE-82E0-22E74B4A7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Procedure Declaration Pattern</a:t>
            </a:r>
            <a:br>
              <a:rPr lang="en-GB" altLang="en-US"/>
            </a:br>
            <a:r>
              <a:rPr lang="en-GB" altLang="en-US"/>
              <a:t>(With Arguments)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0E41D2AF-A595-4588-BFE1-D9487C4A98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6075" y="1639888"/>
            <a:ext cx="8597900" cy="4198937"/>
          </a:xfrm>
        </p:spPr>
        <p:txBody>
          <a:bodyPr/>
          <a:lstStyle/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b="1"/>
              <a:t>void</a:t>
            </a:r>
            <a:r>
              <a:rPr lang="en-GB" altLang="en-US"/>
              <a:t> </a:t>
            </a:r>
            <a:r>
              <a:rPr lang="en-GB" altLang="en-US" i="1"/>
              <a:t>procedureName</a:t>
            </a:r>
            <a:r>
              <a:rPr lang="en-GB" altLang="en-US" sz="3600" b="1"/>
              <a:t>(</a:t>
            </a:r>
            <a:r>
              <a:rPr lang="en-GB" altLang="en-US" i="1"/>
              <a:t>argumentDeclaration1</a:t>
            </a:r>
            <a:r>
              <a:rPr lang="en-GB" altLang="en-US"/>
              <a:t>, </a:t>
            </a:r>
            <a:r>
              <a:rPr lang="en-GB" altLang="en-US" i="1"/>
              <a:t>argumentDeclaration2</a:t>
            </a:r>
            <a:r>
              <a:rPr lang="en-GB" altLang="en-US"/>
              <a:t>, ….</a:t>
            </a:r>
            <a:r>
              <a:rPr lang="en-GB" altLang="en-US" sz="3600" b="1"/>
              <a:t>)</a:t>
            </a:r>
            <a:br>
              <a:rPr lang="en-GB" altLang="en-US"/>
            </a:br>
            <a:r>
              <a:rPr lang="en-GB" altLang="en-US" sz="3200" b="1"/>
              <a:t>{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sz="3200" b="1"/>
              <a:t>}</a:t>
            </a:r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/>
              <a:t>Declaration of arguments is identical to variable declaration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i="1"/>
              <a:t>argumentDeclaration </a:t>
            </a:r>
            <a:r>
              <a:rPr lang="en-GB" altLang="en-US"/>
              <a:t>= </a:t>
            </a:r>
            <a:r>
              <a:rPr lang="en-GB" altLang="en-US" b="1"/>
              <a:t>type</a:t>
            </a:r>
            <a:r>
              <a:rPr lang="en-GB" altLang="en-US"/>
              <a:t> </a:t>
            </a:r>
            <a:r>
              <a:rPr lang="en-GB" altLang="en-US" i="1"/>
              <a:t>argumentName</a:t>
            </a:r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</p:txBody>
      </p:sp>
      <p:sp>
        <p:nvSpPr>
          <p:cNvPr id="18436" name="Footer Placeholder 3">
            <a:extLst>
              <a:ext uri="{FF2B5EF4-FFF2-40B4-BE49-F238E27FC236}">
                <a16:creationId xmlns:a16="http://schemas.microsoft.com/office/drawing/2014/main" id="{B4CBB5AB-ACBE-465C-B218-30536C2DCE4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8437" name="TextBox 1">
            <a:extLst>
              <a:ext uri="{FF2B5EF4-FFF2-40B4-BE49-F238E27FC236}">
                <a16:creationId xmlns:a16="http://schemas.microsoft.com/office/drawing/2014/main" id="{80F93D8F-75FB-4BDD-BACC-FCDC97212F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5025" y="4708525"/>
            <a:ext cx="2719388" cy="923925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As many argument declarations as required </a:t>
            </a:r>
            <a:r>
              <a:rPr lang="en-GB" altLang="en-US" b="1" u="sng">
                <a:solidFill>
                  <a:schemeClr val="tx1"/>
                </a:solidFill>
                <a:latin typeface="Helvetica" panose="020B0604020202020204" pitchFamily="34" charset="0"/>
              </a:rPr>
              <a:t>or none</a:t>
            </a:r>
          </a:p>
        </p:txBody>
      </p:sp>
      <p:sp>
        <p:nvSpPr>
          <p:cNvPr id="18438" name="TextBox 2">
            <a:extLst>
              <a:ext uri="{FF2B5EF4-FFF2-40B4-BE49-F238E27FC236}">
                <a16:creationId xmlns:a16="http://schemas.microsoft.com/office/drawing/2014/main" id="{DF39A091-C420-4419-A0CC-64C74BAB93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1938" y="2546350"/>
            <a:ext cx="2332037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Comma separated list of arguments declarations</a:t>
            </a:r>
          </a:p>
        </p:txBody>
      </p:sp>
      <p:cxnSp>
        <p:nvCxnSpPr>
          <p:cNvPr id="18439" name="Straight Arrow Connector 4">
            <a:extLst>
              <a:ext uri="{FF2B5EF4-FFF2-40B4-BE49-F238E27FC236}">
                <a16:creationId xmlns:a16="http://schemas.microsoft.com/office/drawing/2014/main" id="{3144A82E-CB87-4438-9B20-ADA62390FD8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561013" y="2281238"/>
            <a:ext cx="1050925" cy="5873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8440" name="Straight Arrow Connector 6">
            <a:extLst>
              <a:ext uri="{FF2B5EF4-FFF2-40B4-BE49-F238E27FC236}">
                <a16:creationId xmlns:a16="http://schemas.microsoft.com/office/drawing/2014/main" id="{38F7AB14-4F40-4A3A-9690-A902C3392AE0}"/>
              </a:ext>
            </a:extLst>
          </p:cNvPr>
          <p:cNvCxnSpPr>
            <a:cxnSpLocks noChangeShapeType="1"/>
            <a:stCxn id="18437" idx="0"/>
          </p:cNvCxnSpPr>
          <p:nvPr/>
        </p:nvCxnSpPr>
        <p:spPr bwMode="auto">
          <a:xfrm flipV="1">
            <a:off x="7273925" y="3468688"/>
            <a:ext cx="477838" cy="12398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8441" name="TextBox 15">
            <a:extLst>
              <a:ext uri="{FF2B5EF4-FFF2-40B4-BE49-F238E27FC236}">
                <a16:creationId xmlns:a16="http://schemas.microsoft.com/office/drawing/2014/main" id="{6C03E450-1E46-420D-B406-7BF2FCF9C5D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17625" y="5076825"/>
            <a:ext cx="3308350" cy="6461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is int, double, String, int, etc.</a:t>
            </a:r>
            <a:endParaRPr lang="en-GB" altLang="en-US" b="1" u="sng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cxnSp>
        <p:nvCxnSpPr>
          <p:cNvPr id="18442" name="Straight Arrow Connector 12">
            <a:extLst>
              <a:ext uri="{FF2B5EF4-FFF2-40B4-BE49-F238E27FC236}">
                <a16:creationId xmlns:a16="http://schemas.microsoft.com/office/drawing/2014/main" id="{5C7C84AF-1FCD-4F46-86C4-AA4266598C50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2908300" y="4546600"/>
            <a:ext cx="222250" cy="49053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3B6951EB-7C39-4433-A9CD-0CAAF38472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Argument Format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64837BE-318B-432F-AF2E-8F7699F59C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When calling procedures or declaring them, you can break the comma separated list across lines if this makes the code more readable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19460" name="Footer Placeholder 3">
            <a:extLst>
              <a:ext uri="{FF2B5EF4-FFF2-40B4-BE49-F238E27FC236}">
                <a16:creationId xmlns:a16="http://schemas.microsoft.com/office/drawing/2014/main" id="{2AB7C0A7-F12A-4989-AE81-124C937CC63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19461" name="TextBox 4">
            <a:extLst>
              <a:ext uri="{FF2B5EF4-FFF2-40B4-BE49-F238E27FC236}">
                <a16:creationId xmlns:a16="http://schemas.microsoft.com/office/drawing/2014/main" id="{FF1FF535-7906-4F90-80EB-357E32734F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60950" y="3181350"/>
            <a:ext cx="3173413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myFunction(3,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“abcd”,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0.3556);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19462" name="TextBox 5">
            <a:extLst>
              <a:ext uri="{FF2B5EF4-FFF2-40B4-BE49-F238E27FC236}">
                <a16:creationId xmlns:a16="http://schemas.microsoft.com/office/drawing/2014/main" id="{96811382-02F7-47EB-BBA1-C2E7C5015F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2475" y="3181350"/>
            <a:ext cx="36607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myFunction(3, “abcd”, 0.3556);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32F8E617-C487-4529-B0F8-59DFE78D94B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6100" y="227013"/>
            <a:ext cx="6346825" cy="1320800"/>
          </a:xfrm>
        </p:spPr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C04080F4-BA01-4AD2-AC93-231DB17E79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9375" y="844550"/>
            <a:ext cx="3640138" cy="514350"/>
          </a:xfrm>
        </p:spPr>
        <p:txBody>
          <a:bodyPr/>
          <a:lstStyle/>
          <a:p>
            <a:pPr eaLnBrk="1" hangingPunct="1"/>
            <a:r>
              <a:rPr lang="en-GB" altLang="en-US"/>
              <a:t>Say hello to a user</a:t>
            </a:r>
          </a:p>
        </p:txBody>
      </p:sp>
      <p:sp>
        <p:nvSpPr>
          <p:cNvPr id="20484" name="Footer Placeholder 3">
            <a:extLst>
              <a:ext uri="{FF2B5EF4-FFF2-40B4-BE49-F238E27FC236}">
                <a16:creationId xmlns:a16="http://schemas.microsoft.com/office/drawing/2014/main" id="{9EC925F6-A43D-449E-8074-A144C33AB5B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0485" name="TextBox 4">
            <a:extLst>
              <a:ext uri="{FF2B5EF4-FFF2-40B4-BE49-F238E27FC236}">
                <a16:creationId xmlns:a16="http://schemas.microsoft.com/office/drawing/2014/main" id="{41B8B6F5-67C7-4A1C-A09F-C86B1661B0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050" y="1479550"/>
            <a:ext cx="3173413" cy="36941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hello(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“Bob”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string user = “Bob”;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hello(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user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hello(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String user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…printf(“Hello %s”,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           user);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0486" name="Content Placeholder 2">
            <a:extLst>
              <a:ext uri="{FF2B5EF4-FFF2-40B4-BE49-F238E27FC236}">
                <a16:creationId xmlns:a16="http://schemas.microsoft.com/office/drawing/2014/main" id="{76C53F6A-FB2A-42FB-8E8B-4A073DA4D9C6}"/>
              </a:ext>
            </a:extLst>
          </p:cNvPr>
          <p:cNvSpPr txBox="1">
            <a:spLocks/>
          </p:cNvSpPr>
          <p:nvPr/>
        </p:nvSpPr>
        <p:spPr bwMode="auto">
          <a:xfrm>
            <a:off x="3719513" y="844550"/>
            <a:ext cx="3641725" cy="514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Display message and number</a:t>
            </a:r>
          </a:p>
        </p:txBody>
      </p:sp>
      <p:sp>
        <p:nvSpPr>
          <p:cNvPr id="20487" name="TextBox 6">
            <a:extLst>
              <a:ext uri="{FF2B5EF4-FFF2-40B4-BE49-F238E27FC236}">
                <a16:creationId xmlns:a16="http://schemas.microsoft.com/office/drawing/2014/main" id="{2A4ECABF-AE3D-48CF-B744-8C3D41ABA1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87775" y="1479550"/>
            <a:ext cx="5160963" cy="3970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displayData(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“Hello”, 3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string msg = “Hello”;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someNumber = 3;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displayData(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msg, someNumber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displayData(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String msg, int number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…printf(“Msg %s”, msg);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…printf(“Number %d”, number);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43D9A50-9691-4293-9ECE-5031D0D20C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2138" y="273050"/>
            <a:ext cx="6348412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3</a:t>
            </a:r>
          </a:p>
        </p:txBody>
      </p:sp>
      <p:sp>
        <p:nvSpPr>
          <p:cNvPr id="21507" name="Footer Placeholder 3">
            <a:extLst>
              <a:ext uri="{FF2B5EF4-FFF2-40B4-BE49-F238E27FC236}">
                <a16:creationId xmlns:a16="http://schemas.microsoft.com/office/drawing/2014/main" id="{504C53B7-96F1-4B5C-9363-6791CA887B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19642EA8-C0D2-46BC-B73E-7E2E6D347271}"/>
              </a:ext>
            </a:extLst>
          </p:cNvPr>
          <p:cNvSpPr txBox="1">
            <a:spLocks/>
          </p:cNvSpPr>
          <p:nvPr/>
        </p:nvSpPr>
        <p:spPr bwMode="auto">
          <a:xfrm>
            <a:off x="79375" y="1539875"/>
            <a:ext cx="4484688" cy="481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void displayNumber(</a:t>
            </a:r>
            <a:r>
              <a:rPr kumimoji="1"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System.out.printf(number);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void displayDivisionResult(</a:t>
            </a:r>
            <a:r>
              <a:rPr kumimoji="1"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Divide one number by another and display result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void displayCountdown(</a:t>
            </a:r>
            <a:r>
              <a:rPr kumimoji="1"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 u="sng">
                <a:solidFill>
                  <a:schemeClr val="tx1"/>
                </a:solidFill>
                <a:latin typeface="Helvetica" panose="020B0604020202020204" pitchFamily="34" charset="0"/>
              </a:rPr>
              <a:t>Pass in a starting count value 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then display the countdown from the start value to 1 e.g. start value provided is 4, display the numbers 4,3,2 and 1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CEB957D-3B6F-414B-8E3B-A5F05E04D6F4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b="1" dirty="0"/>
              <a:t>void </a:t>
            </a:r>
            <a:r>
              <a:rPr lang="en-GB" altLang="en-US" b="1" dirty="0" err="1"/>
              <a:t>readNumber</a:t>
            </a:r>
            <a:r>
              <a:rPr lang="en-GB" altLang="en-US" b="1" dirty="0"/>
              <a:t>(</a:t>
            </a:r>
            <a:r>
              <a:rPr lang="en-GB" altLang="en-US" i="1" dirty="0" err="1"/>
              <a:t>args</a:t>
            </a:r>
            <a:r>
              <a:rPr lang="en-GB" altLang="en-US" b="1" dirty="0"/>
              <a:t>)</a:t>
            </a:r>
            <a:br>
              <a:rPr lang="en-GB" altLang="en-US" dirty="0"/>
            </a:br>
            <a:r>
              <a:rPr lang="en-GB" altLang="en-US" dirty="0"/>
              <a:t>Pass in </a:t>
            </a:r>
            <a:r>
              <a:rPr lang="en-GB" altLang="en-US" u="sng" dirty="0"/>
              <a:t>a prompt message </a:t>
            </a:r>
            <a:r>
              <a:rPr lang="en-GB" altLang="en-US" dirty="0"/>
              <a:t>that can be used to request the user enter a number. </a:t>
            </a:r>
            <a:r>
              <a:rPr lang="en-GB" altLang="en-US" u="sng" dirty="0"/>
              <a:t>Display the prompt message</a:t>
            </a:r>
            <a:r>
              <a:rPr lang="en-GB" altLang="en-US" dirty="0"/>
              <a:t>, read a number entered by the user and then display it e.g.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Prompt message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i="1" dirty="0"/>
              <a:t>Enter a number </a:t>
            </a:r>
            <a:r>
              <a:rPr lang="en-GB" altLang="en-US" dirty="0"/>
              <a:t>&gt; </a:t>
            </a:r>
            <a:r>
              <a:rPr lang="en-GB" altLang="en-US" b="1" dirty="0">
                <a:solidFill>
                  <a:srgbClr val="FF0000"/>
                </a:solidFill>
              </a:rPr>
              <a:t>12</a:t>
            </a:r>
            <a:br>
              <a:rPr lang="en-GB" altLang="en-US" dirty="0"/>
            </a:br>
            <a:r>
              <a:rPr lang="en-GB" altLang="en-US" i="1" dirty="0"/>
              <a:t>You entered the number 12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21510" name="TextBox 1">
            <a:extLst>
              <a:ext uri="{FF2B5EF4-FFF2-40B4-BE49-F238E27FC236}">
                <a16:creationId xmlns:a16="http://schemas.microsoft.com/office/drawing/2014/main" id="{C1F0CED7-8493-4BFE-B65B-C023FA335F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3638" y="785813"/>
            <a:ext cx="7175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Create the following procedures (</a:t>
            </a: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with arguments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 and write the code to call them.</a:t>
            </a:r>
          </a:p>
        </p:txBody>
      </p:sp>
      <p:sp>
        <p:nvSpPr>
          <p:cNvPr id="21511" name="TextBox 2">
            <a:extLst>
              <a:ext uri="{FF2B5EF4-FFF2-40B4-BE49-F238E27FC236}">
                <a16:creationId xmlns:a16="http://schemas.microsoft.com/office/drawing/2014/main" id="{31D2D02D-B6C9-4B3E-85E0-8F2470C189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75588" y="4005263"/>
            <a:ext cx="12509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Value entered by user</a:t>
            </a:r>
          </a:p>
        </p:txBody>
      </p:sp>
      <p:cxnSp>
        <p:nvCxnSpPr>
          <p:cNvPr id="21512" name="Straight Arrow Connector 6">
            <a:extLst>
              <a:ext uri="{FF2B5EF4-FFF2-40B4-BE49-F238E27FC236}">
                <a16:creationId xmlns:a16="http://schemas.microsoft.com/office/drawing/2014/main" id="{CEA0A6F1-2FCE-4D25-80EB-3B894891B111}"/>
              </a:ext>
            </a:extLst>
          </p:cNvPr>
          <p:cNvCxnSpPr>
            <a:cxnSpLocks noChangeShapeType="1"/>
            <a:stCxn id="21511" idx="1"/>
          </p:cNvCxnSpPr>
          <p:nvPr/>
        </p:nvCxnSpPr>
        <p:spPr bwMode="auto">
          <a:xfrm flipH="1">
            <a:off x="7473950" y="4467225"/>
            <a:ext cx="401638" cy="46196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1513" name="Left Brace 15">
            <a:extLst>
              <a:ext uri="{FF2B5EF4-FFF2-40B4-BE49-F238E27FC236}">
                <a16:creationId xmlns:a16="http://schemas.microsoft.com/office/drawing/2014/main" id="{40DE813E-B93B-42C2-B289-F5A25F59B482}"/>
              </a:ext>
            </a:extLst>
          </p:cNvPr>
          <p:cNvSpPr>
            <a:spLocks/>
          </p:cNvSpPr>
          <p:nvPr/>
        </p:nvSpPr>
        <p:spPr bwMode="auto">
          <a:xfrm rot="5400000">
            <a:off x="5907087" y="3895726"/>
            <a:ext cx="277813" cy="1789112"/>
          </a:xfrm>
          <a:prstGeom prst="leftBrace">
            <a:avLst>
              <a:gd name="adj1" fmla="val 8348"/>
              <a:gd name="adj2" fmla="val 50000"/>
            </a:avLst>
          </a:prstGeom>
          <a:noFill/>
          <a:ln w="349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21514" name="Oval 11">
            <a:extLst>
              <a:ext uri="{FF2B5EF4-FFF2-40B4-BE49-F238E27FC236}">
                <a16:creationId xmlns:a16="http://schemas.microsoft.com/office/drawing/2014/main" id="{4391F433-F67C-4161-9C08-456BBACAA4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5500" y="4791075"/>
            <a:ext cx="363538" cy="539750"/>
          </a:xfrm>
          <a:prstGeom prst="ellipse">
            <a:avLst/>
          </a:prstGeom>
          <a:noFill/>
          <a:ln w="1905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589689B9-5740-44E2-ADA3-E3856E52A8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1013" y="122238"/>
            <a:ext cx="6348412" cy="1320800"/>
          </a:xfrm>
        </p:spPr>
        <p:txBody>
          <a:bodyPr/>
          <a:lstStyle/>
          <a:p>
            <a:pPr eaLnBrk="1" hangingPunct="1"/>
            <a:r>
              <a:rPr lang="en-GB" altLang="en-US"/>
              <a:t>Function Call Pattern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27976-87AB-4845-9080-46383AD722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642938"/>
            <a:ext cx="7029450" cy="51958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Execute a function (with a return)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No arguments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returnValue</a:t>
            </a:r>
            <a:r>
              <a:rPr lang="en-GB" altLang="en-US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= </a:t>
            </a: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functionName</a:t>
            </a:r>
            <a:r>
              <a:rPr lang="en-GB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()</a:t>
            </a:r>
            <a:r>
              <a:rPr lang="en-GB" alt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;</a:t>
            </a:r>
            <a:endParaRPr lang="en-GB" sz="2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Passing arguments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returnValue</a:t>
            </a:r>
            <a:r>
              <a:rPr lang="en-GB" altLang="en-US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= </a:t>
            </a:r>
            <a:r>
              <a:rPr lang="en-GB" altLang="en-US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functionName</a:t>
            </a:r>
            <a:r>
              <a:rPr lang="en-GB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argument1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en-GB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argument2</a:t>
            </a: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…</a:t>
            </a:r>
            <a:r>
              <a:rPr lang="en-GB" altLang="en-US" sz="3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r>
              <a:rPr lang="en-GB" altLang="en-US" sz="2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;</a:t>
            </a:r>
            <a:endParaRPr lang="en-GB" sz="2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argument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a value or a variable name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i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returnValue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a variable name (</a:t>
            </a:r>
            <a:r>
              <a:rPr lang="en-GB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variable type must match return type of function being called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en-GB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2532" name="Footer Placeholder 3">
            <a:extLst>
              <a:ext uri="{FF2B5EF4-FFF2-40B4-BE49-F238E27FC236}">
                <a16:creationId xmlns:a16="http://schemas.microsoft.com/office/drawing/2014/main" id="{92A753E2-CD17-45E5-8167-160124CBA2F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2533" name="TextBox 4">
            <a:extLst>
              <a:ext uri="{FF2B5EF4-FFF2-40B4-BE49-F238E27FC236}">
                <a16:creationId xmlns:a16="http://schemas.microsoft.com/office/drawing/2014/main" id="{4066490F-403E-49D5-9238-87DD46FB1D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7813" y="5557838"/>
            <a:ext cx="6105525" cy="8318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latin typeface="Helvetica" panose="020B0604020202020204" pitchFamily="34" charset="0"/>
              </a:rPr>
              <a:t>Pattern is identical to procedure call pattern but with a value being returned</a:t>
            </a:r>
          </a:p>
        </p:txBody>
      </p:sp>
      <p:sp>
        <p:nvSpPr>
          <p:cNvPr id="22534" name="TextBox 5">
            <a:extLst>
              <a:ext uri="{FF2B5EF4-FFF2-40B4-BE49-F238E27FC236}">
                <a16:creationId xmlns:a16="http://schemas.microsoft.com/office/drawing/2014/main" id="{6F530FBB-9F83-4C05-A509-A8ADF3E252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688" y="1293813"/>
            <a:ext cx="237648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functionName()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2535" name="TextBox 6">
            <a:extLst>
              <a:ext uri="{FF2B5EF4-FFF2-40B4-BE49-F238E27FC236}">
                <a16:creationId xmlns:a16="http://schemas.microsoft.com/office/drawing/2014/main" id="{A4D96823-557B-48B2-9AAF-E1B863E607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73925" y="520700"/>
            <a:ext cx="18700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Return type of function</a:t>
            </a:r>
          </a:p>
        </p:txBody>
      </p:sp>
      <p:cxnSp>
        <p:nvCxnSpPr>
          <p:cNvPr id="22536" name="Straight Arrow Connector 8">
            <a:extLst>
              <a:ext uri="{FF2B5EF4-FFF2-40B4-BE49-F238E27FC236}">
                <a16:creationId xmlns:a16="http://schemas.microsoft.com/office/drawing/2014/main" id="{24A35D84-897E-40A2-8385-45E5C9AC60FA}"/>
              </a:ext>
            </a:extLst>
          </p:cNvPr>
          <p:cNvCxnSpPr>
            <a:cxnSpLocks noChangeShapeType="1"/>
            <a:stCxn id="22535" idx="1"/>
          </p:cNvCxnSpPr>
          <p:nvPr/>
        </p:nvCxnSpPr>
        <p:spPr bwMode="auto">
          <a:xfrm flipH="1">
            <a:off x="6829425" y="844550"/>
            <a:ext cx="444500" cy="5222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FFE814C-8690-4D03-85B0-21D8BF4899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52413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DEAC8958-F3C1-43DC-92F0-F7F249A108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939800"/>
            <a:ext cx="7029450" cy="1266825"/>
          </a:xfrm>
        </p:spPr>
        <p:txBody>
          <a:bodyPr/>
          <a:lstStyle/>
          <a:p>
            <a:pPr eaLnBrk="1" hangingPunct="1"/>
            <a:r>
              <a:rPr lang="en-GB" altLang="en-US"/>
              <a:t>Read a number entered by the user</a:t>
            </a:r>
          </a:p>
        </p:txBody>
      </p:sp>
      <p:sp>
        <p:nvSpPr>
          <p:cNvPr id="23556" name="Footer Placeholder 3">
            <a:extLst>
              <a:ext uri="{FF2B5EF4-FFF2-40B4-BE49-F238E27FC236}">
                <a16:creationId xmlns:a16="http://schemas.microsoft.com/office/drawing/2014/main" id="{D4AD6308-84F8-4DFF-BAF4-1BFD7E2C56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3557" name="TextBox 4">
            <a:extLst>
              <a:ext uri="{FF2B5EF4-FFF2-40B4-BE49-F238E27FC236}">
                <a16:creationId xmlns:a16="http://schemas.microsoft.com/office/drawing/2014/main" id="{265A43A4-C470-43E7-BDEE-306137528F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4925" y="1987550"/>
            <a:ext cx="4633913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int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number;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System.out.printf(“Enter number:”);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number =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readNumber();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int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readNumber()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Integer.parseInt(stdin.nextLine());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3558" name="Freeform 5">
            <a:extLst>
              <a:ext uri="{FF2B5EF4-FFF2-40B4-BE49-F238E27FC236}">
                <a16:creationId xmlns:a16="http://schemas.microsoft.com/office/drawing/2014/main" id="{9464DCAF-6706-4567-A22A-DBB1CACDBFC6}"/>
              </a:ext>
            </a:extLst>
          </p:cNvPr>
          <p:cNvSpPr>
            <a:spLocks/>
          </p:cNvSpPr>
          <p:nvPr/>
        </p:nvSpPr>
        <p:spPr bwMode="auto">
          <a:xfrm>
            <a:off x="3468688" y="3740150"/>
            <a:ext cx="3998912" cy="1211263"/>
          </a:xfrm>
          <a:custGeom>
            <a:avLst/>
            <a:gdLst>
              <a:gd name="T0" fmla="*/ 3650328 w 3998761"/>
              <a:gd name="T1" fmla="*/ 1213063 h 1210963"/>
              <a:gd name="T2" fmla="*/ 3955205 w 3998761"/>
              <a:gd name="T3" fmla="*/ 1048021 h 1210963"/>
              <a:gd name="T4" fmla="*/ 3963450 w 3998761"/>
              <a:gd name="T5" fmla="*/ 585902 h 1210963"/>
              <a:gd name="T6" fmla="*/ 3625607 w 3998761"/>
              <a:gd name="T7" fmla="*/ 396103 h 1210963"/>
              <a:gd name="T8" fmla="*/ 2472002 w 3998761"/>
              <a:gd name="T9" fmla="*/ 363095 h 1210963"/>
              <a:gd name="T10" fmla="*/ 1895206 w 3998761"/>
              <a:gd name="T11" fmla="*/ 363095 h 1210963"/>
              <a:gd name="T12" fmla="*/ 634481 w 3998761"/>
              <a:gd name="T13" fmla="*/ 321836 h 1210963"/>
              <a:gd name="T14" fmla="*/ 156561 w 3998761"/>
              <a:gd name="T15" fmla="*/ 272318 h 1210963"/>
              <a:gd name="T16" fmla="*/ 0 w 3998761"/>
              <a:gd name="T17" fmla="*/ 0 h 1210963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998761" h="1210963">
                <a:moveTo>
                  <a:pt x="3649362" y="1210963"/>
                </a:moveTo>
                <a:cubicBezTo>
                  <a:pt x="3775675" y="1180757"/>
                  <a:pt x="3901989" y="1150552"/>
                  <a:pt x="3954162" y="1046206"/>
                </a:cubicBezTo>
                <a:cubicBezTo>
                  <a:pt x="4006335" y="941860"/>
                  <a:pt x="4017319" y="693352"/>
                  <a:pt x="3962400" y="584887"/>
                </a:cubicBezTo>
                <a:cubicBezTo>
                  <a:pt x="3907481" y="476422"/>
                  <a:pt x="3873156" y="432487"/>
                  <a:pt x="3624648" y="395417"/>
                </a:cubicBezTo>
                <a:cubicBezTo>
                  <a:pt x="3376140" y="358347"/>
                  <a:pt x="2759675" y="367957"/>
                  <a:pt x="2471351" y="362465"/>
                </a:cubicBezTo>
                <a:cubicBezTo>
                  <a:pt x="2183027" y="356973"/>
                  <a:pt x="2200875" y="369330"/>
                  <a:pt x="1894702" y="362465"/>
                </a:cubicBezTo>
                <a:cubicBezTo>
                  <a:pt x="1588529" y="355600"/>
                  <a:pt x="924010" y="336379"/>
                  <a:pt x="634313" y="321276"/>
                </a:cubicBezTo>
                <a:cubicBezTo>
                  <a:pt x="344616" y="306173"/>
                  <a:pt x="262238" y="325395"/>
                  <a:pt x="156519" y="271849"/>
                </a:cubicBezTo>
                <a:cubicBezTo>
                  <a:pt x="50800" y="218303"/>
                  <a:pt x="25400" y="109151"/>
                  <a:pt x="0" y="0"/>
                </a:cubicBezTo>
              </a:path>
            </a:pathLst>
          </a:custGeom>
          <a:noFill/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015939D1-1B35-4428-8A45-A27164DC94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3088" y="257175"/>
            <a:ext cx="6348412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4</a:t>
            </a:r>
          </a:p>
        </p:txBody>
      </p:sp>
      <p:sp>
        <p:nvSpPr>
          <p:cNvPr id="24579" name="Footer Placeholder 3">
            <a:extLst>
              <a:ext uri="{FF2B5EF4-FFF2-40B4-BE49-F238E27FC236}">
                <a16:creationId xmlns:a16="http://schemas.microsoft.com/office/drawing/2014/main" id="{728C04AC-676E-4CC3-B2CC-D059FF1374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4580" name="Content Placeholder 2">
            <a:extLst>
              <a:ext uri="{FF2B5EF4-FFF2-40B4-BE49-F238E27FC236}">
                <a16:creationId xmlns:a16="http://schemas.microsoft.com/office/drawing/2014/main" id="{C1193A39-B3F1-44A0-AA66-10CF74D76165}"/>
              </a:ext>
            </a:extLst>
          </p:cNvPr>
          <p:cNvSpPr txBox="1">
            <a:spLocks/>
          </p:cNvSpPr>
          <p:nvPr/>
        </p:nvSpPr>
        <p:spPr bwMode="auto">
          <a:xfrm>
            <a:off x="79375" y="1333500"/>
            <a:ext cx="5159375" cy="5203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Add two numbers</a:t>
            </a: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int</a:t>
            </a: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 addNumbers(int num1, int num2)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return num1 + num2;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 b="1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Convert string to a number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int convertToNumber(string numberText)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return Integer.parseInt(numberText);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24581" name="TextBox 1">
            <a:extLst>
              <a:ext uri="{FF2B5EF4-FFF2-40B4-BE49-F238E27FC236}">
                <a16:creationId xmlns:a16="http://schemas.microsoft.com/office/drawing/2014/main" id="{D6B322FC-83FF-4D2D-941F-DC48DD4064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4588" y="866775"/>
            <a:ext cx="75152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Write code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calling the following functions, display the return values.</a:t>
            </a:r>
          </a:p>
        </p:txBody>
      </p:sp>
      <p:sp>
        <p:nvSpPr>
          <p:cNvPr id="24582" name="Content Placeholder 2">
            <a:extLst>
              <a:ext uri="{FF2B5EF4-FFF2-40B4-BE49-F238E27FC236}">
                <a16:creationId xmlns:a16="http://schemas.microsoft.com/office/drawing/2014/main" id="{7FA2C37F-0EEE-4D8A-AF76-658C3EB6848F}"/>
              </a:ext>
            </a:extLst>
          </p:cNvPr>
          <p:cNvSpPr txBox="1">
            <a:spLocks/>
          </p:cNvSpPr>
          <p:nvPr/>
        </p:nvSpPr>
        <p:spPr bwMode="auto">
          <a:xfrm>
            <a:off x="5016500" y="1844675"/>
            <a:ext cx="4043363" cy="436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Calculate area of parallelogram</a:t>
            </a: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double areaOfParallelogram(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double base,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double height)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double area;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area = base * height;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	return area;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24583" name="TextBox 2">
            <a:extLst>
              <a:ext uri="{FF2B5EF4-FFF2-40B4-BE49-F238E27FC236}">
                <a16:creationId xmlns:a16="http://schemas.microsoft.com/office/drawing/2014/main" id="{37622AE6-9210-424F-A09D-1D28633EE1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65725" y="5662613"/>
            <a:ext cx="3894138" cy="646112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Or just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	return base * height;</a:t>
            </a:r>
          </a:p>
        </p:txBody>
      </p:sp>
      <p:cxnSp>
        <p:nvCxnSpPr>
          <p:cNvPr id="24584" name="Straight Arrow Connector 5">
            <a:extLst>
              <a:ext uri="{FF2B5EF4-FFF2-40B4-BE49-F238E27FC236}">
                <a16:creationId xmlns:a16="http://schemas.microsoft.com/office/drawing/2014/main" id="{EBDE219C-F3A2-4CC7-9D70-7C27284C5574}"/>
              </a:ext>
            </a:extLst>
          </p:cNvPr>
          <p:cNvCxnSpPr>
            <a:cxnSpLocks noChangeShapeType="1"/>
            <a:stCxn id="24583" idx="0"/>
          </p:cNvCxnSpPr>
          <p:nvPr/>
        </p:nvCxnSpPr>
        <p:spPr bwMode="auto">
          <a:xfrm flipH="1" flipV="1">
            <a:off x="6731000" y="5000625"/>
            <a:ext cx="381000" cy="661988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4585" name="TextBox 12">
            <a:extLst>
              <a:ext uri="{FF2B5EF4-FFF2-40B4-BE49-F238E27FC236}">
                <a16:creationId xmlns:a16="http://schemas.microsoft.com/office/drawing/2014/main" id="{E833AEE6-B2E4-46B4-A163-A55BD7EE581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175" y="3416300"/>
            <a:ext cx="2570163" cy="36988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Return type of function</a:t>
            </a:r>
          </a:p>
        </p:txBody>
      </p:sp>
      <p:cxnSp>
        <p:nvCxnSpPr>
          <p:cNvPr id="24586" name="Straight Arrow Connector 11">
            <a:extLst>
              <a:ext uri="{FF2B5EF4-FFF2-40B4-BE49-F238E27FC236}">
                <a16:creationId xmlns:a16="http://schemas.microsoft.com/office/drawing/2014/main" id="{B9013B10-3213-4064-A5E1-20D670CF352C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715963" y="2290763"/>
            <a:ext cx="176212" cy="11255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AEE09AC9-D088-46C7-824C-2F4E07397E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00063" y="106363"/>
            <a:ext cx="6348412" cy="1320800"/>
          </a:xfrm>
        </p:spPr>
        <p:txBody>
          <a:bodyPr/>
          <a:lstStyle/>
          <a:p>
            <a:pPr eaLnBrk="1" hangingPunct="1"/>
            <a:r>
              <a:rPr lang="en-GB" altLang="en-US"/>
              <a:t>Function Declaration Pattern</a:t>
            </a:r>
            <a:br>
              <a:rPr lang="en-GB" altLang="en-US"/>
            </a:br>
            <a:r>
              <a:rPr lang="en-GB" altLang="en-US"/>
              <a:t>(No Arguments)</a:t>
            </a:r>
          </a:p>
        </p:txBody>
      </p:sp>
      <p:sp>
        <p:nvSpPr>
          <p:cNvPr id="25603" name="Content Placeholder 2">
            <a:extLst>
              <a:ext uri="{FF2B5EF4-FFF2-40B4-BE49-F238E27FC236}">
                <a16:creationId xmlns:a16="http://schemas.microsoft.com/office/drawing/2014/main" id="{7CF0C395-34F6-482B-8433-A536078A43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79463" y="2189163"/>
            <a:ext cx="7689850" cy="3649662"/>
          </a:xfrm>
        </p:spPr>
        <p:txBody>
          <a:bodyPr/>
          <a:lstStyle/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b="1"/>
              <a:t>returntype </a:t>
            </a:r>
            <a:r>
              <a:rPr lang="en-GB" altLang="en-US" i="1"/>
              <a:t>functionName</a:t>
            </a:r>
            <a:r>
              <a:rPr lang="en-GB" altLang="en-US" sz="3600" b="1"/>
              <a:t>()</a:t>
            </a:r>
            <a:br>
              <a:rPr lang="en-GB" altLang="en-US"/>
            </a:br>
            <a:r>
              <a:rPr lang="en-GB" altLang="en-US" sz="3200" b="1"/>
              <a:t>{</a:t>
            </a:r>
            <a:br>
              <a:rPr lang="en-GB" altLang="en-US" sz="3200" b="1"/>
            </a:br>
            <a:r>
              <a:rPr lang="en-GB" altLang="en-US" sz="3200" b="1"/>
              <a:t>      </a:t>
            </a:r>
            <a:r>
              <a:rPr lang="en-GB" altLang="en-US" b="1"/>
              <a:t>return   </a:t>
            </a:r>
            <a:r>
              <a:rPr lang="en-GB" altLang="en-US" i="1"/>
              <a:t>returnValue</a:t>
            </a:r>
            <a:r>
              <a:rPr lang="en-GB" altLang="en-US" b="1"/>
              <a:t>;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sz="3200" b="1"/>
              <a:t>}</a:t>
            </a:r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i="1"/>
              <a:t>returnValue</a:t>
            </a:r>
            <a:r>
              <a:rPr lang="en-GB" altLang="en-US"/>
              <a:t> = value or variable name </a:t>
            </a:r>
            <a:br>
              <a:rPr lang="en-GB" altLang="en-US"/>
            </a:br>
            <a:r>
              <a:rPr lang="en-GB" altLang="en-US"/>
              <a:t>	         (value must be of same </a:t>
            </a:r>
            <a:br>
              <a:rPr lang="en-GB" altLang="en-US"/>
            </a:br>
            <a:r>
              <a:rPr lang="en-GB" altLang="en-US"/>
              <a:t>                       type as the </a:t>
            </a:r>
            <a:r>
              <a:rPr lang="en-GB" altLang="en-US" b="1"/>
              <a:t>returntype</a:t>
            </a:r>
            <a:r>
              <a:rPr lang="en-GB" altLang="en-US"/>
              <a:t>)</a:t>
            </a:r>
          </a:p>
        </p:txBody>
      </p:sp>
      <p:sp>
        <p:nvSpPr>
          <p:cNvPr id="25604" name="Footer Placeholder 3">
            <a:extLst>
              <a:ext uri="{FF2B5EF4-FFF2-40B4-BE49-F238E27FC236}">
                <a16:creationId xmlns:a16="http://schemas.microsoft.com/office/drawing/2014/main" id="{1320EBC6-5FCF-491C-960B-D92AD15966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5605" name="TextBox 4">
            <a:extLst>
              <a:ext uri="{FF2B5EF4-FFF2-40B4-BE49-F238E27FC236}">
                <a16:creationId xmlns:a16="http://schemas.microsoft.com/office/drawing/2014/main" id="{67E9C598-AAF4-4CA0-8970-DB6764CF7F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41538" y="1304925"/>
            <a:ext cx="2570162" cy="6461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Return type of function. int, double, string, etc.</a:t>
            </a:r>
          </a:p>
        </p:txBody>
      </p:sp>
      <p:cxnSp>
        <p:nvCxnSpPr>
          <p:cNvPr id="25606" name="Straight Arrow Connector 2">
            <a:extLst>
              <a:ext uri="{FF2B5EF4-FFF2-40B4-BE49-F238E27FC236}">
                <a16:creationId xmlns:a16="http://schemas.microsoft.com/office/drawing/2014/main" id="{CE70CA00-6CEC-46C4-A90F-954EF0FD9EA6}"/>
              </a:ext>
            </a:extLst>
          </p:cNvPr>
          <p:cNvCxnSpPr>
            <a:cxnSpLocks noChangeShapeType="1"/>
          </p:cNvCxnSpPr>
          <p:nvPr/>
        </p:nvCxnSpPr>
        <p:spPr bwMode="auto">
          <a:xfrm flipH="1">
            <a:off x="1712913" y="1951038"/>
            <a:ext cx="676275" cy="5286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5607" name="TextBox 6">
            <a:extLst>
              <a:ext uri="{FF2B5EF4-FFF2-40B4-BE49-F238E27FC236}">
                <a16:creationId xmlns:a16="http://schemas.microsoft.com/office/drawing/2014/main" id="{BF745453-1F83-476D-8654-983DF61F6B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57825" y="1957388"/>
            <a:ext cx="3486150" cy="26479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returntype </a:t>
            </a: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functionName</a:t>
            </a:r>
            <a:r>
              <a:rPr lang="en-GB" altLang="en-US" sz="3200" b="1">
                <a:solidFill>
                  <a:schemeClr val="tx1"/>
                </a:solidFill>
                <a:latin typeface="Helvetica" panose="020B0604020202020204" pitchFamily="34" charset="0"/>
              </a:rPr>
              <a:t>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sz="2800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 sz="28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	returntype  </a:t>
            </a:r>
            <a:r>
              <a:rPr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variable;</a:t>
            </a:r>
            <a:br>
              <a:rPr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	variable = value;</a:t>
            </a:r>
            <a:br>
              <a:rPr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	return   </a:t>
            </a:r>
            <a:r>
              <a:rPr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variable</a:t>
            </a:r>
            <a:r>
              <a:rPr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;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Monotype Sorts" pitchFamily="2" charset="2"/>
              <a:buNone/>
            </a:pPr>
            <a:r>
              <a:rPr lang="en-GB" altLang="en-US" sz="2800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F1B2B727-3EB6-4CC9-93AB-5EA60C2B5E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26627" name="Content Placeholder 2">
            <a:extLst>
              <a:ext uri="{FF2B5EF4-FFF2-40B4-BE49-F238E27FC236}">
                <a16:creationId xmlns:a16="http://schemas.microsoft.com/office/drawing/2014/main" id="{4F2BD4AA-91F7-46F4-94CA-EE390447D3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7175" y="1155700"/>
            <a:ext cx="4125913" cy="4114800"/>
          </a:xfrm>
        </p:spPr>
        <p:txBody>
          <a:bodyPr/>
          <a:lstStyle/>
          <a:p>
            <a:pPr eaLnBrk="1" hangingPunct="1"/>
            <a:r>
              <a:rPr lang="en-GB" altLang="en-US"/>
              <a:t>Return the sum of two numbers </a:t>
            </a:r>
          </a:p>
        </p:txBody>
      </p:sp>
      <p:sp>
        <p:nvSpPr>
          <p:cNvPr id="26628" name="Footer Placeholder 3">
            <a:extLst>
              <a:ext uri="{FF2B5EF4-FFF2-40B4-BE49-F238E27FC236}">
                <a16:creationId xmlns:a16="http://schemas.microsoft.com/office/drawing/2014/main" id="{F41B514B-402B-4427-A417-7E319A326F9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6629" name="TextBox 5">
            <a:extLst>
              <a:ext uri="{FF2B5EF4-FFF2-40B4-BE49-F238E27FC236}">
                <a16:creationId xmlns:a16="http://schemas.microsoft.com/office/drawing/2014/main" id="{4F6BD03A-C4DC-4CDD-BAF7-A22099764A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7713" y="1633538"/>
            <a:ext cx="31734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result = getSum();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6630" name="TextBox 6">
            <a:extLst>
              <a:ext uri="{FF2B5EF4-FFF2-40B4-BE49-F238E27FC236}">
                <a16:creationId xmlns:a16="http://schemas.microsoft.com/office/drawing/2014/main" id="{474CB402-F171-42E6-9FB6-CF86B2BCA7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2088" y="1633538"/>
            <a:ext cx="3384550" cy="480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getSum2()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number1 = 3;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number2 = 5;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number1 + number2;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getSum3()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     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3 + 5;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getSum4()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     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8;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26631" name="TextBox 7">
            <a:extLst>
              <a:ext uri="{FF2B5EF4-FFF2-40B4-BE49-F238E27FC236}">
                <a16:creationId xmlns:a16="http://schemas.microsoft.com/office/drawing/2014/main" id="{56893CE4-3D35-41C0-97D1-DA29144E24F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863" y="3549650"/>
            <a:ext cx="3852862" cy="20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int 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getSum1()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number1 = 3;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number2 = 5;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int 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result = number1 + number2;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result;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26632" name="TextBox 1">
            <a:extLst>
              <a:ext uri="{FF2B5EF4-FFF2-40B4-BE49-F238E27FC236}">
                <a16:creationId xmlns:a16="http://schemas.microsoft.com/office/drawing/2014/main" id="{3C8855D7-B536-4B9B-9C2A-D4CB188197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2088" y="1155700"/>
            <a:ext cx="22494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Equivalent functions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7BE18919-473C-451D-B0C6-3679102F03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19075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5</a:t>
            </a:r>
          </a:p>
        </p:txBody>
      </p:sp>
      <p:sp>
        <p:nvSpPr>
          <p:cNvPr id="27651" name="Footer Placeholder 3">
            <a:extLst>
              <a:ext uri="{FF2B5EF4-FFF2-40B4-BE49-F238E27FC236}">
                <a16:creationId xmlns:a16="http://schemas.microsoft.com/office/drawing/2014/main" id="{30A655AA-79A0-46EA-82B8-B0378F8BACB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27652" name="Content Placeholder 2">
            <a:extLst>
              <a:ext uri="{FF2B5EF4-FFF2-40B4-BE49-F238E27FC236}">
                <a16:creationId xmlns:a16="http://schemas.microsoft.com/office/drawing/2014/main" id="{7625928F-0EF6-43D7-A7DB-68F98D8AC93D}"/>
              </a:ext>
            </a:extLst>
          </p:cNvPr>
          <p:cNvSpPr txBox="1">
            <a:spLocks/>
          </p:cNvSpPr>
          <p:nvPr/>
        </p:nvSpPr>
        <p:spPr bwMode="auto">
          <a:xfrm>
            <a:off x="865188" y="1539875"/>
            <a:ext cx="3698875" cy="481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string readName()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Prompt user with a message asking them to enter name and return it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double readPrice()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Read price entered by user. If the value is negative return a value of zero.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DBDC866-2455-449E-B1D7-55CD935D14B6}"/>
              </a:ext>
            </a:extLst>
          </p:cNvPr>
          <p:cNvSpPr txBox="1">
            <a:spLocks/>
          </p:cNvSpPr>
          <p:nvPr/>
        </p:nvSpPr>
        <p:spPr bwMode="auto">
          <a:xfrm>
            <a:off x="4751388" y="1539875"/>
            <a:ext cx="3749675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b="1" dirty="0"/>
              <a:t>string </a:t>
            </a:r>
            <a:r>
              <a:rPr lang="en-GB" altLang="en-US" b="1" dirty="0" err="1"/>
              <a:t>readMessage</a:t>
            </a:r>
            <a:r>
              <a:rPr lang="en-GB" altLang="en-US" b="1" dirty="0"/>
              <a:t>()</a:t>
            </a:r>
            <a:br>
              <a:rPr lang="en-GB" altLang="en-US" b="1" dirty="0"/>
            </a:br>
            <a:r>
              <a:rPr lang="en-GB" altLang="en-US" dirty="0"/>
              <a:t>Read name and message entered by user.</a:t>
            </a:r>
            <a:br>
              <a:rPr lang="en-GB" altLang="en-US" dirty="0"/>
            </a:br>
            <a:r>
              <a:rPr lang="en-GB" altLang="en-US" dirty="0"/>
              <a:t>Return message string</a:t>
            </a:r>
            <a:br>
              <a:rPr lang="en-GB" altLang="en-US" dirty="0"/>
            </a:br>
            <a:r>
              <a:rPr lang="en-GB" altLang="en-US" dirty="0"/>
              <a:t>“Hello </a:t>
            </a:r>
            <a:r>
              <a:rPr lang="en-GB" altLang="en-US" i="1" dirty="0"/>
              <a:t>user</a:t>
            </a:r>
            <a:r>
              <a:rPr lang="en-GB" altLang="en-US" dirty="0"/>
              <a:t> message was </a:t>
            </a:r>
            <a:r>
              <a:rPr lang="en-GB" altLang="en-US" i="1" dirty="0"/>
              <a:t>message text here</a:t>
            </a:r>
            <a:r>
              <a:rPr lang="en-GB" altLang="en-US" dirty="0"/>
              <a:t>”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27654" name="TextBox 1">
            <a:extLst>
              <a:ext uri="{FF2B5EF4-FFF2-40B4-BE49-F238E27FC236}">
                <a16:creationId xmlns:a16="http://schemas.microsoft.com/office/drawing/2014/main" id="{8AA049E8-7EC6-4444-B7F0-3A557178E8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3638" y="785813"/>
            <a:ext cx="7175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Create the following functions (</a:t>
            </a: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no arguments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 and write the code to call them and display the results.</a:t>
            </a:r>
          </a:p>
        </p:txBody>
      </p:sp>
      <p:sp>
        <p:nvSpPr>
          <p:cNvPr id="27655" name="TextBox 7">
            <a:extLst>
              <a:ext uri="{FF2B5EF4-FFF2-40B4-BE49-F238E27FC236}">
                <a16:creationId xmlns:a16="http://schemas.microsoft.com/office/drawing/2014/main" id="{2D757183-9ED7-4EB6-A02D-A79C46274A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7888" y="4435475"/>
            <a:ext cx="4321175" cy="1200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Look at string.Format()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u="sng">
                <a:solidFill>
                  <a:schemeClr val="tx1"/>
                </a:solidFill>
                <a:latin typeface="Helvetica" panose="020B0604020202020204" pitchFamily="34" charset="0"/>
              </a:rPr>
              <a:t>Example: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string str = String.format(“Hi %s”, “Bob”);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gives result str = “Hi Bob”</a:t>
            </a:r>
          </a:p>
        </p:txBody>
      </p:sp>
      <p:cxnSp>
        <p:nvCxnSpPr>
          <p:cNvPr id="27656" name="Straight Arrow Connector 9">
            <a:extLst>
              <a:ext uri="{FF2B5EF4-FFF2-40B4-BE49-F238E27FC236}">
                <a16:creationId xmlns:a16="http://schemas.microsoft.com/office/drawing/2014/main" id="{5BC27ADD-98C3-4F4C-8BEA-2CA73D3D4766}"/>
              </a:ext>
            </a:extLst>
          </p:cNvPr>
          <p:cNvCxnSpPr>
            <a:cxnSpLocks noChangeShapeType="1"/>
            <a:stCxn id="27655" idx="0"/>
          </p:cNvCxnSpPr>
          <p:nvPr/>
        </p:nvCxnSpPr>
        <p:spPr bwMode="auto">
          <a:xfrm flipH="1" flipV="1">
            <a:off x="6375400" y="3448050"/>
            <a:ext cx="473075" cy="98742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27657" name="TextBox 3">
            <a:extLst>
              <a:ext uri="{FF2B5EF4-FFF2-40B4-BE49-F238E27FC236}">
                <a16:creationId xmlns:a16="http://schemas.microsoft.com/office/drawing/2014/main" id="{6F903F04-A9EA-456B-8BFF-8C47D13867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0600" y="4545013"/>
            <a:ext cx="1724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Branch Pattern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02285AEE-AFA6-474C-9A24-74B307FCBE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84163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6</a:t>
            </a:r>
          </a:p>
        </p:txBody>
      </p:sp>
      <p:sp>
        <p:nvSpPr>
          <p:cNvPr id="28675" name="Footer Placeholder 3">
            <a:extLst>
              <a:ext uri="{FF2B5EF4-FFF2-40B4-BE49-F238E27FC236}">
                <a16:creationId xmlns:a16="http://schemas.microsoft.com/office/drawing/2014/main" id="{3480BAA8-E77E-4AE9-B012-87BF1BF789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15AD1C7-EA8C-41EC-A949-BDE64529E2A9}"/>
              </a:ext>
            </a:extLst>
          </p:cNvPr>
          <p:cNvSpPr txBox="1">
            <a:spLocks/>
          </p:cNvSpPr>
          <p:nvPr/>
        </p:nvSpPr>
        <p:spPr bwMode="auto">
          <a:xfrm>
            <a:off x="1049338" y="2017713"/>
            <a:ext cx="7451725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b="1" dirty="0" err="1"/>
              <a:t>int</a:t>
            </a:r>
            <a:r>
              <a:rPr lang="en-GB" altLang="en-US" b="1" dirty="0"/>
              <a:t>   </a:t>
            </a:r>
            <a:r>
              <a:rPr lang="en-GB" altLang="en-US" b="1" dirty="0" err="1"/>
              <a:t>readSingleDigit</a:t>
            </a:r>
            <a:r>
              <a:rPr lang="en-GB" altLang="en-US" b="1" dirty="0"/>
              <a:t>()</a:t>
            </a:r>
            <a:br>
              <a:rPr lang="en-GB" altLang="en-US" dirty="0"/>
            </a:br>
            <a:r>
              <a:rPr lang="en-GB" altLang="en-US" dirty="0"/>
              <a:t>Ask user to enter number, if number entered contains more than </a:t>
            </a:r>
            <a:r>
              <a:rPr lang="en-GB" altLang="en-US" u="sng" dirty="0"/>
              <a:t>one</a:t>
            </a:r>
            <a:r>
              <a:rPr lang="en-GB" altLang="en-US" dirty="0"/>
              <a:t> digit then ask them to enter it again. Repeat until they enter a number with only one digit.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Hint: Must be less than 10</a:t>
            </a:r>
            <a:br>
              <a:rPr lang="en-GB" altLang="en-US" dirty="0"/>
            </a:br>
            <a:r>
              <a:rPr lang="en-GB" altLang="en-US" dirty="0"/>
              <a:t>What about negative numbers?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28677" name="TextBox 1">
            <a:extLst>
              <a:ext uri="{FF2B5EF4-FFF2-40B4-BE49-F238E27FC236}">
                <a16:creationId xmlns:a16="http://schemas.microsoft.com/office/drawing/2014/main" id="{6D9CA26A-CA78-42EE-8DCC-5FBBD360E7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3638" y="974725"/>
            <a:ext cx="71755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Create the following function (</a:t>
            </a: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no arguments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 and write the code to call it and display the result.</a:t>
            </a:r>
          </a:p>
        </p:txBody>
      </p:sp>
      <p:sp>
        <p:nvSpPr>
          <p:cNvPr id="28678" name="TextBox 3">
            <a:extLst>
              <a:ext uri="{FF2B5EF4-FFF2-40B4-BE49-F238E27FC236}">
                <a16:creationId xmlns:a16="http://schemas.microsoft.com/office/drawing/2014/main" id="{BA043C12-D15E-473F-95E1-C5852E4CF4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125" y="4637088"/>
            <a:ext cx="1914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Conditional Loop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7273107-9693-422E-A649-6ADD285BE7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21185"/>
            <a:ext cx="6348413" cy="13208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highlight>
                  <a:srgbClr val="FF0000"/>
                </a:highlight>
              </a:rPr>
              <a:t>Exercise 7</a:t>
            </a:r>
          </a:p>
        </p:txBody>
      </p:sp>
      <p:sp>
        <p:nvSpPr>
          <p:cNvPr id="29699" name="Footer Placeholder 3">
            <a:extLst>
              <a:ext uri="{FF2B5EF4-FFF2-40B4-BE49-F238E27FC236}">
                <a16:creationId xmlns:a16="http://schemas.microsoft.com/office/drawing/2014/main" id="{065F660A-BCB2-48BB-B7EF-A40E5C76496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AE09BB4-004D-4646-8E39-D9DD233A499E}"/>
              </a:ext>
            </a:extLst>
          </p:cNvPr>
          <p:cNvSpPr txBox="1">
            <a:spLocks/>
          </p:cNvSpPr>
          <p:nvPr/>
        </p:nvSpPr>
        <p:spPr bwMode="auto">
          <a:xfrm>
            <a:off x="609600" y="1996553"/>
            <a:ext cx="7451725" cy="280987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b="1" dirty="0">
                <a:highlight>
                  <a:srgbClr val="FF0000"/>
                </a:highlight>
              </a:rPr>
              <a:t>string[ ]   </a:t>
            </a:r>
            <a:r>
              <a:rPr lang="en-GB" altLang="en-US" b="1" dirty="0" err="1">
                <a:highlight>
                  <a:srgbClr val="FF0000"/>
                </a:highlight>
              </a:rPr>
              <a:t>readNames</a:t>
            </a:r>
            <a:r>
              <a:rPr lang="en-GB" altLang="en-US" b="1" dirty="0">
                <a:highlight>
                  <a:srgbClr val="FF0000"/>
                </a:highlight>
              </a:rPr>
              <a:t>()</a:t>
            </a:r>
            <a:br>
              <a:rPr lang="en-GB" altLang="en-US" b="1" dirty="0">
                <a:highlight>
                  <a:srgbClr val="FF0000"/>
                </a:highlight>
              </a:rPr>
            </a:br>
            <a:r>
              <a:rPr lang="en-GB" altLang="en-US" dirty="0">
                <a:highlight>
                  <a:srgbClr val="FF0000"/>
                </a:highlight>
              </a:rPr>
              <a:t>Get user to enter 5 names and return them in an array</a:t>
            </a:r>
          </a:p>
          <a:p>
            <a:pPr>
              <a:defRPr/>
            </a:pPr>
            <a:endParaRPr lang="en-GB" kern="0" dirty="0">
              <a:highlight>
                <a:srgbClr val="FF0000"/>
              </a:highlight>
            </a:endParaRPr>
          </a:p>
          <a:p>
            <a:pPr>
              <a:defRPr/>
            </a:pPr>
            <a:endParaRPr lang="en-GB" kern="0" dirty="0"/>
          </a:p>
        </p:txBody>
      </p:sp>
      <p:sp>
        <p:nvSpPr>
          <p:cNvPr id="29701" name="TextBox 1">
            <a:extLst>
              <a:ext uri="{FF2B5EF4-FFF2-40B4-BE49-F238E27FC236}">
                <a16:creationId xmlns:a16="http://schemas.microsoft.com/office/drawing/2014/main" id="{8C2A0D4A-5E87-4128-ABFE-DB86B1B4508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3638" y="785813"/>
            <a:ext cx="7175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GB" altLang="en-US" dirty="0">
                <a:solidFill>
                  <a:schemeClr val="tx1"/>
                </a:solidFill>
                <a:highlight>
                  <a:srgbClr val="FF0000"/>
                </a:highlight>
                <a:latin typeface="Helvetica" panose="020B0604020202020204" pitchFamily="34" charset="0"/>
              </a:rPr>
              <a:t>Create the following function (</a:t>
            </a:r>
            <a:r>
              <a:rPr lang="en-GB" altLang="en-US" b="1" dirty="0">
                <a:solidFill>
                  <a:srgbClr val="FF0000"/>
                </a:solidFill>
                <a:highlight>
                  <a:srgbClr val="FF0000"/>
                </a:highlight>
                <a:latin typeface="Helvetica" panose="020B0604020202020204" pitchFamily="34" charset="0"/>
              </a:rPr>
              <a:t>no arguments</a:t>
            </a:r>
            <a:r>
              <a:rPr lang="en-GB" altLang="en-US" dirty="0">
                <a:solidFill>
                  <a:schemeClr val="tx1"/>
                </a:solidFill>
                <a:highlight>
                  <a:srgbClr val="FF0000"/>
                </a:highlight>
                <a:latin typeface="Helvetica" panose="020B0604020202020204" pitchFamily="34" charset="0"/>
              </a:rPr>
              <a:t>) and write the code to call it and display the results. </a:t>
            </a:r>
            <a:r>
              <a:rPr lang="en-GB" altLang="en-US" b="1" dirty="0">
                <a:solidFill>
                  <a:schemeClr val="tx1"/>
                </a:solidFill>
                <a:highlight>
                  <a:srgbClr val="FF0000"/>
                </a:highlight>
                <a:latin typeface="Helvetica" panose="020B0604020202020204" pitchFamily="34" charset="0"/>
              </a:rPr>
              <a:t>Return an array</a:t>
            </a:r>
            <a:r>
              <a:rPr lang="en-GB" altLang="en-US" dirty="0">
                <a:solidFill>
                  <a:schemeClr val="tx1"/>
                </a:solidFill>
                <a:highlight>
                  <a:srgbClr val="FF0000"/>
                </a:highlight>
                <a:latin typeface="Helvetica" panose="020B0604020202020204" pitchFamily="34" charset="0"/>
              </a:rPr>
              <a:t>.</a:t>
            </a:r>
          </a:p>
        </p:txBody>
      </p:sp>
      <p:sp>
        <p:nvSpPr>
          <p:cNvPr id="29702" name="TextBox 1">
            <a:extLst>
              <a:ext uri="{FF2B5EF4-FFF2-40B4-BE49-F238E27FC236}">
                <a16:creationId xmlns:a16="http://schemas.microsoft.com/office/drawing/2014/main" id="{028A205D-4531-43AC-B447-54807E26B5A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863" y="4960938"/>
            <a:ext cx="4835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GB" altLang="en-US" b="1"/>
              <a:t>We’ll come back to this after we do arrays.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3838AC21-44F2-498B-BA26-4D1F60DD08C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Function Declaration Pattern</a:t>
            </a:r>
            <a:br>
              <a:rPr lang="en-GB" altLang="en-US"/>
            </a:br>
            <a:r>
              <a:rPr lang="en-GB" altLang="en-US"/>
              <a:t>(With Arguments)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B97AFFC4-8822-4287-8169-93046328E6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9375" y="1639888"/>
            <a:ext cx="9237663" cy="4198937"/>
          </a:xfrm>
        </p:spPr>
        <p:txBody>
          <a:bodyPr/>
          <a:lstStyle/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b="1"/>
              <a:t>returntype</a:t>
            </a:r>
            <a:r>
              <a:rPr lang="en-GB" altLang="en-US"/>
              <a:t> </a:t>
            </a:r>
            <a:r>
              <a:rPr lang="en-GB" altLang="en-US" i="1"/>
              <a:t>functionName</a:t>
            </a:r>
            <a:r>
              <a:rPr lang="en-GB" altLang="en-US" sz="3600" b="1"/>
              <a:t>(</a:t>
            </a:r>
            <a:r>
              <a:rPr lang="en-GB" altLang="en-US" i="1"/>
              <a:t>argumentDeclaration1</a:t>
            </a:r>
            <a:r>
              <a:rPr lang="en-GB" altLang="en-US"/>
              <a:t>, </a:t>
            </a:r>
            <a:r>
              <a:rPr lang="en-GB" altLang="en-US" i="1"/>
              <a:t>argumentDeclaration2</a:t>
            </a:r>
            <a:r>
              <a:rPr lang="en-GB" altLang="en-US"/>
              <a:t>, ….</a:t>
            </a:r>
            <a:r>
              <a:rPr lang="en-GB" altLang="en-US" sz="3600" b="1"/>
              <a:t>)</a:t>
            </a:r>
            <a:br>
              <a:rPr lang="en-GB" altLang="en-US"/>
            </a:br>
            <a:r>
              <a:rPr lang="en-GB" altLang="en-US" sz="3200" b="1"/>
              <a:t>{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sz="3200" b="1"/>
              <a:t>}</a:t>
            </a:r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/>
              <a:t>Where,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i="1"/>
              <a:t>argumentDeclaration </a:t>
            </a:r>
            <a:r>
              <a:rPr lang="en-GB" altLang="en-US"/>
              <a:t>= </a:t>
            </a:r>
            <a:r>
              <a:rPr lang="en-GB" altLang="en-US" b="1"/>
              <a:t>type</a:t>
            </a:r>
            <a:r>
              <a:rPr lang="en-GB" altLang="en-US"/>
              <a:t> </a:t>
            </a:r>
            <a:r>
              <a:rPr lang="en-GB" altLang="en-US" i="1"/>
              <a:t>argumentName</a:t>
            </a:r>
          </a:p>
        </p:txBody>
      </p:sp>
      <p:sp>
        <p:nvSpPr>
          <p:cNvPr id="30724" name="Footer Placeholder 3">
            <a:extLst>
              <a:ext uri="{FF2B5EF4-FFF2-40B4-BE49-F238E27FC236}">
                <a16:creationId xmlns:a16="http://schemas.microsoft.com/office/drawing/2014/main" id="{20C87B6B-D850-4696-B1A6-3C1F415D571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0725" name="TextBox 1">
            <a:extLst>
              <a:ext uri="{FF2B5EF4-FFF2-40B4-BE49-F238E27FC236}">
                <a16:creationId xmlns:a16="http://schemas.microsoft.com/office/drawing/2014/main" id="{EA18522C-89A0-4C03-8987-F55A4AD76B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5025" y="4708525"/>
            <a:ext cx="2719388" cy="923925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As many argument declarations as required </a:t>
            </a:r>
            <a:r>
              <a:rPr lang="en-GB" altLang="en-US" b="1" u="sng">
                <a:solidFill>
                  <a:schemeClr val="tx1"/>
                </a:solidFill>
                <a:latin typeface="Helvetica" panose="020B0604020202020204" pitchFamily="34" charset="0"/>
              </a:rPr>
              <a:t>or none</a:t>
            </a:r>
          </a:p>
        </p:txBody>
      </p:sp>
      <p:sp>
        <p:nvSpPr>
          <p:cNvPr id="30726" name="TextBox 2">
            <a:extLst>
              <a:ext uri="{FF2B5EF4-FFF2-40B4-BE49-F238E27FC236}">
                <a16:creationId xmlns:a16="http://schemas.microsoft.com/office/drawing/2014/main" id="{CEEB565E-23E7-4141-81D3-A1886E0A9B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11938" y="2546350"/>
            <a:ext cx="2332037" cy="92233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Comma separated list of arguments declarations</a:t>
            </a:r>
          </a:p>
        </p:txBody>
      </p:sp>
      <p:cxnSp>
        <p:nvCxnSpPr>
          <p:cNvPr id="30727" name="Straight Arrow Connector 4">
            <a:extLst>
              <a:ext uri="{FF2B5EF4-FFF2-40B4-BE49-F238E27FC236}">
                <a16:creationId xmlns:a16="http://schemas.microsoft.com/office/drawing/2014/main" id="{6AA37A45-7A06-4937-818E-D02440244035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5561013" y="2281238"/>
            <a:ext cx="1050925" cy="587375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0728" name="Straight Arrow Connector 6">
            <a:extLst>
              <a:ext uri="{FF2B5EF4-FFF2-40B4-BE49-F238E27FC236}">
                <a16:creationId xmlns:a16="http://schemas.microsoft.com/office/drawing/2014/main" id="{71B77AEE-9F2C-464E-8705-0D678E8B177D}"/>
              </a:ext>
            </a:extLst>
          </p:cNvPr>
          <p:cNvCxnSpPr>
            <a:cxnSpLocks noChangeShapeType="1"/>
            <a:stCxn id="30725" idx="0"/>
          </p:cNvCxnSpPr>
          <p:nvPr/>
        </p:nvCxnSpPr>
        <p:spPr bwMode="auto">
          <a:xfrm flipV="1">
            <a:off x="7273925" y="3468688"/>
            <a:ext cx="477838" cy="12398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0AF70D2-1DC5-4962-B0FE-827F3DB065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31747" name="Content Placeholder 2">
            <a:extLst>
              <a:ext uri="{FF2B5EF4-FFF2-40B4-BE49-F238E27FC236}">
                <a16:creationId xmlns:a16="http://schemas.microsoft.com/office/drawing/2014/main" id="{8A5D8C04-0A87-4B8C-B3DE-555C1FA961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2046288"/>
            <a:ext cx="6348413" cy="3879850"/>
          </a:xfrm>
        </p:spPr>
        <p:txBody>
          <a:bodyPr/>
          <a:lstStyle/>
          <a:p>
            <a:pPr eaLnBrk="1" hangingPunct="1"/>
            <a:r>
              <a:rPr lang="en-GB" altLang="en-US"/>
              <a:t>Read a number from user with a supplied prompt</a:t>
            </a:r>
          </a:p>
        </p:txBody>
      </p:sp>
      <p:sp>
        <p:nvSpPr>
          <p:cNvPr id="31748" name="Footer Placeholder 3">
            <a:extLst>
              <a:ext uri="{FF2B5EF4-FFF2-40B4-BE49-F238E27FC236}">
                <a16:creationId xmlns:a16="http://schemas.microsoft.com/office/drawing/2014/main" id="{CD8AC288-352F-4FA8-A921-298B02519B4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74B4588F-9B0E-4896-B9A8-830EB1DBAF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0313" y="2281238"/>
            <a:ext cx="5351462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number = readNumber(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“Enter number:”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readNumber(String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prompt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System.out.printf(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prompt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return Integer.parseInt(stdin.nextLine());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23FA58B9-84C6-43BA-AFF3-E02A2BDC1A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17500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35C9B077-D7E3-403F-8124-6AB060F81B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50" y="844550"/>
            <a:ext cx="7029450" cy="442913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Calculate the compound interest</a:t>
            </a:r>
            <a:b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Total = P(1 + R)</a:t>
            </a:r>
            <a:r>
              <a:rPr lang="en-GB" altLang="en-US" b="1" baseline="30000">
                <a:solidFill>
                  <a:schemeClr val="tx1">
                    <a:lumMod val="75000"/>
                    <a:lumOff val="25000"/>
                  </a:schemeClr>
                </a:solidFill>
              </a:rPr>
              <a:t>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2772" name="Footer Placeholder 3">
            <a:extLst>
              <a:ext uri="{FF2B5EF4-FFF2-40B4-BE49-F238E27FC236}">
                <a16:creationId xmlns:a16="http://schemas.microsoft.com/office/drawing/2014/main" id="{2DF754A1-31C3-45FE-BA4F-546608A6AD5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2773" name="Rectangle 4">
            <a:extLst>
              <a:ext uri="{FF2B5EF4-FFF2-40B4-BE49-F238E27FC236}">
                <a16:creationId xmlns:a16="http://schemas.microsoft.com/office/drawing/2014/main" id="{20EDB155-D02D-4E1C-9F4D-5187D2CF75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06500" y="1862138"/>
            <a:ext cx="7353300" cy="4678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double balance = 1268;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// Calculate the new balance in account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balance = compoundInterest(balance, 2.5, 3);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double compoundInterest (double principal,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                                     double interestRate,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                                     int durationInYears)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interestRate = interestRate/100;   // Convert from % i.e. 8% = 0.08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return principal * Math.pow((1 + interestRate)</a:t>
            </a:r>
            <a:r>
              <a:rPr lang="en-GB" altLang="en-US" sz="2800">
                <a:solidFill>
                  <a:srgbClr val="FF0000"/>
                </a:solidFill>
                <a:latin typeface="Helvetica" panose="020B0604020202020204" pitchFamily="34" charset="0"/>
              </a:rPr>
              <a:t>,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                                      (double)durationInYears);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7AE85177-EE56-4C5F-9B4F-3A50764DC8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49238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8</a:t>
            </a:r>
          </a:p>
        </p:txBody>
      </p:sp>
      <p:sp>
        <p:nvSpPr>
          <p:cNvPr id="33795" name="Footer Placeholder 3">
            <a:extLst>
              <a:ext uri="{FF2B5EF4-FFF2-40B4-BE49-F238E27FC236}">
                <a16:creationId xmlns:a16="http://schemas.microsoft.com/office/drawing/2014/main" id="{4DDD83ED-E931-45BC-8B05-093DF11EE0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0F84935D-24B3-4733-A8BC-F60CFDF8B6EE}"/>
              </a:ext>
            </a:extLst>
          </p:cNvPr>
          <p:cNvSpPr txBox="1">
            <a:spLocks/>
          </p:cNvSpPr>
          <p:nvPr/>
        </p:nvSpPr>
        <p:spPr bwMode="auto">
          <a:xfrm>
            <a:off x="257175" y="1539875"/>
            <a:ext cx="4991100" cy="4811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returntype addThreeNumbers(</a:t>
            </a:r>
            <a:r>
              <a:rPr kumimoji="1"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Pass in three whole numbers, sum them and return result</a:t>
            </a: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returntype divide(</a:t>
            </a:r>
            <a:r>
              <a:rPr kumimoji="1"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Pass in two numbers divide them and return result. Prevent error caused by dividing by zero and return zero instead. Both numbers must be positive.</a:t>
            </a:r>
            <a:b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</a:br>
            <a:endParaRPr kumimoji="1" lang="en-GB" altLang="en-US" sz="2000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returntype calcDiscountPrice(</a:t>
            </a:r>
            <a:r>
              <a:rPr kumimoji="1" lang="en-GB" altLang="en-US" sz="2000" i="1">
                <a:solidFill>
                  <a:schemeClr val="tx1"/>
                </a:solidFill>
                <a:latin typeface="Helvetica" panose="020B0604020202020204" pitchFamily="34" charset="0"/>
              </a:rPr>
              <a:t>args</a:t>
            </a:r>
            <a: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kumimoji="1" lang="en-GB" altLang="en-US" sz="2000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Pass in price and percentage, calculate discounted price e.g. given price = £20 and discount = 5.2%, result is £18.96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6EC2A9D-E0CA-4C50-8C60-558EC67B1327}"/>
              </a:ext>
            </a:extLst>
          </p:cNvPr>
          <p:cNvSpPr txBox="1">
            <a:spLocks/>
          </p:cNvSpPr>
          <p:nvPr/>
        </p:nvSpPr>
        <p:spPr bwMode="auto">
          <a:xfrm>
            <a:off x="5181600" y="1570038"/>
            <a:ext cx="4117975" cy="3400425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defRPr/>
            </a:pPr>
            <a:r>
              <a:rPr lang="en-GB" altLang="en-US" b="1" dirty="0" err="1"/>
              <a:t>boolean</a:t>
            </a:r>
            <a:r>
              <a:rPr lang="en-GB" altLang="en-US" b="1" dirty="0"/>
              <a:t> </a:t>
            </a:r>
            <a:r>
              <a:rPr lang="en-GB" altLang="en-US" b="1" dirty="0" err="1"/>
              <a:t>areEqual</a:t>
            </a:r>
            <a:r>
              <a:rPr lang="en-GB" altLang="en-US" b="1" dirty="0"/>
              <a:t>(</a:t>
            </a:r>
            <a:r>
              <a:rPr lang="en-GB" altLang="en-US" i="1" dirty="0" err="1"/>
              <a:t>args</a:t>
            </a:r>
            <a:r>
              <a:rPr lang="en-GB" altLang="en-US" b="1" dirty="0"/>
              <a:t>)</a:t>
            </a:r>
            <a:br>
              <a:rPr lang="en-GB" altLang="en-US" dirty="0"/>
            </a:br>
            <a:r>
              <a:rPr lang="en-GB" altLang="en-US" dirty="0"/>
              <a:t>Pass in two whole numbers, if the numbers are equal return true</a:t>
            </a:r>
          </a:p>
          <a:p>
            <a:pPr>
              <a:defRPr/>
            </a:pPr>
            <a:endParaRPr lang="en-GB" altLang="en-US" b="1" dirty="0"/>
          </a:p>
          <a:p>
            <a:pPr>
              <a:defRPr/>
            </a:pPr>
            <a:r>
              <a:rPr lang="en-GB" altLang="en-US" b="1" dirty="0" err="1"/>
              <a:t>boolean</a:t>
            </a:r>
            <a:r>
              <a:rPr lang="en-GB" altLang="en-US" b="1" dirty="0"/>
              <a:t> </a:t>
            </a:r>
            <a:r>
              <a:rPr lang="en-GB" altLang="en-US" b="1" dirty="0" err="1"/>
              <a:t>isInRange</a:t>
            </a:r>
            <a:r>
              <a:rPr lang="en-GB" altLang="en-US" b="1" dirty="0"/>
              <a:t>(</a:t>
            </a:r>
            <a:r>
              <a:rPr lang="en-GB" altLang="en-US" i="1" dirty="0" err="1"/>
              <a:t>args</a:t>
            </a:r>
            <a:r>
              <a:rPr lang="en-GB" altLang="en-US" b="1" dirty="0"/>
              <a:t>)</a:t>
            </a:r>
            <a:br>
              <a:rPr lang="en-GB" altLang="en-US" b="1" dirty="0"/>
            </a:br>
            <a:r>
              <a:rPr lang="en-GB" altLang="en-US" dirty="0"/>
              <a:t>Pass in decimal number, if the number is within the range 3 to 68 </a:t>
            </a:r>
            <a:r>
              <a:rPr lang="en-GB" altLang="en-US" u="sng" dirty="0"/>
              <a:t>inclusive</a:t>
            </a:r>
            <a:r>
              <a:rPr lang="en-GB" altLang="en-US" dirty="0"/>
              <a:t> then return true.</a:t>
            </a:r>
            <a:endParaRPr lang="en-GB" altLang="en-US" b="1" dirty="0"/>
          </a:p>
          <a:p>
            <a:pPr>
              <a:defRPr/>
            </a:pPr>
            <a:endParaRPr lang="en-GB" altLang="en-US" b="1" dirty="0"/>
          </a:p>
          <a:p>
            <a:pPr>
              <a:defRPr/>
            </a:pPr>
            <a:r>
              <a:rPr lang="en-GB" altLang="en-US" b="1" dirty="0" err="1"/>
              <a:t>boolean</a:t>
            </a:r>
            <a:r>
              <a:rPr lang="en-GB" altLang="en-US" b="1" dirty="0"/>
              <a:t> </a:t>
            </a:r>
            <a:r>
              <a:rPr lang="en-GB" altLang="en-US" b="1" dirty="0" err="1"/>
              <a:t>checkNumbers</a:t>
            </a:r>
            <a:r>
              <a:rPr lang="en-GB" altLang="en-US" b="1" dirty="0"/>
              <a:t>(</a:t>
            </a:r>
            <a:r>
              <a:rPr lang="en-GB" altLang="en-US" i="1" dirty="0" err="1"/>
              <a:t>args</a:t>
            </a:r>
            <a:r>
              <a:rPr lang="en-GB" altLang="en-US" b="1" dirty="0"/>
              <a:t>)</a:t>
            </a:r>
            <a:br>
              <a:rPr lang="en-GB" altLang="en-US" dirty="0"/>
            </a:br>
            <a:r>
              <a:rPr lang="en-GB" altLang="en-US" dirty="0"/>
              <a:t>Pass in an array of whole numbers, the length of array and a “match” value. Return true, if the array contains the value.</a:t>
            </a:r>
          </a:p>
          <a:p>
            <a:pPr>
              <a:defRPr/>
            </a:pPr>
            <a:endParaRPr lang="en-GB" kern="0" dirty="0"/>
          </a:p>
          <a:p>
            <a:pPr>
              <a:defRPr/>
            </a:pPr>
            <a:endParaRPr lang="en-GB" kern="0" dirty="0"/>
          </a:p>
        </p:txBody>
      </p:sp>
      <p:sp>
        <p:nvSpPr>
          <p:cNvPr id="33798" name="TextBox 1">
            <a:extLst>
              <a:ext uri="{FF2B5EF4-FFF2-40B4-BE49-F238E27FC236}">
                <a16:creationId xmlns:a16="http://schemas.microsoft.com/office/drawing/2014/main" id="{6B3F6CF9-BC82-475C-A898-658E784ECA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3638" y="785813"/>
            <a:ext cx="71755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Create the following functions (</a:t>
            </a:r>
            <a:r>
              <a:rPr lang="en-GB" altLang="en-US" b="1">
                <a:solidFill>
                  <a:srgbClr val="FF0000"/>
                </a:solidFill>
                <a:latin typeface="Helvetica" panose="020B0604020202020204" pitchFamily="34" charset="0"/>
              </a:rPr>
              <a:t>with arguments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) and write the code to call them and display the results.</a:t>
            </a:r>
          </a:p>
        </p:txBody>
      </p:sp>
      <p:sp>
        <p:nvSpPr>
          <p:cNvPr id="33799" name="TextBox 1">
            <a:extLst>
              <a:ext uri="{FF2B5EF4-FFF2-40B4-BE49-F238E27FC236}">
                <a16:creationId xmlns:a16="http://schemas.microsoft.com/office/drawing/2014/main" id="{1D592CB9-AF98-4FFD-9AB8-3EDD8DFE0DA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67600" y="4465638"/>
            <a:ext cx="1476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Overlap Test</a:t>
            </a:r>
          </a:p>
        </p:txBody>
      </p:sp>
      <p:sp>
        <p:nvSpPr>
          <p:cNvPr id="33800" name="TextBox 7">
            <a:extLst>
              <a:ext uri="{FF2B5EF4-FFF2-40B4-BE49-F238E27FC236}">
                <a16:creationId xmlns:a16="http://schemas.microsoft.com/office/drawing/2014/main" id="{635F9A8B-87CB-4DC0-950F-742D74F3C1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7038" y="6429375"/>
            <a:ext cx="23399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Array Search Pattern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>
            <a:extLst>
              <a:ext uri="{FF2B5EF4-FFF2-40B4-BE49-F238E27FC236}">
                <a16:creationId xmlns:a16="http://schemas.microsoft.com/office/drawing/2014/main" id="{C1866DB7-7363-49F5-B851-1788F8EE0E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FYI</a:t>
            </a:r>
          </a:p>
        </p:txBody>
      </p:sp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3183A64F-B4CE-4EEC-BFDB-FBE3B5886AF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7175" y="4056063"/>
            <a:ext cx="4094163" cy="2168525"/>
          </a:xfrm>
        </p:spPr>
        <p:txBody>
          <a:bodyPr/>
          <a:lstStyle/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/>
              <a:t>int result = doWork( </a:t>
            </a:r>
            <a:r>
              <a:rPr lang="en-GB" altLang="en-US" b="1"/>
              <a:t>getValue() </a:t>
            </a:r>
            <a:r>
              <a:rPr lang="en-GB" altLang="en-US"/>
              <a:t>);</a:t>
            </a:r>
            <a:br>
              <a:rPr lang="en-GB" altLang="en-US"/>
            </a:b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b="1"/>
              <a:t>int </a:t>
            </a:r>
            <a:r>
              <a:rPr lang="en-GB" altLang="en-US"/>
              <a:t>doWork</a:t>
            </a:r>
            <a:r>
              <a:rPr lang="en-GB" altLang="en-US" b="1"/>
              <a:t>(</a:t>
            </a:r>
            <a:r>
              <a:rPr lang="en-GB" altLang="en-US"/>
              <a:t>int number</a:t>
            </a:r>
            <a:r>
              <a:rPr lang="en-GB" altLang="en-US" b="1"/>
              <a:t>)</a:t>
            </a:r>
            <a:br>
              <a:rPr lang="en-GB" altLang="en-US"/>
            </a:br>
            <a:r>
              <a:rPr lang="en-GB" altLang="en-US" b="1"/>
              <a:t>{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/>
              <a:t>      return doCalculation(number);</a:t>
            </a:r>
          </a:p>
          <a:p>
            <a:pPr marL="0" indent="0" eaLnBrk="1" hangingPunct="1">
              <a:buFont typeface="Monotype Sorts" pitchFamily="2" charset="2"/>
              <a:buNone/>
            </a:pPr>
            <a:r>
              <a:rPr lang="en-GB" altLang="en-US" b="1"/>
              <a:t>}</a:t>
            </a:r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  <a:p>
            <a:pPr marL="0" indent="0" eaLnBrk="1" hangingPunct="1">
              <a:buFont typeface="Monotype Sorts" pitchFamily="2" charset="2"/>
              <a:buNone/>
            </a:pPr>
            <a:endParaRPr lang="en-GB" altLang="en-US"/>
          </a:p>
        </p:txBody>
      </p:sp>
      <p:sp>
        <p:nvSpPr>
          <p:cNvPr id="34820" name="Footer Placeholder 3">
            <a:extLst>
              <a:ext uri="{FF2B5EF4-FFF2-40B4-BE49-F238E27FC236}">
                <a16:creationId xmlns:a16="http://schemas.microsoft.com/office/drawing/2014/main" id="{CF97AC67-DDA8-47E0-92EB-0F38BEDB863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4821" name="TextBox 4">
            <a:extLst>
              <a:ext uri="{FF2B5EF4-FFF2-40B4-BE49-F238E27FC236}">
                <a16:creationId xmlns:a16="http://schemas.microsoft.com/office/drawing/2014/main" id="{238E6838-9EE3-4CEA-940E-3A84F66D26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54725" y="3394075"/>
            <a:ext cx="1630363" cy="1200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int 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getValue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return 3;</a:t>
            </a:r>
            <a:b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34822" name="TextBox 5">
            <a:extLst>
              <a:ext uri="{FF2B5EF4-FFF2-40B4-BE49-F238E27FC236}">
                <a16:creationId xmlns:a16="http://schemas.microsoft.com/office/drawing/2014/main" id="{DE2FD072-15BF-4343-9CC0-7424429D95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1075" y="5135563"/>
            <a:ext cx="2838450" cy="120015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int 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doCalculation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(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int num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return num + 2;</a:t>
            </a:r>
            <a:b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34823" name="Content Placeholder 2">
            <a:extLst>
              <a:ext uri="{FF2B5EF4-FFF2-40B4-BE49-F238E27FC236}">
                <a16:creationId xmlns:a16="http://schemas.microsoft.com/office/drawing/2014/main" id="{22B4F6DD-62CA-48E0-B4AE-BCDCD0BF592C}"/>
              </a:ext>
            </a:extLst>
          </p:cNvPr>
          <p:cNvSpPr txBox="1">
            <a:spLocks/>
          </p:cNvSpPr>
          <p:nvPr/>
        </p:nvSpPr>
        <p:spPr bwMode="auto">
          <a:xfrm>
            <a:off x="1042988" y="755650"/>
            <a:ext cx="7029450" cy="401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</a:pPr>
            <a:r>
              <a:rPr kumimoji="1" lang="en-GB" altLang="en-US" sz="2000">
                <a:solidFill>
                  <a:schemeClr val="tx1"/>
                </a:solidFill>
                <a:latin typeface="Helvetica" panose="020B0604020202020204" pitchFamily="34" charset="0"/>
              </a:rPr>
              <a:t>You can treat function calls like values, you can:</a:t>
            </a:r>
          </a:p>
          <a:p>
            <a:pPr lvl="1" eaLnBrk="1" hangingPunct="1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</a:pPr>
            <a:endParaRPr kumimoji="1" lang="en-GB" altLang="en-US" sz="1800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626A51-42DA-40EF-823E-ED74CD75A833}"/>
              </a:ext>
            </a:extLst>
          </p:cNvPr>
          <p:cNvGrpSpPr>
            <a:grpSpLocks/>
          </p:cNvGrpSpPr>
          <p:nvPr/>
        </p:nvGrpSpPr>
        <p:grpSpPr bwMode="auto">
          <a:xfrm>
            <a:off x="3043238" y="3125788"/>
            <a:ext cx="441325" cy="958850"/>
            <a:chOff x="3043795" y="3125671"/>
            <a:chExt cx="441325" cy="959032"/>
          </a:xfrm>
        </p:grpSpPr>
        <p:sp>
          <p:nvSpPr>
            <p:cNvPr id="34840" name="Oval 23">
              <a:extLst>
                <a:ext uri="{FF2B5EF4-FFF2-40B4-BE49-F238E27FC236}">
                  <a16:creationId xmlns:a16="http://schemas.microsoft.com/office/drawing/2014/main" id="{ED873E84-D17A-4197-B078-73533169DF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3795" y="3125671"/>
              <a:ext cx="441325" cy="439737"/>
            </a:xfrm>
            <a:prstGeom prst="ellipse">
              <a:avLst/>
            </a:prstGeom>
            <a:solidFill>
              <a:srgbClr val="FF0000"/>
            </a:solidFill>
            <a:ln w="2540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bg1"/>
                  </a:solidFill>
                  <a:latin typeface="Helvetica" panose="020B0604020202020204" pitchFamily="34" charset="0"/>
                </a:rPr>
                <a:t>1</a:t>
              </a:r>
            </a:p>
          </p:txBody>
        </p:sp>
        <p:cxnSp>
          <p:nvCxnSpPr>
            <p:cNvPr id="34841" name="Straight Arrow Connector 2">
              <a:extLst>
                <a:ext uri="{FF2B5EF4-FFF2-40B4-BE49-F238E27FC236}">
                  <a16:creationId xmlns:a16="http://schemas.microsoft.com/office/drawing/2014/main" id="{4CE01273-6054-4632-B538-AC852178FE6A}"/>
                </a:ext>
              </a:extLst>
            </p:cNvPr>
            <p:cNvCxnSpPr>
              <a:cxnSpLocks noChangeShapeType="1"/>
              <a:stCxn id="34840" idx="4"/>
            </p:cNvCxnSpPr>
            <p:nvPr/>
          </p:nvCxnSpPr>
          <p:spPr bwMode="auto">
            <a:xfrm>
              <a:off x="3264458" y="3565408"/>
              <a:ext cx="1" cy="519295"/>
            </a:xfrm>
            <a:prstGeom prst="straightConnector1">
              <a:avLst/>
            </a:prstGeom>
            <a:noFill/>
            <a:ln w="63500" algn="ctr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69CDA6AD-8148-4F7A-9B1E-92533DE9A5E8}"/>
              </a:ext>
            </a:extLst>
          </p:cNvPr>
          <p:cNvGrpSpPr>
            <a:grpSpLocks/>
          </p:cNvGrpSpPr>
          <p:nvPr/>
        </p:nvGrpSpPr>
        <p:grpSpPr bwMode="auto">
          <a:xfrm>
            <a:off x="4225925" y="3105150"/>
            <a:ext cx="439738" cy="973138"/>
            <a:chOff x="4225500" y="3104481"/>
            <a:chExt cx="439738" cy="973747"/>
          </a:xfrm>
        </p:grpSpPr>
        <p:sp>
          <p:nvSpPr>
            <p:cNvPr id="34838" name="Oval 24">
              <a:extLst>
                <a:ext uri="{FF2B5EF4-FFF2-40B4-BE49-F238E27FC236}">
                  <a16:creationId xmlns:a16="http://schemas.microsoft.com/office/drawing/2014/main" id="{0433F1BD-D477-4A29-A2F3-2A935B9B7D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25500" y="3104481"/>
              <a:ext cx="439738" cy="439738"/>
            </a:xfrm>
            <a:prstGeom prst="ellipse">
              <a:avLst/>
            </a:prstGeom>
            <a:solidFill>
              <a:srgbClr val="FF0000"/>
            </a:solidFill>
            <a:ln w="2540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bg1"/>
                  </a:solidFill>
                  <a:latin typeface="Helvetica" panose="020B0604020202020204" pitchFamily="34" charset="0"/>
                </a:rPr>
                <a:t>2</a:t>
              </a:r>
            </a:p>
          </p:txBody>
        </p:sp>
        <p:cxnSp>
          <p:nvCxnSpPr>
            <p:cNvPr id="34839" name="Straight Arrow Connector 26">
              <a:extLst>
                <a:ext uri="{FF2B5EF4-FFF2-40B4-BE49-F238E27FC236}">
                  <a16:creationId xmlns:a16="http://schemas.microsoft.com/office/drawing/2014/main" id="{3EFF88F0-F12F-4536-9810-4223FCF48527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>
              <a:off x="4451033" y="3558933"/>
              <a:ext cx="1" cy="519295"/>
            </a:xfrm>
            <a:prstGeom prst="straightConnector1">
              <a:avLst/>
            </a:prstGeom>
            <a:noFill/>
            <a:ln w="63500" algn="ctr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4161F89-598A-49B9-ADB1-4E8BE0AE02E1}"/>
              </a:ext>
            </a:extLst>
          </p:cNvPr>
          <p:cNvGrpSpPr>
            <a:grpSpLocks/>
          </p:cNvGrpSpPr>
          <p:nvPr/>
        </p:nvGrpSpPr>
        <p:grpSpPr bwMode="auto">
          <a:xfrm>
            <a:off x="3263900" y="5765800"/>
            <a:ext cx="441325" cy="898525"/>
            <a:chOff x="3264458" y="5765806"/>
            <a:chExt cx="441325" cy="898955"/>
          </a:xfrm>
        </p:grpSpPr>
        <p:sp>
          <p:nvSpPr>
            <p:cNvPr id="34836" name="Oval 19">
              <a:extLst>
                <a:ext uri="{FF2B5EF4-FFF2-40B4-BE49-F238E27FC236}">
                  <a16:creationId xmlns:a16="http://schemas.microsoft.com/office/drawing/2014/main" id="{9A19B582-EA6E-4B28-B017-72A117AB5D9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458" y="6225024"/>
              <a:ext cx="441325" cy="439737"/>
            </a:xfrm>
            <a:prstGeom prst="ellipse">
              <a:avLst/>
            </a:prstGeom>
            <a:solidFill>
              <a:srgbClr val="FF0000"/>
            </a:solidFill>
            <a:ln w="2540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bg1"/>
                  </a:solidFill>
                  <a:latin typeface="Helvetica" panose="020B0604020202020204" pitchFamily="34" charset="0"/>
                </a:rPr>
                <a:t>3</a:t>
              </a:r>
            </a:p>
          </p:txBody>
        </p:sp>
        <p:cxnSp>
          <p:nvCxnSpPr>
            <p:cNvPr id="34837" name="Straight Arrow Connector 27">
              <a:extLst>
                <a:ext uri="{FF2B5EF4-FFF2-40B4-BE49-F238E27FC236}">
                  <a16:creationId xmlns:a16="http://schemas.microsoft.com/office/drawing/2014/main" id="{53FDF878-4B42-48CA-9B78-5CEFD2D4D5D2}"/>
                </a:ext>
              </a:extLst>
            </p:cNvPr>
            <p:cNvCxnSpPr>
              <a:cxnSpLocks noChangeShapeType="1"/>
            </p:cNvCxnSpPr>
            <p:nvPr/>
          </p:nvCxnSpPr>
          <p:spPr bwMode="auto">
            <a:xfrm flipV="1">
              <a:off x="3485120" y="5765806"/>
              <a:ext cx="0" cy="442574"/>
            </a:xfrm>
            <a:prstGeom prst="straightConnector1">
              <a:avLst/>
            </a:prstGeom>
            <a:noFill/>
            <a:ln w="63500" algn="ctr">
              <a:solidFill>
                <a:srgbClr val="FF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cxn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1C41179-F7B0-4807-8474-DCFF28C9ED12}"/>
              </a:ext>
            </a:extLst>
          </p:cNvPr>
          <p:cNvGrpSpPr>
            <a:grpSpLocks/>
          </p:cNvGrpSpPr>
          <p:nvPr/>
        </p:nvGrpSpPr>
        <p:grpSpPr bwMode="auto">
          <a:xfrm>
            <a:off x="1527175" y="1184275"/>
            <a:ext cx="3817938" cy="439738"/>
            <a:chOff x="443514" y="2671979"/>
            <a:chExt cx="3817585" cy="439737"/>
          </a:xfrm>
        </p:grpSpPr>
        <p:sp>
          <p:nvSpPr>
            <p:cNvPr id="34834" name="Oval 20">
              <a:extLst>
                <a:ext uri="{FF2B5EF4-FFF2-40B4-BE49-F238E27FC236}">
                  <a16:creationId xmlns:a16="http://schemas.microsoft.com/office/drawing/2014/main" id="{6CF4ABA6-3D16-4A98-A4E4-FEBBAAAFF4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514" y="2671979"/>
              <a:ext cx="439737" cy="439737"/>
            </a:xfrm>
            <a:prstGeom prst="ellipse">
              <a:avLst/>
            </a:prstGeom>
            <a:solidFill>
              <a:srgbClr val="FF0000"/>
            </a:solidFill>
            <a:ln w="2540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bg1"/>
                  </a:solidFill>
                  <a:latin typeface="Helvetica" panose="020B0604020202020204" pitchFamily="34" charset="0"/>
                </a:rPr>
                <a:t>1</a:t>
              </a:r>
            </a:p>
          </p:txBody>
        </p:sp>
        <p:sp>
          <p:nvSpPr>
            <p:cNvPr id="34835" name="TextBox 9">
              <a:extLst>
                <a:ext uri="{FF2B5EF4-FFF2-40B4-BE49-F238E27FC236}">
                  <a16:creationId xmlns:a16="http://schemas.microsoft.com/office/drawing/2014/main" id="{EF18DE8E-05CC-4B2E-B5BD-C91AD97A248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83251" y="2707182"/>
              <a:ext cx="3377848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Assign their results to variables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3953DB1-28CC-4881-9723-0256AB01B134}"/>
              </a:ext>
            </a:extLst>
          </p:cNvPr>
          <p:cNvGrpSpPr>
            <a:grpSpLocks/>
          </p:cNvGrpSpPr>
          <p:nvPr/>
        </p:nvGrpSpPr>
        <p:grpSpPr bwMode="auto">
          <a:xfrm>
            <a:off x="1527175" y="1695450"/>
            <a:ext cx="6035675" cy="439738"/>
            <a:chOff x="4834499" y="2477679"/>
            <a:chExt cx="6036141" cy="439738"/>
          </a:xfrm>
        </p:grpSpPr>
        <p:sp>
          <p:nvSpPr>
            <p:cNvPr id="34832" name="Oval 21">
              <a:extLst>
                <a:ext uri="{FF2B5EF4-FFF2-40B4-BE49-F238E27FC236}">
                  <a16:creationId xmlns:a16="http://schemas.microsoft.com/office/drawing/2014/main" id="{409AC2DB-7EEF-40E6-93AC-09CF66AED8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34499" y="2477679"/>
              <a:ext cx="439737" cy="439738"/>
            </a:xfrm>
            <a:prstGeom prst="ellipse">
              <a:avLst/>
            </a:prstGeom>
            <a:solidFill>
              <a:srgbClr val="FF0000"/>
            </a:solidFill>
            <a:ln w="2540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bg1"/>
                  </a:solidFill>
                  <a:latin typeface="Helvetica" panose="020B0604020202020204" pitchFamily="34" charset="0"/>
                </a:rPr>
                <a:t>2</a:t>
              </a:r>
            </a:p>
          </p:txBody>
        </p:sp>
        <p:sp>
          <p:nvSpPr>
            <p:cNvPr id="34833" name="TextBox 12">
              <a:extLst>
                <a:ext uri="{FF2B5EF4-FFF2-40B4-BE49-F238E27FC236}">
                  <a16:creationId xmlns:a16="http://schemas.microsoft.com/office/drawing/2014/main" id="{10F4CB7C-23D7-4568-A5EE-967EC94C636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274236" y="2512882"/>
              <a:ext cx="559640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Use them directly in arguments in other function calls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EFA287E-5F22-4458-B439-07A1FD312A41}"/>
              </a:ext>
            </a:extLst>
          </p:cNvPr>
          <p:cNvGrpSpPr>
            <a:grpSpLocks/>
          </p:cNvGrpSpPr>
          <p:nvPr/>
        </p:nvGrpSpPr>
        <p:grpSpPr bwMode="auto">
          <a:xfrm>
            <a:off x="1535113" y="2201863"/>
            <a:ext cx="6413500" cy="647700"/>
            <a:chOff x="8048068" y="953781"/>
            <a:chExt cx="6414102" cy="646331"/>
          </a:xfrm>
        </p:grpSpPr>
        <p:sp>
          <p:nvSpPr>
            <p:cNvPr id="34830" name="Oval 22">
              <a:extLst>
                <a:ext uri="{FF2B5EF4-FFF2-40B4-BE49-F238E27FC236}">
                  <a16:creationId xmlns:a16="http://schemas.microsoft.com/office/drawing/2014/main" id="{074755CD-D658-4D85-AE51-B93516E9B89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048068" y="1047180"/>
              <a:ext cx="439737" cy="439737"/>
            </a:xfrm>
            <a:prstGeom prst="ellipse">
              <a:avLst/>
            </a:prstGeom>
            <a:solidFill>
              <a:srgbClr val="FF0000"/>
            </a:solidFill>
            <a:ln w="25400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bg1"/>
                  </a:solidFill>
                  <a:latin typeface="Helvetica" panose="020B0604020202020204" pitchFamily="34" charset="0"/>
                </a:rPr>
                <a:t>3</a:t>
              </a:r>
            </a:p>
          </p:txBody>
        </p:sp>
        <p:sp>
          <p:nvSpPr>
            <p:cNvPr id="34831" name="TextBox 15">
              <a:extLst>
                <a:ext uri="{FF2B5EF4-FFF2-40B4-BE49-F238E27FC236}">
                  <a16:creationId xmlns:a16="http://schemas.microsoft.com/office/drawing/2014/main" id="{6F3801F4-D0B5-4FD0-A524-3749139BC80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487806" y="953781"/>
              <a:ext cx="5974364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>
                  <a:solidFill>
                    <a:srgbClr val="404040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600">
                  <a:solidFill>
                    <a:srgbClr val="404040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400">
                  <a:solidFill>
                    <a:srgbClr val="404040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spcBef>
                  <a:spcPts val="1000"/>
                </a:spcBef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ts val="1000"/>
                </a:spcBef>
                <a:spcAft>
                  <a:spcPct val="0"/>
                </a:spcAft>
                <a:buClr>
                  <a:schemeClr val="accent1"/>
                </a:buClr>
                <a:buSzPct val="80000"/>
                <a:buFont typeface="Wingdings 3" panose="05040102010807070707" pitchFamily="18" charset="2"/>
                <a:buChar char=""/>
                <a:defRPr sz="1200">
                  <a:solidFill>
                    <a:srgbClr val="404040"/>
                  </a:solidFill>
                  <a:latin typeface="Trebuchet MS" panose="020B060302020202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ClrTx/>
                <a:buSzTx/>
                <a:buFontTx/>
                <a:buNone/>
              </a:pPr>
              <a:r>
                <a:rPr lang="en-GB" altLang="en-US">
                  <a:solidFill>
                    <a:schemeClr val="tx1"/>
                  </a:solidFill>
                  <a:latin typeface="Helvetica" panose="020B0604020202020204" pitchFamily="34" charset="0"/>
                </a:rPr>
                <a:t>Use them as a return value for another function provided the return types of both functions match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0675842A-24F5-4BEC-A094-1F837B35E4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Check Number Pattern</a:t>
            </a:r>
          </a:p>
        </p:txBody>
      </p:sp>
      <p:sp>
        <p:nvSpPr>
          <p:cNvPr id="35843" name="Footer Placeholder 3">
            <a:extLst>
              <a:ext uri="{FF2B5EF4-FFF2-40B4-BE49-F238E27FC236}">
                <a16:creationId xmlns:a16="http://schemas.microsoft.com/office/drawing/2014/main" id="{6D552004-B623-4822-926E-F06D4A916B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5844" name="TextBox 4">
            <a:extLst>
              <a:ext uri="{FF2B5EF4-FFF2-40B4-BE49-F238E27FC236}">
                <a16:creationId xmlns:a16="http://schemas.microsoft.com/office/drawing/2014/main" id="{73EFE9E5-A3B0-4659-B628-98AE4E3569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2400" y="1096963"/>
            <a:ext cx="624840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boolean read = true;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i="1">
                <a:solidFill>
                  <a:schemeClr val="tx1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enteredNumber = 0;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System.out.printf("Enter number:\r\n");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while(read)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try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enteredNumber = </a:t>
            </a:r>
            <a:r>
              <a:rPr lang="en-GB" altLang="en-US" i="1">
                <a:solidFill>
                  <a:srgbClr val="FF0000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.</a:t>
            </a:r>
            <a:r>
              <a:rPr lang="en-GB" altLang="en-US" i="1">
                <a:solidFill>
                  <a:srgbClr val="FF0000"/>
                </a:solidFill>
                <a:latin typeface="Helvetica" panose="020B0604020202020204" pitchFamily="34" charset="0"/>
              </a:rPr>
              <a:t>parseType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 stdin.nextLine()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read = false;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catch(NumberFormatException e)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System.out.printf("Enter number again:\r\n");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35845" name="TextBox 5">
            <a:extLst>
              <a:ext uri="{FF2B5EF4-FFF2-40B4-BE49-F238E27FC236}">
                <a16:creationId xmlns:a16="http://schemas.microsoft.com/office/drawing/2014/main" id="{F0052486-9717-4A13-8E14-AA39147A40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41888" y="5432425"/>
            <a:ext cx="3719512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: int, double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: Integer, Double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parseType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: parseInt, parseDouble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5C18F68E-DEAC-43C3-8309-E261081F8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Example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E422D516-53E7-4591-9312-E5DF170C2BC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1038225"/>
            <a:ext cx="7029450" cy="584200"/>
          </a:xfrm>
        </p:spPr>
        <p:txBody>
          <a:bodyPr/>
          <a:lstStyle/>
          <a:p>
            <a:pPr eaLnBrk="1" hangingPunct="1"/>
            <a:r>
              <a:rPr lang="en-GB" altLang="en-US"/>
              <a:t>Read integer</a:t>
            </a:r>
          </a:p>
        </p:txBody>
      </p:sp>
      <p:sp>
        <p:nvSpPr>
          <p:cNvPr id="36868" name="Footer Placeholder 3">
            <a:extLst>
              <a:ext uri="{FF2B5EF4-FFF2-40B4-BE49-F238E27FC236}">
                <a16:creationId xmlns:a16="http://schemas.microsoft.com/office/drawing/2014/main" id="{E72976D4-7964-428D-9180-3EB099191F6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6869" name="TextBox 4">
            <a:extLst>
              <a:ext uri="{FF2B5EF4-FFF2-40B4-BE49-F238E27FC236}">
                <a16:creationId xmlns:a16="http://schemas.microsoft.com/office/drawing/2014/main" id="{B65B13AE-D3F2-4187-9AF5-5F8FE77D4F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6525" y="1679575"/>
            <a:ext cx="6223000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boolean read = true;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int 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enteredNumber = 0;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System.out.printf("Enter number:\r\n");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while(read)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try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enteredNumber =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Integer.parseInt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 stdin.nextLine() 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read = false;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catch(NumberFormatException e)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{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System.out.printf("Enter number again:\r\n");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3D3E2DCE-6BE3-435B-BDB6-7611E82A13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Exercise 9a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C126FFFC-3E26-41FC-B6FA-9A9805F71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275" y="1270000"/>
            <a:ext cx="7029450" cy="4191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Using the Check Number Pattern create two functions, one to read an integer and the other a double.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Use your function to ask the user to enter a price</a:t>
            </a:r>
          </a:p>
        </p:txBody>
      </p:sp>
      <p:sp>
        <p:nvSpPr>
          <p:cNvPr id="37892" name="Footer Placeholder 3">
            <a:extLst>
              <a:ext uri="{FF2B5EF4-FFF2-40B4-BE49-F238E27FC236}">
                <a16:creationId xmlns:a16="http://schemas.microsoft.com/office/drawing/2014/main" id="{26C2EB7D-8689-4F0B-ACBD-7954B4B5684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7893" name="TextBox 4">
            <a:extLst>
              <a:ext uri="{FF2B5EF4-FFF2-40B4-BE49-F238E27FC236}">
                <a16:creationId xmlns:a16="http://schemas.microsoft.com/office/drawing/2014/main" id="{648610D7-DF4C-4649-BEDE-F2DFC2C63A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25575" y="2368550"/>
            <a:ext cx="39481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double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price;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price =  readDouble (“Enter a price”);</a:t>
            </a:r>
          </a:p>
        </p:txBody>
      </p:sp>
      <p:sp>
        <p:nvSpPr>
          <p:cNvPr id="37894" name="TextBox 1">
            <a:extLst>
              <a:ext uri="{FF2B5EF4-FFF2-40B4-BE49-F238E27FC236}">
                <a16:creationId xmlns:a16="http://schemas.microsoft.com/office/drawing/2014/main" id="{06FA98D7-7A06-4A60-BBEE-336851679D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98700" y="4017963"/>
            <a:ext cx="4133850" cy="369887"/>
          </a:xfrm>
          <a:prstGeom prst="rect">
            <a:avLst/>
          </a:prstGeom>
          <a:noFill/>
          <a:ln w="19050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double  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readDouble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  String prompt  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A5ADED28-4E79-455C-B381-A83602FDCB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450850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9b</a:t>
            </a: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784FC1D8-B892-47CF-BC15-0EE49A9A3C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85850" y="989013"/>
            <a:ext cx="7029450" cy="4710112"/>
          </a:xfrm>
        </p:spPr>
        <p:txBody>
          <a:bodyPr/>
          <a:lstStyle/>
          <a:p>
            <a:pPr eaLnBrk="1" hangingPunct="1"/>
            <a:r>
              <a:rPr lang="en-GB" altLang="en-US"/>
              <a:t>The user enters a value which must be a number, if they enter a value which is not a legal number e.g. “abc” they must be prompted to re-enter the value until they provide a valid number. The number entered must also be in the range 20 to 50 to be considered valid, and they should be prompted to re-enter the number if it is not in this range.</a:t>
            </a:r>
          </a:p>
          <a:p>
            <a:pPr eaLnBrk="1" hangingPunct="1"/>
            <a:r>
              <a:rPr lang="en-GB" altLang="en-US"/>
              <a:t>Constraint: Break this problem into two parts:</a:t>
            </a:r>
          </a:p>
          <a:p>
            <a:pPr lvl="1" eaLnBrk="1" hangingPunct="1"/>
            <a:r>
              <a:rPr lang="en-GB" altLang="en-US"/>
              <a:t>Read from user until a number is entered</a:t>
            </a:r>
          </a:p>
          <a:p>
            <a:pPr lvl="1" eaLnBrk="1" hangingPunct="1"/>
            <a:r>
              <a:rPr lang="en-GB" altLang="en-US"/>
              <a:t>Check number is in range</a:t>
            </a:r>
            <a:br>
              <a:rPr lang="en-GB" altLang="en-US"/>
            </a:br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38916" name="Footer Placeholder 3">
            <a:extLst>
              <a:ext uri="{FF2B5EF4-FFF2-40B4-BE49-F238E27FC236}">
                <a16:creationId xmlns:a16="http://schemas.microsoft.com/office/drawing/2014/main" id="{7B209184-313A-47A7-A78C-7F683486E37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8917" name="TextBox 1">
            <a:extLst>
              <a:ext uri="{FF2B5EF4-FFF2-40B4-BE49-F238E27FC236}">
                <a16:creationId xmlns:a16="http://schemas.microsoft.com/office/drawing/2014/main" id="{75D42414-3F21-4301-82EB-5834DA6B98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44625" y="4084638"/>
            <a:ext cx="6488113" cy="1476375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number =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readInteger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(“Enter number”);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while(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InRange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(number) == false)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number = ReadNumber(“Enter number in range 20 to 50”);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38918" name="TextBox 2">
            <a:extLst>
              <a:ext uri="{FF2B5EF4-FFF2-40B4-BE49-F238E27FC236}">
                <a16:creationId xmlns:a16="http://schemas.microsoft.com/office/drawing/2014/main" id="{495ED415-077C-4B81-A811-0837953048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8738" y="5773738"/>
            <a:ext cx="29765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Write the code for the functions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readInteger(…)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and </a:t>
            </a:r>
            <a:r>
              <a:rPr lang="en-GB" altLang="en-US" b="1">
                <a:solidFill>
                  <a:schemeClr val="tx1"/>
                </a:solidFill>
                <a:latin typeface="Helvetica" panose="020B0604020202020204" pitchFamily="34" charset="0"/>
              </a:rPr>
              <a:t>InRange(…)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945B6CD5-CA77-454A-8087-5B08F008D7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Nested Call Pattern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651668DB-754E-404D-8C48-95C8D08C9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888" y="1639888"/>
            <a:ext cx="6796087" cy="4198937"/>
          </a:xfrm>
        </p:spPr>
        <p:txBody>
          <a:bodyPr rtlCol="0"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returntypeA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functionNameA</a:t>
            </a: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arglist</a:t>
            </a: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b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{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	result = functionNameB(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argvalues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);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}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returntypeB</a:t>
            </a:r>
            <a:r>
              <a:rPr lang="en-GB" alt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functionNameB</a:t>
            </a: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arglist</a:t>
            </a: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b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{</a:t>
            </a:r>
            <a:b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	 result = functionNameC(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argvalues</a:t>
            </a: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);</a:t>
            </a:r>
            <a:endParaRPr lang="en-GB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}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returntypeC</a:t>
            </a:r>
            <a:r>
              <a:rPr lang="en-GB" altLang="en-US" sz="320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functionNameC</a:t>
            </a: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altLang="en-US" i="1">
                <a:solidFill>
                  <a:schemeClr val="tx1">
                    <a:lumMod val="75000"/>
                    <a:lumOff val="25000"/>
                  </a:schemeClr>
                </a:solidFill>
              </a:rPr>
              <a:t>arglist</a:t>
            </a: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b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{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r>
              <a:rPr lang="en-GB" altLang="en-US" b="1">
                <a:solidFill>
                  <a:schemeClr val="tx1">
                    <a:lumMod val="75000"/>
                    <a:lumOff val="25000"/>
                  </a:schemeClr>
                </a:solidFill>
              </a:rPr>
              <a:t>}</a:t>
            </a: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altLang="en-US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altLang="en-US" sz="32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altLang="en-US" sz="3200" b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Monotype Sorts" pitchFamily="2" charset="2"/>
              <a:buNone/>
              <a:defRPr/>
            </a:pPr>
            <a:endParaRPr lang="en-GB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9940" name="Footer Placeholder 3">
            <a:extLst>
              <a:ext uri="{FF2B5EF4-FFF2-40B4-BE49-F238E27FC236}">
                <a16:creationId xmlns:a16="http://schemas.microsoft.com/office/drawing/2014/main" id="{E4C842AC-6110-4A56-9EB3-2DF85F45A39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39941" name="Right Arrow 3">
            <a:extLst>
              <a:ext uri="{FF2B5EF4-FFF2-40B4-BE49-F238E27FC236}">
                <a16:creationId xmlns:a16="http://schemas.microsoft.com/office/drawing/2014/main" id="{E8E44559-E02F-4F0D-8B7D-FE10CA0A3CF7}"/>
              </a:ext>
            </a:extLst>
          </p:cNvPr>
          <p:cNvSpPr>
            <a:spLocks noChangeArrowheads="1"/>
          </p:cNvSpPr>
          <p:nvPr/>
        </p:nvSpPr>
        <p:spPr bwMode="auto">
          <a:xfrm rot="4092221">
            <a:off x="3287712" y="2735263"/>
            <a:ext cx="461963" cy="477838"/>
          </a:xfrm>
          <a:prstGeom prst="rightArrow">
            <a:avLst>
              <a:gd name="adj1" fmla="val 50000"/>
              <a:gd name="adj2" fmla="val 41069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39942" name="Right Arrow 9">
            <a:extLst>
              <a:ext uri="{FF2B5EF4-FFF2-40B4-BE49-F238E27FC236}">
                <a16:creationId xmlns:a16="http://schemas.microsoft.com/office/drawing/2014/main" id="{35098717-35BE-4394-BE7F-5852A52E4854}"/>
              </a:ext>
            </a:extLst>
          </p:cNvPr>
          <p:cNvSpPr>
            <a:spLocks noChangeArrowheads="1"/>
          </p:cNvSpPr>
          <p:nvPr/>
        </p:nvSpPr>
        <p:spPr bwMode="auto">
          <a:xfrm rot="4092221">
            <a:off x="3389312" y="4329113"/>
            <a:ext cx="461963" cy="477838"/>
          </a:xfrm>
          <a:prstGeom prst="rightArrow">
            <a:avLst>
              <a:gd name="adj1" fmla="val 50000"/>
              <a:gd name="adj2" fmla="val 41069"/>
            </a:avLst>
          </a:prstGeom>
          <a:solidFill>
            <a:schemeClr val="tx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>
            <a:extLst>
              <a:ext uri="{FF2B5EF4-FFF2-40B4-BE49-F238E27FC236}">
                <a16:creationId xmlns:a16="http://schemas.microsoft.com/office/drawing/2014/main" id="{FE2DB36A-B981-4D68-B96D-7BF6614BA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5334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Example</a:t>
            </a:r>
          </a:p>
        </p:txBody>
      </p:sp>
      <p:sp>
        <p:nvSpPr>
          <p:cNvPr id="36867" name="Content Placeholder 2">
            <a:extLst>
              <a:ext uri="{FF2B5EF4-FFF2-40B4-BE49-F238E27FC236}">
                <a16:creationId xmlns:a16="http://schemas.microsoft.com/office/drawing/2014/main" id="{E87CFA18-7AA6-4FF2-BBC5-9A4FC1B9A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75" y="488950"/>
            <a:ext cx="4721225" cy="534988"/>
          </a:xfrm>
        </p:spPr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3" charset="2"/>
              <a:buChar char=""/>
              <a:defRPr/>
            </a:pPr>
            <a:r>
              <a:rPr lang="en-GB" alt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Display a menu and get the user to choose an option.</a:t>
            </a:r>
          </a:p>
        </p:txBody>
      </p:sp>
      <p:sp>
        <p:nvSpPr>
          <p:cNvPr id="40964" name="Footer Placeholder 3">
            <a:extLst>
              <a:ext uri="{FF2B5EF4-FFF2-40B4-BE49-F238E27FC236}">
                <a16:creationId xmlns:a16="http://schemas.microsoft.com/office/drawing/2014/main" id="{6DE65118-326A-48B6-B012-AF6C8EACD0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40965" name="TextBox 4">
            <a:extLst>
              <a:ext uri="{FF2B5EF4-FFF2-40B4-BE49-F238E27FC236}">
                <a16:creationId xmlns:a16="http://schemas.microsoft.com/office/drawing/2014/main" id="{216BF1A6-201D-46FF-B223-A652CD76E0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375" y="1260475"/>
            <a:ext cx="5484813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void main(String[] args)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int option = menu();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while(option != 3)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System.out.printf(“You chose %d\r\n”, option);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    option =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menu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}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menu()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return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displayMenu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  <p:sp>
        <p:nvSpPr>
          <p:cNvPr id="40966" name="TextBox 5">
            <a:extLst>
              <a:ext uri="{FF2B5EF4-FFF2-40B4-BE49-F238E27FC236}">
                <a16:creationId xmlns:a16="http://schemas.microsoft.com/office/drawing/2014/main" id="{98EE779D-1BD2-47FA-98A1-56ED7132E8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9788" y="3182938"/>
            <a:ext cx="4633912" cy="369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displayMenu()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System.out.printf(“1. Option One”);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System.out.printf(“2. Option Two”);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System.out.printf(“3. Exit”);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selectOption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();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static int selectOption()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System.out.printf(“Choose option:”);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 return Integer.parseInt(stdin.nextLine());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40967" name="Freeform 6">
            <a:extLst>
              <a:ext uri="{FF2B5EF4-FFF2-40B4-BE49-F238E27FC236}">
                <a16:creationId xmlns:a16="http://schemas.microsoft.com/office/drawing/2014/main" id="{63142594-D95C-4B95-AD63-7822A1365F41}"/>
              </a:ext>
            </a:extLst>
          </p:cNvPr>
          <p:cNvSpPr>
            <a:spLocks/>
          </p:cNvSpPr>
          <p:nvPr/>
        </p:nvSpPr>
        <p:spPr bwMode="auto">
          <a:xfrm>
            <a:off x="1895475" y="3090863"/>
            <a:ext cx="1409700" cy="1190625"/>
          </a:xfrm>
          <a:custGeom>
            <a:avLst/>
            <a:gdLst>
              <a:gd name="T0" fmla="*/ 698278 w 1410258"/>
              <a:gd name="T1" fmla="*/ 15467 h 1191785"/>
              <a:gd name="T2" fmla="*/ 944730 w 1410258"/>
              <a:gd name="T3" fmla="*/ 64558 h 1191785"/>
              <a:gd name="T4" fmla="*/ 1330837 w 1410258"/>
              <a:gd name="T5" fmla="*/ 530925 h 1191785"/>
              <a:gd name="T6" fmla="*/ 1347268 w 1410258"/>
              <a:gd name="T7" fmla="*/ 948199 h 1191785"/>
              <a:gd name="T8" fmla="*/ 698278 w 1410258"/>
              <a:gd name="T9" fmla="*/ 1169111 h 1191785"/>
              <a:gd name="T10" fmla="*/ 0 w 1410258"/>
              <a:gd name="T11" fmla="*/ 1144565 h 1191785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1410258" h="1191785">
                <a:moveTo>
                  <a:pt x="700216" y="15572"/>
                </a:moveTo>
                <a:cubicBezTo>
                  <a:pt x="770924" y="-2963"/>
                  <a:pt x="841632" y="-21498"/>
                  <a:pt x="947351" y="64999"/>
                </a:cubicBezTo>
                <a:cubicBezTo>
                  <a:pt x="1053070" y="151496"/>
                  <a:pt x="1267253" y="386275"/>
                  <a:pt x="1334529" y="534556"/>
                </a:cubicBezTo>
                <a:cubicBezTo>
                  <a:pt x="1401805" y="682837"/>
                  <a:pt x="1456724" y="847593"/>
                  <a:pt x="1351005" y="954685"/>
                </a:cubicBezTo>
                <a:cubicBezTo>
                  <a:pt x="1245286" y="1061777"/>
                  <a:pt x="925383" y="1144156"/>
                  <a:pt x="700216" y="1177107"/>
                </a:cubicBezTo>
                <a:cubicBezTo>
                  <a:pt x="475049" y="1210058"/>
                  <a:pt x="237524" y="1181225"/>
                  <a:pt x="0" y="1152393"/>
                </a:cubicBezTo>
              </a:path>
            </a:pathLst>
          </a:cu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8" name="Freeform 7">
            <a:extLst>
              <a:ext uri="{FF2B5EF4-FFF2-40B4-BE49-F238E27FC236}">
                <a16:creationId xmlns:a16="http://schemas.microsoft.com/office/drawing/2014/main" id="{A3080AE7-498C-47D4-AC2E-81F5C041B672}"/>
              </a:ext>
            </a:extLst>
          </p:cNvPr>
          <p:cNvSpPr>
            <a:spLocks/>
          </p:cNvSpPr>
          <p:nvPr/>
        </p:nvSpPr>
        <p:spPr bwMode="auto">
          <a:xfrm>
            <a:off x="2727325" y="3360738"/>
            <a:ext cx="1960563" cy="1435100"/>
          </a:xfrm>
          <a:custGeom>
            <a:avLst/>
            <a:gdLst>
              <a:gd name="T0" fmla="*/ 0 w 2561968"/>
              <a:gd name="T1" fmla="*/ 1428222 h 1434658"/>
              <a:gd name="T2" fmla="*/ 62010 w 2561968"/>
              <a:gd name="T3" fmla="*/ 1428222 h 1434658"/>
              <a:gd name="T4" fmla="*/ 145335 w 2561968"/>
              <a:gd name="T5" fmla="*/ 1329155 h 1434658"/>
              <a:gd name="T6" fmla="*/ 187967 w 2561968"/>
              <a:gd name="T7" fmla="*/ 1139275 h 1434658"/>
              <a:gd name="T8" fmla="*/ 215096 w 2561968"/>
              <a:gd name="T9" fmla="*/ 817306 h 1434658"/>
              <a:gd name="T10" fmla="*/ 220910 w 2561968"/>
              <a:gd name="T11" fmla="*/ 412781 h 1434658"/>
              <a:gd name="T12" fmla="*/ 221879 w 2561968"/>
              <a:gd name="T13" fmla="*/ 156855 h 1434658"/>
              <a:gd name="T14" fmla="*/ 257728 w 2561968"/>
              <a:gd name="T15" fmla="*/ 16511 h 1434658"/>
              <a:gd name="T16" fmla="*/ 301329 w 2561968"/>
              <a:gd name="T17" fmla="*/ 8259 h 143465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2561968" h="1434658">
                <a:moveTo>
                  <a:pt x="0" y="1425146"/>
                </a:moveTo>
                <a:cubicBezTo>
                  <a:pt x="160638" y="1433384"/>
                  <a:pt x="321276" y="1441622"/>
                  <a:pt x="527222" y="1425146"/>
                </a:cubicBezTo>
                <a:cubicBezTo>
                  <a:pt x="733168" y="1408670"/>
                  <a:pt x="1057190" y="1374346"/>
                  <a:pt x="1235676" y="1326292"/>
                </a:cubicBezTo>
                <a:cubicBezTo>
                  <a:pt x="1414162" y="1278238"/>
                  <a:pt x="1499287" y="1221945"/>
                  <a:pt x="1598141" y="1136821"/>
                </a:cubicBezTo>
                <a:cubicBezTo>
                  <a:pt x="1696995" y="1051697"/>
                  <a:pt x="1782119" y="936367"/>
                  <a:pt x="1828800" y="815546"/>
                </a:cubicBezTo>
                <a:cubicBezTo>
                  <a:pt x="1875481" y="694725"/>
                  <a:pt x="1868616" y="521730"/>
                  <a:pt x="1878227" y="411892"/>
                </a:cubicBezTo>
                <a:cubicBezTo>
                  <a:pt x="1887838" y="302054"/>
                  <a:pt x="1834292" y="222422"/>
                  <a:pt x="1886465" y="156519"/>
                </a:cubicBezTo>
                <a:cubicBezTo>
                  <a:pt x="1938638" y="90616"/>
                  <a:pt x="2078681" y="41190"/>
                  <a:pt x="2191265" y="16476"/>
                </a:cubicBezTo>
                <a:cubicBezTo>
                  <a:pt x="2303849" y="-8238"/>
                  <a:pt x="2432908" y="0"/>
                  <a:pt x="2561968" y="8238"/>
                </a:cubicBezTo>
              </a:path>
            </a:pathLst>
          </a:cu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969" name="Freeform 9">
            <a:extLst>
              <a:ext uri="{FF2B5EF4-FFF2-40B4-BE49-F238E27FC236}">
                <a16:creationId xmlns:a16="http://schemas.microsoft.com/office/drawing/2014/main" id="{517865BD-6C5E-4372-AC5F-DD8F0E6B8219}"/>
              </a:ext>
            </a:extLst>
          </p:cNvPr>
          <p:cNvSpPr>
            <a:spLocks/>
          </p:cNvSpPr>
          <p:nvPr/>
        </p:nvSpPr>
        <p:spPr bwMode="auto">
          <a:xfrm>
            <a:off x="4068763" y="4760913"/>
            <a:ext cx="3663950" cy="833437"/>
          </a:xfrm>
          <a:custGeom>
            <a:avLst/>
            <a:gdLst>
              <a:gd name="T0" fmla="*/ 3359976 w 3662883"/>
              <a:gd name="T1" fmla="*/ 0 h 832241"/>
              <a:gd name="T2" fmla="*/ 3599361 w 3662883"/>
              <a:gd name="T3" fmla="*/ 74890 h 832241"/>
              <a:gd name="T4" fmla="*/ 3640634 w 3662883"/>
              <a:gd name="T5" fmla="*/ 349485 h 832241"/>
              <a:gd name="T6" fmla="*/ 3194883 w 3662883"/>
              <a:gd name="T7" fmla="*/ 449338 h 832241"/>
              <a:gd name="T8" fmla="*/ 2303382 w 3662883"/>
              <a:gd name="T9" fmla="*/ 490941 h 832241"/>
              <a:gd name="T10" fmla="*/ 1552208 w 3662883"/>
              <a:gd name="T11" fmla="*/ 507583 h 832241"/>
              <a:gd name="T12" fmla="*/ 718488 w 3662883"/>
              <a:gd name="T13" fmla="*/ 515905 h 832241"/>
              <a:gd name="T14" fmla="*/ 124152 w 3662883"/>
              <a:gd name="T15" fmla="*/ 515905 h 832241"/>
              <a:gd name="T16" fmla="*/ 333 w 3662883"/>
              <a:gd name="T17" fmla="*/ 682328 h 832241"/>
              <a:gd name="T18" fmla="*/ 107642 w 3662883"/>
              <a:gd name="T19" fmla="*/ 815465 h 832241"/>
              <a:gd name="T20" fmla="*/ 586415 w 3662883"/>
              <a:gd name="T21" fmla="*/ 840428 h 83224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3662883" h="832241">
                <a:moveTo>
                  <a:pt x="3353133" y="0"/>
                </a:moveTo>
                <a:cubicBezTo>
                  <a:pt x="3449241" y="8238"/>
                  <a:pt x="3545349" y="16476"/>
                  <a:pt x="3592030" y="74141"/>
                </a:cubicBezTo>
                <a:cubicBezTo>
                  <a:pt x="3638711" y="131806"/>
                  <a:pt x="3700494" y="284205"/>
                  <a:pt x="3633219" y="345989"/>
                </a:cubicBezTo>
                <a:cubicBezTo>
                  <a:pt x="3565944" y="407773"/>
                  <a:pt x="3410798" y="421503"/>
                  <a:pt x="3188376" y="444844"/>
                </a:cubicBezTo>
                <a:cubicBezTo>
                  <a:pt x="2965954" y="468185"/>
                  <a:pt x="2571912" y="476422"/>
                  <a:pt x="2298690" y="486033"/>
                </a:cubicBezTo>
                <a:cubicBezTo>
                  <a:pt x="2025468" y="495644"/>
                  <a:pt x="1549046" y="502508"/>
                  <a:pt x="1549046" y="502508"/>
                </a:cubicBezTo>
                <a:lnTo>
                  <a:pt x="717025" y="510746"/>
                </a:lnTo>
                <a:cubicBezTo>
                  <a:pt x="479501" y="512119"/>
                  <a:pt x="243349" y="483287"/>
                  <a:pt x="123900" y="510746"/>
                </a:cubicBezTo>
                <a:cubicBezTo>
                  <a:pt x="4451" y="538205"/>
                  <a:pt x="3079" y="626076"/>
                  <a:pt x="333" y="675503"/>
                </a:cubicBezTo>
                <a:cubicBezTo>
                  <a:pt x="-2413" y="724930"/>
                  <a:pt x="9944" y="781221"/>
                  <a:pt x="107425" y="807308"/>
                </a:cubicBezTo>
                <a:cubicBezTo>
                  <a:pt x="204906" y="833395"/>
                  <a:pt x="395062" y="832708"/>
                  <a:pt x="585219" y="832022"/>
                </a:cubicBezTo>
              </a:path>
            </a:pathLst>
          </a:custGeom>
          <a:noFill/>
          <a:ln w="222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14EC7A-D548-4010-9911-1EA17BB9F7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95725" y="979488"/>
            <a:ext cx="5248275" cy="1476375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Note, we could write simplify this code to: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while(</a:t>
            </a:r>
            <a:r>
              <a:rPr lang="en-GB" altLang="en-US">
                <a:solidFill>
                  <a:srgbClr val="FF0000"/>
                </a:solidFill>
                <a:latin typeface="Helvetica" panose="020B0604020202020204" pitchFamily="34" charset="0"/>
              </a:rPr>
              <a:t>(option = menu())</a:t>
            </a: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!= 3)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{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     System.out.printf(“You chose %d\r\n”, option);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}</a:t>
            </a:r>
          </a:p>
        </p:txBody>
      </p:sp>
      <p:sp>
        <p:nvSpPr>
          <p:cNvPr id="40971" name="TextBox 11">
            <a:extLst>
              <a:ext uri="{FF2B5EF4-FFF2-40B4-BE49-F238E27FC236}">
                <a16:creationId xmlns:a16="http://schemas.microsoft.com/office/drawing/2014/main" id="{2729601D-DDE3-485B-92F5-8C47300FDF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6475" y="5932488"/>
            <a:ext cx="295116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Should use Check Number Pattern here</a:t>
            </a:r>
          </a:p>
        </p:txBody>
      </p:sp>
      <p:cxnSp>
        <p:nvCxnSpPr>
          <p:cNvPr id="40972" name="Straight Arrow Connector 12">
            <a:extLst>
              <a:ext uri="{FF2B5EF4-FFF2-40B4-BE49-F238E27FC236}">
                <a16:creationId xmlns:a16="http://schemas.microsoft.com/office/drawing/2014/main" id="{A7EB963B-03CA-46BA-95D4-35319E834FE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3957638" y="6262688"/>
            <a:ext cx="1017587" cy="84137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BD476EF6-DB57-4AAC-9978-B8A2A671AC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61938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/>
              <a:t>Exercise 10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1F785932-3AE4-4FC9-AC3C-768F3EB40E5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0" y="844550"/>
            <a:ext cx="7029450" cy="1193800"/>
          </a:xfrm>
        </p:spPr>
        <p:txBody>
          <a:bodyPr/>
          <a:lstStyle/>
          <a:p>
            <a:pPr eaLnBrk="1" hangingPunct="1"/>
            <a:r>
              <a:rPr lang="en-GB" altLang="en-US"/>
              <a:t>Create an application that asks the user to add, subtract, multiply or divide two numbers using a menu to select the required operation</a:t>
            </a:r>
          </a:p>
        </p:txBody>
      </p:sp>
      <p:sp>
        <p:nvSpPr>
          <p:cNvPr id="41988" name="Footer Placeholder 3">
            <a:extLst>
              <a:ext uri="{FF2B5EF4-FFF2-40B4-BE49-F238E27FC236}">
                <a16:creationId xmlns:a16="http://schemas.microsoft.com/office/drawing/2014/main" id="{4B22B4EC-9B8A-4FEE-8A97-E14B4AE8550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en-US" sz="1000">
                <a:solidFill>
                  <a:schemeClr val="tx1"/>
                </a:solidFill>
                <a:latin typeface="Helvetica" panose="020B0604020202020204" pitchFamily="34" charset="0"/>
              </a:rPr>
              <a:t>GD &amp; H</a:t>
            </a:r>
          </a:p>
        </p:txBody>
      </p:sp>
      <p:sp>
        <p:nvSpPr>
          <p:cNvPr id="41989" name="TextBox 4">
            <a:extLst>
              <a:ext uri="{FF2B5EF4-FFF2-40B4-BE49-F238E27FC236}">
                <a16:creationId xmlns:a16="http://schemas.microsoft.com/office/drawing/2014/main" id="{23FD26E2-BE39-426C-956C-4F849B02181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78000" y="2071688"/>
            <a:ext cx="2646363" cy="4524375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1. Add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2. Subtract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3. Multiply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4. Divide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5. Exit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Select: </a:t>
            </a:r>
            <a:r>
              <a:rPr lang="en-GB" altLang="en-US" b="1">
                <a:solidFill>
                  <a:schemeClr val="bg1"/>
                </a:solidFill>
                <a:latin typeface="Helvetica" panose="020B0604020202020204" pitchFamily="34" charset="0"/>
              </a:rPr>
              <a:t>1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Enter first number: </a:t>
            </a:r>
            <a:r>
              <a:rPr lang="en-GB" altLang="en-US" b="1">
                <a:solidFill>
                  <a:schemeClr val="bg1"/>
                </a:solidFill>
                <a:latin typeface="Helvetica" panose="020B0604020202020204" pitchFamily="34" charset="0"/>
              </a:rPr>
              <a:t>4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Enter second number: </a:t>
            </a:r>
            <a:r>
              <a:rPr lang="en-GB" altLang="en-US" b="1">
                <a:solidFill>
                  <a:schemeClr val="bg1"/>
                </a:solidFill>
                <a:latin typeface="Helvetica" panose="020B0604020202020204" pitchFamily="34" charset="0"/>
              </a:rPr>
              <a:t>5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Sum is 9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1. Add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2. Subtract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3. Multiply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4. Divide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5. Exit</a:t>
            </a:r>
            <a:b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bg1"/>
                </a:solidFill>
                <a:latin typeface="Helvetica" panose="020B0604020202020204" pitchFamily="34" charset="0"/>
              </a:rPr>
              <a:t>Select:</a:t>
            </a:r>
          </a:p>
        </p:txBody>
      </p:sp>
      <p:grpSp>
        <p:nvGrpSpPr>
          <p:cNvPr id="41990" name="Group 11">
            <a:extLst>
              <a:ext uri="{FF2B5EF4-FFF2-40B4-BE49-F238E27FC236}">
                <a16:creationId xmlns:a16="http://schemas.microsoft.com/office/drawing/2014/main" id="{D86AC80F-4A6E-4BE8-B15A-1B417F49185F}"/>
              </a:ext>
            </a:extLst>
          </p:cNvPr>
          <p:cNvGrpSpPr>
            <a:grpSpLocks/>
          </p:cNvGrpSpPr>
          <p:nvPr/>
        </p:nvGrpSpPr>
        <p:grpSpPr bwMode="auto">
          <a:xfrm>
            <a:off x="1701800" y="4251325"/>
            <a:ext cx="2098675" cy="2430463"/>
            <a:chOff x="3744154" y="4102920"/>
            <a:chExt cx="2098561" cy="2430090"/>
          </a:xfrm>
        </p:grpSpPr>
        <p:sp>
          <p:nvSpPr>
            <p:cNvPr id="7" name="Arc 6">
              <a:extLst>
                <a:ext uri="{FF2B5EF4-FFF2-40B4-BE49-F238E27FC236}">
                  <a16:creationId xmlns:a16="http://schemas.microsoft.com/office/drawing/2014/main" id="{DDA72C89-A0FD-4EB1-8FD5-48EE44142188}"/>
                </a:ext>
              </a:extLst>
            </p:cNvPr>
            <p:cNvSpPr/>
            <p:nvPr/>
          </p:nvSpPr>
          <p:spPr bwMode="auto">
            <a:xfrm>
              <a:off x="3744154" y="4448942"/>
              <a:ext cx="2079512" cy="1647572"/>
            </a:xfrm>
            <a:prstGeom prst="arc">
              <a:avLst/>
            </a:prstGeom>
            <a:noFill/>
            <a:ln w="222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8" name="Arc 7">
              <a:extLst>
                <a:ext uri="{FF2B5EF4-FFF2-40B4-BE49-F238E27FC236}">
                  <a16:creationId xmlns:a16="http://schemas.microsoft.com/office/drawing/2014/main" id="{471D7CC5-B8B2-4D1A-8646-2422591E993D}"/>
                </a:ext>
              </a:extLst>
            </p:cNvPr>
            <p:cNvSpPr/>
            <p:nvPr/>
          </p:nvSpPr>
          <p:spPr bwMode="auto">
            <a:xfrm rot="5960132">
              <a:off x="3979194" y="4318705"/>
              <a:ext cx="2079306" cy="1647735"/>
            </a:xfrm>
            <a:prstGeom prst="arc">
              <a:avLst/>
            </a:prstGeom>
            <a:noFill/>
            <a:ln w="22225" cap="flat" cmpd="sng" algn="ctr">
              <a:solidFill>
                <a:srgbClr val="FF0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  <p:sp>
          <p:nvSpPr>
            <p:cNvPr id="9" name="Arc 8">
              <a:extLst>
                <a:ext uri="{FF2B5EF4-FFF2-40B4-BE49-F238E27FC236}">
                  <a16:creationId xmlns:a16="http://schemas.microsoft.com/office/drawing/2014/main" id="{428DC254-AC6F-4119-A60A-20E1323AE260}"/>
                </a:ext>
              </a:extLst>
            </p:cNvPr>
            <p:cNvSpPr/>
            <p:nvPr/>
          </p:nvSpPr>
          <p:spPr bwMode="auto">
            <a:xfrm rot="16446052">
              <a:off x="3744257" y="4669489"/>
              <a:ext cx="2079306" cy="1647735"/>
            </a:xfrm>
            <a:prstGeom prst="arc">
              <a:avLst>
                <a:gd name="adj1" fmla="val 19187833"/>
                <a:gd name="adj2" fmla="val 0"/>
              </a:avLst>
            </a:prstGeom>
            <a:noFill/>
            <a:ln w="22225" cap="flat" cmpd="sng" algn="ctr">
              <a:solidFill>
                <a:srgbClr val="FF0000"/>
              </a:solidFill>
              <a:prstDash val="solid"/>
              <a:round/>
              <a:headEnd type="arrow" w="lg" len="lg"/>
              <a:tailEnd type="none" w="med" len="med"/>
            </a:ln>
            <a:effectLst/>
          </p:spPr>
          <p:txBody>
            <a:bodyPr wrap="none"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latin typeface="+mn-lt"/>
              </a:endParaRPr>
            </a:p>
          </p:txBody>
        </p:sp>
      </p:grpSp>
      <p:sp>
        <p:nvSpPr>
          <p:cNvPr id="41991" name="TextBox 9">
            <a:extLst>
              <a:ext uri="{FF2B5EF4-FFF2-40B4-BE49-F238E27FC236}">
                <a16:creationId xmlns:a16="http://schemas.microsoft.com/office/drawing/2014/main" id="{C1277E2C-D085-47B6-9C87-496DEB90CD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2625" y="5032375"/>
            <a:ext cx="22653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Repeat until 5 is selected to exit the application</a:t>
            </a:r>
          </a:p>
        </p:txBody>
      </p:sp>
      <p:sp>
        <p:nvSpPr>
          <p:cNvPr id="41992" name="TextBox 10">
            <a:extLst>
              <a:ext uri="{FF2B5EF4-FFF2-40B4-BE49-F238E27FC236}">
                <a16:creationId xmlns:a16="http://schemas.microsoft.com/office/drawing/2014/main" id="{A9777162-1D95-4A9E-97CC-03E68F3225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8588" y="2027238"/>
            <a:ext cx="3654425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  <a:t>void performOperation(int option)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  <a:sym typeface="Wingdings" panose="05000000000000000000" pitchFamily="2" charset="2"/>
              </a:rPr>
              <a:t> int ReadNumber(string prompt)</a:t>
            </a:r>
            <a:br>
              <a:rPr lang="en-GB" altLang="en-US">
                <a:solidFill>
                  <a:schemeClr val="tx1"/>
                </a:solidFill>
                <a:latin typeface="Helvetica" panose="020B0604020202020204" pitchFamily="34" charset="0"/>
                <a:sym typeface="Wingdings" panose="05000000000000000000" pitchFamily="2" charset="2"/>
              </a:rPr>
            </a:br>
            <a:r>
              <a:rPr lang="en-GB" altLang="en-US">
                <a:solidFill>
                  <a:schemeClr val="tx1"/>
                </a:solidFill>
                <a:latin typeface="Helvetica" panose="020B0604020202020204" pitchFamily="34" charset="0"/>
                <a:sym typeface="Wingdings" panose="05000000000000000000" pitchFamily="2" charset="2"/>
              </a:rPr>
              <a:t> Switch Pattern</a:t>
            </a:r>
            <a:endParaRPr lang="en-GB" altLang="en-US">
              <a:solidFill>
                <a:schemeClr val="tx1"/>
              </a:solidFill>
              <a:latin typeface="Helvetica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2" ma:contentTypeDescription="Create a new document." ma:contentTypeScope="" ma:versionID="c5f8acbb1e6f7944a1343bf87b974bad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8c4fec2274418d84ca01565b10b958f3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BE76D9C-48F8-43DC-80D9-10101AD349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DBFFE2-4E43-4FCB-88F9-513DC102680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AE106C7-117E-481D-80A1-0968DACC8D6D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bf13d2f1-3fb4-4d24-806f-713eb38c1b0e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a3276f14-397d-4ed7-b8c7-ece791485f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13834</TotalTime>
  <Words>3301</Words>
  <Application>Microsoft Office PowerPoint</Application>
  <PresentationFormat>On-screen Show (4:3)</PresentationFormat>
  <Paragraphs>355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Trebuchet MS</vt:lpstr>
      <vt:lpstr>Arial</vt:lpstr>
      <vt:lpstr>Wingdings 3</vt:lpstr>
      <vt:lpstr>Times New Roman</vt:lpstr>
      <vt:lpstr>Calibri</vt:lpstr>
      <vt:lpstr>Helvetica</vt:lpstr>
      <vt:lpstr>Monotype Sorts</vt:lpstr>
      <vt:lpstr>Wingdings</vt:lpstr>
      <vt:lpstr>Facet</vt:lpstr>
      <vt:lpstr>Session 6 Java</vt:lpstr>
      <vt:lpstr>Generic Function Pattern</vt:lpstr>
      <vt:lpstr>Function Call Pattern</vt:lpstr>
      <vt:lpstr>WARNING</vt:lpstr>
      <vt:lpstr>Example</vt:lpstr>
      <vt:lpstr>Example</vt:lpstr>
      <vt:lpstr>Exercise 1</vt:lpstr>
      <vt:lpstr>Dates and Times</vt:lpstr>
      <vt:lpstr>Exercise 1 (Cont)</vt:lpstr>
      <vt:lpstr>Procedure Declaration Pattern (No Arguments)</vt:lpstr>
      <vt:lpstr>Exercise 2</vt:lpstr>
      <vt:lpstr>Procedure Declaration Pattern (With Arguments)</vt:lpstr>
      <vt:lpstr>Argument Format</vt:lpstr>
      <vt:lpstr>Example</vt:lpstr>
      <vt:lpstr>Exercise 3</vt:lpstr>
      <vt:lpstr>Function Call Pattern</vt:lpstr>
      <vt:lpstr>Example</vt:lpstr>
      <vt:lpstr>Exercise 4</vt:lpstr>
      <vt:lpstr>Function Declaration Pattern (No Arguments)</vt:lpstr>
      <vt:lpstr>Example</vt:lpstr>
      <vt:lpstr>Exercise 5</vt:lpstr>
      <vt:lpstr>Exercise 6</vt:lpstr>
      <vt:lpstr>Exercise 7</vt:lpstr>
      <vt:lpstr>Function Declaration Pattern (With Arguments)</vt:lpstr>
      <vt:lpstr>Example</vt:lpstr>
      <vt:lpstr>Example</vt:lpstr>
      <vt:lpstr>Exercise 8</vt:lpstr>
      <vt:lpstr>FYI</vt:lpstr>
      <vt:lpstr>Check Number Pattern</vt:lpstr>
      <vt:lpstr>Example</vt:lpstr>
      <vt:lpstr>Exercise 9a</vt:lpstr>
      <vt:lpstr>Exercise 9b</vt:lpstr>
      <vt:lpstr>Nested Call Pattern</vt:lpstr>
      <vt:lpstr>Example</vt:lpstr>
      <vt:lpstr>Exercise 10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CourseContent</dc:title>
  <dc:creator>Mike Dacey</dc:creator>
  <cp:lastModifiedBy>Tim Bashford</cp:lastModifiedBy>
  <cp:revision>272</cp:revision>
  <cp:lastPrinted>2001-06-14T13:58:17Z</cp:lastPrinted>
  <dcterms:created xsi:type="dcterms:W3CDTF">1999-06-25T18:38:26Z</dcterms:created>
  <dcterms:modified xsi:type="dcterms:W3CDTF">2020-10-12T13:34:45Z</dcterms:modified>
</cp:coreProperties>
</file>