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4"/>
  </p:sldMasterIdLst>
  <p:notesMasterIdLst>
    <p:notesMasterId r:id="rId24"/>
  </p:notesMasterIdLst>
  <p:sldIdLst>
    <p:sldId id="256" r:id="rId5"/>
    <p:sldId id="257" r:id="rId6"/>
    <p:sldId id="272" r:id="rId7"/>
    <p:sldId id="258" r:id="rId8"/>
    <p:sldId id="259" r:id="rId9"/>
    <p:sldId id="260" r:id="rId10"/>
    <p:sldId id="261" r:id="rId11"/>
    <p:sldId id="262" r:id="rId12"/>
    <p:sldId id="263" r:id="rId13"/>
    <p:sldId id="264" r:id="rId14"/>
    <p:sldId id="265" r:id="rId15"/>
    <p:sldId id="274" r:id="rId16"/>
    <p:sldId id="266" r:id="rId17"/>
    <p:sldId id="273" r:id="rId18"/>
    <p:sldId id="267" r:id="rId19"/>
    <p:sldId id="268" r:id="rId20"/>
    <p:sldId id="269" r:id="rId21"/>
    <p:sldId id="270" r:id="rId22"/>
    <p:sldId id="271"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7C1A74A-ADB2-4F69-84E3-8B48CE3D46BD}" v="2" dt="2022-07-14T17:26:21.3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76131" autoAdjust="0"/>
  </p:normalViewPr>
  <p:slideViewPr>
    <p:cSldViewPr snapToGrid="0">
      <p:cViewPr varScale="1">
        <p:scale>
          <a:sx n="65" d="100"/>
          <a:sy n="65" d="100"/>
        </p:scale>
        <p:origin x="112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a Bercea" userId="c42bc2efb1a2e098" providerId="LiveId" clId="{C7C1A74A-ADB2-4F69-84E3-8B48CE3D46BD}"/>
    <pc:docChg chg="custSel addSld modSld sldOrd">
      <pc:chgData name="Ana Bercea" userId="c42bc2efb1a2e098" providerId="LiveId" clId="{C7C1A74A-ADB2-4F69-84E3-8B48CE3D46BD}" dt="2022-07-14T17:42:41.934" v="198" actId="20577"/>
      <pc:docMkLst>
        <pc:docMk/>
      </pc:docMkLst>
      <pc:sldChg chg="ord">
        <pc:chgData name="Ana Bercea" userId="c42bc2efb1a2e098" providerId="LiveId" clId="{C7C1A74A-ADB2-4F69-84E3-8B48CE3D46BD}" dt="2022-07-14T16:40:29.126" v="1"/>
        <pc:sldMkLst>
          <pc:docMk/>
          <pc:sldMk cId="3741382486" sldId="257"/>
        </pc:sldMkLst>
      </pc:sldChg>
      <pc:sldChg chg="modSp mod">
        <pc:chgData name="Ana Bercea" userId="c42bc2efb1a2e098" providerId="LiveId" clId="{C7C1A74A-ADB2-4F69-84E3-8B48CE3D46BD}" dt="2022-07-14T17:28:02.293" v="143" actId="20577"/>
        <pc:sldMkLst>
          <pc:docMk/>
          <pc:sldMk cId="2133019262" sldId="264"/>
        </pc:sldMkLst>
        <pc:spChg chg="mod">
          <ac:chgData name="Ana Bercea" userId="c42bc2efb1a2e098" providerId="LiveId" clId="{C7C1A74A-ADB2-4F69-84E3-8B48CE3D46BD}" dt="2022-07-14T17:28:02.293" v="143" actId="20577"/>
          <ac:spMkLst>
            <pc:docMk/>
            <pc:sldMk cId="2133019262" sldId="264"/>
            <ac:spMk id="3" creationId="{746F6853-954C-25EC-B7FC-015E656829D1}"/>
          </ac:spMkLst>
        </pc:spChg>
      </pc:sldChg>
      <pc:sldChg chg="modSp mod modNotesTx">
        <pc:chgData name="Ana Bercea" userId="c42bc2efb1a2e098" providerId="LiveId" clId="{C7C1A74A-ADB2-4F69-84E3-8B48CE3D46BD}" dt="2022-07-14T17:42:41.934" v="198" actId="20577"/>
        <pc:sldMkLst>
          <pc:docMk/>
          <pc:sldMk cId="3934354557" sldId="266"/>
        </pc:sldMkLst>
        <pc:spChg chg="mod">
          <ac:chgData name="Ana Bercea" userId="c42bc2efb1a2e098" providerId="LiveId" clId="{C7C1A74A-ADB2-4F69-84E3-8B48CE3D46BD}" dt="2022-07-14T17:42:24.084" v="195" actId="20577"/>
          <ac:spMkLst>
            <pc:docMk/>
            <pc:sldMk cId="3934354557" sldId="266"/>
            <ac:spMk id="2" creationId="{D4B65107-1375-7777-0805-46841323A468}"/>
          </ac:spMkLst>
        </pc:spChg>
      </pc:sldChg>
      <pc:sldChg chg="addSp delSp modSp new mod">
        <pc:chgData name="Ana Bercea" userId="c42bc2efb1a2e098" providerId="LiveId" clId="{C7C1A74A-ADB2-4F69-84E3-8B48CE3D46BD}" dt="2022-07-14T17:29:10.010" v="193" actId="1076"/>
        <pc:sldMkLst>
          <pc:docMk/>
          <pc:sldMk cId="2876997650" sldId="274"/>
        </pc:sldMkLst>
        <pc:spChg chg="mod">
          <ac:chgData name="Ana Bercea" userId="c42bc2efb1a2e098" providerId="LiveId" clId="{C7C1A74A-ADB2-4F69-84E3-8B48CE3D46BD}" dt="2022-07-14T17:28:38.906" v="155" actId="255"/>
          <ac:spMkLst>
            <pc:docMk/>
            <pc:sldMk cId="2876997650" sldId="274"/>
            <ac:spMk id="2" creationId="{102CF85E-292F-AE9E-F190-8834CCF9523D}"/>
          </ac:spMkLst>
        </pc:spChg>
        <pc:spChg chg="mod">
          <ac:chgData name="Ana Bercea" userId="c42bc2efb1a2e098" providerId="LiveId" clId="{C7C1A74A-ADB2-4F69-84E3-8B48CE3D46BD}" dt="2022-07-14T17:29:10.010" v="193" actId="1076"/>
          <ac:spMkLst>
            <pc:docMk/>
            <pc:sldMk cId="2876997650" sldId="274"/>
            <ac:spMk id="3" creationId="{F66F77ED-141A-F06C-FCCF-7220618554EC}"/>
          </ac:spMkLst>
        </pc:spChg>
        <pc:spChg chg="add del mod">
          <ac:chgData name="Ana Bercea" userId="c42bc2efb1a2e098" providerId="LiveId" clId="{C7C1A74A-ADB2-4F69-84E3-8B48CE3D46BD}" dt="2022-07-14T17:26:19.016" v="42" actId="21"/>
          <ac:spMkLst>
            <pc:docMk/>
            <pc:sldMk cId="2876997650" sldId="274"/>
            <ac:spMk id="4" creationId="{6E57213B-8381-D6D4-C85D-84712E44FBA1}"/>
          </ac:spMkLst>
        </pc:spChg>
        <pc:spChg chg="add mod">
          <ac:chgData name="Ana Bercea" userId="c42bc2efb1a2e098" providerId="LiveId" clId="{C7C1A74A-ADB2-4F69-84E3-8B48CE3D46BD}" dt="2022-07-14T17:29:03.496" v="191" actId="1076"/>
          <ac:spMkLst>
            <pc:docMk/>
            <pc:sldMk cId="2876997650" sldId="274"/>
            <ac:spMk id="5" creationId="{B4DC513F-C376-8E2A-51F4-6FE21C654D6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587F30-537F-4108-AA1E-E32405E613F3}" type="datetimeFigureOut">
              <a:rPr lang="en-GB" smtClean="0"/>
              <a:t>14/07/2022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47D086-2662-4DC2-A2B6-47DB572CF853}" type="slidenum">
              <a:rPr lang="en-GB" smtClean="0"/>
              <a:t>‹#›</a:t>
            </a:fld>
            <a:endParaRPr lang="en-GB"/>
          </a:p>
        </p:txBody>
      </p:sp>
    </p:spTree>
    <p:extLst>
      <p:ext uri="{BB962C8B-B14F-4D97-AF65-F5344CB8AC3E}">
        <p14:creationId xmlns:p14="http://schemas.microsoft.com/office/powerpoint/2010/main" val="37160096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That is why, in order for the treatment to be effective for the patient, this care plan has been complied properly with the help of medical specialists and physiotherapists.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Gout: </a:t>
            </a:r>
            <a:r>
              <a:rPr lang="en-GB" sz="1800" dirty="0">
                <a:effectLst/>
                <a:latin typeface="Arial" panose="020B0604020202020204" pitchFamily="34" charset="0"/>
                <a:ea typeface="Calibri" panose="020F0502020204030204" pitchFamily="34" charset="0"/>
                <a:cs typeface="Times New Roman" panose="02020603050405020304" pitchFamily="18" charset="0"/>
              </a:rPr>
              <a:t>The reasons why this illness is being developed in the human body is because of the having other health conditions such as being obese or having high blood pressure, which is another condition Mr. Truman suffers from.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High Blood Pressure: </a:t>
            </a:r>
            <a:r>
              <a:rPr lang="en-GB" sz="1800" dirty="0">
                <a:effectLst/>
                <a:latin typeface="Arial" panose="020B0604020202020204" pitchFamily="34" charset="0"/>
                <a:ea typeface="Calibri" panose="020F0502020204030204" pitchFamily="34" charset="0"/>
                <a:cs typeface="Times New Roman" panose="02020603050405020304" pitchFamily="18" charset="0"/>
              </a:rPr>
              <a:t>It is a dangerous condition is not treated accordingly. Around a third of adults in the UK suffer from this condition.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Anxiety: </a:t>
            </a:r>
            <a:r>
              <a:rPr lang="en-GB" sz="1800" dirty="0">
                <a:effectLst/>
                <a:latin typeface="Arial" panose="020B0604020202020204" pitchFamily="34" charset="0"/>
                <a:ea typeface="Calibri" panose="020F0502020204030204" pitchFamily="34" charset="0"/>
                <a:cs typeface="Times New Roman" panose="02020603050405020304" pitchFamily="18" charset="0"/>
              </a:rPr>
              <a:t>This feeling is still felt by the patient sometimes.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9947D086-2662-4DC2-A2B6-47DB572CF853}" type="slidenum">
              <a:rPr lang="en-GB" smtClean="0"/>
              <a:t>4</a:t>
            </a:fld>
            <a:endParaRPr lang="en-GB"/>
          </a:p>
        </p:txBody>
      </p:sp>
    </p:spTree>
    <p:extLst>
      <p:ext uri="{BB962C8B-B14F-4D97-AF65-F5344CB8AC3E}">
        <p14:creationId xmlns:p14="http://schemas.microsoft.com/office/powerpoint/2010/main" val="16228864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Environment: </a:t>
            </a:r>
            <a:r>
              <a:rPr lang="en-GB" sz="1200" dirty="0">
                <a:effectLst/>
                <a:latin typeface="Arial" panose="020B0604020202020204" pitchFamily="34" charset="0"/>
                <a:ea typeface="Calibri" panose="020F0502020204030204" pitchFamily="34" charset="0"/>
                <a:cs typeface="Times New Roman" panose="02020603050405020304" pitchFamily="18" charset="0"/>
              </a:rPr>
              <a:t>He spends most of his time downstairs, since it is very hard for him to climb up the stairs.</a:t>
            </a:r>
          </a:p>
          <a:p>
            <a:endParaRPr lang="en-GB" dirty="0"/>
          </a:p>
          <a:p>
            <a:r>
              <a:rPr lang="en-GB" dirty="0"/>
              <a:t>Sensory: </a:t>
            </a:r>
            <a:r>
              <a:rPr lang="en-GB" sz="1200" dirty="0">
                <a:effectLst/>
                <a:latin typeface="Arial" panose="020B0604020202020204" pitchFamily="34" charset="0"/>
                <a:ea typeface="Calibri" panose="020F0502020204030204" pitchFamily="34" charset="0"/>
                <a:cs typeface="Times New Roman" panose="02020603050405020304" pitchFamily="18" charset="0"/>
              </a:rPr>
              <a:t>Mr. Truman even does reading exercises in his free time in order to train his eyesight and prevent other eye complications.</a:t>
            </a:r>
          </a:p>
          <a:p>
            <a:endParaRPr lang="en-GB" sz="1200" dirty="0">
              <a:effectLst/>
              <a:latin typeface="Arial" panose="020B0604020202020204" pitchFamily="34" charset="0"/>
              <a:cs typeface="Times New Roman" panose="02020603050405020304" pitchFamily="18" charset="0"/>
            </a:endParaRPr>
          </a:p>
          <a:p>
            <a:r>
              <a:rPr lang="en-GB" sz="1200" dirty="0">
                <a:effectLst/>
                <a:latin typeface="Arial" panose="020B0604020202020204" pitchFamily="34" charset="0"/>
                <a:cs typeface="Times New Roman" panose="02020603050405020304" pitchFamily="18" charset="0"/>
              </a:rPr>
              <a:t>Cognitive@</a:t>
            </a:r>
            <a:endParaRPr lang="en-GB" dirty="0"/>
          </a:p>
        </p:txBody>
      </p:sp>
      <p:sp>
        <p:nvSpPr>
          <p:cNvPr id="4" name="Slide Number Placeholder 3"/>
          <p:cNvSpPr>
            <a:spLocks noGrp="1"/>
          </p:cNvSpPr>
          <p:nvPr>
            <p:ph type="sldNum" sz="quarter" idx="5"/>
          </p:nvPr>
        </p:nvSpPr>
        <p:spPr/>
        <p:txBody>
          <a:bodyPr/>
          <a:lstStyle/>
          <a:p>
            <a:fld id="{9947D086-2662-4DC2-A2B6-47DB572CF853}" type="slidenum">
              <a:rPr lang="en-GB" smtClean="0"/>
              <a:t>5</a:t>
            </a:fld>
            <a:endParaRPr lang="en-GB"/>
          </a:p>
        </p:txBody>
      </p:sp>
    </p:spTree>
    <p:extLst>
      <p:ext uri="{BB962C8B-B14F-4D97-AF65-F5344CB8AC3E}">
        <p14:creationId xmlns:p14="http://schemas.microsoft.com/office/powerpoint/2010/main" val="2210394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Personal Care: </a:t>
            </a:r>
            <a:r>
              <a:rPr lang="en-GB" sz="1200" dirty="0">
                <a:effectLst/>
                <a:latin typeface="Arial" panose="020B0604020202020204" pitchFamily="34" charset="0"/>
                <a:ea typeface="Calibri" panose="020F0502020204030204" pitchFamily="34" charset="0"/>
                <a:cs typeface="Times New Roman" panose="02020603050405020304" pitchFamily="18" charset="0"/>
              </a:rPr>
              <a:t>Selfcare if important for patients like Mr. Truman (Johnston, et al., 2012).  That is why, whenever he has better days, carers let him try to do it himself.</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9947D086-2662-4DC2-A2B6-47DB572CF853}" type="slidenum">
              <a:rPr lang="en-GB" smtClean="0"/>
              <a:t>6</a:t>
            </a:fld>
            <a:endParaRPr lang="en-GB"/>
          </a:p>
        </p:txBody>
      </p:sp>
    </p:spTree>
    <p:extLst>
      <p:ext uri="{BB962C8B-B14F-4D97-AF65-F5344CB8AC3E}">
        <p14:creationId xmlns:p14="http://schemas.microsoft.com/office/powerpoint/2010/main" val="22420766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Hobbies: </a:t>
            </a:r>
            <a:r>
              <a:rPr lang="en-GB" sz="1200" dirty="0">
                <a:effectLst/>
                <a:latin typeface="Arial" panose="020B0604020202020204" pitchFamily="34" charset="0"/>
                <a:ea typeface="Calibri" panose="020F0502020204030204" pitchFamily="34" charset="0"/>
                <a:cs typeface="Times New Roman" panose="02020603050405020304" pitchFamily="18" charset="0"/>
              </a:rPr>
              <a:t>UK Care Guide (2013) state that people with arthritis should not be robbed from having fun in their life, and have included the previous two activities as suitable for this kind of patients.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p>
            <a:endParaRPr lang="en-GB" dirty="0"/>
          </a:p>
        </p:txBody>
      </p:sp>
      <p:sp>
        <p:nvSpPr>
          <p:cNvPr id="4" name="Slide Number Placeholder 3"/>
          <p:cNvSpPr>
            <a:spLocks noGrp="1"/>
          </p:cNvSpPr>
          <p:nvPr>
            <p:ph type="sldNum" sz="quarter" idx="5"/>
          </p:nvPr>
        </p:nvSpPr>
        <p:spPr/>
        <p:txBody>
          <a:bodyPr/>
          <a:lstStyle/>
          <a:p>
            <a:fld id="{9947D086-2662-4DC2-A2B6-47DB572CF853}" type="slidenum">
              <a:rPr lang="en-GB" smtClean="0"/>
              <a:t>8</a:t>
            </a:fld>
            <a:endParaRPr lang="en-GB"/>
          </a:p>
        </p:txBody>
      </p:sp>
    </p:spTree>
    <p:extLst>
      <p:ext uri="{BB962C8B-B14F-4D97-AF65-F5344CB8AC3E}">
        <p14:creationId xmlns:p14="http://schemas.microsoft.com/office/powerpoint/2010/main" val="18185765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National Audit Office (2021) states that there are more than 950,000 of elderly people that receive domiciliary care at this moment in the UK. These statistics only demonstrate how important it is to be able to recognize the significance of care planning especially for domiciliary care, where the patient may not be supervised 24/7 as he could be in a care home.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rPr>
              <a:t>This plan only facilitates the patient’s autonomy. Because he suffers from anxiety as well, having a care plan only allows the patient to reduce some of the stress caused by the unknowing</a:t>
            </a:r>
            <a:r>
              <a:rPr lang="en-GB" sz="1800" dirty="0">
                <a:effectLst/>
                <a:latin typeface="Arial" panose="020B0604020202020204" pitchFamily="34" charset="0"/>
                <a:ea typeface="Calibri" panose="020F0502020204030204" pitchFamily="34" charset="0"/>
                <a:cs typeface="Times New Roman" panose="02020603050405020304" pitchFamily="18" charset="0"/>
              </a:rPr>
              <a:t>.</a:t>
            </a: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err="1">
                <a:effectLst/>
                <a:latin typeface="Arial" panose="020B0604020202020204" pitchFamily="34" charset="0"/>
                <a:ea typeface="Calibri" panose="020F0502020204030204" pitchFamily="34" charset="0"/>
                <a:cs typeface="Times New Roman" panose="02020603050405020304" pitchFamily="18" charset="0"/>
              </a:rPr>
              <a:t>AgeUK</a:t>
            </a:r>
            <a:r>
              <a:rPr lang="en-GB" sz="1800" dirty="0">
                <a:effectLst/>
                <a:latin typeface="Arial" panose="020B0604020202020204" pitchFamily="34" charset="0"/>
                <a:ea typeface="Calibri" panose="020F0502020204030204" pitchFamily="34" charset="0"/>
                <a:cs typeface="Times New Roman" panose="02020603050405020304" pitchFamily="18" charset="0"/>
              </a:rPr>
              <a:t> (2022) state that home care has many benefits such as flexibility and offering different levels of care without long-term commitment. That is why, a care plan that truly reflects the needs of a patient needs to be put into place. All individuals who are taking care of the patient need to be aware of the implications and requirements of handling the choices and rights of the patient. For example, Mr. Truman does want to have his curtains closed at 5pm sharp, no matter the season. Hence, this task needs to be performed no sooner or later than 5pm. Stating this in the care plan only helps other carers of taking care of the patient effectively.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Arial" panose="020B0604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9947D086-2662-4DC2-A2B6-47DB572CF853}" type="slidenum">
              <a:rPr lang="en-GB" smtClean="0"/>
              <a:t>9</a:t>
            </a:fld>
            <a:endParaRPr lang="en-GB"/>
          </a:p>
        </p:txBody>
      </p:sp>
    </p:spTree>
    <p:extLst>
      <p:ext uri="{BB962C8B-B14F-4D97-AF65-F5344CB8AC3E}">
        <p14:creationId xmlns:p14="http://schemas.microsoft.com/office/powerpoint/2010/main" val="32474195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 In 1977, the World Health Organisation advocated that the patients need to participate in their healthcare so that they could be empowered to support their own choices and implement their rights to healthcare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Håkansson</a:t>
            </a:r>
            <a:r>
              <a:rPr lang="en-GB" sz="1800" dirty="0">
                <a:effectLst/>
                <a:latin typeface="Arial" panose="020B0604020202020204" pitchFamily="34" charset="0"/>
                <a:ea typeface="Calibri" panose="020F0502020204030204" pitchFamily="34" charset="0"/>
                <a:cs typeface="Times New Roman" panose="02020603050405020304" pitchFamily="18" charset="0"/>
              </a:rPr>
              <a:t> Eklund et al., 2019).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Domiciliary care organisations across all the UK play a significant role in day-to-day care of patients. Therefore, it is important to acknowledge this person centred care approach and offer services at high standards.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p>
            <a:r>
              <a:rPr lang="en-GB" sz="1800" dirty="0">
                <a:effectLst/>
                <a:latin typeface="Arial" panose="020B0604020202020204" pitchFamily="34" charset="0"/>
                <a:ea typeface="Calibri" panose="020F0502020204030204" pitchFamily="34" charset="0"/>
              </a:rPr>
              <a:t>The care plan that has been conceptualised by our agency has promoted a person centred care approach in order to have a positive relationship between and among the client, family and the carers and staff involved (OBE &amp; </a:t>
            </a:r>
            <a:r>
              <a:rPr lang="en-GB" sz="1800" dirty="0" err="1">
                <a:effectLst/>
                <a:latin typeface="Arial" panose="020B0604020202020204" pitchFamily="34" charset="0"/>
                <a:ea typeface="Calibri" panose="020F0502020204030204" pitchFamily="34" charset="0"/>
              </a:rPr>
              <a:t>Hurtley</a:t>
            </a:r>
            <a:r>
              <a:rPr lang="en-GB" sz="1800" dirty="0">
                <a:effectLst/>
                <a:latin typeface="Arial" panose="020B0604020202020204" pitchFamily="34" charset="0"/>
                <a:ea typeface="Calibri" panose="020F0502020204030204" pitchFamily="34" charset="0"/>
              </a:rPr>
              <a:t>, 2012). It is important to be aware that the way in which care is delivered can have a direct impact on the patient and their identity (Hughes &amp; Burch, 2019).</a:t>
            </a:r>
          </a:p>
          <a:p>
            <a:endParaRPr lang="en-GB" sz="1800" dirty="0">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Therefore Mr. Truman is a perfect example of a patient who is in need of person centred care.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9947D086-2662-4DC2-A2B6-47DB572CF853}" type="slidenum">
              <a:rPr lang="en-GB" smtClean="0"/>
              <a:t>10</a:t>
            </a:fld>
            <a:endParaRPr lang="en-GB"/>
          </a:p>
        </p:txBody>
      </p:sp>
    </p:spTree>
    <p:extLst>
      <p:ext uri="{BB962C8B-B14F-4D97-AF65-F5344CB8AC3E}">
        <p14:creationId xmlns:p14="http://schemas.microsoft.com/office/powerpoint/2010/main" val="9228393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rial" panose="020B0604020202020204" pitchFamily="34" charset="0"/>
                <a:ea typeface="Calibri" panose="020F0502020204030204" pitchFamily="34" charset="0"/>
              </a:rPr>
              <a:t>Therefore, when collaborating with Mr. Truman, carers are looking to support him in expressing his views and explore choices and options when following his treatment or choosing the activities needed to be done mandatory for the health of the patient. As part of the Care Act 2014, it is mandatory that us, as carers, are making sure our patients’ voices are heard (Mind, 2018).</a:t>
            </a:r>
            <a:endParaRPr lang="en-GB" dirty="0"/>
          </a:p>
        </p:txBody>
      </p:sp>
      <p:sp>
        <p:nvSpPr>
          <p:cNvPr id="4" name="Slide Number Placeholder 3"/>
          <p:cNvSpPr>
            <a:spLocks noGrp="1"/>
          </p:cNvSpPr>
          <p:nvPr>
            <p:ph type="sldNum" sz="quarter" idx="5"/>
          </p:nvPr>
        </p:nvSpPr>
        <p:spPr/>
        <p:txBody>
          <a:bodyPr/>
          <a:lstStyle/>
          <a:p>
            <a:fld id="{9947D086-2662-4DC2-A2B6-47DB572CF853}" type="slidenum">
              <a:rPr lang="en-GB" smtClean="0"/>
              <a:t>11</a:t>
            </a:fld>
            <a:endParaRPr lang="en-GB"/>
          </a:p>
        </p:txBody>
      </p:sp>
    </p:spTree>
    <p:extLst>
      <p:ext uri="{BB962C8B-B14F-4D97-AF65-F5344CB8AC3E}">
        <p14:creationId xmlns:p14="http://schemas.microsoft.com/office/powerpoint/2010/main" val="34075834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An action cannot be put into practice if not linked to theory. Therefore, these are the key theories that have been linked to the care plan and the approaches used in Mr. Truman’s treatment.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9947D086-2662-4DC2-A2B6-47DB572CF853}" type="slidenum">
              <a:rPr lang="en-GB" smtClean="0"/>
              <a:t>13</a:t>
            </a:fld>
            <a:endParaRPr lang="en-GB"/>
          </a:p>
        </p:txBody>
      </p:sp>
    </p:spTree>
    <p:extLst>
      <p:ext uri="{BB962C8B-B14F-4D97-AF65-F5344CB8AC3E}">
        <p14:creationId xmlns:p14="http://schemas.microsoft.com/office/powerpoint/2010/main" val="5430630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Calibri" panose="020F0502020204030204" pitchFamily="34" charset="0"/>
                <a:cs typeface="Times New Roman" panose="02020603050405020304" pitchFamily="18" charset="0"/>
              </a:rPr>
              <a:t>Policies are very important parts of a society. Some of the key policies that have been used in the practice and use of this care plan are the following.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p>
            <a:r>
              <a:rPr lang="en-GB" dirty="0"/>
              <a:t>Equality Act 2010: </a:t>
            </a:r>
            <a:r>
              <a:rPr lang="en-GB" sz="1200" dirty="0">
                <a:effectLst/>
                <a:latin typeface="Arial" panose="020B0604020202020204" pitchFamily="34" charset="0"/>
                <a:ea typeface="Calibri" panose="020F0502020204030204" pitchFamily="34" charset="0"/>
                <a:cs typeface="Times New Roman" panose="02020603050405020304" pitchFamily="18" charset="0"/>
              </a:rPr>
              <a:t>It covers other pieces of legislation such as the Disability Discrimination Act 1995 or the Race Relations Act 1976.</a:t>
            </a:r>
          </a:p>
          <a:p>
            <a:endParaRPr lang="en-GB" sz="1200" dirty="0">
              <a:effectLst/>
              <a:latin typeface="Arial" panose="020B06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Arial" panose="020B0604020202020204" pitchFamily="34" charset="0"/>
                <a:cs typeface="Times New Roman" panose="02020603050405020304" pitchFamily="18" charset="0"/>
              </a:rPr>
              <a:t>Human Rights Act: </a:t>
            </a:r>
            <a:r>
              <a:rPr lang="en-GB" sz="1200" dirty="0">
                <a:effectLst/>
                <a:latin typeface="Arial" panose="020B0604020202020204" pitchFamily="34" charset="0"/>
                <a:ea typeface="Calibri" panose="020F0502020204030204" pitchFamily="34" charset="0"/>
                <a:cs typeface="Times New Roman" panose="02020603050405020304" pitchFamily="18" charset="0"/>
              </a:rPr>
              <a:t>It has come into force in the UK in October 2000.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9947D086-2662-4DC2-A2B6-47DB572CF853}" type="slidenum">
              <a:rPr lang="en-GB" smtClean="0"/>
              <a:t>15</a:t>
            </a:fld>
            <a:endParaRPr lang="en-GB"/>
          </a:p>
        </p:txBody>
      </p:sp>
    </p:spTree>
    <p:extLst>
      <p:ext uri="{BB962C8B-B14F-4D97-AF65-F5344CB8AC3E}">
        <p14:creationId xmlns:p14="http://schemas.microsoft.com/office/powerpoint/2010/main" val="1408824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effectLst/>
                <a:latin typeface="Arial" panose="020B0604020202020204" pitchFamily="34" charset="0"/>
                <a:ea typeface="Calibri" panose="020F0502020204030204" pitchFamily="34" charset="0"/>
                <a:cs typeface="Times New Roman" panose="02020603050405020304" pitchFamily="18" charset="0"/>
              </a:rPr>
              <a:t>Therefore, multiple methodologies have been tackled when trying to comply the care plan. </a:t>
            </a:r>
            <a:endParaRPr lang="en-GB" dirty="0"/>
          </a:p>
        </p:txBody>
      </p:sp>
      <p:sp>
        <p:nvSpPr>
          <p:cNvPr id="4" name="Slide Number Placeholder 3"/>
          <p:cNvSpPr>
            <a:spLocks noGrp="1"/>
          </p:cNvSpPr>
          <p:nvPr>
            <p:ph type="sldNum" sz="quarter" idx="5"/>
          </p:nvPr>
        </p:nvSpPr>
        <p:spPr/>
        <p:txBody>
          <a:bodyPr/>
          <a:lstStyle/>
          <a:p>
            <a:fld id="{9947D086-2662-4DC2-A2B6-47DB572CF853}" type="slidenum">
              <a:rPr lang="en-GB" smtClean="0"/>
              <a:t>16</a:t>
            </a:fld>
            <a:endParaRPr lang="en-GB"/>
          </a:p>
        </p:txBody>
      </p:sp>
    </p:spTree>
    <p:extLst>
      <p:ext uri="{BB962C8B-B14F-4D97-AF65-F5344CB8AC3E}">
        <p14:creationId xmlns:p14="http://schemas.microsoft.com/office/powerpoint/2010/main" val="28251230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03645-DCFE-47FC-8A66-F9A45A422ED9}"/>
              </a:ext>
            </a:extLst>
          </p:cNvPr>
          <p:cNvSpPr>
            <a:spLocks noGrp="1"/>
          </p:cNvSpPr>
          <p:nvPr>
            <p:ph type="ctrTitle"/>
          </p:nvPr>
        </p:nvSpPr>
        <p:spPr>
          <a:xfrm>
            <a:off x="3221150" y="1247140"/>
            <a:ext cx="7891760" cy="3450844"/>
          </a:xfrm>
        </p:spPr>
        <p:txBody>
          <a:bodyPr anchor="t"/>
          <a:lstStyle>
            <a:lvl1pPr algn="l">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AD509FA-7BD7-4D45-998F-0E43038F179C}"/>
              </a:ext>
            </a:extLst>
          </p:cNvPr>
          <p:cNvSpPr>
            <a:spLocks noGrp="1"/>
          </p:cNvSpPr>
          <p:nvPr>
            <p:ph type="subTitle" idx="1"/>
          </p:nvPr>
        </p:nvSpPr>
        <p:spPr>
          <a:xfrm>
            <a:off x="3221150" y="4818126"/>
            <a:ext cx="7891760" cy="1268984"/>
          </a:xfrm>
        </p:spPr>
        <p:txBody>
          <a:bodyPr anchor="b"/>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9" name="Rectangle 8">
            <a:extLst>
              <a:ext uri="{FF2B5EF4-FFF2-40B4-BE49-F238E27FC236}">
                <a16:creationId xmlns:a16="http://schemas.microsoft.com/office/drawing/2014/main" id="{2D03A0B2-4A2F-D846-A5E6-FB7CB9A031F7}"/>
              </a:ext>
            </a:extLst>
          </p:cNvPr>
          <p:cNvSpPr/>
          <p:nvPr/>
        </p:nvSpPr>
        <p:spPr>
          <a:xfrm>
            <a:off x="1" y="1375492"/>
            <a:ext cx="2770698"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0" name="Rectangle 9">
            <a:extLst>
              <a:ext uri="{FF2B5EF4-FFF2-40B4-BE49-F238E27FC236}">
                <a16:creationId xmlns:a16="http://schemas.microsoft.com/office/drawing/2014/main" id="{7F573F1D-73A7-FB41-BCAD-FC9AA7DEF4F5}"/>
              </a:ext>
            </a:extLst>
          </p:cNvPr>
          <p:cNvSpPr/>
          <p:nvPr/>
        </p:nvSpPr>
        <p:spPr>
          <a:xfrm>
            <a:off x="0" y="-3"/>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7" name="Date Placeholder 6">
            <a:extLst>
              <a:ext uri="{FF2B5EF4-FFF2-40B4-BE49-F238E27FC236}">
                <a16:creationId xmlns:a16="http://schemas.microsoft.com/office/drawing/2014/main" id="{DDCFA51C-E4FE-4BF2-A2DD-E32DE57D8AD0}"/>
              </a:ext>
            </a:extLst>
          </p:cNvPr>
          <p:cNvSpPr>
            <a:spLocks noGrp="1"/>
          </p:cNvSpPr>
          <p:nvPr>
            <p:ph type="dt" sz="half" idx="10"/>
          </p:nvPr>
        </p:nvSpPr>
        <p:spPr/>
        <p:txBody>
          <a:bodyPr/>
          <a:lstStyle/>
          <a:p>
            <a:pPr algn="r"/>
            <a:fld id="{1449AA12-8195-4182-A7AC-2E7E59DFBDAF}" type="datetimeFigureOut">
              <a:rPr lang="en-US" smtClean="0"/>
              <a:pPr algn="r"/>
              <a:t>7/14/2022</a:t>
            </a:fld>
            <a:endParaRPr lang="en-US"/>
          </a:p>
        </p:txBody>
      </p:sp>
      <p:sp>
        <p:nvSpPr>
          <p:cNvPr id="8" name="Footer Placeholder 7">
            <a:extLst>
              <a:ext uri="{FF2B5EF4-FFF2-40B4-BE49-F238E27FC236}">
                <a16:creationId xmlns:a16="http://schemas.microsoft.com/office/drawing/2014/main" id="{5A438448-FC2D-4A2F-B7C0-04AC50311EAA}"/>
              </a:ext>
            </a:extLst>
          </p:cNvPr>
          <p:cNvSpPr>
            <a:spLocks noGrp="1"/>
          </p:cNvSpPr>
          <p:nvPr>
            <p:ph type="ftr" sz="quarter" idx="11"/>
          </p:nvPr>
        </p:nvSpPr>
        <p:spPr>
          <a:xfrm>
            <a:off x="3221150" y="6292850"/>
            <a:ext cx="4114800" cy="365125"/>
          </a:xfrm>
        </p:spPr>
        <p:txBody>
          <a:bodyPr/>
          <a:lstStyle/>
          <a:p>
            <a:pPr algn="l"/>
            <a:endParaRPr lang="en-US" dirty="0"/>
          </a:p>
        </p:txBody>
      </p:sp>
      <p:sp>
        <p:nvSpPr>
          <p:cNvPr id="11" name="Slide Number Placeholder 10">
            <a:extLst>
              <a:ext uri="{FF2B5EF4-FFF2-40B4-BE49-F238E27FC236}">
                <a16:creationId xmlns:a16="http://schemas.microsoft.com/office/drawing/2014/main" id="{3B07C67E-EAD9-47D8-9559-4E091BC03BA8}"/>
              </a:ext>
            </a:extLst>
          </p:cNvPr>
          <p:cNvSpPr>
            <a:spLocks noGrp="1"/>
          </p:cNvSpPr>
          <p:nvPr>
            <p:ph type="sldNum" sz="quarter" idx="12"/>
          </p:nvPr>
        </p:nvSpPr>
        <p:spPr/>
        <p:txBody>
          <a:bodyPr/>
          <a:lstStyle/>
          <a:p>
            <a:fld id="{14DFC975-2FD7-44A5-9E78-ECBA46156075}" type="slidenum">
              <a:rPr lang="en-US" smtClean="0"/>
              <a:t>‹#›</a:t>
            </a:fld>
            <a:endParaRPr lang="en-US"/>
          </a:p>
        </p:txBody>
      </p:sp>
    </p:spTree>
    <p:extLst>
      <p:ext uri="{BB962C8B-B14F-4D97-AF65-F5344CB8AC3E}">
        <p14:creationId xmlns:p14="http://schemas.microsoft.com/office/powerpoint/2010/main" val="4003050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C5DD8-8608-4B55-96D8-0AB848C028C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8A3CC0B-7B21-422D-937D-FBD49EE939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0EAFA-89BC-43E9-8EB9-B6B3CD136E43}"/>
              </a:ext>
            </a:extLst>
          </p:cNvPr>
          <p:cNvSpPr>
            <a:spLocks noGrp="1"/>
          </p:cNvSpPr>
          <p:nvPr>
            <p:ph type="dt" sz="half" idx="10"/>
          </p:nvPr>
        </p:nvSpPr>
        <p:spPr/>
        <p:txBody>
          <a:bodyPr/>
          <a:lstStyle/>
          <a:p>
            <a:fld id="{1449AA12-8195-4182-A7AC-2E7E59DFBDAF}" type="datetimeFigureOut">
              <a:rPr lang="en-US" smtClean="0"/>
              <a:t>7/14/2022</a:t>
            </a:fld>
            <a:endParaRPr lang="en-US"/>
          </a:p>
        </p:txBody>
      </p:sp>
      <p:sp>
        <p:nvSpPr>
          <p:cNvPr id="5" name="Footer Placeholder 4">
            <a:extLst>
              <a:ext uri="{FF2B5EF4-FFF2-40B4-BE49-F238E27FC236}">
                <a16:creationId xmlns:a16="http://schemas.microsoft.com/office/drawing/2014/main" id="{A3850944-70C2-487F-A102-58CDFB94C3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77B7B8-A972-455E-9D8C-9B8026A5306D}"/>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51" name="Rectangle 50">
            <a:extLst>
              <a:ext uri="{FF2B5EF4-FFF2-40B4-BE49-F238E27FC236}">
                <a16:creationId xmlns:a16="http://schemas.microsoft.com/office/drawing/2014/main" id="{CCC95119-6D9D-3542-9E0E-4171B33DC9CA}"/>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a:extLst>
              <a:ext uri="{FF2B5EF4-FFF2-40B4-BE49-F238E27FC236}">
                <a16:creationId xmlns:a16="http://schemas.microsoft.com/office/drawing/2014/main" id="{EFC92F19-7317-314C-81B7-43B8B687F4E4}"/>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72395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087F2-AA0E-4F0C-9AD6-2353021573D7}"/>
              </a:ext>
            </a:extLst>
          </p:cNvPr>
          <p:cNvSpPr>
            <a:spLocks noGrp="1"/>
          </p:cNvSpPr>
          <p:nvPr>
            <p:ph type="title"/>
          </p:nvPr>
        </p:nvSpPr>
        <p:spPr>
          <a:xfrm>
            <a:off x="3221150" y="1251674"/>
            <a:ext cx="7891760" cy="2914688"/>
          </a:xfrm>
        </p:spPr>
        <p:txBody>
          <a:bodyPr anchor="t"/>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7937807-96B8-4061-A845-1287216BF53B}"/>
              </a:ext>
            </a:extLst>
          </p:cNvPr>
          <p:cNvSpPr>
            <a:spLocks noGrp="1"/>
          </p:cNvSpPr>
          <p:nvPr>
            <p:ph type="body" idx="1"/>
          </p:nvPr>
        </p:nvSpPr>
        <p:spPr>
          <a:xfrm>
            <a:off x="3221150" y="4818126"/>
            <a:ext cx="7891760" cy="1271524"/>
          </a:xfrm>
        </p:spPr>
        <p:txBody>
          <a:bodyPr anchor="b"/>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32AF346-9503-4767-BCB4-84B823E27419}"/>
              </a:ext>
            </a:extLst>
          </p:cNvPr>
          <p:cNvSpPr>
            <a:spLocks noGrp="1"/>
          </p:cNvSpPr>
          <p:nvPr>
            <p:ph type="dt" sz="half" idx="10"/>
          </p:nvPr>
        </p:nvSpPr>
        <p:spPr/>
        <p:txBody>
          <a:bodyPr/>
          <a:lstStyle/>
          <a:p>
            <a:fld id="{1449AA12-8195-4182-A7AC-2E7E59DFBDAF}" type="datetimeFigureOut">
              <a:rPr lang="en-US" smtClean="0"/>
              <a:t>7/14/2022</a:t>
            </a:fld>
            <a:endParaRPr lang="en-US"/>
          </a:p>
        </p:txBody>
      </p:sp>
      <p:sp>
        <p:nvSpPr>
          <p:cNvPr id="5" name="Footer Placeholder 4">
            <a:extLst>
              <a:ext uri="{FF2B5EF4-FFF2-40B4-BE49-F238E27FC236}">
                <a16:creationId xmlns:a16="http://schemas.microsoft.com/office/drawing/2014/main" id="{5259605B-A39D-4BEE-B46F-16CF13FA0BA7}"/>
              </a:ext>
            </a:extLst>
          </p:cNvPr>
          <p:cNvSpPr>
            <a:spLocks noGrp="1"/>
          </p:cNvSpPr>
          <p:nvPr>
            <p:ph type="ftr" sz="quarter" idx="11"/>
          </p:nvPr>
        </p:nvSpPr>
        <p:spPr>
          <a:xfrm>
            <a:off x="3221150" y="6292850"/>
            <a:ext cx="4114800" cy="365125"/>
          </a:xfrm>
        </p:spPr>
        <p:txBody>
          <a:bodyPr/>
          <a:lstStyle/>
          <a:p>
            <a:endParaRPr lang="en-US"/>
          </a:p>
        </p:txBody>
      </p:sp>
      <p:sp>
        <p:nvSpPr>
          <p:cNvPr id="6" name="Slide Number Placeholder 5">
            <a:extLst>
              <a:ext uri="{FF2B5EF4-FFF2-40B4-BE49-F238E27FC236}">
                <a16:creationId xmlns:a16="http://schemas.microsoft.com/office/drawing/2014/main" id="{2575834A-942D-410B-A430-43F9E01FC5F9}"/>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9" name="Rectangle 8">
            <a:extLst>
              <a:ext uri="{FF2B5EF4-FFF2-40B4-BE49-F238E27FC236}">
                <a16:creationId xmlns:a16="http://schemas.microsoft.com/office/drawing/2014/main" id="{4AD199D5-C485-D449-9804-F755E0907B51}"/>
              </a:ext>
            </a:extLst>
          </p:cNvPr>
          <p:cNvSpPr/>
          <p:nvPr/>
        </p:nvSpPr>
        <p:spPr>
          <a:xfrm>
            <a:off x="1" y="1375492"/>
            <a:ext cx="2770698"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0" name="Rectangle 9">
            <a:extLst>
              <a:ext uri="{FF2B5EF4-FFF2-40B4-BE49-F238E27FC236}">
                <a16:creationId xmlns:a16="http://schemas.microsoft.com/office/drawing/2014/main" id="{4290D1A7-C550-2540-86C9-EB0FB2EB2E71}"/>
              </a:ext>
            </a:extLst>
          </p:cNvPr>
          <p:cNvSpPr/>
          <p:nvPr/>
        </p:nvSpPr>
        <p:spPr>
          <a:xfrm>
            <a:off x="0" y="-3"/>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Tree>
    <p:extLst>
      <p:ext uri="{BB962C8B-B14F-4D97-AF65-F5344CB8AC3E}">
        <p14:creationId xmlns:p14="http://schemas.microsoft.com/office/powerpoint/2010/main" val="747028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FCAD2-C321-4E81-AEBE-696A90E2D9A4}"/>
              </a:ext>
            </a:extLst>
          </p:cNvPr>
          <p:cNvSpPr>
            <a:spLocks noGrp="1"/>
          </p:cNvSpPr>
          <p:nvPr>
            <p:ph type="title"/>
          </p:nvPr>
        </p:nvSpPr>
        <p:spPr>
          <a:xfrm>
            <a:off x="1587710" y="455362"/>
            <a:ext cx="9486690" cy="1550419"/>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3EF20CD1-0E09-4415-911C-0F5B7341DD80}"/>
              </a:ext>
            </a:extLst>
          </p:cNvPr>
          <p:cNvSpPr>
            <a:spLocks noGrp="1"/>
          </p:cNvSpPr>
          <p:nvPr>
            <p:ph sz="half" idx="1"/>
          </p:nvPr>
        </p:nvSpPr>
        <p:spPr>
          <a:xfrm>
            <a:off x="1587709" y="2160016"/>
            <a:ext cx="4425437" cy="392709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EA963EDD-031A-49CA-9130-067550BD0D55}"/>
              </a:ext>
            </a:extLst>
          </p:cNvPr>
          <p:cNvSpPr>
            <a:spLocks noGrp="1"/>
          </p:cNvSpPr>
          <p:nvPr>
            <p:ph sz="half" idx="2"/>
          </p:nvPr>
        </p:nvSpPr>
        <p:spPr>
          <a:xfrm>
            <a:off x="6648963" y="2160016"/>
            <a:ext cx="4425437" cy="39270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0808E79-A0BE-49F3-AE92-7EE5CC78F1A6}"/>
              </a:ext>
            </a:extLst>
          </p:cNvPr>
          <p:cNvSpPr>
            <a:spLocks noGrp="1"/>
          </p:cNvSpPr>
          <p:nvPr>
            <p:ph type="dt" sz="half" idx="10"/>
          </p:nvPr>
        </p:nvSpPr>
        <p:spPr/>
        <p:txBody>
          <a:bodyPr/>
          <a:lstStyle/>
          <a:p>
            <a:fld id="{1449AA12-8195-4182-A7AC-2E7E59DFBDAF}" type="datetimeFigureOut">
              <a:rPr lang="en-US" smtClean="0"/>
              <a:t>7/14/2022</a:t>
            </a:fld>
            <a:endParaRPr lang="en-US"/>
          </a:p>
        </p:txBody>
      </p:sp>
      <p:sp>
        <p:nvSpPr>
          <p:cNvPr id="6" name="Footer Placeholder 5">
            <a:extLst>
              <a:ext uri="{FF2B5EF4-FFF2-40B4-BE49-F238E27FC236}">
                <a16:creationId xmlns:a16="http://schemas.microsoft.com/office/drawing/2014/main" id="{2898B87C-BF1E-47CF-9A4E-FD4BE32C05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C06E71-46F6-469C-A9CA-E707EBE51B58}"/>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10" name="Rectangle 9">
            <a:extLst>
              <a:ext uri="{FF2B5EF4-FFF2-40B4-BE49-F238E27FC236}">
                <a16:creationId xmlns:a16="http://schemas.microsoft.com/office/drawing/2014/main" id="{052659F6-6B3B-A545-A45F-FAD238210D47}"/>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80637F8-15DE-2240-8BF8-D6E57A337B1A}"/>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9851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3B26D-64DE-4314-8BD2-25FD618FB46D}"/>
              </a:ext>
            </a:extLst>
          </p:cNvPr>
          <p:cNvSpPr>
            <a:spLocks noGrp="1"/>
          </p:cNvSpPr>
          <p:nvPr>
            <p:ph type="title"/>
          </p:nvPr>
        </p:nvSpPr>
        <p:spPr>
          <a:xfrm>
            <a:off x="1591056" y="457200"/>
            <a:ext cx="9521854" cy="155448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9D77613-5CEE-4B05-A937-CD43EAAABF38}"/>
              </a:ext>
            </a:extLst>
          </p:cNvPr>
          <p:cNvSpPr>
            <a:spLocks noGrp="1"/>
          </p:cNvSpPr>
          <p:nvPr>
            <p:ph type="body" idx="1"/>
          </p:nvPr>
        </p:nvSpPr>
        <p:spPr>
          <a:xfrm>
            <a:off x="1591057" y="2165086"/>
            <a:ext cx="4425696" cy="823912"/>
          </a:xfrm>
        </p:spPr>
        <p:txBody>
          <a:bodyPr anchor="b">
            <a:normAutofit/>
          </a:bodyPr>
          <a:lstStyle>
            <a:lvl1pPr marL="0" indent="0">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343E4779-3B5A-4993-9C7F-FB19F1633F5D}"/>
              </a:ext>
            </a:extLst>
          </p:cNvPr>
          <p:cNvSpPr>
            <a:spLocks noGrp="1"/>
          </p:cNvSpPr>
          <p:nvPr>
            <p:ph sz="half" idx="2"/>
          </p:nvPr>
        </p:nvSpPr>
        <p:spPr>
          <a:xfrm>
            <a:off x="1591056" y="2988998"/>
            <a:ext cx="4425697" cy="3098112"/>
          </a:xfrm>
        </p:spPr>
        <p:txBody>
          <a:bodyPr/>
          <a:lstStyle>
            <a:lvl1pPr>
              <a:defRPr sz="2000"/>
            </a:lvl1pPr>
            <a:lvl2pPr>
              <a:defRPr sz="1800"/>
            </a:lvl2pPr>
            <a:lvl3pPr>
              <a:defRPr sz="1600"/>
            </a:lvl3pPr>
            <a:lvl4pPr>
              <a:defRPr sz="1400"/>
            </a:lvl4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B51081A-685C-4C18-9AE9-425106A02F6B}"/>
              </a:ext>
            </a:extLst>
          </p:cNvPr>
          <p:cNvSpPr>
            <a:spLocks noGrp="1"/>
          </p:cNvSpPr>
          <p:nvPr>
            <p:ph type="body" sz="quarter" idx="3"/>
          </p:nvPr>
        </p:nvSpPr>
        <p:spPr>
          <a:xfrm>
            <a:off x="6687214" y="2165086"/>
            <a:ext cx="4425696" cy="823912"/>
          </a:xfrm>
        </p:spPr>
        <p:txBody>
          <a:bodyPr anchor="b">
            <a:normAutofit/>
          </a:bodyPr>
          <a:lstStyle>
            <a:lvl1pPr marL="0" indent="0">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7780F424-FE3A-4B7D-B60C-7AEA2118A585}"/>
              </a:ext>
            </a:extLst>
          </p:cNvPr>
          <p:cNvSpPr>
            <a:spLocks noGrp="1"/>
          </p:cNvSpPr>
          <p:nvPr>
            <p:ph sz="quarter" idx="4"/>
          </p:nvPr>
        </p:nvSpPr>
        <p:spPr>
          <a:xfrm>
            <a:off x="6687214" y="2988998"/>
            <a:ext cx="4425696" cy="3098112"/>
          </a:xfrm>
        </p:spPr>
        <p:txBody>
          <a:bodyPr/>
          <a:lstStyle>
            <a:lvl1pPr>
              <a:defRPr sz="2000"/>
            </a:lvl1pPr>
            <a:lvl2pPr>
              <a:defRPr sz="1800"/>
            </a:lvl2pPr>
            <a:lvl3pPr>
              <a:defRPr sz="1600"/>
            </a:lvl3pPr>
            <a:lvl4pPr>
              <a:defRPr sz="1400"/>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864D2A96-CD7D-41BC-BDBE-5E29B7C0B325}"/>
              </a:ext>
            </a:extLst>
          </p:cNvPr>
          <p:cNvSpPr>
            <a:spLocks noGrp="1"/>
          </p:cNvSpPr>
          <p:nvPr>
            <p:ph type="dt" sz="half" idx="10"/>
          </p:nvPr>
        </p:nvSpPr>
        <p:spPr/>
        <p:txBody>
          <a:bodyPr/>
          <a:lstStyle/>
          <a:p>
            <a:fld id="{1449AA12-8195-4182-A7AC-2E7E59DFBDAF}" type="datetimeFigureOut">
              <a:rPr lang="en-US" smtClean="0"/>
              <a:t>7/14/2022</a:t>
            </a:fld>
            <a:endParaRPr lang="en-US"/>
          </a:p>
        </p:txBody>
      </p:sp>
      <p:sp>
        <p:nvSpPr>
          <p:cNvPr id="8" name="Footer Placeholder 7">
            <a:extLst>
              <a:ext uri="{FF2B5EF4-FFF2-40B4-BE49-F238E27FC236}">
                <a16:creationId xmlns:a16="http://schemas.microsoft.com/office/drawing/2014/main" id="{2CD1471D-6DDE-4E56-84E9-48136966A93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CA3F451-CF28-4F57-B844-52A665440A02}"/>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12" name="Rectangle 11">
            <a:extLst>
              <a:ext uri="{FF2B5EF4-FFF2-40B4-BE49-F238E27FC236}">
                <a16:creationId xmlns:a16="http://schemas.microsoft.com/office/drawing/2014/main" id="{2D1FA03E-7A83-AB41-BB4B-25B04946559A}"/>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7702630-3C98-A142-9D04-1D852974DC26}"/>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818086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22D7A-4502-49C3-BAFB-6D46F7A2E27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CAB67EE-A167-43D1-9C58-7B736CF28B64}"/>
              </a:ext>
            </a:extLst>
          </p:cNvPr>
          <p:cNvSpPr>
            <a:spLocks noGrp="1"/>
          </p:cNvSpPr>
          <p:nvPr>
            <p:ph type="dt" sz="half" idx="10"/>
          </p:nvPr>
        </p:nvSpPr>
        <p:spPr/>
        <p:txBody>
          <a:bodyPr/>
          <a:lstStyle/>
          <a:p>
            <a:fld id="{1449AA12-8195-4182-A7AC-2E7E59DFBDAF}" type="datetimeFigureOut">
              <a:rPr lang="en-US" smtClean="0"/>
              <a:t>7/14/2022</a:t>
            </a:fld>
            <a:endParaRPr lang="en-US"/>
          </a:p>
        </p:txBody>
      </p:sp>
      <p:sp>
        <p:nvSpPr>
          <p:cNvPr id="4" name="Footer Placeholder 3">
            <a:extLst>
              <a:ext uri="{FF2B5EF4-FFF2-40B4-BE49-F238E27FC236}">
                <a16:creationId xmlns:a16="http://schemas.microsoft.com/office/drawing/2014/main" id="{3C5605B7-599B-450E-9E8D-2A9AE3F30FF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75BD2B1-8C5F-430B-A0F2-CD5281AB75E2}"/>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8" name="Rectangle 7">
            <a:extLst>
              <a:ext uri="{FF2B5EF4-FFF2-40B4-BE49-F238E27FC236}">
                <a16:creationId xmlns:a16="http://schemas.microsoft.com/office/drawing/2014/main" id="{1DBA877B-B45A-BD48-8FC8-E752E7D7174F}"/>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DBF3343D-2AFA-B544-B40A-315F5EC680B6}"/>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082590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308016-71BA-4CD3-918D-51613F7F4DF5}"/>
              </a:ext>
            </a:extLst>
          </p:cNvPr>
          <p:cNvSpPr>
            <a:spLocks noGrp="1"/>
          </p:cNvSpPr>
          <p:nvPr>
            <p:ph type="dt" sz="half" idx="10"/>
          </p:nvPr>
        </p:nvSpPr>
        <p:spPr/>
        <p:txBody>
          <a:bodyPr/>
          <a:lstStyle/>
          <a:p>
            <a:fld id="{1449AA12-8195-4182-A7AC-2E7E59DFBDAF}" type="datetimeFigureOut">
              <a:rPr lang="en-US" smtClean="0"/>
              <a:t>7/14/2022</a:t>
            </a:fld>
            <a:endParaRPr lang="en-US"/>
          </a:p>
        </p:txBody>
      </p:sp>
      <p:sp>
        <p:nvSpPr>
          <p:cNvPr id="3" name="Footer Placeholder 2">
            <a:extLst>
              <a:ext uri="{FF2B5EF4-FFF2-40B4-BE49-F238E27FC236}">
                <a16:creationId xmlns:a16="http://schemas.microsoft.com/office/drawing/2014/main" id="{95B24F46-0425-47C6-9FFB-F69AFFFE89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3CE7A99-1593-4189-A514-8209CC32A2EA}"/>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7" name="Rectangle 6">
            <a:extLst>
              <a:ext uri="{FF2B5EF4-FFF2-40B4-BE49-F238E27FC236}">
                <a16:creationId xmlns:a16="http://schemas.microsoft.com/office/drawing/2014/main" id="{11C15DFD-AB97-AB43-A6C9-2808708C91B4}"/>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4A05BA89-ECA6-2247-ABBB-3C67160202E9}"/>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845143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E933B-3FC6-4B08-9FBE-2DD48307A4D4}"/>
              </a:ext>
            </a:extLst>
          </p:cNvPr>
          <p:cNvSpPr>
            <a:spLocks noGrp="1"/>
          </p:cNvSpPr>
          <p:nvPr>
            <p:ph type="title"/>
          </p:nvPr>
        </p:nvSpPr>
        <p:spPr>
          <a:xfrm>
            <a:off x="1587712" y="455362"/>
            <a:ext cx="4043440" cy="1584512"/>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377FBD4A-4514-4DCE-8F18-914DF3F4EED1}"/>
              </a:ext>
            </a:extLst>
          </p:cNvPr>
          <p:cNvSpPr>
            <a:spLocks noGrp="1"/>
          </p:cNvSpPr>
          <p:nvPr>
            <p:ph idx="1"/>
          </p:nvPr>
        </p:nvSpPr>
        <p:spPr>
          <a:xfrm>
            <a:off x="6271232" y="565151"/>
            <a:ext cx="5358384" cy="5521960"/>
          </a:xfrm>
        </p:spPr>
        <p:txBody>
          <a:bodyPr>
            <a:normAutofit/>
          </a:bodyPr>
          <a:lstStyle>
            <a:lvl1pPr>
              <a:defRPr sz="2200"/>
            </a:lvl1pPr>
            <a:lvl2pPr>
              <a:defRPr sz="1900"/>
            </a:lvl2pPr>
            <a:lvl3pPr>
              <a:defRPr sz="1700"/>
            </a:lvl3pPr>
            <a:lvl4pPr>
              <a:defRPr sz="1500"/>
            </a:lvl4pPr>
            <a:lvl5pPr>
              <a:defRPr sz="15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5AF18C85-0675-4202-B796-352766854939}"/>
              </a:ext>
            </a:extLst>
          </p:cNvPr>
          <p:cNvSpPr>
            <a:spLocks noGrp="1"/>
          </p:cNvSpPr>
          <p:nvPr>
            <p:ph type="body" sz="half" idx="2"/>
          </p:nvPr>
        </p:nvSpPr>
        <p:spPr>
          <a:xfrm>
            <a:off x="1587712" y="2039874"/>
            <a:ext cx="4043440" cy="38291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0079E5-F934-4D04-866F-F7CB5B08ACC4}"/>
              </a:ext>
            </a:extLst>
          </p:cNvPr>
          <p:cNvSpPr>
            <a:spLocks noGrp="1"/>
          </p:cNvSpPr>
          <p:nvPr>
            <p:ph type="dt" sz="half" idx="10"/>
          </p:nvPr>
        </p:nvSpPr>
        <p:spPr/>
        <p:txBody>
          <a:bodyPr/>
          <a:lstStyle/>
          <a:p>
            <a:fld id="{1449AA12-8195-4182-A7AC-2E7E59DFBDAF}" type="datetimeFigureOut">
              <a:rPr lang="en-US" smtClean="0"/>
              <a:t>7/14/2022</a:t>
            </a:fld>
            <a:endParaRPr lang="en-US"/>
          </a:p>
        </p:txBody>
      </p:sp>
      <p:sp>
        <p:nvSpPr>
          <p:cNvPr id="6" name="Footer Placeholder 5">
            <a:extLst>
              <a:ext uri="{FF2B5EF4-FFF2-40B4-BE49-F238E27FC236}">
                <a16:creationId xmlns:a16="http://schemas.microsoft.com/office/drawing/2014/main" id="{E705FC94-7915-439A-B937-F02D1BB03A0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1B69B19-4156-4584-B1DC-4F42F200B915}"/>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10" name="Rectangle 9">
            <a:extLst>
              <a:ext uri="{FF2B5EF4-FFF2-40B4-BE49-F238E27FC236}">
                <a16:creationId xmlns:a16="http://schemas.microsoft.com/office/drawing/2014/main" id="{DC1B6031-8ABE-F648-8E05-3D08D0D54B53}"/>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DABD855-35E6-BE4F-8B03-FD12DDB32E10}"/>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352879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E1F3B-090C-4BB5-84BE-8ED0FC5981A5}"/>
              </a:ext>
            </a:extLst>
          </p:cNvPr>
          <p:cNvSpPr>
            <a:spLocks noGrp="1"/>
          </p:cNvSpPr>
          <p:nvPr>
            <p:ph type="title"/>
          </p:nvPr>
        </p:nvSpPr>
        <p:spPr>
          <a:xfrm>
            <a:off x="1587711" y="455362"/>
            <a:ext cx="4043436" cy="1584512"/>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9397C49E-9426-4B24-B2A7-C54B89DA60A3}"/>
              </a:ext>
            </a:extLst>
          </p:cNvPr>
          <p:cNvSpPr>
            <a:spLocks noGrp="1"/>
          </p:cNvSpPr>
          <p:nvPr>
            <p:ph type="pic" idx="1"/>
          </p:nvPr>
        </p:nvSpPr>
        <p:spPr>
          <a:xfrm>
            <a:off x="6271232" y="565150"/>
            <a:ext cx="5355607" cy="552267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BC7F011-0A5F-44E9-88CD-C95A33351B45}"/>
              </a:ext>
            </a:extLst>
          </p:cNvPr>
          <p:cNvSpPr>
            <a:spLocks noGrp="1"/>
          </p:cNvSpPr>
          <p:nvPr>
            <p:ph type="body" sz="half" idx="2"/>
          </p:nvPr>
        </p:nvSpPr>
        <p:spPr>
          <a:xfrm>
            <a:off x="1587711" y="2039874"/>
            <a:ext cx="4043436" cy="38291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721C85-27BB-4533-A21B-C379FE03A944}"/>
              </a:ext>
            </a:extLst>
          </p:cNvPr>
          <p:cNvSpPr>
            <a:spLocks noGrp="1"/>
          </p:cNvSpPr>
          <p:nvPr>
            <p:ph type="dt" sz="half" idx="10"/>
          </p:nvPr>
        </p:nvSpPr>
        <p:spPr/>
        <p:txBody>
          <a:bodyPr/>
          <a:lstStyle/>
          <a:p>
            <a:fld id="{1449AA12-8195-4182-A7AC-2E7E59DFBDAF}" type="datetimeFigureOut">
              <a:rPr lang="en-US" smtClean="0"/>
              <a:t>7/14/2022</a:t>
            </a:fld>
            <a:endParaRPr lang="en-US"/>
          </a:p>
        </p:txBody>
      </p:sp>
      <p:sp>
        <p:nvSpPr>
          <p:cNvPr id="6" name="Footer Placeholder 5">
            <a:extLst>
              <a:ext uri="{FF2B5EF4-FFF2-40B4-BE49-F238E27FC236}">
                <a16:creationId xmlns:a16="http://schemas.microsoft.com/office/drawing/2014/main" id="{35018850-01F1-4247-9BFD-1DDC5DDDC38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B365A9-4C28-480F-B370-2DFF234B73F7}"/>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10" name="Rectangle 9">
            <a:extLst>
              <a:ext uri="{FF2B5EF4-FFF2-40B4-BE49-F238E27FC236}">
                <a16:creationId xmlns:a16="http://schemas.microsoft.com/office/drawing/2014/main" id="{920EAFF3-0A84-F84B-90E4-A596F00B3DC2}"/>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8392559-3C15-B249-93C9-B0F7E9E5DDD8}"/>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08977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C53B0-59B2-4B39-93E0-DCFBB932C82A}"/>
              </a:ext>
            </a:extLst>
          </p:cNvPr>
          <p:cNvSpPr>
            <a:spLocks noGrp="1"/>
          </p:cNvSpPr>
          <p:nvPr>
            <p:ph type="title"/>
          </p:nvPr>
        </p:nvSpPr>
        <p:spPr>
          <a:xfrm>
            <a:off x="1587710" y="455362"/>
            <a:ext cx="9525200" cy="1550419"/>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18C5F7B-98AC-425B-80BD-6C6F3032D0CE}"/>
              </a:ext>
            </a:extLst>
          </p:cNvPr>
          <p:cNvSpPr>
            <a:spLocks noGrp="1"/>
          </p:cNvSpPr>
          <p:nvPr>
            <p:ph type="body" orient="vert" idx="1"/>
          </p:nvPr>
        </p:nvSpPr>
        <p:spPr>
          <a:xfrm>
            <a:off x="1587710" y="2160016"/>
            <a:ext cx="9525200" cy="392615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C88C2EE-2433-424A-878C-24514FF5D44F}"/>
              </a:ext>
            </a:extLst>
          </p:cNvPr>
          <p:cNvSpPr>
            <a:spLocks noGrp="1"/>
          </p:cNvSpPr>
          <p:nvPr>
            <p:ph type="dt" sz="half" idx="10"/>
          </p:nvPr>
        </p:nvSpPr>
        <p:spPr/>
        <p:txBody>
          <a:bodyPr/>
          <a:lstStyle/>
          <a:p>
            <a:fld id="{1449AA12-8195-4182-A7AC-2E7E59DFBDAF}" type="datetimeFigureOut">
              <a:rPr lang="en-US" smtClean="0"/>
              <a:t>7/14/2022</a:t>
            </a:fld>
            <a:endParaRPr lang="en-US"/>
          </a:p>
        </p:txBody>
      </p:sp>
      <p:sp>
        <p:nvSpPr>
          <p:cNvPr id="5" name="Footer Placeholder 4">
            <a:extLst>
              <a:ext uri="{FF2B5EF4-FFF2-40B4-BE49-F238E27FC236}">
                <a16:creationId xmlns:a16="http://schemas.microsoft.com/office/drawing/2014/main" id="{1FFEFD20-ADE2-40F3-A071-6D1E97F8FB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B7D1D5-5E92-48E1-9475-EC122D3FE613}"/>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9" name="Rectangle 8">
            <a:extLst>
              <a:ext uri="{FF2B5EF4-FFF2-40B4-BE49-F238E27FC236}">
                <a16:creationId xmlns:a16="http://schemas.microsoft.com/office/drawing/2014/main" id="{60FCF945-5CF3-5542-A36A-9CBB738E735E}"/>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7D61B-66C5-4341-8F2D-129A9E4D8283}"/>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855848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F47FBCF-6EDB-4883-92D4-612F4D1C5589}"/>
              </a:ext>
            </a:extLst>
          </p:cNvPr>
          <p:cNvSpPr>
            <a:spLocks noGrp="1"/>
          </p:cNvSpPr>
          <p:nvPr>
            <p:ph type="title" orient="vert"/>
          </p:nvPr>
        </p:nvSpPr>
        <p:spPr>
          <a:xfrm>
            <a:off x="8846380" y="565149"/>
            <a:ext cx="2266530" cy="5611813"/>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49D2DF8-B588-416F-AA11-9F3A0DDE6765}"/>
              </a:ext>
            </a:extLst>
          </p:cNvPr>
          <p:cNvSpPr>
            <a:spLocks noGrp="1"/>
          </p:cNvSpPr>
          <p:nvPr>
            <p:ph type="body" orient="vert" idx="1"/>
          </p:nvPr>
        </p:nvSpPr>
        <p:spPr>
          <a:xfrm>
            <a:off x="1587710" y="565149"/>
            <a:ext cx="7088929" cy="5611813"/>
          </a:xfrm>
        </p:spPr>
        <p:txBody>
          <a:bodyPr vert="eaVert"/>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72F7B1D-405D-4EE7-9A23-3F21916C9503}"/>
              </a:ext>
            </a:extLst>
          </p:cNvPr>
          <p:cNvSpPr>
            <a:spLocks noGrp="1"/>
          </p:cNvSpPr>
          <p:nvPr>
            <p:ph type="dt" sz="half" idx="10"/>
          </p:nvPr>
        </p:nvSpPr>
        <p:spPr/>
        <p:txBody>
          <a:bodyPr/>
          <a:lstStyle/>
          <a:p>
            <a:fld id="{1449AA12-8195-4182-A7AC-2E7E59DFBDAF}" type="datetimeFigureOut">
              <a:rPr lang="en-US" smtClean="0"/>
              <a:t>7/14/2022</a:t>
            </a:fld>
            <a:endParaRPr lang="en-US"/>
          </a:p>
        </p:txBody>
      </p:sp>
      <p:sp>
        <p:nvSpPr>
          <p:cNvPr id="5" name="Footer Placeholder 4">
            <a:extLst>
              <a:ext uri="{FF2B5EF4-FFF2-40B4-BE49-F238E27FC236}">
                <a16:creationId xmlns:a16="http://schemas.microsoft.com/office/drawing/2014/main" id="{D27B9304-686C-431A-8E7F-D9DD19F4DF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FA240B-DB2E-46ED-8AC6-744B2C1C70E3}"/>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9" name="Rectangle 8">
            <a:extLst>
              <a:ext uri="{FF2B5EF4-FFF2-40B4-BE49-F238E27FC236}">
                <a16:creationId xmlns:a16="http://schemas.microsoft.com/office/drawing/2014/main" id="{2F275F2C-778B-864A-8379-6D0726B18FDC}"/>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70051C8-76B3-384B-BCF1-60BB80301FCD}"/>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67325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7ACD69-D2F4-4938-B590-C414049017E0}"/>
              </a:ext>
            </a:extLst>
          </p:cNvPr>
          <p:cNvSpPr>
            <a:spLocks noGrp="1"/>
          </p:cNvSpPr>
          <p:nvPr>
            <p:ph type="title"/>
          </p:nvPr>
        </p:nvSpPr>
        <p:spPr>
          <a:xfrm>
            <a:off x="1587710" y="455362"/>
            <a:ext cx="9486690" cy="1550419"/>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2E762BD4-BA0F-4CA4-BAE3-DF2B5087C045}"/>
              </a:ext>
            </a:extLst>
          </p:cNvPr>
          <p:cNvSpPr>
            <a:spLocks noGrp="1"/>
          </p:cNvSpPr>
          <p:nvPr>
            <p:ph type="body" idx="1"/>
          </p:nvPr>
        </p:nvSpPr>
        <p:spPr>
          <a:xfrm>
            <a:off x="1587710" y="2160016"/>
            <a:ext cx="9486690" cy="392615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80B2FEE-249E-42F1-94D8-A8C0759EF471}"/>
              </a:ext>
            </a:extLst>
          </p:cNvPr>
          <p:cNvSpPr>
            <a:spLocks noGrp="1"/>
          </p:cNvSpPr>
          <p:nvPr>
            <p:ph type="dt" sz="half" idx="2"/>
          </p:nvPr>
        </p:nvSpPr>
        <p:spPr>
          <a:xfrm>
            <a:off x="8018632" y="6292850"/>
            <a:ext cx="3094278"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1449AA12-8195-4182-A7AC-2E7E59DFBDAF}" type="datetimeFigureOut">
              <a:rPr lang="en-US" smtClean="0"/>
              <a:pPr/>
              <a:t>7/14/2022</a:t>
            </a:fld>
            <a:endParaRPr lang="en-US"/>
          </a:p>
        </p:txBody>
      </p:sp>
      <p:sp>
        <p:nvSpPr>
          <p:cNvPr id="5" name="Footer Placeholder 4">
            <a:extLst>
              <a:ext uri="{FF2B5EF4-FFF2-40B4-BE49-F238E27FC236}">
                <a16:creationId xmlns:a16="http://schemas.microsoft.com/office/drawing/2014/main" id="{8560C617-A890-4920-83B0-143C03349066}"/>
              </a:ext>
            </a:extLst>
          </p:cNvPr>
          <p:cNvSpPr>
            <a:spLocks noGrp="1"/>
          </p:cNvSpPr>
          <p:nvPr>
            <p:ph type="ftr" sz="quarter" idx="3"/>
          </p:nvPr>
        </p:nvSpPr>
        <p:spPr>
          <a:xfrm>
            <a:off x="1587711" y="6292850"/>
            <a:ext cx="4114800" cy="365125"/>
          </a:xfrm>
          <a:prstGeom prst="rect">
            <a:avLst/>
          </a:prstGeom>
        </p:spPr>
        <p:txBody>
          <a:bodyPr vert="horz" lIns="91440" tIns="45720" rIns="91440" bIns="45720" rtlCol="0" anchor="ctr"/>
          <a:lstStyle>
            <a:lvl1pPr algn="l">
              <a:defRPr sz="11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14F1B4F1-B06B-4BBE-BFFF-C0B386E2449E}"/>
              </a:ext>
            </a:extLst>
          </p:cNvPr>
          <p:cNvSpPr>
            <a:spLocks noGrp="1"/>
          </p:cNvSpPr>
          <p:nvPr>
            <p:ph type="sldNum" sz="quarter" idx="4"/>
          </p:nvPr>
        </p:nvSpPr>
        <p:spPr>
          <a:xfrm>
            <a:off x="11149574" y="6292850"/>
            <a:ext cx="813816"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14DFC975-2FD7-44A5-9E78-ECBA46156075}" type="slidenum">
              <a:rPr lang="en-US" smtClean="0"/>
              <a:pPr/>
              <a:t>‹#›</a:t>
            </a:fld>
            <a:endParaRPr lang="en-US"/>
          </a:p>
        </p:txBody>
      </p:sp>
    </p:spTree>
    <p:extLst>
      <p:ext uri="{BB962C8B-B14F-4D97-AF65-F5344CB8AC3E}">
        <p14:creationId xmlns:p14="http://schemas.microsoft.com/office/powerpoint/2010/main" val="962704884"/>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1" r:id="rId6"/>
    <p:sldLayoutId id="2147483727" r:id="rId7"/>
    <p:sldLayoutId id="2147483728" r:id="rId8"/>
    <p:sldLayoutId id="2147483729" r:id="rId9"/>
    <p:sldLayoutId id="2147483730" r:id="rId10"/>
    <p:sldLayoutId id="2147483732"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200"/>
        </a:spcBef>
        <a:buClr>
          <a:schemeClr val="accent1"/>
        </a:buClr>
        <a:buFont typeface="Arial" panose="020B0604020202020204" pitchFamily="34" charset="0"/>
        <a:buChar char="•"/>
        <a:defRPr sz="2200" kern="1200">
          <a:solidFill>
            <a:schemeClr val="tx1"/>
          </a:solidFill>
          <a:latin typeface="+mn-lt"/>
          <a:ea typeface="+mn-ea"/>
          <a:cs typeface="+mn-cs"/>
        </a:defRPr>
      </a:lvl1pPr>
      <a:lvl2pPr marL="457200" indent="-228600" algn="l" defTabSz="914400" rtl="0" eaLnBrk="1" latinLnBrk="0" hangingPunct="1">
        <a:lnSpc>
          <a:spcPct val="110000"/>
        </a:lnSpc>
        <a:spcBef>
          <a:spcPts val="600"/>
        </a:spcBef>
        <a:buClr>
          <a:schemeClr val="accent1"/>
        </a:buClr>
        <a:buFont typeface="Arial" panose="020B0604020202020204" pitchFamily="34" charset="0"/>
        <a:buChar char="•"/>
        <a:defRPr sz="1900" kern="1200">
          <a:solidFill>
            <a:schemeClr val="tx1"/>
          </a:solidFill>
          <a:latin typeface="+mn-lt"/>
          <a:ea typeface="+mn-ea"/>
          <a:cs typeface="+mn-cs"/>
        </a:defRPr>
      </a:lvl2pPr>
      <a:lvl3pPr marL="685800" indent="-228600" algn="l" defTabSz="914400" rtl="0" eaLnBrk="1" latinLnBrk="0" hangingPunct="1">
        <a:lnSpc>
          <a:spcPct val="110000"/>
        </a:lnSpc>
        <a:spcBef>
          <a:spcPts val="600"/>
        </a:spcBef>
        <a:buClr>
          <a:schemeClr val="accent1"/>
        </a:buClr>
        <a:buFont typeface="Arial" panose="020B0604020202020204" pitchFamily="34" charset="0"/>
        <a:buChar char="•"/>
        <a:defRPr sz="1700" kern="1200">
          <a:solidFill>
            <a:schemeClr val="tx1"/>
          </a:solidFill>
          <a:latin typeface="+mn-lt"/>
          <a:ea typeface="+mn-ea"/>
          <a:cs typeface="+mn-cs"/>
        </a:defRPr>
      </a:lvl3pPr>
      <a:lvl4pPr marL="914400" indent="-228600" algn="l" defTabSz="914400" rtl="0" eaLnBrk="1" latinLnBrk="0" hangingPunct="1">
        <a:lnSpc>
          <a:spcPct val="110000"/>
        </a:lnSpc>
        <a:spcBef>
          <a:spcPts val="600"/>
        </a:spcBef>
        <a:buClr>
          <a:schemeClr val="accent1"/>
        </a:buClr>
        <a:buFont typeface="Arial" panose="020B0604020202020204" pitchFamily="34" charset="0"/>
        <a:buChar char="•"/>
        <a:defRPr sz="1500" kern="1200">
          <a:solidFill>
            <a:schemeClr val="tx1"/>
          </a:solidFill>
          <a:latin typeface="+mn-lt"/>
          <a:ea typeface="+mn-ea"/>
          <a:cs typeface="+mn-cs"/>
        </a:defRPr>
      </a:lvl4pPr>
      <a:lvl5pPr marL="1143000" indent="-228600" algn="l" defTabSz="914400" rtl="0" eaLnBrk="1" latinLnBrk="0" hangingPunct="1">
        <a:lnSpc>
          <a:spcPct val="110000"/>
        </a:lnSpc>
        <a:spcBef>
          <a:spcPts val="600"/>
        </a:spcBef>
        <a:buClr>
          <a:schemeClr val="accent1"/>
        </a:buClr>
        <a:buFont typeface="Arial" panose="020B0604020202020204" pitchFamily="34" charset="0"/>
        <a:buChar char="•"/>
        <a:defRPr sz="15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cdc.gov/arthritis/basics/gout.html" TargetMode="External"/><Relationship Id="rId2" Type="http://schemas.openxmlformats.org/officeDocument/2006/relationships/hyperlink" Target="https://www.ageuk.org.uk/information-advice/care/arranging-care/homecare/" TargetMode="External"/><Relationship Id="rId1" Type="http://schemas.openxmlformats.org/officeDocument/2006/relationships/slideLayout" Target="../slideLayouts/slideLayout2.xml"/><Relationship Id="rId5" Type="http://schemas.openxmlformats.org/officeDocument/2006/relationships/hyperlink" Target="https://www.equalityhumanrights.com/en/human-rights/human-rights-act" TargetMode="External"/><Relationship Id="rId4" Type="http://schemas.openxmlformats.org/officeDocument/2006/relationships/hyperlink" Target="https://www.equalityhumanrights.com/en/advice-and-guidance/your-rights-under-equality-act-2010#:~:text=Under%20the%20Equality%20Act%2C%20there,gender%20reassignment"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mayoclinic.org/healthy-lifestyle/nutrition-and-healthy-eating/in-depth/gout-diet/art-20048524" TargetMode="External"/><Relationship Id="rId3" Type="http://schemas.openxmlformats.org/officeDocument/2006/relationships/hyperlink" Target="https://www.gov.uk/guidance/equality-act-2010-guidance" TargetMode="External"/><Relationship Id="rId7" Type="http://schemas.openxmlformats.org/officeDocument/2006/relationships/hyperlink" Target="https://leafcare.co.uk/home-care-services/domiciliary-care/" TargetMode="External"/><Relationship Id="rId2" Type="http://schemas.openxmlformats.org/officeDocument/2006/relationships/hyperlink" Target="https://www.gov.uk/government/publications/quality-standards-for-care-services-for-older-people" TargetMode="External"/><Relationship Id="rId1" Type="http://schemas.openxmlformats.org/officeDocument/2006/relationships/slideLayout" Target="../slideLayouts/slideLayout2.xml"/><Relationship Id="rId6" Type="http://schemas.openxmlformats.org/officeDocument/2006/relationships/hyperlink" Target="https://www.hse.gov.uk/healthservices/domiciliary-care.htm" TargetMode="External"/><Relationship Id="rId5" Type="http://schemas.openxmlformats.org/officeDocument/2006/relationships/hyperlink" Target="https://www.kingsfund.org.uk/sites/default/files/field/field_publication_file/building-bridges-health-exploring-potential-for-advocacy-london-baljinder-heer-kings-fund-1-december-2004.pdf" TargetMode="External"/><Relationship Id="rId4" Type="http://schemas.openxmlformats.org/officeDocument/2006/relationships/hyperlink" Target="https://www.gov.uk/government/publications/care-act-2014-part-1-factsheets/care-act-factsheets" TargetMode="External"/><Relationship Id="rId9" Type="http://schemas.openxmlformats.org/officeDocument/2006/relationships/hyperlink" Target="https://www.mind.org.uk/information-support/guides-to-support-and-services/advocacy/social-care-advocates/"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ukcareguide.co.uk/hobbies-people-arthritis/" TargetMode="External"/><Relationship Id="rId3" Type="http://schemas.openxmlformats.org/officeDocument/2006/relationships/hyperlink" Target="https://www.nhs.uk/mental-health/conditions/generalised-anxiety-disorder/overview/" TargetMode="External"/><Relationship Id="rId7" Type="http://schemas.openxmlformats.org/officeDocument/2006/relationships/hyperlink" Target="http://www.familiesleadingplanning.co.uk/documents/pcp%20key%20features%20and%20styles.pdf" TargetMode="External"/><Relationship Id="rId2" Type="http://schemas.openxmlformats.org/officeDocument/2006/relationships/hyperlink" Target="https://www.nao.org.uk/wp-content/uploads/2021/03/The-adult-social-care-market-in-England.pdf" TargetMode="External"/><Relationship Id="rId1" Type="http://schemas.openxmlformats.org/officeDocument/2006/relationships/slideLayout" Target="../slideLayouts/slideLayout2.xml"/><Relationship Id="rId6" Type="http://schemas.openxmlformats.org/officeDocument/2006/relationships/hyperlink" Target="https://www.nhstaysideadtc.scot.nhs.uk/antibiotic%20site/penhypers.htm" TargetMode="External"/><Relationship Id="rId5" Type="http://schemas.openxmlformats.org/officeDocument/2006/relationships/hyperlink" Target="https://www.nhs.uk/conditions/gout/" TargetMode="External"/><Relationship Id="rId4" Type="http://schemas.openxmlformats.org/officeDocument/2006/relationships/hyperlink" Target="https://www.nhs.uk/conditions/high-blood-pressure-hypertens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8F843D-1C1B-C740-AC27-E3238D0F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lose up of an olive branch on a sunset">
            <a:extLst>
              <a:ext uri="{FF2B5EF4-FFF2-40B4-BE49-F238E27FC236}">
                <a16:creationId xmlns:a16="http://schemas.microsoft.com/office/drawing/2014/main" id="{F770DC33-F864-C21B-D921-2FB762A3CB66}"/>
              </a:ext>
            </a:extLst>
          </p:cNvPr>
          <p:cNvPicPr>
            <a:picLocks noChangeAspect="1"/>
          </p:cNvPicPr>
          <p:nvPr/>
        </p:nvPicPr>
        <p:blipFill rotWithShape="1">
          <a:blip r:embed="rId2"/>
          <a:srcRect l="41666" r="8648" b="-1"/>
          <a:stretch/>
        </p:blipFill>
        <p:spPr>
          <a:xfrm>
            <a:off x="20" y="10"/>
            <a:ext cx="5104813" cy="6857990"/>
          </a:xfrm>
          <a:custGeom>
            <a:avLst/>
            <a:gdLst/>
            <a:ahLst/>
            <a:cxnLst/>
            <a:rect l="l" t="t" r="r" b="b"/>
            <a:pathLst>
              <a:path w="5104833" h="6858000">
                <a:moveTo>
                  <a:pt x="0" y="0"/>
                </a:moveTo>
                <a:lnTo>
                  <a:pt x="3707702" y="0"/>
                </a:lnTo>
                <a:lnTo>
                  <a:pt x="3707702" y="1375489"/>
                </a:lnTo>
                <a:lnTo>
                  <a:pt x="5104833" y="1375489"/>
                </a:lnTo>
                <a:lnTo>
                  <a:pt x="5104833" y="6858000"/>
                </a:lnTo>
                <a:lnTo>
                  <a:pt x="0" y="6858000"/>
                </a:lnTo>
                <a:close/>
              </a:path>
            </a:pathLst>
          </a:custGeom>
        </p:spPr>
      </p:pic>
      <p:sp>
        <p:nvSpPr>
          <p:cNvPr id="11" name="Rectangle 10">
            <a:extLst>
              <a:ext uri="{FF2B5EF4-FFF2-40B4-BE49-F238E27FC236}">
                <a16:creationId xmlns:a16="http://schemas.microsoft.com/office/drawing/2014/main" id="{A21C8291-E3D5-4240-8FF4-E5213CBCC4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34134" y="1375492"/>
            <a:ext cx="2770698"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3" name="Rectangle 12">
            <a:extLst>
              <a:ext uri="{FF2B5EF4-FFF2-40B4-BE49-F238E27FC236}">
                <a16:creationId xmlns:a16="http://schemas.microsoft.com/office/drawing/2014/main" id="{08B44AFE-C181-7047-8CC9-CA00BD385E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34134" y="-3"/>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CDA1FCA7-AB8B-C541-A8C3-BCA9688934B1}"/>
              </a:ext>
            </a:extLst>
          </p:cNvPr>
          <p:cNvSpPr>
            <a:spLocks noGrp="1"/>
          </p:cNvSpPr>
          <p:nvPr>
            <p:ph type="ctrTitle"/>
          </p:nvPr>
        </p:nvSpPr>
        <p:spPr>
          <a:xfrm>
            <a:off x="6094476" y="2131529"/>
            <a:ext cx="5657899" cy="3450844"/>
          </a:xfrm>
        </p:spPr>
        <p:txBody>
          <a:bodyPr>
            <a:noAutofit/>
          </a:bodyPr>
          <a:lstStyle/>
          <a:p>
            <a:pPr algn="r"/>
            <a:r>
              <a:rPr lang="en-GB" sz="4800" b="0" dirty="0"/>
              <a:t>Mariana Gemes</a:t>
            </a:r>
            <a:br>
              <a:rPr lang="en-GB" sz="4800" b="0" dirty="0"/>
            </a:br>
            <a:r>
              <a:rPr lang="en-GB" sz="4800" b="0" dirty="0"/>
              <a:t>1920089</a:t>
            </a:r>
            <a:br>
              <a:rPr lang="en-GB" sz="4800" b="0" dirty="0"/>
            </a:br>
            <a:r>
              <a:rPr lang="en-GB" sz="4800" b="0" dirty="0"/>
              <a:t>Task 1- Presentation</a:t>
            </a:r>
            <a:br>
              <a:rPr lang="en-GB" sz="4800" b="0" dirty="0"/>
            </a:br>
            <a:r>
              <a:rPr lang="en-GB" sz="4800" b="0" dirty="0"/>
              <a:t>Joanne Davies</a:t>
            </a:r>
            <a:br>
              <a:rPr lang="en-GB" sz="4800" b="0" dirty="0"/>
            </a:br>
            <a:r>
              <a:rPr lang="en-GB" sz="4800" b="0" dirty="0"/>
              <a:t>BMHP 6009</a:t>
            </a:r>
          </a:p>
        </p:txBody>
      </p:sp>
      <p:sp>
        <p:nvSpPr>
          <p:cNvPr id="3" name="Subtitle 2">
            <a:extLst>
              <a:ext uri="{FF2B5EF4-FFF2-40B4-BE49-F238E27FC236}">
                <a16:creationId xmlns:a16="http://schemas.microsoft.com/office/drawing/2014/main" id="{6565A3C6-CD2D-285D-06E3-8B1DB726E84C}"/>
              </a:ext>
            </a:extLst>
          </p:cNvPr>
          <p:cNvSpPr>
            <a:spLocks noGrp="1"/>
          </p:cNvSpPr>
          <p:nvPr>
            <p:ph type="subTitle" idx="1"/>
          </p:nvPr>
        </p:nvSpPr>
        <p:spPr>
          <a:xfrm>
            <a:off x="5817943" y="228052"/>
            <a:ext cx="5657899" cy="1268984"/>
          </a:xfrm>
        </p:spPr>
        <p:txBody>
          <a:bodyPr>
            <a:normAutofit/>
          </a:bodyPr>
          <a:lstStyle/>
          <a:p>
            <a:r>
              <a:rPr lang="en-GB" sz="6600" b="1" dirty="0"/>
              <a:t>CARE PLAN</a:t>
            </a:r>
          </a:p>
        </p:txBody>
      </p:sp>
    </p:spTree>
    <p:extLst>
      <p:ext uri="{BB962C8B-B14F-4D97-AF65-F5344CB8AC3E}">
        <p14:creationId xmlns:p14="http://schemas.microsoft.com/office/powerpoint/2010/main" val="12559422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27067-21E2-1FC7-014A-D1AB7B2CB34A}"/>
              </a:ext>
            </a:extLst>
          </p:cNvPr>
          <p:cNvSpPr>
            <a:spLocks noGrp="1"/>
          </p:cNvSpPr>
          <p:nvPr>
            <p:ph type="title"/>
          </p:nvPr>
        </p:nvSpPr>
        <p:spPr/>
        <p:txBody>
          <a:bodyPr/>
          <a:lstStyle/>
          <a:p>
            <a:r>
              <a:rPr lang="en-GB" dirty="0"/>
              <a:t>CARE PLAN</a:t>
            </a:r>
          </a:p>
        </p:txBody>
      </p:sp>
      <p:sp>
        <p:nvSpPr>
          <p:cNvPr id="3" name="Content Placeholder 2">
            <a:extLst>
              <a:ext uri="{FF2B5EF4-FFF2-40B4-BE49-F238E27FC236}">
                <a16:creationId xmlns:a16="http://schemas.microsoft.com/office/drawing/2014/main" id="{3442A8FA-08C3-4CC7-F26F-50976A1F52EE}"/>
              </a:ext>
            </a:extLst>
          </p:cNvPr>
          <p:cNvSpPr>
            <a:spLocks noGrp="1"/>
          </p:cNvSpPr>
          <p:nvPr>
            <p:ph idx="1"/>
          </p:nvPr>
        </p:nvSpPr>
        <p:spPr>
          <a:xfrm>
            <a:off x="1587710" y="2005781"/>
            <a:ext cx="9486690" cy="3926152"/>
          </a:xfrm>
        </p:spPr>
        <p:txBody>
          <a:bodyPr>
            <a:normAutofit fontScale="92500" lnSpcReduction="10000"/>
          </a:bodyPr>
          <a:lstStyle/>
          <a:p>
            <a:pPr marL="0" indent="0" algn="just">
              <a:buNone/>
            </a:pPr>
            <a:r>
              <a:rPr lang="en-GB" dirty="0"/>
              <a:t>Personal Details </a:t>
            </a:r>
          </a:p>
          <a:p>
            <a:pPr marL="0" indent="0" algn="just">
              <a:buNone/>
            </a:pPr>
            <a:r>
              <a:rPr lang="en-GB" dirty="0"/>
              <a:t>Name: David Truman or D.T. </a:t>
            </a:r>
          </a:p>
          <a:p>
            <a:pPr marL="0" indent="0" algn="just">
              <a:buNone/>
            </a:pPr>
            <a:r>
              <a:rPr lang="en-GB" dirty="0"/>
              <a:t>Age: 88 years old</a:t>
            </a:r>
          </a:p>
          <a:p>
            <a:pPr marL="0" indent="0" algn="just">
              <a:buNone/>
            </a:pPr>
            <a:r>
              <a:rPr lang="en-GB" dirty="0"/>
              <a:t>Address: 16 Wolverhampton Road, Wolverhampton, WV23RG</a:t>
            </a:r>
          </a:p>
          <a:p>
            <a:pPr marL="0" indent="0" algn="just">
              <a:buNone/>
            </a:pPr>
            <a:r>
              <a:rPr lang="en-GB" dirty="0"/>
              <a:t>Sex: male</a:t>
            </a:r>
          </a:p>
          <a:p>
            <a:pPr marL="0" indent="0" algn="just">
              <a:buNone/>
            </a:pPr>
            <a:r>
              <a:rPr lang="en-GB" dirty="0"/>
              <a:t>Religion: Christian </a:t>
            </a:r>
          </a:p>
          <a:p>
            <a:pPr marL="0" indent="0" algn="just">
              <a:buNone/>
            </a:pPr>
            <a:r>
              <a:rPr lang="en-GB" dirty="0"/>
              <a:t>Ethnicity: Caucasian male</a:t>
            </a:r>
          </a:p>
          <a:p>
            <a:pPr marL="0" indent="0" algn="just">
              <a:buNone/>
            </a:pPr>
            <a:r>
              <a:rPr lang="en-GB" dirty="0"/>
              <a:t>Family/ Next of kin: Lost his wife 3 years ago, Nephew of 36 years old that lives in Australia.</a:t>
            </a:r>
          </a:p>
          <a:p>
            <a:pPr marL="0" indent="0" algn="just">
              <a:buNone/>
            </a:pPr>
            <a:endParaRPr lang="en-GB" dirty="0"/>
          </a:p>
        </p:txBody>
      </p:sp>
    </p:spTree>
    <p:extLst>
      <p:ext uri="{BB962C8B-B14F-4D97-AF65-F5344CB8AC3E}">
        <p14:creationId xmlns:p14="http://schemas.microsoft.com/office/powerpoint/2010/main" val="37413824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C4E06C-5C92-9F60-1C9F-3CAC165F99C7}"/>
              </a:ext>
            </a:extLst>
          </p:cNvPr>
          <p:cNvSpPr>
            <a:spLocks noGrp="1"/>
          </p:cNvSpPr>
          <p:nvPr>
            <p:ph type="title"/>
          </p:nvPr>
        </p:nvSpPr>
        <p:spPr/>
        <p:txBody>
          <a:bodyPr/>
          <a:lstStyle/>
          <a:p>
            <a:pPr algn="ctr"/>
            <a:r>
              <a:rPr lang="en-GB" dirty="0"/>
              <a:t>Introduction</a:t>
            </a:r>
          </a:p>
        </p:txBody>
      </p:sp>
      <p:sp>
        <p:nvSpPr>
          <p:cNvPr id="3" name="Content Placeholder 2">
            <a:extLst>
              <a:ext uri="{FF2B5EF4-FFF2-40B4-BE49-F238E27FC236}">
                <a16:creationId xmlns:a16="http://schemas.microsoft.com/office/drawing/2014/main" id="{683DCA3D-2257-4E49-AD67-B12B99FE31C4}"/>
              </a:ext>
            </a:extLst>
          </p:cNvPr>
          <p:cNvSpPr>
            <a:spLocks noGrp="1"/>
          </p:cNvSpPr>
          <p:nvPr>
            <p:ph idx="1"/>
          </p:nvPr>
        </p:nvSpPr>
        <p:spPr>
          <a:xfrm>
            <a:off x="1822171" y="2005781"/>
            <a:ext cx="9486690" cy="3926152"/>
          </a:xfrm>
        </p:spPr>
        <p:txBody>
          <a:bodyPr/>
          <a:lstStyle/>
          <a:p>
            <a:pPr marL="0" indent="0" algn="ctr">
              <a:buNone/>
            </a:pPr>
            <a:r>
              <a:rPr lang="en-GB" sz="2400" dirty="0">
                <a:effectLst/>
                <a:latin typeface="Arial" panose="020B0604020202020204" pitchFamily="34" charset="0"/>
                <a:ea typeface="Calibri" panose="020F0502020204030204" pitchFamily="34" charset="0"/>
                <a:cs typeface="Times New Roman" panose="02020603050405020304" pitchFamily="18" charset="0"/>
              </a:rPr>
              <a:t>The following presentation will focus on the implications of care plans and the need to comply a care plan accordingly. To highlight the importance of a care plan, an example has been established, focusing on a patient called David Truman or D.T., for those close to him. We will be looking at the importance of care plans, health and social care approaches such as the person centred care approach and how advocacy is essential for an effective treatment, theories that can be linked to what has been put into practice and policies which represent the essence of the entire domain.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2307567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ADBBEA-C69D-089C-0B55-83A2706CCBEB}"/>
              </a:ext>
            </a:extLst>
          </p:cNvPr>
          <p:cNvSpPr>
            <a:spLocks noGrp="1"/>
          </p:cNvSpPr>
          <p:nvPr>
            <p:ph idx="1"/>
          </p:nvPr>
        </p:nvSpPr>
        <p:spPr>
          <a:xfrm>
            <a:off x="1537856" y="1814946"/>
            <a:ext cx="9910618" cy="5043054"/>
          </a:xfrm>
        </p:spPr>
        <p:txBody>
          <a:bodyPr>
            <a:normAutofit/>
          </a:bodyPr>
          <a:lstStyle/>
          <a:p>
            <a:r>
              <a:rPr lang="en-GB" sz="1800" dirty="0">
                <a:effectLst/>
                <a:latin typeface="Arial" panose="020B0604020202020204" pitchFamily="34" charset="0"/>
                <a:ea typeface="Calibri" panose="020F0502020204030204" pitchFamily="34" charset="0"/>
              </a:rPr>
              <a:t>D.T.’s health is not in the best conditions. He suffers from gout, high blood pressure, and recently, from anxiety. Harrold et al., (2012) state that for patients who suffer from gout, in order to manage it effectively, they need to be aware of the impact of diet, alcohol use and medications. </a:t>
            </a:r>
          </a:p>
          <a:p>
            <a:r>
              <a:rPr lang="en-GB" sz="1800" dirty="0">
                <a:effectLst/>
                <a:latin typeface="Arial" panose="020B0604020202020204" pitchFamily="34" charset="0"/>
                <a:ea typeface="Calibri" panose="020F0502020204030204" pitchFamily="34" charset="0"/>
              </a:rPr>
              <a:t>Gout is a type of arthritis that causes severe joint pain (NHS, 2020). It is caused by the uric acid in the body. When there is too much of it in the system, the uric acid crystals build up in the joints, fluids, and tissues (CDC, 2020).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Arial" panose="020B0604020202020204" pitchFamily="34" charset="0"/>
                <a:ea typeface="Calibri" panose="020F0502020204030204" pitchFamily="34" charset="0"/>
              </a:rPr>
              <a:t>High blood pressure or Hypertension occurs when there might be an underlying health condition, taking certain medicine, or you are over 65 years old etcetera (NHS, 2019). </a:t>
            </a:r>
          </a:p>
          <a:p>
            <a:r>
              <a:rPr lang="en-GB" sz="1800" dirty="0">
                <a:effectLst/>
                <a:latin typeface="Arial" panose="020B0604020202020204" pitchFamily="34" charset="0"/>
                <a:ea typeface="Calibri" panose="020F0502020204030204" pitchFamily="34" charset="0"/>
              </a:rPr>
              <a:t>And lastly, anxiety isa feeling of uneasiness, such as worry or fear, that is experienced BY everyone in their lives at some point (NHS, 2018). </a:t>
            </a:r>
            <a:r>
              <a:rPr lang="en-GB" sz="1800" dirty="0">
                <a:effectLst/>
                <a:latin typeface="Arial" panose="020B0604020202020204" pitchFamily="34" charset="0"/>
                <a:ea typeface="Calibri" panose="020F0502020204030204" pitchFamily="34" charset="0"/>
                <a:cs typeface="Times New Roman" panose="02020603050405020304" pitchFamily="18" charset="0"/>
              </a:rPr>
              <a:t>Mr. Truman has started to feel this sense of anxiety when he has discovered that he is unable to do most things he used to do one year ago. Until he accepted the idea that he needs help, he has experienced anxiety. </a:t>
            </a:r>
            <a:endParaRPr lang="en-GB" dirty="0"/>
          </a:p>
        </p:txBody>
      </p:sp>
      <p:sp>
        <p:nvSpPr>
          <p:cNvPr id="4" name="TextBox 3">
            <a:extLst>
              <a:ext uri="{FF2B5EF4-FFF2-40B4-BE49-F238E27FC236}">
                <a16:creationId xmlns:a16="http://schemas.microsoft.com/office/drawing/2014/main" id="{A19C8D8E-ED89-E08D-DC59-5574B8D60A47}"/>
              </a:ext>
            </a:extLst>
          </p:cNvPr>
          <p:cNvSpPr txBox="1"/>
          <p:nvPr/>
        </p:nvSpPr>
        <p:spPr>
          <a:xfrm>
            <a:off x="4475018" y="290945"/>
            <a:ext cx="7550727" cy="1477328"/>
          </a:xfrm>
          <a:prstGeom prst="rect">
            <a:avLst/>
          </a:prstGeom>
          <a:noFill/>
        </p:spPr>
        <p:txBody>
          <a:bodyPr wrap="square" rtlCol="0">
            <a:spAutoFit/>
          </a:bodyPr>
          <a:lstStyle/>
          <a:p>
            <a:r>
              <a:rPr lang="en-GB" sz="7200" dirty="0">
                <a:effectLst/>
                <a:latin typeface="Arial" panose="020B0604020202020204" pitchFamily="34" charset="0"/>
                <a:ea typeface="Calibri" panose="020F0502020204030204" pitchFamily="34" charset="0"/>
                <a:cs typeface="Times New Roman" panose="02020603050405020304" pitchFamily="18" charset="0"/>
              </a:rPr>
              <a:t>Health</a:t>
            </a:r>
            <a:endParaRPr lang="en-GB" sz="7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4677613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A9B985-120D-8A1A-D3E2-4B1A86B87377}"/>
              </a:ext>
            </a:extLst>
          </p:cNvPr>
          <p:cNvSpPr>
            <a:spLocks noGrp="1"/>
          </p:cNvSpPr>
          <p:nvPr>
            <p:ph idx="1"/>
          </p:nvPr>
        </p:nvSpPr>
        <p:spPr>
          <a:xfrm>
            <a:off x="1463019" y="428198"/>
            <a:ext cx="2748763" cy="2550529"/>
          </a:xfrm>
        </p:spPr>
        <p:txBody>
          <a:bodyPr/>
          <a:lstStyle/>
          <a:p>
            <a:pPr marL="0" indent="0" algn="just">
              <a:lnSpc>
                <a:spcPct val="107000"/>
              </a:lnSpc>
              <a:spcAft>
                <a:spcPts val="800"/>
              </a:spcAft>
              <a:buNone/>
            </a:pPr>
            <a:r>
              <a:rPr lang="en-GB" sz="1800" dirty="0">
                <a:effectLst/>
                <a:latin typeface="Arial" panose="020B0604020202020204" pitchFamily="34" charset="0"/>
                <a:ea typeface="Calibri" panose="020F0502020204030204" pitchFamily="34" charset="0"/>
                <a:cs typeface="Times New Roman" panose="02020603050405020304" pitchFamily="18" charset="0"/>
              </a:rPr>
              <a:t>Medication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One tablet of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Allopurinal</a:t>
            </a:r>
            <a:r>
              <a:rPr lang="en-GB" sz="1800" dirty="0">
                <a:effectLst/>
                <a:latin typeface="Arial" panose="020B0604020202020204" pitchFamily="34" charset="0"/>
                <a:ea typeface="Calibri" panose="020F0502020204030204" pitchFamily="34" charset="0"/>
                <a:cs typeface="Times New Roman" panose="02020603050405020304" pitchFamily="18" charset="0"/>
              </a:rPr>
              <a:t> 100 mg every single day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err="1">
                <a:effectLst/>
                <a:latin typeface="Arial" panose="020B0604020202020204" pitchFamily="34" charset="0"/>
                <a:ea typeface="Calibri" panose="020F0502020204030204" pitchFamily="34" charset="0"/>
                <a:cs typeface="Times New Roman" panose="02020603050405020304" pitchFamily="18" charset="0"/>
              </a:rPr>
              <a:t>Enalpril</a:t>
            </a:r>
            <a:r>
              <a:rPr lang="en-GB" sz="1800" dirty="0">
                <a:effectLst/>
                <a:latin typeface="Arial" panose="020B0604020202020204" pitchFamily="34" charset="0"/>
                <a:ea typeface="Calibri" panose="020F0502020204030204" pitchFamily="34" charset="0"/>
                <a:cs typeface="Times New Roman" panose="02020603050405020304" pitchFamily="18" charset="0"/>
              </a:rPr>
              <a:t> 10mg, taken once a day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
        <p:nvSpPr>
          <p:cNvPr id="4" name="TextBox 3">
            <a:extLst>
              <a:ext uri="{FF2B5EF4-FFF2-40B4-BE49-F238E27FC236}">
                <a16:creationId xmlns:a16="http://schemas.microsoft.com/office/drawing/2014/main" id="{B1D3325D-BEB2-7C96-166B-9D2F91EDDE17}"/>
              </a:ext>
            </a:extLst>
          </p:cNvPr>
          <p:cNvSpPr txBox="1"/>
          <p:nvPr/>
        </p:nvSpPr>
        <p:spPr>
          <a:xfrm>
            <a:off x="4502727" y="279835"/>
            <a:ext cx="3810000" cy="2847254"/>
          </a:xfrm>
          <a:prstGeom prst="rect">
            <a:avLst/>
          </a:prstGeom>
          <a:noFill/>
        </p:spPr>
        <p:txBody>
          <a:bodyPr wrap="square" rtlCol="0">
            <a:spAutoFit/>
          </a:bodyPr>
          <a:lstStyle/>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Allergies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Mr. Truman is allergic to peanuts and penicillin. It is important that the medication that he takes does not contain penicillin, and his medical records have also been updated. Instead, he uses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docycline</a:t>
            </a:r>
            <a:r>
              <a:rPr lang="en-GB" sz="1800" dirty="0">
                <a:effectLst/>
                <a:latin typeface="Arial" panose="020B0604020202020204" pitchFamily="34" charset="0"/>
                <a:ea typeface="Calibri" panose="020F0502020204030204" pitchFamily="34" charset="0"/>
                <a:cs typeface="Times New Roman" panose="02020603050405020304" pitchFamily="18" charset="0"/>
              </a:rPr>
              <a:t> or aminoglycosides as substitutes (NHS Tayside, 2008).</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86C71036-C73E-6E76-ADD6-53F8E8F50566}"/>
              </a:ext>
            </a:extLst>
          </p:cNvPr>
          <p:cNvSpPr txBox="1"/>
          <p:nvPr/>
        </p:nvSpPr>
        <p:spPr>
          <a:xfrm>
            <a:off x="8728364" y="318655"/>
            <a:ext cx="3463636" cy="2254528"/>
          </a:xfrm>
          <a:prstGeom prst="rect">
            <a:avLst/>
          </a:prstGeom>
          <a:noFill/>
        </p:spPr>
        <p:txBody>
          <a:bodyPr wrap="square" rtlCol="0">
            <a:spAutoFit/>
          </a:bodyPr>
          <a:lstStyle/>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Environment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The patient lives in a two-story house next to the main road. The house is in good conditions, since his nephew is paying someone to come and clean the area once every two weeks.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42965A2D-526E-C004-672B-3B11240E57F3}"/>
              </a:ext>
            </a:extLst>
          </p:cNvPr>
          <p:cNvSpPr txBox="1"/>
          <p:nvPr/>
        </p:nvSpPr>
        <p:spPr>
          <a:xfrm>
            <a:off x="1463019" y="3336380"/>
            <a:ext cx="3810000" cy="3241785"/>
          </a:xfrm>
          <a:prstGeom prst="rect">
            <a:avLst/>
          </a:prstGeom>
          <a:noFill/>
        </p:spPr>
        <p:txBody>
          <a:bodyPr wrap="square" rtlCol="0">
            <a:spAutoFit/>
          </a:bodyPr>
          <a:lstStyle/>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Mobility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The patient is not very mobile, as his condition worsens every single month. When he does move around, he uses a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zimmer</a:t>
            </a:r>
            <a:r>
              <a:rPr lang="en-GB" sz="1800" dirty="0">
                <a:effectLst/>
                <a:latin typeface="Arial" panose="020B0604020202020204" pitchFamily="34" charset="0"/>
                <a:ea typeface="Calibri" panose="020F0502020204030204" pitchFamily="34" charset="0"/>
                <a:cs typeface="Times New Roman" panose="02020603050405020304" pitchFamily="18" charset="0"/>
              </a:rPr>
              <a:t> frame outside the house and a stick inside the house, as he is holding himself up with the help of the furniture lying around.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7" name="TextBox 6">
            <a:extLst>
              <a:ext uri="{FF2B5EF4-FFF2-40B4-BE49-F238E27FC236}">
                <a16:creationId xmlns:a16="http://schemas.microsoft.com/office/drawing/2014/main" id="{FB952BCC-A1EC-FDF6-F447-EE5E542818FF}"/>
              </a:ext>
            </a:extLst>
          </p:cNvPr>
          <p:cNvSpPr txBox="1"/>
          <p:nvPr/>
        </p:nvSpPr>
        <p:spPr>
          <a:xfrm>
            <a:off x="5386637" y="3553691"/>
            <a:ext cx="3103418" cy="1958165"/>
          </a:xfrm>
          <a:prstGeom prst="rect">
            <a:avLst/>
          </a:prstGeom>
          <a:noFill/>
        </p:spPr>
        <p:txBody>
          <a:bodyPr wrap="square" rtlCol="0">
            <a:spAutoFit/>
          </a:bodyPr>
          <a:lstStyle/>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Sensory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The person does have minor sight problems. He can hear clearly, and rarely uses glasses that can help him read.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006F76C8-731A-CBDB-0A28-041065BDD818}"/>
              </a:ext>
            </a:extLst>
          </p:cNvPr>
          <p:cNvSpPr txBox="1"/>
          <p:nvPr/>
        </p:nvSpPr>
        <p:spPr>
          <a:xfrm>
            <a:off x="8603673" y="3297560"/>
            <a:ext cx="3463636" cy="3241785"/>
          </a:xfrm>
          <a:prstGeom prst="rect">
            <a:avLst/>
          </a:prstGeom>
          <a:noFill/>
        </p:spPr>
        <p:txBody>
          <a:bodyPr wrap="square" rtlCol="0">
            <a:spAutoFit/>
          </a:bodyPr>
          <a:lstStyle/>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Cognitive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The person does not have memory issues. Indeed, there are minor things that keep getting forgotten, but the specialists advised that this is a consequence of aging, and it is nothing that the carers or the patient should worry about.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8167494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FAD514-7AAB-AC44-BE86-00BC8B7116EA}"/>
              </a:ext>
            </a:extLst>
          </p:cNvPr>
          <p:cNvSpPr>
            <a:spLocks noGrp="1"/>
          </p:cNvSpPr>
          <p:nvPr>
            <p:ph idx="1"/>
          </p:nvPr>
        </p:nvSpPr>
        <p:spPr>
          <a:xfrm>
            <a:off x="1326959" y="106978"/>
            <a:ext cx="3150545" cy="3409511"/>
          </a:xfrm>
        </p:spPr>
        <p:txBody>
          <a:bodyPr>
            <a:normAutofit fontScale="92500" lnSpcReduction="10000"/>
          </a:bodyPr>
          <a:lstStyle/>
          <a:p>
            <a:pPr marL="0" indent="0" algn="just">
              <a:lnSpc>
                <a:spcPct val="107000"/>
              </a:lnSpc>
              <a:spcAft>
                <a:spcPts val="800"/>
              </a:spcAft>
              <a:buNone/>
            </a:pPr>
            <a:r>
              <a:rPr lang="en-GB" sz="1800" dirty="0">
                <a:effectLst/>
                <a:latin typeface="Arial" panose="020B0604020202020204" pitchFamily="34" charset="0"/>
                <a:ea typeface="Calibri" panose="020F0502020204030204" pitchFamily="34" charset="0"/>
                <a:cs typeface="Times New Roman" panose="02020603050405020304" pitchFamily="18" charset="0"/>
              </a:rPr>
              <a:t>Diet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en-GB" sz="1800" dirty="0">
                <a:effectLst/>
                <a:latin typeface="Arial" panose="020B0604020202020204" pitchFamily="34" charset="0"/>
                <a:ea typeface="Calibri" panose="020F0502020204030204" pitchFamily="34" charset="0"/>
                <a:cs typeface="Times New Roman" panose="02020603050405020304" pitchFamily="18" charset="0"/>
              </a:rPr>
              <a:t>The Diet consists of lots of water and proteins such as meat and low-fat diary. The diet for the gout includes seafood like eating fish, avoiding sugary foods like candies and consume vitamin C, either in supplements such as pills or from fruits such as oranges (Mayo Clinic, 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
        <p:nvSpPr>
          <p:cNvPr id="4" name="TextBox 3">
            <a:extLst>
              <a:ext uri="{FF2B5EF4-FFF2-40B4-BE49-F238E27FC236}">
                <a16:creationId xmlns:a16="http://schemas.microsoft.com/office/drawing/2014/main" id="{F2C755D3-E589-12AE-B33B-174262741D03}"/>
              </a:ext>
            </a:extLst>
          </p:cNvPr>
          <p:cNvSpPr txBox="1"/>
          <p:nvPr/>
        </p:nvSpPr>
        <p:spPr>
          <a:xfrm>
            <a:off x="4908101" y="151176"/>
            <a:ext cx="3150545" cy="2546659"/>
          </a:xfrm>
          <a:prstGeom prst="rect">
            <a:avLst/>
          </a:prstGeom>
          <a:noFill/>
        </p:spPr>
        <p:txBody>
          <a:bodyPr wrap="square" rtlCol="0">
            <a:spAutoFit/>
          </a:bodyPr>
          <a:lstStyle/>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Personal Care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The patient does require assistance when washing himself and getting dressed. Because of his conditions, he is unable to mobilize himself and do these activities alone. </a:t>
            </a:r>
            <a:endParaRPr lang="en-GB" dirty="0"/>
          </a:p>
        </p:txBody>
      </p:sp>
      <p:sp>
        <p:nvSpPr>
          <p:cNvPr id="5" name="TextBox 4">
            <a:extLst>
              <a:ext uri="{FF2B5EF4-FFF2-40B4-BE49-F238E27FC236}">
                <a16:creationId xmlns:a16="http://schemas.microsoft.com/office/drawing/2014/main" id="{30EE823D-F041-FC2C-D391-B7CE367DE414}"/>
              </a:ext>
            </a:extLst>
          </p:cNvPr>
          <p:cNvSpPr txBox="1"/>
          <p:nvPr/>
        </p:nvSpPr>
        <p:spPr>
          <a:xfrm>
            <a:off x="8495402" y="281265"/>
            <a:ext cx="3504687" cy="3538148"/>
          </a:xfrm>
          <a:prstGeom prst="rect">
            <a:avLst/>
          </a:prstGeom>
          <a:noFill/>
        </p:spPr>
        <p:txBody>
          <a:bodyPr wrap="square" rtlCol="0">
            <a:spAutoFit/>
          </a:bodyPr>
          <a:lstStyle/>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ICT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Because the patient lives close to a main road, the carers have advised that windows sensors should be put into place. More importantly, door sensors have been installed in the residence as the patient does not have the mobility to push and hold his stick at the same time.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6" name="TextBox 5">
            <a:extLst>
              <a:ext uri="{FF2B5EF4-FFF2-40B4-BE49-F238E27FC236}">
                <a16:creationId xmlns:a16="http://schemas.microsoft.com/office/drawing/2014/main" id="{067E2FD7-5156-6838-BE63-EC5052D2BE05}"/>
              </a:ext>
            </a:extLst>
          </p:cNvPr>
          <p:cNvSpPr txBox="1"/>
          <p:nvPr/>
        </p:nvSpPr>
        <p:spPr>
          <a:xfrm>
            <a:off x="1260764" y="3429000"/>
            <a:ext cx="8298872" cy="3446969"/>
          </a:xfrm>
          <a:prstGeom prst="rect">
            <a:avLst/>
          </a:prstGeom>
          <a:noFill/>
        </p:spPr>
        <p:txBody>
          <a:bodyPr wrap="square" rtlCol="0">
            <a:spAutoFit/>
          </a:bodyPr>
          <a:lstStyle/>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Likes: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800" dirty="0">
                <a:effectLst/>
                <a:latin typeface="Arial" panose="020B0604020202020204" pitchFamily="34" charset="0"/>
                <a:ea typeface="Calibri" panose="020F0502020204030204" pitchFamily="34" charset="0"/>
                <a:cs typeface="Times New Roman" panose="02020603050405020304" pitchFamily="18" charset="0"/>
              </a:rPr>
              <a:t>he loves quiz games and tv programs that include that.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800" dirty="0">
                <a:effectLst/>
                <a:latin typeface="Arial" panose="020B0604020202020204" pitchFamily="34" charset="0"/>
                <a:ea typeface="Calibri" panose="020F0502020204030204" pitchFamily="34" charset="0"/>
                <a:cs typeface="Times New Roman" panose="02020603050405020304" pitchFamily="18" charset="0"/>
              </a:rPr>
              <a:t>Massive fan of football, his favourite team is Chelsea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GB" sz="1800" dirty="0">
                <a:effectLst/>
                <a:latin typeface="Arial" panose="020B0604020202020204" pitchFamily="34" charset="0"/>
                <a:ea typeface="Calibri" panose="020F0502020204030204" pitchFamily="34" charset="0"/>
                <a:cs typeface="Times New Roman" panose="02020603050405020304" pitchFamily="18" charset="0"/>
              </a:rPr>
              <a:t>He loves rock music and his favourite bands are Metallica and AC/DC</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Dislikes: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800" dirty="0">
                <a:effectLst/>
                <a:latin typeface="Arial" panose="020B0604020202020204" pitchFamily="34" charset="0"/>
                <a:ea typeface="Calibri" panose="020F0502020204030204" pitchFamily="34" charset="0"/>
                <a:cs typeface="Times New Roman" panose="02020603050405020304" pitchFamily="18" charset="0"/>
              </a:rPr>
              <a:t>He dislikes coffee and having milk in his tea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GB" sz="1800" dirty="0">
                <a:effectLst/>
                <a:latin typeface="Arial" panose="020B0604020202020204" pitchFamily="34" charset="0"/>
                <a:ea typeface="Calibri" panose="020F0502020204030204" pitchFamily="34" charset="0"/>
                <a:cs typeface="Times New Roman" panose="02020603050405020304" pitchFamily="18" charset="0"/>
              </a:rPr>
              <a:t>He does not love winter and hates the cold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GB" sz="1800" dirty="0">
                <a:effectLst/>
                <a:latin typeface="Arial" panose="020B0604020202020204" pitchFamily="34" charset="0"/>
                <a:ea typeface="Calibri" panose="020F0502020204030204" pitchFamily="34" charset="0"/>
                <a:cs typeface="Times New Roman" panose="02020603050405020304" pitchFamily="18" charset="0"/>
              </a:rPr>
              <a:t>He does not like being awaken by the clock, so the carers have to come in his room themselves and wake him up</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194057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4FE232-1D4D-C297-5767-E349A1BD6007}"/>
              </a:ext>
            </a:extLst>
          </p:cNvPr>
          <p:cNvSpPr>
            <a:spLocks noGrp="1"/>
          </p:cNvSpPr>
          <p:nvPr>
            <p:ph idx="1"/>
          </p:nvPr>
        </p:nvSpPr>
        <p:spPr>
          <a:xfrm>
            <a:off x="1377244" y="1041443"/>
            <a:ext cx="4809067" cy="4274575"/>
          </a:xfrm>
        </p:spPr>
        <p:txBody>
          <a:bodyPr>
            <a:normAutofit fontScale="47500" lnSpcReduction="20000"/>
          </a:bodyPr>
          <a:lstStyle/>
          <a:p>
            <a:pPr algn="just">
              <a:lnSpc>
                <a:spcPct val="107000"/>
              </a:lnSpc>
              <a:spcAft>
                <a:spcPts val="800"/>
              </a:spcAft>
            </a:pPr>
            <a:r>
              <a:rPr lang="en-GB" sz="4500" dirty="0">
                <a:effectLst/>
                <a:latin typeface="Arial" panose="020B0604020202020204" pitchFamily="34" charset="0"/>
                <a:ea typeface="Calibri" panose="020F0502020204030204" pitchFamily="34" charset="0"/>
                <a:cs typeface="Times New Roman" panose="02020603050405020304" pitchFamily="18" charset="0"/>
              </a:rPr>
              <a:t>Carers shift switch 07:00</a:t>
            </a:r>
            <a:endParaRPr lang="en-GB" sz="45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4500" dirty="0">
                <a:effectLst/>
                <a:latin typeface="Arial" panose="020B0604020202020204" pitchFamily="34" charset="0"/>
                <a:ea typeface="Calibri" panose="020F0502020204030204" pitchFamily="34" charset="0"/>
                <a:cs typeface="Times New Roman" panose="02020603050405020304" pitchFamily="18" charset="0"/>
              </a:rPr>
              <a:t>Wake up at 7:30</a:t>
            </a:r>
            <a:endParaRPr lang="en-GB" sz="45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4500" dirty="0">
                <a:effectLst/>
                <a:latin typeface="Arial" panose="020B0604020202020204" pitchFamily="34" charset="0"/>
                <a:ea typeface="Calibri" panose="020F0502020204030204" pitchFamily="34" charset="0"/>
                <a:cs typeface="Times New Roman" panose="02020603050405020304" pitchFamily="18" charset="0"/>
              </a:rPr>
              <a:t>Washing up &amp; Getting Dressed  7:45</a:t>
            </a:r>
            <a:endParaRPr lang="en-GB" sz="45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4500" dirty="0">
                <a:effectLst/>
                <a:latin typeface="Arial" panose="020B0604020202020204" pitchFamily="34" charset="0"/>
                <a:ea typeface="Calibri" panose="020F0502020204030204" pitchFamily="34" charset="0"/>
                <a:cs typeface="Times New Roman" panose="02020603050405020304" pitchFamily="18" charset="0"/>
              </a:rPr>
              <a:t>Breakfast 8:00</a:t>
            </a:r>
            <a:endParaRPr lang="en-GB" sz="45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4500" dirty="0">
                <a:effectLst/>
                <a:latin typeface="Arial" panose="020B0604020202020204" pitchFamily="34" charset="0"/>
                <a:ea typeface="Calibri" panose="020F0502020204030204" pitchFamily="34" charset="0"/>
                <a:cs typeface="Times New Roman" panose="02020603050405020304" pitchFamily="18" charset="0"/>
              </a:rPr>
              <a:t>Spending time in the garden if the weather is nice 08:45</a:t>
            </a:r>
            <a:endParaRPr lang="en-GB" sz="45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4500" dirty="0">
                <a:effectLst/>
                <a:latin typeface="Arial" panose="020B0604020202020204" pitchFamily="34" charset="0"/>
                <a:ea typeface="Calibri" panose="020F0502020204030204" pitchFamily="34" charset="0"/>
                <a:cs typeface="Times New Roman" panose="02020603050405020304" pitchFamily="18" charset="0"/>
              </a:rPr>
              <a:t>Activities such as reading and watching TV 09:00- 13:00</a:t>
            </a:r>
            <a:endParaRPr lang="en-GB" sz="45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4500" dirty="0">
                <a:effectLst/>
                <a:latin typeface="Arial" panose="020B0604020202020204" pitchFamily="34" charset="0"/>
                <a:ea typeface="Calibri" panose="020F0502020204030204" pitchFamily="34" charset="0"/>
                <a:cs typeface="Times New Roman" panose="02020603050405020304" pitchFamily="18" charset="0"/>
              </a:rPr>
              <a:t>Lunch 13:00-13:30</a:t>
            </a:r>
            <a:endParaRPr lang="en-GB" sz="45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
        <p:nvSpPr>
          <p:cNvPr id="4" name="TextBox 3">
            <a:extLst>
              <a:ext uri="{FF2B5EF4-FFF2-40B4-BE49-F238E27FC236}">
                <a16:creationId xmlns:a16="http://schemas.microsoft.com/office/drawing/2014/main" id="{776E454F-45F0-36EC-97C8-D5D1A9E6A4F7}"/>
              </a:ext>
            </a:extLst>
          </p:cNvPr>
          <p:cNvSpPr txBox="1"/>
          <p:nvPr/>
        </p:nvSpPr>
        <p:spPr>
          <a:xfrm>
            <a:off x="6451602" y="2757950"/>
            <a:ext cx="5633156" cy="4153958"/>
          </a:xfrm>
          <a:prstGeom prst="rect">
            <a:avLst/>
          </a:prstGeom>
          <a:noFill/>
        </p:spPr>
        <p:txBody>
          <a:bodyPr wrap="square" rtlCol="0">
            <a:spAutoFit/>
          </a:bodyPr>
          <a:lstStyle/>
          <a:p>
            <a:pPr marL="285750" indent="-285750" algn="just">
              <a:lnSpc>
                <a:spcPct val="107000"/>
              </a:lnSpc>
              <a:spcAft>
                <a:spcPts val="800"/>
              </a:spcAft>
              <a:buFont typeface="Arial" panose="020B0604020202020204" pitchFamily="34" charset="0"/>
              <a:buChar char="•"/>
            </a:pPr>
            <a:r>
              <a:rPr lang="en-GB" sz="2000" dirty="0">
                <a:effectLst/>
                <a:latin typeface="Arial" panose="020B0604020202020204" pitchFamily="34" charset="0"/>
                <a:ea typeface="Calibri" panose="020F0502020204030204" pitchFamily="34" charset="0"/>
                <a:cs typeface="Times New Roman" panose="02020603050405020304" pitchFamily="18" charset="0"/>
              </a:rPr>
              <a:t>Afternoon Nap 13:30-17:00</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GB" sz="2000" dirty="0">
                <a:effectLst/>
                <a:latin typeface="Arial" panose="020B0604020202020204" pitchFamily="34" charset="0"/>
                <a:ea typeface="Calibri" panose="020F0502020204030204" pitchFamily="34" charset="0"/>
                <a:cs typeface="Times New Roman" panose="02020603050405020304" pitchFamily="18" charset="0"/>
              </a:rPr>
              <a:t>Curtains open until after sunset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GB" sz="2000" dirty="0">
                <a:effectLst/>
                <a:latin typeface="Arial" panose="020B0604020202020204" pitchFamily="34" charset="0"/>
                <a:ea typeface="Calibri" panose="020F0502020204030204" pitchFamily="34" charset="0"/>
                <a:cs typeface="Times New Roman" panose="02020603050405020304" pitchFamily="18" charset="0"/>
              </a:rPr>
              <a:t>Wake up and do some activities, watching TV 17:00-19:00</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GB" sz="2000" dirty="0">
                <a:effectLst/>
                <a:latin typeface="Arial" panose="020B0604020202020204" pitchFamily="34" charset="0"/>
                <a:ea typeface="Calibri" panose="020F0502020204030204" pitchFamily="34" charset="0"/>
                <a:cs typeface="Times New Roman" panose="02020603050405020304" pitchFamily="18" charset="0"/>
              </a:rPr>
              <a:t>Dinner 19:00-19:45</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GB" sz="2000" dirty="0">
                <a:effectLst/>
                <a:latin typeface="Arial" panose="020B0604020202020204" pitchFamily="34" charset="0"/>
                <a:ea typeface="Calibri" panose="020F0502020204030204" pitchFamily="34" charset="0"/>
                <a:cs typeface="Times New Roman" panose="02020603050405020304" pitchFamily="18" charset="0"/>
              </a:rPr>
              <a:t>Washing and getting dressed for bed 20:00</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GB" sz="2000" dirty="0">
                <a:effectLst/>
                <a:latin typeface="Arial" panose="020B0604020202020204" pitchFamily="34" charset="0"/>
                <a:ea typeface="Calibri" panose="020F0502020204030204" pitchFamily="34" charset="0"/>
                <a:cs typeface="Times New Roman" panose="02020603050405020304" pitchFamily="18" charset="0"/>
              </a:rPr>
              <a:t>Foot massage 20:15</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GB" sz="2000" dirty="0">
                <a:effectLst/>
                <a:latin typeface="Arial" panose="020B0604020202020204" pitchFamily="34" charset="0"/>
                <a:ea typeface="Calibri" panose="020F0502020204030204" pitchFamily="34" charset="0"/>
                <a:cs typeface="Times New Roman" panose="02020603050405020304" pitchFamily="18" charset="0"/>
              </a:rPr>
              <a:t>Getting ready to go to bed 20:30</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GB" sz="2000" dirty="0">
                <a:effectLst/>
                <a:latin typeface="Arial" panose="020B0604020202020204" pitchFamily="34" charset="0"/>
                <a:ea typeface="Calibri" panose="020F0502020204030204" pitchFamily="34" charset="0"/>
                <a:cs typeface="Times New Roman" panose="02020603050405020304" pitchFamily="18" charset="0"/>
              </a:rPr>
              <a:t>Shift switch 21:00</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5" name="TextBox 4">
            <a:extLst>
              <a:ext uri="{FF2B5EF4-FFF2-40B4-BE49-F238E27FC236}">
                <a16:creationId xmlns:a16="http://schemas.microsoft.com/office/drawing/2014/main" id="{693A2833-8FA7-B5CF-9B9B-8E1710EFE2B3}"/>
              </a:ext>
            </a:extLst>
          </p:cNvPr>
          <p:cNvSpPr txBox="1"/>
          <p:nvPr/>
        </p:nvSpPr>
        <p:spPr>
          <a:xfrm>
            <a:off x="5701323" y="195820"/>
            <a:ext cx="5791200" cy="1200329"/>
          </a:xfrm>
          <a:prstGeom prst="rect">
            <a:avLst/>
          </a:prstGeom>
          <a:noFill/>
        </p:spPr>
        <p:txBody>
          <a:bodyPr wrap="square" rtlCol="0">
            <a:spAutoFit/>
          </a:bodyPr>
          <a:lstStyle/>
          <a:p>
            <a:r>
              <a:rPr lang="en-GB" sz="5400" b="1" dirty="0">
                <a:effectLst/>
                <a:latin typeface="Arial" panose="020B0604020202020204" pitchFamily="34" charset="0"/>
                <a:ea typeface="Calibri" panose="020F0502020204030204" pitchFamily="34" charset="0"/>
                <a:cs typeface="Times New Roman" panose="02020603050405020304" pitchFamily="18" charset="0"/>
              </a:rPr>
              <a:t>Daily Habits</a:t>
            </a:r>
            <a:endParaRPr lang="en-GB" sz="5400" b="1"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9985108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E86C75-CB8B-E4F8-3CFF-9445C8705C9E}"/>
              </a:ext>
            </a:extLst>
          </p:cNvPr>
          <p:cNvSpPr>
            <a:spLocks noGrp="1"/>
          </p:cNvSpPr>
          <p:nvPr>
            <p:ph idx="1"/>
          </p:nvPr>
        </p:nvSpPr>
        <p:spPr>
          <a:xfrm>
            <a:off x="1241778" y="259644"/>
            <a:ext cx="9832622" cy="2652889"/>
          </a:xfrm>
        </p:spPr>
        <p:txBody>
          <a:bodyPr>
            <a:normAutofit lnSpcReduction="10000"/>
          </a:bodyPr>
          <a:lstStyle/>
          <a:p>
            <a:pPr marL="0" indent="0" algn="just">
              <a:lnSpc>
                <a:spcPct val="107000"/>
              </a:lnSpc>
              <a:spcAft>
                <a:spcPts val="800"/>
              </a:spcAft>
              <a:buNone/>
            </a:pPr>
            <a:r>
              <a:rPr lang="en-GB" sz="1800" dirty="0">
                <a:effectLst/>
                <a:latin typeface="Arial" panose="020B0604020202020204" pitchFamily="34" charset="0"/>
                <a:ea typeface="Calibri" panose="020F0502020204030204" pitchFamily="34" charset="0"/>
                <a:cs typeface="Times New Roman" panose="02020603050405020304" pitchFamily="18" charset="0"/>
              </a:rPr>
              <a:t>Risk Assessment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HSE (2021) states that risk assessments are preventing both the carers and the patient from injuries, as well as contributes to a safer space for the carer to carry out tasks safely.</a:t>
            </a:r>
            <a:endParaRPr lang="en-GB" sz="1800" dirty="0">
              <a:latin typeface="Arial" panose="020B0604020202020204" pitchFamily="34"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en-GB" sz="1800" dirty="0">
                <a:effectLst/>
                <a:latin typeface="Arial" panose="020B0604020202020204" pitchFamily="34" charset="0"/>
                <a:ea typeface="Calibri" panose="020F0502020204030204" pitchFamily="34" charset="0"/>
                <a:cs typeface="Times New Roman" panose="02020603050405020304" pitchFamily="18" charset="0"/>
              </a:rPr>
              <a:t>Hobbies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His hobbies include baking cookies with the help of the carer and taking care of the garden as well as he can (mostly just watering the plants). </a:t>
            </a: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92BAC025-A6DE-F9F6-853E-F2C7220E3325}"/>
              </a:ext>
            </a:extLst>
          </p:cNvPr>
          <p:cNvSpPr txBox="1"/>
          <p:nvPr/>
        </p:nvSpPr>
        <p:spPr>
          <a:xfrm>
            <a:off x="1467556" y="3124200"/>
            <a:ext cx="9606844" cy="3857338"/>
          </a:xfrm>
          <a:prstGeom prst="rect">
            <a:avLst/>
          </a:prstGeom>
          <a:noFill/>
        </p:spPr>
        <p:txBody>
          <a:bodyPr wrap="square" rtlCol="0">
            <a:spAutoFit/>
          </a:bodyPr>
          <a:lstStyle/>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What is important to the Person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The most important thing to Mr. Truman is seeing his nephew and be able to go on rides with him across the town. </a:t>
            </a: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Important Dates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4</a:t>
            </a:r>
            <a:r>
              <a:rPr lang="en-GB" sz="1800" baseline="30000" dirty="0">
                <a:effectLst/>
                <a:latin typeface="Arial" panose="020B0604020202020204" pitchFamily="34" charset="0"/>
                <a:ea typeface="Calibri" panose="020F0502020204030204" pitchFamily="34" charset="0"/>
                <a:cs typeface="Times New Roman" panose="02020603050405020304" pitchFamily="18" charset="0"/>
              </a:rPr>
              <a:t>th</a:t>
            </a:r>
            <a:r>
              <a:rPr lang="en-GB" sz="1800" dirty="0">
                <a:effectLst/>
                <a:latin typeface="Arial" panose="020B0604020202020204" pitchFamily="34" charset="0"/>
                <a:ea typeface="Calibri" panose="020F0502020204030204" pitchFamily="34" charset="0"/>
                <a:cs typeface="Times New Roman" panose="02020603050405020304" pitchFamily="18" charset="0"/>
              </a:rPr>
              <a:t> July – Death of his wife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28</a:t>
            </a:r>
            <a:r>
              <a:rPr lang="en-GB" sz="1800" baseline="30000" dirty="0">
                <a:effectLst/>
                <a:latin typeface="Arial" panose="020B0604020202020204" pitchFamily="34" charset="0"/>
                <a:ea typeface="Calibri" panose="020F0502020204030204" pitchFamily="34" charset="0"/>
                <a:cs typeface="Times New Roman" panose="02020603050405020304" pitchFamily="18" charset="0"/>
              </a:rPr>
              <a:t>th</a:t>
            </a:r>
            <a:r>
              <a:rPr lang="en-GB" sz="1800" dirty="0">
                <a:effectLst/>
                <a:latin typeface="Arial" panose="020B0604020202020204" pitchFamily="34" charset="0"/>
                <a:ea typeface="Calibri" panose="020F0502020204030204" pitchFamily="34" charset="0"/>
                <a:cs typeface="Times New Roman" panose="02020603050405020304" pitchFamily="18" charset="0"/>
              </a:rPr>
              <a:t> May – Wedding Date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7</a:t>
            </a:r>
            <a:r>
              <a:rPr lang="en-GB" sz="1800" baseline="30000" dirty="0">
                <a:effectLst/>
                <a:latin typeface="Arial" panose="020B0604020202020204" pitchFamily="34" charset="0"/>
                <a:ea typeface="Calibri" panose="020F0502020204030204" pitchFamily="34" charset="0"/>
                <a:cs typeface="Times New Roman" panose="02020603050405020304" pitchFamily="18" charset="0"/>
              </a:rPr>
              <a:t>th</a:t>
            </a:r>
            <a:r>
              <a:rPr lang="en-GB" sz="1800" dirty="0">
                <a:effectLst/>
                <a:latin typeface="Arial" panose="020B0604020202020204" pitchFamily="34" charset="0"/>
                <a:ea typeface="Calibri" panose="020F0502020204030204" pitchFamily="34" charset="0"/>
                <a:cs typeface="Times New Roman" panose="02020603050405020304" pitchFamily="18" charset="0"/>
              </a:rPr>
              <a:t> October – His birthday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20</a:t>
            </a:r>
            <a:r>
              <a:rPr lang="en-GB" sz="1800" baseline="30000" dirty="0">
                <a:effectLst/>
                <a:latin typeface="Arial" panose="020B0604020202020204" pitchFamily="34" charset="0"/>
                <a:ea typeface="Calibri" panose="020F0502020204030204" pitchFamily="34" charset="0"/>
                <a:cs typeface="Times New Roman" panose="02020603050405020304" pitchFamily="18" charset="0"/>
              </a:rPr>
              <a:t>th</a:t>
            </a:r>
            <a:r>
              <a:rPr lang="en-GB" sz="1800" dirty="0">
                <a:effectLst/>
                <a:latin typeface="Arial" panose="020B0604020202020204" pitchFamily="34" charset="0"/>
                <a:ea typeface="Calibri" panose="020F0502020204030204" pitchFamily="34" charset="0"/>
                <a:cs typeface="Times New Roman" panose="02020603050405020304" pitchFamily="18" charset="0"/>
              </a:rPr>
              <a:t> March  - His nephew’s birthday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62733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58E82-9186-9200-BF6B-DDC9A0281F18}"/>
              </a:ext>
            </a:extLst>
          </p:cNvPr>
          <p:cNvSpPr>
            <a:spLocks noGrp="1"/>
          </p:cNvSpPr>
          <p:nvPr>
            <p:ph type="title"/>
          </p:nvPr>
        </p:nvSpPr>
        <p:spPr>
          <a:xfrm>
            <a:off x="1587710" y="455362"/>
            <a:ext cx="9486690" cy="831571"/>
          </a:xfrm>
        </p:spPr>
        <p:txBody>
          <a:bodyPr/>
          <a:lstStyle/>
          <a:p>
            <a:r>
              <a:rPr lang="en-GB" dirty="0"/>
              <a:t>CARE PLAN – CONTINUATION </a:t>
            </a:r>
          </a:p>
        </p:txBody>
      </p:sp>
      <p:sp>
        <p:nvSpPr>
          <p:cNvPr id="3" name="Content Placeholder 2">
            <a:extLst>
              <a:ext uri="{FF2B5EF4-FFF2-40B4-BE49-F238E27FC236}">
                <a16:creationId xmlns:a16="http://schemas.microsoft.com/office/drawing/2014/main" id="{99309939-3712-2783-E7AA-052DBB26546C}"/>
              </a:ext>
            </a:extLst>
          </p:cNvPr>
          <p:cNvSpPr>
            <a:spLocks noGrp="1"/>
          </p:cNvSpPr>
          <p:nvPr>
            <p:ph idx="1"/>
          </p:nvPr>
        </p:nvSpPr>
        <p:spPr>
          <a:xfrm>
            <a:off x="1587710" y="1557867"/>
            <a:ext cx="9486690" cy="4528301"/>
          </a:xfrm>
        </p:spPr>
        <p:txBody>
          <a:bodyPr>
            <a:normAutofit fontScale="92500" lnSpcReduction="10000"/>
          </a:bodyPr>
          <a:lstStyle/>
          <a:p>
            <a:pPr algn="just"/>
            <a:r>
              <a:rPr lang="en-GB" sz="1900" dirty="0">
                <a:effectLst/>
                <a:latin typeface="Arial" panose="020B0604020202020204" pitchFamily="34" charset="0"/>
                <a:ea typeface="Calibri" panose="020F0502020204030204" pitchFamily="34" charset="0"/>
                <a:cs typeface="Times New Roman" panose="02020603050405020304" pitchFamily="18" charset="0"/>
              </a:rPr>
              <a:t>Care planning represents a process of taking decisions that aim to help the patient establish decisions about their current and future care when they lose the capacity to take decisions for themselves (</a:t>
            </a:r>
            <a:r>
              <a:rPr lang="en-GB" sz="1900" dirty="0" err="1">
                <a:effectLst/>
                <a:latin typeface="Arial" panose="020B0604020202020204" pitchFamily="34" charset="0"/>
                <a:ea typeface="Calibri" panose="020F0502020204030204" pitchFamily="34" charset="0"/>
                <a:cs typeface="Times New Roman" panose="02020603050405020304" pitchFamily="18" charset="0"/>
              </a:rPr>
              <a:t>Hayhoe</a:t>
            </a:r>
            <a:r>
              <a:rPr lang="en-GB" sz="1900" dirty="0">
                <a:effectLst/>
                <a:latin typeface="Arial" panose="020B0604020202020204" pitchFamily="34" charset="0"/>
                <a:ea typeface="Calibri" panose="020F0502020204030204" pitchFamily="34" charset="0"/>
                <a:cs typeface="Times New Roman" panose="02020603050405020304" pitchFamily="18" charset="0"/>
              </a:rPr>
              <a:t> &amp; Howe, 2011).</a:t>
            </a:r>
          </a:p>
          <a:p>
            <a:pPr algn="just"/>
            <a:r>
              <a:rPr lang="en-GB" sz="1900" dirty="0">
                <a:effectLst/>
                <a:latin typeface="Arial" panose="020B0604020202020204" pitchFamily="34" charset="0"/>
                <a:ea typeface="Calibri" panose="020F0502020204030204" pitchFamily="34" charset="0"/>
                <a:cs typeface="Times New Roman" panose="02020603050405020304" pitchFamily="18" charset="0"/>
              </a:rPr>
              <a:t> </a:t>
            </a:r>
            <a:r>
              <a:rPr lang="en-GB" sz="1900" dirty="0">
                <a:effectLst/>
                <a:latin typeface="Arial" panose="020B0604020202020204" pitchFamily="34" charset="0"/>
                <a:ea typeface="Calibri" panose="020F0502020204030204" pitchFamily="34" charset="0"/>
              </a:rPr>
              <a:t>Domiciliary care means receiving specialist support and assistance in your own home (</a:t>
            </a:r>
            <a:r>
              <a:rPr lang="en-GB" sz="1900" dirty="0" err="1">
                <a:effectLst/>
                <a:latin typeface="Arial" panose="020B0604020202020204" pitchFamily="34" charset="0"/>
                <a:ea typeface="Calibri" panose="020F0502020204030204" pitchFamily="34" charset="0"/>
              </a:rPr>
              <a:t>Leafcare</a:t>
            </a:r>
            <a:r>
              <a:rPr lang="en-GB" sz="1900" dirty="0">
                <a:effectLst/>
                <a:latin typeface="Arial" panose="020B0604020202020204" pitchFamily="34" charset="0"/>
                <a:ea typeface="Calibri" panose="020F0502020204030204" pitchFamily="34" charset="0"/>
              </a:rPr>
              <a:t>, 2022). That is why, this care plan has been complied by carers and specialists and it offers valuable information about the treatment and lifestyle of Mr. Truman. Moreover, he has also contributed to the development of his plan, as the carers are advocated of person centred care approaches and empowering patients to voice their choices and rights</a:t>
            </a:r>
            <a:r>
              <a:rPr lang="en-GB" sz="1800" dirty="0">
                <a:effectLst/>
                <a:latin typeface="Arial" panose="020B0604020202020204" pitchFamily="34" charset="0"/>
                <a:ea typeface="Calibri" panose="020F0502020204030204" pitchFamily="34" charset="0"/>
              </a:rPr>
              <a:t>. </a:t>
            </a:r>
            <a:endParaRPr lang="en-GB" sz="1800" dirty="0">
              <a:latin typeface="Arial" panose="020B0604020202020204" pitchFamily="34" charset="0"/>
              <a:ea typeface="Calibri" panose="020F0502020204030204" pitchFamily="34" charset="0"/>
            </a:endParaRPr>
          </a:p>
          <a:p>
            <a:pPr algn="just"/>
            <a:r>
              <a:rPr lang="en-GB" sz="1800" dirty="0">
                <a:effectLst/>
                <a:latin typeface="Arial" panose="020B0604020202020204" pitchFamily="34" charset="0"/>
                <a:ea typeface="Calibri" panose="020F0502020204030204" pitchFamily="34" charset="0"/>
              </a:rPr>
              <a:t>Therefore, the care plan reflects a step-by-step guide of the routine of Mr. Truman, it presents in great detail all of the steps the patient is following in a day. Because he has lost his abilities to perform most basic activities, the care plan focuses on services such as washing, cleaning, preparing meals, going shopping, going outside, and support the patient throughout the day, as well as empowering him to take decisions for the present and the future. </a:t>
            </a:r>
          </a:p>
          <a:p>
            <a:pPr marL="0" indent="0" algn="just">
              <a:buNone/>
            </a:pPr>
            <a:endParaRPr lang="en-GB" sz="1800" dirty="0">
              <a:latin typeface="Arial" panose="020B0604020202020204" pitchFamily="34" charset="0"/>
            </a:endParaRPr>
          </a:p>
          <a:p>
            <a:pPr marL="0" indent="0" algn="just">
              <a:buNone/>
            </a:pPr>
            <a:endParaRPr lang="en-GB" dirty="0"/>
          </a:p>
        </p:txBody>
      </p:sp>
    </p:spTree>
    <p:extLst>
      <p:ext uri="{BB962C8B-B14F-4D97-AF65-F5344CB8AC3E}">
        <p14:creationId xmlns:p14="http://schemas.microsoft.com/office/powerpoint/2010/main" val="19547069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3CE3D-E325-694A-7928-DA00198E02BE}"/>
              </a:ext>
            </a:extLst>
          </p:cNvPr>
          <p:cNvSpPr>
            <a:spLocks noGrp="1"/>
          </p:cNvSpPr>
          <p:nvPr>
            <p:ph type="title"/>
          </p:nvPr>
        </p:nvSpPr>
        <p:spPr>
          <a:xfrm>
            <a:off x="1587710" y="455363"/>
            <a:ext cx="9486690" cy="842860"/>
          </a:xfrm>
        </p:spPr>
        <p:txBody>
          <a:bodyPr/>
          <a:lstStyle/>
          <a:p>
            <a:r>
              <a:rPr lang="en-GB" dirty="0"/>
              <a:t>Person centred care &amp; Advocacy</a:t>
            </a:r>
          </a:p>
        </p:txBody>
      </p:sp>
      <p:sp>
        <p:nvSpPr>
          <p:cNvPr id="3" name="Content Placeholder 2">
            <a:extLst>
              <a:ext uri="{FF2B5EF4-FFF2-40B4-BE49-F238E27FC236}">
                <a16:creationId xmlns:a16="http://schemas.microsoft.com/office/drawing/2014/main" id="{746F6853-954C-25EC-B7FC-015E656829D1}"/>
              </a:ext>
            </a:extLst>
          </p:cNvPr>
          <p:cNvSpPr>
            <a:spLocks noGrp="1"/>
          </p:cNvSpPr>
          <p:nvPr>
            <p:ph idx="1"/>
          </p:nvPr>
        </p:nvSpPr>
        <p:spPr>
          <a:xfrm>
            <a:off x="1395663" y="1491916"/>
            <a:ext cx="9678737" cy="4594252"/>
          </a:xfrm>
        </p:spPr>
        <p:txBody>
          <a:bodyPr>
            <a:normAutofit fontScale="92500" lnSpcReduction="20000"/>
          </a:bodyPr>
          <a:lstStyle/>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This care plan has been based on two approaches, person centred care and advocacy.</a:t>
            </a:r>
          </a:p>
          <a:p>
            <a:pPr algn="just">
              <a:lnSpc>
                <a:spcPct val="107000"/>
              </a:lnSpc>
              <a:spcAft>
                <a:spcPts val="800"/>
              </a:spcAft>
            </a:pPr>
            <a:r>
              <a:rPr lang="en-GB" sz="1800" dirty="0">
                <a:latin typeface="Arial" panose="020B0604020202020204" pitchFamily="34" charset="0"/>
                <a:ea typeface="Calibri" panose="020F0502020204030204" pitchFamily="34" charset="0"/>
                <a:cs typeface="Times New Roman" panose="02020603050405020304" pitchFamily="18" charset="0"/>
              </a:rPr>
              <a:t>I</a:t>
            </a:r>
            <a:r>
              <a:rPr lang="en-GB" sz="1800" dirty="0">
                <a:effectLst/>
                <a:latin typeface="Arial" panose="020B0604020202020204" pitchFamily="34" charset="0"/>
                <a:ea typeface="Calibri" panose="020F0502020204030204" pitchFamily="34" charset="0"/>
                <a:cs typeface="Times New Roman" panose="02020603050405020304" pitchFamily="18" charset="0"/>
              </a:rPr>
              <a:t>t represents a process that focuses on what is important to an individual who needs to be treated in the health and social care setting</a:t>
            </a:r>
            <a:r>
              <a:rPr lang="en-GB" sz="1800" dirty="0">
                <a:effectLst/>
                <a:latin typeface="Arial" panose="020B0604020202020204" pitchFamily="34" charset="0"/>
                <a:ea typeface="Calibri" panose="020F0502020204030204" pitchFamily="34" charset="0"/>
                <a:cs typeface="Arial" panose="020B0604020202020204" pitchFamily="34" charset="0"/>
              </a:rPr>
              <a:t>. </a:t>
            </a:r>
            <a:r>
              <a:rPr lang="en-GB" sz="1800" dirty="0">
                <a:latin typeface="Arial" panose="020B0604020202020204" pitchFamily="34" charset="0"/>
                <a:ea typeface="Calibri" panose="020F0502020204030204" pitchFamily="34" charset="0"/>
                <a:cs typeface="Arial" panose="020B0604020202020204" pitchFamily="34" charset="0"/>
              </a:rPr>
              <a:t>T</a:t>
            </a:r>
            <a:r>
              <a:rPr lang="en-GB" sz="1800" b="0" i="0" dirty="0">
                <a:effectLst/>
                <a:latin typeface="Arial" panose="020B0604020202020204" pitchFamily="34" charset="0"/>
                <a:cs typeface="Arial" panose="020B0604020202020204" pitchFamily="34" charset="0"/>
              </a:rPr>
              <a:t>he Care Act (2014) states that every person is entitled to a person centred care plan.</a:t>
            </a:r>
            <a:endParaRPr lang="en-GB" sz="1800" dirty="0">
              <a:effectLst/>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The concept of person centred care is used to describe a model that has as centred element the patient within the healthcare system (Han, 2015). The care plan reflects taking into consideration two important questions: Who are you, Mr. Truman?  And “What can we do together to achieve a better life for you now and in the future?”. </a:t>
            </a:r>
            <a:r>
              <a:rPr lang="en-GB" sz="1800" dirty="0">
                <a:latin typeface="Arial" panose="020B0604020202020204" pitchFamily="34" charset="0"/>
                <a:ea typeface="Calibri" panose="020F0502020204030204" pitchFamily="34" charset="0"/>
                <a:cs typeface="Times New Roman" panose="02020603050405020304" pitchFamily="18" charset="0"/>
              </a:rPr>
              <a:t>A person centred care plan is</a:t>
            </a:r>
            <a:r>
              <a:rPr lang="en-GB" sz="1800" dirty="0">
                <a:effectLst/>
                <a:latin typeface="Arial" panose="020B0604020202020204" pitchFamily="34" charset="0"/>
                <a:ea typeface="Calibri" panose="020F0502020204030204" pitchFamily="34" charset="0"/>
                <a:cs typeface="Times New Roman" panose="02020603050405020304" pitchFamily="18" charset="0"/>
              </a:rPr>
              <a:t> important because it facilitates the forming of a relationship between the carer and the patient that involves in continual listening and learning and focus on the present and the future. </a:t>
            </a: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The main feature of this approach is that it advocates social inclusion and is formulated to assist an individual to make the changes that they want to make in their lives (Sanderson, 2000). With this being said and knowing that Mr. Truman has lost his abilities to make most things, it is significant to have our carers show inclusion and support in making changes around the house and collaborate with him when making decisions.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n-GB" sz="1800" dirty="0">
              <a:effectLst/>
              <a:latin typeface="Arial" panose="020B060402020202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1330192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7720C92-57C2-DF8C-597E-68CA859C6F69}"/>
              </a:ext>
            </a:extLst>
          </p:cNvPr>
          <p:cNvSpPr>
            <a:spLocks noGrp="1"/>
          </p:cNvSpPr>
          <p:nvPr>
            <p:ph idx="1"/>
          </p:nvPr>
        </p:nvSpPr>
        <p:spPr>
          <a:xfrm>
            <a:off x="1656039" y="1660358"/>
            <a:ext cx="10154652" cy="3537284"/>
          </a:xfrm>
        </p:spPr>
        <p:txBody>
          <a:bodyPr/>
          <a:lstStyle/>
          <a:p>
            <a:r>
              <a:rPr lang="en-GB" sz="1800" dirty="0">
                <a:effectLst/>
                <a:latin typeface="Arial" panose="020B0604020202020204" pitchFamily="34" charset="0"/>
                <a:ea typeface="Calibri" panose="020F0502020204030204" pitchFamily="34" charset="0"/>
                <a:cs typeface="Times New Roman" panose="02020603050405020304" pitchFamily="18" charset="0"/>
              </a:rPr>
              <a:t>Another important approach that needs to be taken into consideration, especially when talking about domiciliary care, is advocacy. Advocacy is supporting and empowering disadvantaged individuals to secure enhanced rights and entitlements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Heer</a:t>
            </a:r>
            <a:r>
              <a:rPr lang="en-GB" sz="1800" dirty="0">
                <a:effectLst/>
                <a:latin typeface="Arial" panose="020B0604020202020204" pitchFamily="34" charset="0"/>
                <a:ea typeface="Calibri" panose="020F0502020204030204" pitchFamily="34" charset="0"/>
                <a:cs typeface="Times New Roman" panose="02020603050405020304" pitchFamily="18" charset="0"/>
              </a:rPr>
              <a:t>, 2004). Moreover, advocacy should be, alongside information and advice services, available to secure rights and interests of older people (Better Government for Older People, 2000).</a:t>
            </a:r>
          </a:p>
          <a:p>
            <a:r>
              <a:rPr lang="en-GB" sz="1800" dirty="0">
                <a:effectLst/>
                <a:latin typeface="Arial" panose="020B0604020202020204" pitchFamily="34" charset="0"/>
                <a:ea typeface="Calibri" panose="020F0502020204030204" pitchFamily="34" charset="0"/>
                <a:cs typeface="Times New Roman" panose="02020603050405020304" pitchFamily="18" charset="0"/>
              </a:rPr>
              <a:t>Our mission is to offer Mr. Truman choices, equality, justice, support, empowerment, protection, and information. Because he is suffering from anxiety as well, it might be hard for him to express his wishes. That is why, we are here to support him.</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7408094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CF85E-292F-AE9E-F190-8834CCF9523D}"/>
              </a:ext>
            </a:extLst>
          </p:cNvPr>
          <p:cNvSpPr>
            <a:spLocks noGrp="1"/>
          </p:cNvSpPr>
          <p:nvPr>
            <p:ph type="title"/>
          </p:nvPr>
        </p:nvSpPr>
        <p:spPr/>
        <p:txBody>
          <a:bodyPr>
            <a:normAutofit fontScale="90000"/>
          </a:bodyPr>
          <a:lstStyle/>
          <a:p>
            <a:pPr algn="ctr"/>
            <a:r>
              <a:rPr lang="en-GB" sz="6000" i="1" dirty="0"/>
              <a:t>Client - </a:t>
            </a:r>
            <a:r>
              <a:rPr lang="en-GB" sz="6000" b="0" i="0" dirty="0">
                <a:effectLst/>
                <a:latin typeface="Open Sans" panose="020B0606030504020204" pitchFamily="34" charset="0"/>
              </a:rPr>
              <a:t>Care 4 U Wolverhampton Limited</a:t>
            </a:r>
            <a:br>
              <a:rPr lang="en-GB" sz="3600" b="0" i="0" dirty="0">
                <a:effectLst/>
                <a:latin typeface="Open Sans" panose="020B0606030504020204" pitchFamily="34" charset="0"/>
              </a:rPr>
            </a:br>
            <a:endParaRPr lang="en-GB" sz="6000" i="1" dirty="0"/>
          </a:p>
        </p:txBody>
      </p:sp>
      <p:sp>
        <p:nvSpPr>
          <p:cNvPr id="3" name="Content Placeholder 2">
            <a:extLst>
              <a:ext uri="{FF2B5EF4-FFF2-40B4-BE49-F238E27FC236}">
                <a16:creationId xmlns:a16="http://schemas.microsoft.com/office/drawing/2014/main" id="{F66F77ED-141A-F06C-FCCF-7220618554EC}"/>
              </a:ext>
            </a:extLst>
          </p:cNvPr>
          <p:cNvSpPr>
            <a:spLocks noGrp="1"/>
          </p:cNvSpPr>
          <p:nvPr>
            <p:ph idx="1"/>
          </p:nvPr>
        </p:nvSpPr>
        <p:spPr>
          <a:xfrm>
            <a:off x="1423587" y="2649293"/>
            <a:ext cx="4278924" cy="5193323"/>
          </a:xfrm>
        </p:spPr>
        <p:txBody>
          <a:bodyPr>
            <a:normAutofit/>
          </a:bodyPr>
          <a:lstStyle/>
          <a:p>
            <a:pPr algn="ctr"/>
            <a:r>
              <a:rPr lang="en-GB" b="0" i="0" dirty="0">
                <a:effectLst/>
                <a:latin typeface="Open Sans" panose="020B0606030504020204" pitchFamily="34" charset="0"/>
              </a:rPr>
              <a:t>194 Windsor Avenue, Wolverhampton, West Midlands, WV4 4BP (01902) 830171</a:t>
            </a:r>
          </a:p>
          <a:p>
            <a:pPr algn="ctr"/>
            <a:r>
              <a:rPr lang="en-GB" b="0" i="0" dirty="0">
                <a:effectLst/>
                <a:latin typeface="Open Sans" panose="020B0606030504020204" pitchFamily="34" charset="0"/>
              </a:rPr>
              <a:t>Services provided and run by: Care4U Wolverhampton Limited.</a:t>
            </a:r>
            <a:endParaRPr lang="en-GB" dirty="0"/>
          </a:p>
        </p:txBody>
      </p:sp>
      <p:sp>
        <p:nvSpPr>
          <p:cNvPr id="5" name="TextBox 4">
            <a:extLst>
              <a:ext uri="{FF2B5EF4-FFF2-40B4-BE49-F238E27FC236}">
                <a16:creationId xmlns:a16="http://schemas.microsoft.com/office/drawing/2014/main" id="{B4DC513F-C376-8E2A-51F4-6FE21C654D62}"/>
              </a:ext>
            </a:extLst>
          </p:cNvPr>
          <p:cNvSpPr txBox="1"/>
          <p:nvPr/>
        </p:nvSpPr>
        <p:spPr>
          <a:xfrm>
            <a:off x="6576647" y="2649293"/>
            <a:ext cx="5439508" cy="3046988"/>
          </a:xfrm>
          <a:prstGeom prst="rect">
            <a:avLst/>
          </a:prstGeom>
          <a:noFill/>
        </p:spPr>
        <p:txBody>
          <a:bodyPr wrap="square" rtlCol="0">
            <a:spAutoFit/>
          </a:bodyPr>
          <a:lstStyle/>
          <a:p>
            <a:pPr algn="ctr"/>
            <a:r>
              <a:rPr lang="en-GB" sz="2400" b="0" i="1" dirty="0">
                <a:effectLst/>
                <a:latin typeface="Lato" panose="020F0502020204030203" pitchFamily="34" charset="0"/>
              </a:rPr>
              <a:t>“The overall aim of Care 4 u is to provide the necessary quality care to those who need it, in the privacy of their own homes,</a:t>
            </a:r>
            <a:br>
              <a:rPr lang="en-GB" sz="2400" i="1" dirty="0"/>
            </a:br>
            <a:r>
              <a:rPr lang="en-GB" sz="2400" b="0" i="1" dirty="0">
                <a:effectLst/>
                <a:latin typeface="Lato" panose="020F0502020204030203" pitchFamily="34" charset="0"/>
              </a:rPr>
              <a:t>enabling Service Users to maintain their independence, quality of life and emotional well being”</a:t>
            </a:r>
          </a:p>
          <a:p>
            <a:pPr algn="ctr"/>
            <a:r>
              <a:rPr lang="en-GB" sz="2400" b="0" i="0" dirty="0">
                <a:effectLst/>
                <a:latin typeface="Lato" panose="020F0502020204030203" pitchFamily="34" charset="0"/>
              </a:rPr>
              <a:t>(CARE4U, 2022).</a:t>
            </a:r>
            <a:endParaRPr lang="en-GB" sz="2400" dirty="0"/>
          </a:p>
        </p:txBody>
      </p:sp>
    </p:spTree>
    <p:extLst>
      <p:ext uri="{BB962C8B-B14F-4D97-AF65-F5344CB8AC3E}">
        <p14:creationId xmlns:p14="http://schemas.microsoft.com/office/powerpoint/2010/main" val="28769976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65107-1375-7777-0805-46841323A468}"/>
              </a:ext>
            </a:extLst>
          </p:cNvPr>
          <p:cNvSpPr>
            <a:spLocks noGrp="1"/>
          </p:cNvSpPr>
          <p:nvPr>
            <p:ph type="title"/>
          </p:nvPr>
        </p:nvSpPr>
        <p:spPr>
          <a:xfrm>
            <a:off x="1352655" y="148104"/>
            <a:ext cx="9486690" cy="693500"/>
          </a:xfrm>
        </p:spPr>
        <p:txBody>
          <a:bodyPr>
            <a:normAutofit fontScale="90000"/>
          </a:bodyPr>
          <a:lstStyle/>
          <a:p>
            <a:pPr algn="ctr"/>
            <a:r>
              <a:rPr lang="en-GB" dirty="0"/>
              <a:t>Theories</a:t>
            </a:r>
          </a:p>
        </p:txBody>
      </p:sp>
      <p:sp>
        <p:nvSpPr>
          <p:cNvPr id="3" name="Content Placeholder 2">
            <a:extLst>
              <a:ext uri="{FF2B5EF4-FFF2-40B4-BE49-F238E27FC236}">
                <a16:creationId xmlns:a16="http://schemas.microsoft.com/office/drawing/2014/main" id="{15E7E565-86D6-4754-B836-343A5A22BD99}"/>
              </a:ext>
            </a:extLst>
          </p:cNvPr>
          <p:cNvSpPr>
            <a:spLocks noGrp="1"/>
          </p:cNvSpPr>
          <p:nvPr>
            <p:ph idx="1"/>
          </p:nvPr>
        </p:nvSpPr>
        <p:spPr>
          <a:xfrm>
            <a:off x="1686586" y="1523980"/>
            <a:ext cx="9445833" cy="2250157"/>
          </a:xfrm>
        </p:spPr>
        <p:txBody>
          <a:bodyPr>
            <a:normAutofit/>
          </a:bodyPr>
          <a:lstStyle/>
          <a:p>
            <a:pPr marL="0" indent="0" algn="just">
              <a:lnSpc>
                <a:spcPct val="107000"/>
              </a:lnSpc>
              <a:spcAft>
                <a:spcPts val="800"/>
              </a:spcAft>
              <a:buNone/>
            </a:pPr>
            <a:r>
              <a:rPr lang="en-GB" sz="1800" dirty="0">
                <a:effectLst/>
                <a:latin typeface="Arial" panose="020B0604020202020204" pitchFamily="34" charset="0"/>
                <a:ea typeface="Calibri" panose="020F0502020204030204" pitchFamily="34" charset="0"/>
                <a:cs typeface="Times New Roman" panose="02020603050405020304" pitchFamily="18" charset="0"/>
              </a:rPr>
              <a:t>Continuity Theory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States that as we get older, we attempt to perverse and maintain existing internal and external habits and ways of living life (Atchley, 1989). Therefore, elders try to maintain this continuity in their lives by adapting their life strategies that are connected to their past (for example, Mr. Truman is praying every single night before bed, because it is a routine he follows since he was young).</a:t>
            </a:r>
          </a:p>
        </p:txBody>
      </p:sp>
      <p:sp>
        <p:nvSpPr>
          <p:cNvPr id="4" name="TextBox 3">
            <a:extLst>
              <a:ext uri="{FF2B5EF4-FFF2-40B4-BE49-F238E27FC236}">
                <a16:creationId xmlns:a16="http://schemas.microsoft.com/office/drawing/2014/main" id="{D614E6FC-4B65-47B1-303C-CC2C547FC558}"/>
              </a:ext>
            </a:extLst>
          </p:cNvPr>
          <p:cNvSpPr txBox="1"/>
          <p:nvPr/>
        </p:nvSpPr>
        <p:spPr>
          <a:xfrm>
            <a:off x="1773027" y="4208941"/>
            <a:ext cx="9272953" cy="2649059"/>
          </a:xfrm>
          <a:prstGeom prst="rect">
            <a:avLst/>
          </a:prstGeom>
          <a:noFill/>
        </p:spPr>
        <p:txBody>
          <a:bodyPr wrap="square" rtlCol="0">
            <a:spAutoFit/>
          </a:bodyPr>
          <a:lstStyle/>
          <a:p>
            <a:pPr algn="just">
              <a:lnSpc>
                <a:spcPct val="107000"/>
              </a:lnSpc>
              <a:spcAft>
                <a:spcPts val="800"/>
              </a:spcAft>
            </a:pPr>
            <a:r>
              <a:rPr lang="en-GB" dirty="0">
                <a:effectLst/>
                <a:latin typeface="Arial" panose="020B0604020202020204" pitchFamily="34" charset="0"/>
                <a:ea typeface="Calibri" panose="020F0502020204030204" pitchFamily="34" charset="0"/>
                <a:cs typeface="Times New Roman" panose="02020603050405020304" pitchFamily="18" charset="0"/>
              </a:rPr>
              <a:t>Activity Theory</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dirty="0">
                <a:effectLst/>
                <a:latin typeface="Arial" panose="020B0604020202020204" pitchFamily="34" charset="0"/>
                <a:ea typeface="Calibri" panose="020F0502020204030204" pitchFamily="34" charset="0"/>
                <a:cs typeface="Times New Roman" panose="02020603050405020304" pitchFamily="18" charset="0"/>
              </a:rPr>
              <a:t>This theory focuses on being active and involved in pursuits that ultimately bring happiness (</a:t>
            </a:r>
            <a:r>
              <a:rPr lang="en-GB" dirty="0" err="1">
                <a:effectLst/>
                <a:latin typeface="Arial" panose="020B0604020202020204" pitchFamily="34" charset="0"/>
                <a:ea typeface="Calibri" panose="020F0502020204030204" pitchFamily="34" charset="0"/>
                <a:cs typeface="Times New Roman" panose="02020603050405020304" pitchFamily="18" charset="0"/>
              </a:rPr>
              <a:t>Mauk</a:t>
            </a:r>
            <a:r>
              <a:rPr lang="en-GB" dirty="0">
                <a:effectLst/>
                <a:latin typeface="Arial" panose="020B0604020202020204" pitchFamily="34" charset="0"/>
                <a:ea typeface="Calibri" panose="020F0502020204030204" pitchFamily="34" charset="0"/>
                <a:cs typeface="Times New Roman" panose="02020603050405020304" pitchFamily="18" charset="0"/>
              </a:rPr>
              <a:t>, 2010). Hence, there is a positive relationship between a person’s level of activity and life satisfaction (Diggs, 2008). For example, even though D.T. is suffering from gout which is a condition that has become a barrier between him and physical exercises, carers find other activities that allows him to be active, such as lifting gains while sitting down.</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9343545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D4075B-B88A-59E6-BBF9-CBAEA94619B7}"/>
              </a:ext>
            </a:extLst>
          </p:cNvPr>
          <p:cNvSpPr txBox="1"/>
          <p:nvPr/>
        </p:nvSpPr>
        <p:spPr>
          <a:xfrm>
            <a:off x="1735015" y="985412"/>
            <a:ext cx="9753600" cy="2353465"/>
          </a:xfrm>
          <a:prstGeom prst="rect">
            <a:avLst/>
          </a:prstGeom>
          <a:noFill/>
        </p:spPr>
        <p:txBody>
          <a:bodyPr wrap="square" rtlCol="0">
            <a:spAutoFit/>
          </a:bodyPr>
          <a:lstStyle/>
          <a:p>
            <a:pPr algn="just">
              <a:lnSpc>
                <a:spcPct val="107000"/>
              </a:lnSpc>
              <a:spcAft>
                <a:spcPts val="800"/>
              </a:spcAft>
            </a:pPr>
            <a:r>
              <a:rPr lang="en-GB" dirty="0" err="1">
                <a:effectLst/>
                <a:latin typeface="Arial" panose="020B0604020202020204" pitchFamily="34" charset="0"/>
                <a:ea typeface="Calibri" panose="020F0502020204030204" pitchFamily="34" charset="0"/>
                <a:cs typeface="Times New Roman" panose="02020603050405020304" pitchFamily="18" charset="0"/>
              </a:rPr>
              <a:t>Gerotranscendance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dirty="0">
                <a:effectLst/>
                <a:latin typeface="Arial" panose="020B0604020202020204" pitchFamily="34" charset="0"/>
                <a:ea typeface="Calibri" panose="020F0502020204030204" pitchFamily="34" charset="0"/>
                <a:cs typeface="Times New Roman" panose="02020603050405020304" pitchFamily="18" charset="0"/>
              </a:rPr>
              <a:t>This theory presents a positive view on aging (Rajani &amp; </a:t>
            </a:r>
            <a:r>
              <a:rPr lang="en-GB" dirty="0" err="1">
                <a:effectLst/>
                <a:latin typeface="Arial" panose="020B0604020202020204" pitchFamily="34" charset="0"/>
                <a:ea typeface="Calibri" panose="020F0502020204030204" pitchFamily="34" charset="0"/>
                <a:cs typeface="Times New Roman" panose="02020603050405020304" pitchFamily="18" charset="0"/>
              </a:rPr>
              <a:t>Jawaid</a:t>
            </a:r>
            <a:r>
              <a:rPr lang="en-GB" dirty="0">
                <a:effectLst/>
                <a:latin typeface="Arial" panose="020B0604020202020204" pitchFamily="34" charset="0"/>
                <a:ea typeface="Calibri" panose="020F0502020204030204" pitchFamily="34" charset="0"/>
                <a:cs typeface="Times New Roman" panose="02020603050405020304" pitchFamily="18" charset="0"/>
              </a:rPr>
              <a:t>, 2015). It focuses on the implications of acknowledging the fact that you are aging and be positive and optimistic about it. It refers to the process of accepting the aging process and embracing it. </a:t>
            </a:r>
            <a:r>
              <a:rPr lang="en-GB" sz="1800" dirty="0">
                <a:effectLst/>
                <a:latin typeface="Arial" panose="020B0604020202020204" pitchFamily="34" charset="0"/>
                <a:ea typeface="Calibri" panose="020F0502020204030204" pitchFamily="34" charset="0"/>
                <a:cs typeface="Times New Roman" panose="02020603050405020304" pitchFamily="18" charset="0"/>
              </a:rPr>
              <a:t>Mr. Turman is doing so by carrying out research about his conditions and collaborating with the carers to comply the most effective care plan for his treatments.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n-GB" dirty="0"/>
          </a:p>
        </p:txBody>
      </p:sp>
      <p:sp>
        <p:nvSpPr>
          <p:cNvPr id="5" name="TextBox 4">
            <a:extLst>
              <a:ext uri="{FF2B5EF4-FFF2-40B4-BE49-F238E27FC236}">
                <a16:creationId xmlns:a16="http://schemas.microsoft.com/office/drawing/2014/main" id="{448BA0FD-B251-37D0-5849-5D9AD85717EF}"/>
              </a:ext>
            </a:extLst>
          </p:cNvPr>
          <p:cNvSpPr txBox="1"/>
          <p:nvPr/>
        </p:nvSpPr>
        <p:spPr>
          <a:xfrm>
            <a:off x="1505056" y="3812727"/>
            <a:ext cx="10370422" cy="2649059"/>
          </a:xfrm>
          <a:prstGeom prst="rect">
            <a:avLst/>
          </a:prstGeom>
          <a:noFill/>
        </p:spPr>
        <p:txBody>
          <a:bodyPr wrap="square" rtlCol="0">
            <a:spAutoFit/>
          </a:bodyPr>
          <a:lstStyle/>
          <a:p>
            <a:pPr algn="just">
              <a:lnSpc>
                <a:spcPct val="107000"/>
              </a:lnSpc>
              <a:spcAft>
                <a:spcPts val="800"/>
              </a:spcAft>
            </a:pPr>
            <a:r>
              <a:rPr lang="en-GB" dirty="0">
                <a:effectLst/>
                <a:latin typeface="Arial" panose="020B0604020202020204" pitchFamily="34" charset="0"/>
                <a:ea typeface="Calibri" panose="020F0502020204030204" pitchFamily="34" charset="0"/>
                <a:cs typeface="Times New Roman" panose="02020603050405020304" pitchFamily="18" charset="0"/>
              </a:rPr>
              <a:t>Modernization Theory</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dirty="0">
                <a:effectLst/>
                <a:latin typeface="Arial" panose="020B0604020202020204" pitchFamily="34" charset="0"/>
                <a:ea typeface="Calibri" panose="020F0502020204030204" pitchFamily="34" charset="0"/>
                <a:cs typeface="Times New Roman" panose="02020603050405020304" pitchFamily="18" charset="0"/>
              </a:rPr>
              <a:t>It refers to the process of eroding the status of old people in the society (Thomas, 2019). This decline in the societal hierarchy of the elderly and their status, where they are not seen any more as family controllers, can turn into a positive matter where they are included in today’s trends and not left behind. It mostly reflects the inclusion of elders in modernity, such as owning a smartphone and have social media accounts. For example, D.T. has learned how to use Facebook and Reddit, and searches for information on his own on his tablet.</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3963256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B6DC8-5190-1891-1FD1-59C13E112A15}"/>
              </a:ext>
            </a:extLst>
          </p:cNvPr>
          <p:cNvSpPr>
            <a:spLocks noGrp="1"/>
          </p:cNvSpPr>
          <p:nvPr>
            <p:ph type="title"/>
          </p:nvPr>
        </p:nvSpPr>
        <p:spPr>
          <a:xfrm>
            <a:off x="1376695" y="322181"/>
            <a:ext cx="9486690" cy="834176"/>
          </a:xfrm>
        </p:spPr>
        <p:txBody>
          <a:bodyPr/>
          <a:lstStyle/>
          <a:p>
            <a:pPr algn="ctr"/>
            <a:r>
              <a:rPr lang="en-GB" dirty="0"/>
              <a:t>Policies</a:t>
            </a:r>
          </a:p>
        </p:txBody>
      </p:sp>
      <p:sp>
        <p:nvSpPr>
          <p:cNvPr id="3" name="Content Placeholder 2">
            <a:extLst>
              <a:ext uri="{FF2B5EF4-FFF2-40B4-BE49-F238E27FC236}">
                <a16:creationId xmlns:a16="http://schemas.microsoft.com/office/drawing/2014/main" id="{281105E6-3006-F976-121C-2F559C91990B}"/>
              </a:ext>
            </a:extLst>
          </p:cNvPr>
          <p:cNvSpPr>
            <a:spLocks noGrp="1"/>
          </p:cNvSpPr>
          <p:nvPr>
            <p:ph idx="1"/>
          </p:nvPr>
        </p:nvSpPr>
        <p:spPr>
          <a:xfrm>
            <a:off x="1376695" y="1289539"/>
            <a:ext cx="3253921" cy="3926152"/>
          </a:xfrm>
        </p:spPr>
        <p:txBody>
          <a:bodyPr>
            <a:normAutofit/>
          </a:bodyPr>
          <a:lstStyle/>
          <a:p>
            <a:pPr marL="0" indent="0" algn="just">
              <a:lnSpc>
                <a:spcPct val="107000"/>
              </a:lnSpc>
              <a:spcAft>
                <a:spcPts val="800"/>
              </a:spcAft>
              <a:buNone/>
            </a:pPr>
            <a:r>
              <a:rPr lang="en-GB" sz="1600" dirty="0">
                <a:effectLst/>
                <a:latin typeface="Arial" panose="020B0604020202020204" pitchFamily="34" charset="0"/>
                <a:ea typeface="Calibri" panose="020F0502020204030204" pitchFamily="34" charset="0"/>
                <a:cs typeface="Times New Roman" panose="02020603050405020304" pitchFamily="18" charset="0"/>
              </a:rPr>
              <a:t>Human Rights Act (1998)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600" dirty="0">
                <a:effectLst/>
                <a:latin typeface="Arial" panose="020B0604020202020204" pitchFamily="34" charset="0"/>
                <a:ea typeface="Calibri" panose="020F0502020204030204" pitchFamily="34" charset="0"/>
                <a:cs typeface="Times New Roman" panose="02020603050405020304" pitchFamily="18" charset="0"/>
              </a:rPr>
              <a:t>This Act states fundamental rights and freedoms that everyone in the UK is entitled to. It ensures that everyone is treated equally, with respect, and has access to the same level of care as everyone else (Equality and Human Rights Commission, 2018). </a:t>
            </a:r>
            <a:endParaRPr lang="en-GB" dirty="0"/>
          </a:p>
        </p:txBody>
      </p:sp>
      <p:sp>
        <p:nvSpPr>
          <p:cNvPr id="4" name="TextBox 3">
            <a:extLst>
              <a:ext uri="{FF2B5EF4-FFF2-40B4-BE49-F238E27FC236}">
                <a16:creationId xmlns:a16="http://schemas.microsoft.com/office/drawing/2014/main" id="{D5355D07-ED42-A3E0-1818-8D8DDBC5EA1B}"/>
              </a:ext>
            </a:extLst>
          </p:cNvPr>
          <p:cNvSpPr txBox="1"/>
          <p:nvPr/>
        </p:nvSpPr>
        <p:spPr>
          <a:xfrm>
            <a:off x="4958862" y="1595062"/>
            <a:ext cx="3997569" cy="2025876"/>
          </a:xfrm>
          <a:prstGeom prst="rect">
            <a:avLst/>
          </a:prstGeom>
          <a:noFill/>
        </p:spPr>
        <p:txBody>
          <a:bodyPr wrap="square" rtlCol="0">
            <a:spAutoFit/>
          </a:bodyPr>
          <a:lstStyle/>
          <a:p>
            <a:pPr algn="just">
              <a:lnSpc>
                <a:spcPct val="107000"/>
              </a:lnSpc>
              <a:spcAft>
                <a:spcPts val="800"/>
              </a:spcAft>
            </a:pPr>
            <a:r>
              <a:rPr lang="en-GB" sz="1600" dirty="0">
                <a:effectLst/>
                <a:latin typeface="Arial" panose="020B0604020202020204" pitchFamily="34" charset="0"/>
                <a:ea typeface="Calibri" panose="020F0502020204030204" pitchFamily="34" charset="0"/>
                <a:cs typeface="Times New Roman" panose="02020603050405020304" pitchFamily="18" charset="0"/>
              </a:rPr>
              <a:t>The Equality Act (2010)</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600" dirty="0">
                <a:effectLst/>
                <a:latin typeface="Arial" panose="020B0604020202020204" pitchFamily="34" charset="0"/>
                <a:ea typeface="Calibri" panose="020F0502020204030204" pitchFamily="34" charset="0"/>
                <a:cs typeface="Times New Roman" panose="02020603050405020304" pitchFamily="18" charset="0"/>
              </a:rPr>
              <a:t>It protects people from discrimination in the workplace and the wider society (Gov.uk, 2013). Therefore, people should not be discriminated based on their age, disability, race, sex, religion and other important factors (EHRC, 2020).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99FAEC14-0D8F-B143-A29A-8F9017ADCE80}"/>
              </a:ext>
            </a:extLst>
          </p:cNvPr>
          <p:cNvSpPr txBox="1"/>
          <p:nvPr/>
        </p:nvSpPr>
        <p:spPr>
          <a:xfrm>
            <a:off x="9284677" y="747483"/>
            <a:ext cx="2743200" cy="4526560"/>
          </a:xfrm>
          <a:prstGeom prst="rect">
            <a:avLst/>
          </a:prstGeom>
          <a:noFill/>
        </p:spPr>
        <p:txBody>
          <a:bodyPr wrap="square" rtlCol="0">
            <a:spAutoFit/>
          </a:bodyPr>
          <a:lstStyle/>
          <a:p>
            <a:pPr algn="just">
              <a:lnSpc>
                <a:spcPct val="107000"/>
              </a:lnSpc>
              <a:spcAft>
                <a:spcPts val="800"/>
              </a:spcAft>
            </a:pPr>
            <a:r>
              <a:rPr lang="en-GB" sz="1600" dirty="0">
                <a:effectLst/>
                <a:latin typeface="Arial" panose="020B0604020202020204" pitchFamily="34" charset="0"/>
                <a:ea typeface="Calibri" panose="020F0502020204030204" pitchFamily="34" charset="0"/>
                <a:cs typeface="Times New Roman" panose="02020603050405020304" pitchFamily="18" charset="0"/>
              </a:rPr>
              <a:t>The Care Act (2014)</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600" dirty="0">
                <a:effectLst/>
                <a:latin typeface="Arial" panose="020B0604020202020204" pitchFamily="34" charset="0"/>
                <a:ea typeface="Calibri" panose="020F0502020204030204" pitchFamily="34" charset="0"/>
                <a:cs typeface="Times New Roman" panose="02020603050405020304" pitchFamily="18" charset="0"/>
              </a:rPr>
              <a:t>Under this legislation, local authorities have the function to ensure that people living in their areas have access to high quality services and can get access to information and advice as well as receive services that prevent their care needs from becoming more serious. It focuses on improving people’s independence and wellbeing (Gov.uk, 2016).</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6" name="TextBox 5">
            <a:extLst>
              <a:ext uri="{FF2B5EF4-FFF2-40B4-BE49-F238E27FC236}">
                <a16:creationId xmlns:a16="http://schemas.microsoft.com/office/drawing/2014/main" id="{F2405E6B-577A-ABA1-AA53-AC155CD831AD}"/>
              </a:ext>
            </a:extLst>
          </p:cNvPr>
          <p:cNvSpPr txBox="1"/>
          <p:nvPr/>
        </p:nvSpPr>
        <p:spPr>
          <a:xfrm>
            <a:off x="1723293" y="5071355"/>
            <a:ext cx="9351107" cy="2426305"/>
          </a:xfrm>
          <a:prstGeom prst="rect">
            <a:avLst/>
          </a:prstGeom>
          <a:noFill/>
        </p:spPr>
        <p:txBody>
          <a:bodyPr wrap="square" rtlCol="0">
            <a:spAutoFit/>
          </a:bodyPr>
          <a:lstStyle/>
          <a:p>
            <a:pPr algn="just">
              <a:lnSpc>
                <a:spcPct val="107000"/>
              </a:lnSpc>
              <a:spcAft>
                <a:spcPts val="800"/>
              </a:spcAft>
            </a:pPr>
            <a:r>
              <a:rPr lang="en-GB" sz="1600" dirty="0">
                <a:effectLst/>
                <a:latin typeface="Arial" panose="020B0604020202020204" pitchFamily="34" charset="0"/>
                <a:ea typeface="Calibri" panose="020F0502020204030204" pitchFamily="34" charset="0"/>
                <a:cs typeface="Times New Roman" panose="02020603050405020304" pitchFamily="18" charset="0"/>
              </a:rPr>
              <a:t>Government-National Service Framework for Older People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600" dirty="0">
                <a:effectLst/>
                <a:latin typeface="Arial" panose="020B0604020202020204" pitchFamily="34" charset="0"/>
                <a:ea typeface="Calibri" panose="020F0502020204030204" pitchFamily="34" charset="0"/>
                <a:cs typeface="Times New Roman" panose="02020603050405020304" pitchFamily="18" charset="0"/>
              </a:rPr>
              <a:t>This policy sets quality standards for health and social care (Gov.uk, 2001). It ensures that old people are treated with respect, promotes healthy lifestyles and provides specialist care to reduce long term illnesses.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6187287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04440-FF09-B052-9A8E-93C818C2FF36}"/>
              </a:ext>
            </a:extLst>
          </p:cNvPr>
          <p:cNvSpPr>
            <a:spLocks noGrp="1"/>
          </p:cNvSpPr>
          <p:nvPr>
            <p:ph type="title"/>
          </p:nvPr>
        </p:nvSpPr>
        <p:spPr/>
        <p:txBody>
          <a:bodyPr/>
          <a:lstStyle/>
          <a:p>
            <a:pPr algn="ctr"/>
            <a:r>
              <a:rPr lang="en-GB" dirty="0"/>
              <a:t>Conclusion</a:t>
            </a:r>
          </a:p>
        </p:txBody>
      </p:sp>
      <p:sp>
        <p:nvSpPr>
          <p:cNvPr id="3" name="Content Placeholder 2">
            <a:extLst>
              <a:ext uri="{FF2B5EF4-FFF2-40B4-BE49-F238E27FC236}">
                <a16:creationId xmlns:a16="http://schemas.microsoft.com/office/drawing/2014/main" id="{88AC50A8-E6A7-3411-1A97-378F3629ADD7}"/>
              </a:ext>
            </a:extLst>
          </p:cNvPr>
          <p:cNvSpPr>
            <a:spLocks noGrp="1"/>
          </p:cNvSpPr>
          <p:nvPr>
            <p:ph idx="1"/>
          </p:nvPr>
        </p:nvSpPr>
        <p:spPr>
          <a:xfrm>
            <a:off x="1587710" y="2005781"/>
            <a:ext cx="9486690" cy="3926152"/>
          </a:xfrm>
        </p:spPr>
        <p:txBody>
          <a:bodyPr/>
          <a:lstStyle/>
          <a:p>
            <a:pPr marL="0" indent="0" algn="ctr">
              <a:buNone/>
            </a:pPr>
            <a:r>
              <a:rPr lang="en-GB" sz="2400" dirty="0">
                <a:effectLst/>
                <a:latin typeface="Arial" panose="020B0604020202020204" pitchFamily="34" charset="0"/>
                <a:ea typeface="Calibri" panose="020F0502020204030204" pitchFamily="34" charset="0"/>
                <a:cs typeface="Times New Roman" panose="02020603050405020304" pitchFamily="18" charset="0"/>
              </a:rPr>
              <a:t>In conclusion, this presentation aims to exemplify in great detail a care plan of a patient called David Truman. His conditions and treatment have been under supervision for quite some time before a care plan as been elaborated. The goal is to highlight the importance of an effective care plan and the implications of such approach. Therefore, policies, theories, both that have turned into practices such as the person centred care process and advocacy, prove how vital it is to take care of your patients and pay attention to details about them.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40698389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85AEA-5BA6-02F6-B7BE-9DA9BD2FB6A0}"/>
              </a:ext>
            </a:extLst>
          </p:cNvPr>
          <p:cNvSpPr>
            <a:spLocks noGrp="1"/>
          </p:cNvSpPr>
          <p:nvPr>
            <p:ph type="title"/>
          </p:nvPr>
        </p:nvSpPr>
        <p:spPr>
          <a:xfrm>
            <a:off x="1587710" y="279516"/>
            <a:ext cx="9486690" cy="799007"/>
          </a:xfrm>
        </p:spPr>
        <p:txBody>
          <a:bodyPr>
            <a:normAutofit/>
          </a:bodyPr>
          <a:lstStyle/>
          <a:p>
            <a:pPr algn="ctr"/>
            <a:r>
              <a:rPr lang="en-GB" sz="3600" dirty="0"/>
              <a:t>References</a:t>
            </a:r>
          </a:p>
        </p:txBody>
      </p:sp>
      <p:sp>
        <p:nvSpPr>
          <p:cNvPr id="3" name="Content Placeholder 2">
            <a:extLst>
              <a:ext uri="{FF2B5EF4-FFF2-40B4-BE49-F238E27FC236}">
                <a16:creationId xmlns:a16="http://schemas.microsoft.com/office/drawing/2014/main" id="{FEA5236F-60A2-A397-F77A-721F69FBEC62}"/>
              </a:ext>
            </a:extLst>
          </p:cNvPr>
          <p:cNvSpPr>
            <a:spLocks noGrp="1"/>
          </p:cNvSpPr>
          <p:nvPr>
            <p:ph idx="1"/>
          </p:nvPr>
        </p:nvSpPr>
        <p:spPr>
          <a:xfrm>
            <a:off x="1175448" y="937846"/>
            <a:ext cx="10311213" cy="5640638"/>
          </a:xfrm>
        </p:spPr>
        <p:txBody>
          <a:bodyPr>
            <a:normAutofit fontScale="92500"/>
          </a:bodyPr>
          <a:lstStyle/>
          <a:p>
            <a:pPr marL="342900" indent="-342900" algn="just">
              <a:lnSpc>
                <a:spcPct val="107000"/>
              </a:lnSpc>
              <a:spcAft>
                <a:spcPts val="800"/>
              </a:spcAft>
              <a:buFont typeface="+mj-lt"/>
              <a:buAutoNum type="arabicPeriod"/>
              <a:tabLst>
                <a:tab pos="4663440" algn="l"/>
              </a:tabLst>
            </a:pPr>
            <a:r>
              <a:rPr lang="en-GB" sz="1800" dirty="0" err="1">
                <a:effectLst/>
                <a:latin typeface="Arial" panose="020B0604020202020204" pitchFamily="34" charset="0"/>
                <a:ea typeface="Calibri" panose="020F0502020204030204" pitchFamily="34" charset="0"/>
                <a:cs typeface="Times New Roman" panose="02020603050405020304" pitchFamily="18" charset="0"/>
              </a:rPr>
              <a:t>AgeUK</a:t>
            </a:r>
            <a:r>
              <a:rPr lang="en-GB" sz="1800" dirty="0">
                <a:effectLst/>
                <a:latin typeface="Arial" panose="020B0604020202020204" pitchFamily="34" charset="0"/>
                <a:ea typeface="Calibri" panose="020F0502020204030204" pitchFamily="34" charset="0"/>
                <a:cs typeface="Times New Roman" panose="02020603050405020304" pitchFamily="18" charset="0"/>
              </a:rPr>
              <a:t> (2022) Homecare: How to find the care you need at home [online]. Available at: </a:t>
            </a:r>
            <a:r>
              <a:rPr lang="en-GB" sz="18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2"/>
              </a:rPr>
              <a:t>https://www.ageuk.org.uk/information-advice/care/arranging-care/homecare/</a:t>
            </a:r>
            <a:r>
              <a:rPr lang="en-GB" sz="1800" dirty="0">
                <a:effectLst/>
                <a:latin typeface="Arial" panose="020B0604020202020204" pitchFamily="34" charset="0"/>
                <a:ea typeface="Calibri" panose="020F0502020204030204" pitchFamily="34" charset="0"/>
                <a:cs typeface="Times New Roman" panose="02020603050405020304" pitchFamily="18" charset="0"/>
              </a:rPr>
              <a:t> (Accessed 6 July 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mj-lt"/>
              <a:buAutoNum type="arabicPeriod"/>
              <a:tabLst>
                <a:tab pos="4663440" algn="l"/>
              </a:tabLst>
            </a:pPr>
            <a:r>
              <a:rPr lang="en-GB" sz="1800" dirty="0">
                <a:effectLst/>
                <a:latin typeface="Arial" panose="020B0604020202020204" pitchFamily="34" charset="0"/>
                <a:ea typeface="Calibri" panose="020F0502020204030204" pitchFamily="34" charset="0"/>
                <a:cs typeface="Times New Roman" panose="02020603050405020304" pitchFamily="18" charset="0"/>
              </a:rPr>
              <a:t>Atchley, R. C. (1989), ‘A continuity theory of normal aging’, </a:t>
            </a:r>
            <a:r>
              <a:rPr lang="en-GB" sz="1800" i="1" dirty="0">
                <a:effectLst/>
                <a:latin typeface="Arial" panose="020B0604020202020204" pitchFamily="34" charset="0"/>
                <a:ea typeface="Calibri" panose="020F0502020204030204" pitchFamily="34" charset="0"/>
                <a:cs typeface="Times New Roman" panose="02020603050405020304" pitchFamily="18" charset="0"/>
              </a:rPr>
              <a:t>The Gerontologist</a:t>
            </a:r>
            <a:r>
              <a:rPr lang="en-GB" sz="1800" dirty="0">
                <a:effectLst/>
                <a:latin typeface="Arial" panose="020B0604020202020204" pitchFamily="34" charset="0"/>
                <a:ea typeface="Calibri" panose="020F0502020204030204" pitchFamily="34" charset="0"/>
                <a:cs typeface="Times New Roman" panose="02020603050405020304" pitchFamily="18" charset="0"/>
              </a:rPr>
              <a:t>, 29(2), pp.183-190.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mj-lt"/>
              <a:buAutoNum type="arabicPeriod"/>
              <a:tabLst>
                <a:tab pos="4663440" algn="l"/>
              </a:tabLst>
            </a:pPr>
            <a:r>
              <a:rPr lang="en-GB" sz="1800" dirty="0">
                <a:effectLst/>
                <a:latin typeface="Arial" panose="020B0604020202020204" pitchFamily="34" charset="0"/>
                <a:ea typeface="Calibri" panose="020F0502020204030204" pitchFamily="34" charset="0"/>
                <a:cs typeface="Times New Roman" panose="02020603050405020304" pitchFamily="18" charset="0"/>
              </a:rPr>
              <a:t>Better Government for Older People (2000) </a:t>
            </a:r>
            <a:r>
              <a:rPr lang="en-GB" sz="1800" i="1" dirty="0">
                <a:effectLst/>
                <a:latin typeface="Arial" panose="020B0604020202020204" pitchFamily="34" charset="0"/>
                <a:ea typeface="Calibri" panose="020F0502020204030204" pitchFamily="34" charset="0"/>
                <a:cs typeface="Times New Roman" panose="02020603050405020304" pitchFamily="18" charset="0"/>
              </a:rPr>
              <a:t>Making a Difference: Better Government for Older People Programme Evaluation Report. </a:t>
            </a:r>
            <a:r>
              <a:rPr lang="en-GB" sz="1800" dirty="0">
                <a:effectLst/>
                <a:latin typeface="Arial" panose="020B0604020202020204" pitchFamily="34" charset="0"/>
                <a:ea typeface="Calibri" panose="020F0502020204030204" pitchFamily="34" charset="0"/>
                <a:cs typeface="Times New Roman" panose="02020603050405020304" pitchFamily="18" charset="0"/>
              </a:rPr>
              <a:t>Warwick: Local Government Centre/University of Warwick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mj-lt"/>
              <a:buAutoNum type="arabicPeriod"/>
              <a:tabLst>
                <a:tab pos="4663440" algn="l"/>
              </a:tabLst>
            </a:pPr>
            <a:r>
              <a:rPr lang="en-GB" sz="1800" dirty="0">
                <a:effectLst/>
                <a:latin typeface="Arial" panose="020B0604020202020204" pitchFamily="34" charset="0"/>
                <a:ea typeface="Calibri" panose="020F0502020204030204" pitchFamily="34" charset="0"/>
                <a:cs typeface="Times New Roman" panose="02020603050405020304" pitchFamily="18" charset="0"/>
              </a:rPr>
              <a:t>CDC (2020) </a:t>
            </a:r>
            <a:r>
              <a:rPr lang="en-GB" sz="1800" i="1" dirty="0">
                <a:effectLst/>
                <a:latin typeface="Arial" panose="020B0604020202020204" pitchFamily="34" charset="0"/>
                <a:ea typeface="Calibri" panose="020F0502020204030204" pitchFamily="34" charset="0"/>
                <a:cs typeface="Times New Roman" panose="02020603050405020304" pitchFamily="18" charset="0"/>
              </a:rPr>
              <a:t>Gout</a:t>
            </a:r>
            <a:r>
              <a:rPr lang="en-GB" sz="1800" dirty="0">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18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3"/>
              </a:rPr>
              <a:t>https://www.cdc.gov/arthritis/basics/gout.html</a:t>
            </a:r>
            <a:r>
              <a:rPr lang="en-GB" sz="1800" dirty="0">
                <a:effectLst/>
                <a:latin typeface="Arial" panose="020B0604020202020204" pitchFamily="34" charset="0"/>
                <a:ea typeface="Calibri" panose="020F0502020204030204" pitchFamily="34" charset="0"/>
                <a:cs typeface="Times New Roman" panose="02020603050405020304" pitchFamily="18" charset="0"/>
              </a:rPr>
              <a:t> (Accessed 10 July 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mj-lt"/>
              <a:buAutoNum type="arabicPeriod"/>
              <a:tabLst>
                <a:tab pos="4663440" algn="l"/>
              </a:tabLst>
            </a:pPr>
            <a:r>
              <a:rPr lang="en-GB" sz="1800" dirty="0">
                <a:effectLst/>
                <a:latin typeface="Arial" panose="020B0604020202020204" pitchFamily="34" charset="0"/>
                <a:ea typeface="Calibri" panose="020F0502020204030204" pitchFamily="34" charset="0"/>
                <a:cs typeface="Times New Roman" panose="02020603050405020304" pitchFamily="18" charset="0"/>
              </a:rPr>
              <a:t>Diggs, J. (2008), ‘Activity theory of aging’, </a:t>
            </a:r>
            <a:r>
              <a:rPr lang="en-GB" sz="1800" i="1" dirty="0">
                <a:effectLst/>
                <a:latin typeface="Arial" panose="020B0604020202020204" pitchFamily="34" charset="0"/>
                <a:ea typeface="Calibri" panose="020F0502020204030204" pitchFamily="34" charset="0"/>
                <a:cs typeface="Times New Roman" panose="02020603050405020304" pitchFamily="18" charset="0"/>
              </a:rPr>
              <a:t>Encyclopaedia of Aging and Public Health</a:t>
            </a:r>
            <a:r>
              <a:rPr lang="en-GB" sz="1800" dirty="0">
                <a:effectLst/>
                <a:latin typeface="Arial" panose="020B0604020202020204" pitchFamily="34" charset="0"/>
                <a:ea typeface="Calibri" panose="020F0502020204030204" pitchFamily="34" charset="0"/>
                <a:cs typeface="Times New Roman" panose="02020603050405020304" pitchFamily="18" charset="0"/>
              </a:rPr>
              <a:t>, 1(1), pp. 79-81.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mj-lt"/>
              <a:buAutoNum type="arabicPeriod"/>
              <a:tabLst>
                <a:tab pos="4663440" algn="l"/>
              </a:tabLst>
            </a:pPr>
            <a:r>
              <a:rPr lang="en-GB" sz="1800" dirty="0">
                <a:effectLst/>
                <a:latin typeface="Arial" panose="020B0604020202020204" pitchFamily="34" charset="0"/>
                <a:ea typeface="Calibri" panose="020F0502020204030204" pitchFamily="34" charset="0"/>
                <a:cs typeface="Times New Roman" panose="02020603050405020304" pitchFamily="18" charset="0"/>
              </a:rPr>
              <a:t>EHCRC (2020) </a:t>
            </a:r>
            <a:r>
              <a:rPr lang="en-GB" sz="1800" i="1" dirty="0">
                <a:effectLst/>
                <a:latin typeface="Arial" panose="020B0604020202020204" pitchFamily="34" charset="0"/>
                <a:ea typeface="Calibri" panose="020F0502020204030204" pitchFamily="34" charset="0"/>
                <a:cs typeface="Times New Roman" panose="02020603050405020304" pitchFamily="18" charset="0"/>
              </a:rPr>
              <a:t>Your Rights Under the Equality Act 2010</a:t>
            </a:r>
            <a:r>
              <a:rPr lang="en-GB" sz="1800" dirty="0">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18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4"/>
              </a:rPr>
              <a:t>https://www.equalityhumanrights.com/en/advice-and-guidance/your-rights-under-equality-act-2010#:~:text=Under%20the%20Equality%20Act%2C%20there,gender%20reassignment</a:t>
            </a:r>
            <a:r>
              <a:rPr lang="en-GB" sz="1800" dirty="0">
                <a:effectLst/>
                <a:latin typeface="Arial" panose="020B0604020202020204" pitchFamily="34" charset="0"/>
                <a:ea typeface="Calibri" panose="020F0502020204030204" pitchFamily="34" charset="0"/>
                <a:cs typeface="Times New Roman" panose="02020603050405020304" pitchFamily="18" charset="0"/>
              </a:rPr>
              <a:t> (Accessed 10 July 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mj-lt"/>
              <a:buAutoNum type="arabicPeriod"/>
              <a:tabLst>
                <a:tab pos="4663440" algn="l"/>
              </a:tabLst>
            </a:pPr>
            <a:r>
              <a:rPr lang="en-GB" sz="1800" dirty="0">
                <a:effectLst/>
                <a:latin typeface="Arial" panose="020B0604020202020204" pitchFamily="34" charset="0"/>
                <a:ea typeface="Calibri" panose="020F0502020204030204" pitchFamily="34" charset="0"/>
                <a:cs typeface="Times New Roman" panose="02020603050405020304" pitchFamily="18" charset="0"/>
              </a:rPr>
              <a:t>Equality and Human Rights Commission (2018) </a:t>
            </a:r>
            <a:r>
              <a:rPr lang="en-GB" sz="1800" i="1" dirty="0">
                <a:effectLst/>
                <a:latin typeface="Arial" panose="020B0604020202020204" pitchFamily="34" charset="0"/>
                <a:ea typeface="Calibri" panose="020F0502020204030204" pitchFamily="34" charset="0"/>
                <a:cs typeface="Times New Roman" panose="02020603050405020304" pitchFamily="18" charset="0"/>
              </a:rPr>
              <a:t>The Human Rights Act</a:t>
            </a:r>
            <a:r>
              <a:rPr lang="en-GB" sz="1800" dirty="0">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18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5"/>
              </a:rPr>
              <a:t>https://www.equalityhumanrights.com/en/human-rights/human-rights-act</a:t>
            </a:r>
            <a:r>
              <a:rPr lang="en-GB" sz="1800" dirty="0">
                <a:effectLst/>
                <a:latin typeface="Arial" panose="020B0604020202020204" pitchFamily="34" charset="0"/>
                <a:ea typeface="Calibri" panose="020F0502020204030204" pitchFamily="34" charset="0"/>
                <a:cs typeface="Times New Roman" panose="02020603050405020304" pitchFamily="18" charset="0"/>
              </a:rPr>
              <a:t> (Accessed 10 July 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8110611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7BD2ADA-EF44-9CD7-636B-235827FD7A08}"/>
              </a:ext>
            </a:extLst>
          </p:cNvPr>
          <p:cNvSpPr>
            <a:spLocks noGrp="1"/>
          </p:cNvSpPr>
          <p:nvPr>
            <p:ph idx="1"/>
          </p:nvPr>
        </p:nvSpPr>
        <p:spPr>
          <a:xfrm>
            <a:off x="1289538" y="187569"/>
            <a:ext cx="10726616" cy="6471139"/>
          </a:xfrm>
        </p:spPr>
        <p:txBody>
          <a:bodyPr>
            <a:noAutofit/>
          </a:bodyPr>
          <a:lstStyle/>
          <a:p>
            <a:pPr marL="0" lvl="0" indent="0" algn="just">
              <a:lnSpc>
                <a:spcPct val="107000"/>
              </a:lnSpc>
              <a:buNone/>
              <a:tabLst>
                <a:tab pos="4663440" algn="l"/>
              </a:tabLst>
            </a:pPr>
            <a:r>
              <a:rPr lang="en-GB" sz="1100" dirty="0">
                <a:effectLst/>
                <a:latin typeface="Arial" panose="020B0604020202020204" pitchFamily="34" charset="0"/>
                <a:ea typeface="Calibri" panose="020F0502020204030204" pitchFamily="34" charset="0"/>
                <a:cs typeface="Times New Roman" panose="02020603050405020304" pitchFamily="18" charset="0"/>
              </a:rPr>
              <a:t>8. Gov.uk (2001) </a:t>
            </a:r>
            <a:r>
              <a:rPr lang="en-GB" sz="1100" i="1" dirty="0">
                <a:effectLst/>
                <a:latin typeface="Arial" panose="020B0604020202020204" pitchFamily="34" charset="0"/>
                <a:ea typeface="Calibri" panose="020F0502020204030204" pitchFamily="34" charset="0"/>
                <a:cs typeface="Times New Roman" panose="02020603050405020304" pitchFamily="18" charset="0"/>
              </a:rPr>
              <a:t>National service framework: older people </a:t>
            </a:r>
            <a:r>
              <a:rPr lang="en-GB" sz="1100" dirty="0">
                <a:effectLst/>
                <a:latin typeface="Arial" panose="020B0604020202020204" pitchFamily="34" charset="0"/>
                <a:ea typeface="Calibri" panose="020F0502020204030204" pitchFamily="34" charset="0"/>
                <a:cs typeface="Times New Roman" panose="02020603050405020304" pitchFamily="18" charset="0"/>
              </a:rPr>
              <a:t>[online]. Available at: </a:t>
            </a:r>
            <a:r>
              <a:rPr lang="en-GB" sz="11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2"/>
              </a:rPr>
              <a:t>https://www.gov.uk/government/publications/quality-standards-for-care-services-for-older-people</a:t>
            </a:r>
            <a:r>
              <a:rPr lang="en-GB" sz="1100" dirty="0">
                <a:effectLst/>
                <a:latin typeface="Arial" panose="020B0604020202020204" pitchFamily="34" charset="0"/>
                <a:ea typeface="Calibri" panose="020F0502020204030204" pitchFamily="34" charset="0"/>
                <a:cs typeface="Times New Roman" panose="02020603050405020304" pitchFamily="18" charset="0"/>
              </a:rPr>
              <a:t> (Accessed 10 July 2022).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tabLst>
                <a:tab pos="4663440" algn="l"/>
              </a:tabLst>
            </a:pPr>
            <a:r>
              <a:rPr lang="en-GB" sz="1100" dirty="0">
                <a:effectLst/>
                <a:latin typeface="Arial" panose="020B0604020202020204" pitchFamily="34" charset="0"/>
                <a:ea typeface="Calibri" panose="020F0502020204030204" pitchFamily="34" charset="0"/>
                <a:cs typeface="Times New Roman" panose="02020603050405020304" pitchFamily="18" charset="0"/>
              </a:rPr>
              <a:t>9. Gov.uk (2013) </a:t>
            </a:r>
            <a:r>
              <a:rPr lang="en-GB" sz="1100" i="1" dirty="0">
                <a:effectLst/>
                <a:latin typeface="Arial" panose="020B0604020202020204" pitchFamily="34" charset="0"/>
                <a:ea typeface="Calibri" panose="020F0502020204030204" pitchFamily="34" charset="0"/>
                <a:cs typeface="Times New Roman" panose="02020603050405020304" pitchFamily="18" charset="0"/>
              </a:rPr>
              <a:t>Equality Act 2010: guidance</a:t>
            </a:r>
            <a:r>
              <a:rPr lang="en-GB" sz="1100" dirty="0">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11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3"/>
              </a:rPr>
              <a:t>https://www.gov.uk/guidance/equality-act-2010-guidance</a:t>
            </a:r>
            <a:r>
              <a:rPr lang="en-GB" sz="1100" dirty="0">
                <a:effectLst/>
                <a:latin typeface="Arial" panose="020B0604020202020204" pitchFamily="34" charset="0"/>
                <a:ea typeface="Calibri" panose="020F0502020204030204" pitchFamily="34" charset="0"/>
                <a:cs typeface="Times New Roman" panose="02020603050405020304" pitchFamily="18" charset="0"/>
              </a:rPr>
              <a:t> (Accessed 10 July 2022).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tabLst>
                <a:tab pos="4663440" algn="l"/>
              </a:tabLst>
            </a:pPr>
            <a:r>
              <a:rPr lang="en-GB" sz="1100" dirty="0">
                <a:effectLst/>
                <a:latin typeface="Arial" panose="020B0604020202020204" pitchFamily="34" charset="0"/>
                <a:ea typeface="Calibri" panose="020F0502020204030204" pitchFamily="34" charset="0"/>
                <a:cs typeface="Times New Roman" panose="02020603050405020304" pitchFamily="18" charset="0"/>
              </a:rPr>
              <a:t>10. Gov.uk (2016) </a:t>
            </a:r>
            <a:r>
              <a:rPr lang="en-GB" sz="1100" i="1" dirty="0">
                <a:effectLst/>
                <a:latin typeface="Arial" panose="020B0604020202020204" pitchFamily="34" charset="0"/>
                <a:ea typeface="Calibri" panose="020F0502020204030204" pitchFamily="34" charset="0"/>
                <a:cs typeface="Times New Roman" panose="02020603050405020304" pitchFamily="18" charset="0"/>
              </a:rPr>
              <a:t>Guidance – Care Act factsheets</a:t>
            </a:r>
            <a:r>
              <a:rPr lang="en-GB" sz="1100" dirty="0">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11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4"/>
              </a:rPr>
              <a:t>https://www.gov.uk/government/publications/care-act-2014-part-1-factsheets/care-act-factsheets</a:t>
            </a:r>
            <a:r>
              <a:rPr lang="en-GB" sz="1100" dirty="0">
                <a:effectLst/>
                <a:latin typeface="Arial" panose="020B0604020202020204" pitchFamily="34" charset="0"/>
                <a:ea typeface="Calibri" panose="020F0502020204030204" pitchFamily="34" charset="0"/>
                <a:cs typeface="Times New Roman" panose="02020603050405020304" pitchFamily="18" charset="0"/>
              </a:rPr>
              <a:t> (Accessed 10 July 2022).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tabLst>
                <a:tab pos="4663440" algn="l"/>
              </a:tabLst>
            </a:pPr>
            <a:r>
              <a:rPr lang="en-GB" sz="1100" dirty="0">
                <a:effectLst/>
                <a:latin typeface="Arial" panose="020B0604020202020204" pitchFamily="34" charset="0"/>
                <a:ea typeface="Calibri" panose="020F0502020204030204" pitchFamily="34" charset="0"/>
                <a:cs typeface="Times New Roman" panose="02020603050405020304" pitchFamily="18" charset="0"/>
              </a:rPr>
              <a:t>11. </a:t>
            </a:r>
            <a:r>
              <a:rPr lang="en-GB" sz="1100" dirty="0" err="1">
                <a:effectLst/>
                <a:latin typeface="Arial" panose="020B0604020202020204" pitchFamily="34" charset="0"/>
                <a:ea typeface="Calibri" panose="020F0502020204030204" pitchFamily="34" charset="0"/>
                <a:cs typeface="Times New Roman" panose="02020603050405020304" pitchFamily="18" charset="0"/>
              </a:rPr>
              <a:t>Håkansson</a:t>
            </a:r>
            <a:r>
              <a:rPr lang="en-GB" sz="1100" dirty="0">
                <a:effectLst/>
                <a:latin typeface="Arial" panose="020B0604020202020204" pitchFamily="34" charset="0"/>
                <a:ea typeface="Calibri" panose="020F0502020204030204" pitchFamily="34" charset="0"/>
                <a:cs typeface="Times New Roman" panose="02020603050405020304" pitchFamily="18" charset="0"/>
              </a:rPr>
              <a:t> Eklund, J., et al., (2019), ‘Same </a:t>
            </a:r>
            <a:r>
              <a:rPr lang="en-GB" sz="1100" dirty="0" err="1">
                <a:effectLst/>
                <a:latin typeface="Arial" panose="020B0604020202020204" pitchFamily="34" charset="0"/>
                <a:ea typeface="Calibri" panose="020F0502020204030204" pitchFamily="34" charset="0"/>
                <a:cs typeface="Times New Roman" panose="02020603050405020304" pitchFamily="18" charset="0"/>
              </a:rPr>
              <a:t>same</a:t>
            </a:r>
            <a:r>
              <a:rPr lang="en-GB" sz="1100" dirty="0">
                <a:effectLst/>
                <a:latin typeface="Arial" panose="020B0604020202020204" pitchFamily="34" charset="0"/>
                <a:ea typeface="Calibri" panose="020F0502020204030204" pitchFamily="34" charset="0"/>
                <a:cs typeface="Times New Roman" panose="02020603050405020304" pitchFamily="18" charset="0"/>
              </a:rPr>
              <a:t> or different? A review of reviews of person-centred and patient-centred care’, </a:t>
            </a:r>
            <a:r>
              <a:rPr lang="en-GB" sz="1100" i="1" dirty="0">
                <a:effectLst/>
                <a:latin typeface="Arial" panose="020B0604020202020204" pitchFamily="34" charset="0"/>
                <a:ea typeface="Calibri" panose="020F0502020204030204" pitchFamily="34" charset="0"/>
                <a:cs typeface="Times New Roman" panose="02020603050405020304" pitchFamily="18" charset="0"/>
              </a:rPr>
              <a:t>Patient education and counselling</a:t>
            </a:r>
            <a:r>
              <a:rPr lang="en-GB" sz="1100" dirty="0">
                <a:effectLst/>
                <a:latin typeface="Arial" panose="020B0604020202020204" pitchFamily="34" charset="0"/>
                <a:ea typeface="Calibri" panose="020F0502020204030204" pitchFamily="34" charset="0"/>
                <a:cs typeface="Times New Roman" panose="02020603050405020304" pitchFamily="18" charset="0"/>
              </a:rPr>
              <a:t>, 1(1), pp.3-11.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tabLst>
                <a:tab pos="4663440" algn="l"/>
              </a:tabLst>
            </a:pPr>
            <a:r>
              <a:rPr lang="en-GB" sz="1100" dirty="0">
                <a:effectLst/>
                <a:latin typeface="Arial" panose="020B0604020202020204" pitchFamily="34" charset="0"/>
                <a:ea typeface="Calibri" panose="020F0502020204030204" pitchFamily="34" charset="0"/>
                <a:cs typeface="Times New Roman" panose="02020603050405020304" pitchFamily="18" charset="0"/>
              </a:rPr>
              <a:t>12. Han, C. J. (2016), ‘A concept analysis of personalized health care in nursing’, </a:t>
            </a:r>
            <a:r>
              <a:rPr lang="en-GB" sz="1100" i="1" dirty="0">
                <a:effectLst/>
                <a:latin typeface="Arial" panose="020B0604020202020204" pitchFamily="34" charset="0"/>
                <a:ea typeface="Calibri" panose="020F0502020204030204" pitchFamily="34" charset="0"/>
                <a:cs typeface="Times New Roman" panose="02020603050405020304" pitchFamily="18" charset="0"/>
              </a:rPr>
              <a:t>Nursing Forum</a:t>
            </a:r>
            <a:r>
              <a:rPr lang="en-GB" sz="1100" dirty="0">
                <a:effectLst/>
                <a:latin typeface="Arial" panose="020B0604020202020204" pitchFamily="34" charset="0"/>
                <a:ea typeface="Calibri" panose="020F0502020204030204" pitchFamily="34" charset="0"/>
                <a:cs typeface="Times New Roman" panose="02020603050405020304" pitchFamily="18" charset="0"/>
              </a:rPr>
              <a:t>, 51(1), pp. 32-39.</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pPr>
            <a:r>
              <a:rPr lang="en-GB" sz="1100" dirty="0">
                <a:effectLst/>
                <a:latin typeface="Arial" panose="020B0604020202020204" pitchFamily="34" charset="0"/>
                <a:ea typeface="Calibri" panose="020F0502020204030204" pitchFamily="34" charset="0"/>
                <a:cs typeface="Times New Roman" panose="02020603050405020304" pitchFamily="18" charset="0"/>
              </a:rPr>
              <a:t>13. </a:t>
            </a:r>
            <a:r>
              <a:rPr lang="en-GB" sz="1100" dirty="0" err="1">
                <a:effectLst/>
                <a:latin typeface="Arial" panose="020B0604020202020204" pitchFamily="34" charset="0"/>
                <a:ea typeface="Calibri" panose="020F0502020204030204" pitchFamily="34" charset="0"/>
                <a:cs typeface="Times New Roman" panose="02020603050405020304" pitchFamily="18" charset="0"/>
              </a:rPr>
              <a:t>Hayhoe</a:t>
            </a:r>
            <a:r>
              <a:rPr lang="en-GB" sz="1100" dirty="0">
                <a:effectLst/>
                <a:latin typeface="Arial" panose="020B0604020202020204" pitchFamily="34" charset="0"/>
                <a:ea typeface="Calibri" panose="020F0502020204030204" pitchFamily="34" charset="0"/>
                <a:cs typeface="Times New Roman" panose="02020603050405020304" pitchFamily="18" charset="0"/>
              </a:rPr>
              <a:t>, B., &amp; Howe, A. (2011), ‘Advance care planning under the Mental Capacity Act 2005 in primary care’, </a:t>
            </a:r>
            <a:r>
              <a:rPr lang="en-GB" sz="1100" i="1" dirty="0">
                <a:effectLst/>
                <a:latin typeface="Arial" panose="020B0604020202020204" pitchFamily="34" charset="0"/>
                <a:ea typeface="Calibri" panose="020F0502020204030204" pitchFamily="34" charset="0"/>
                <a:cs typeface="Times New Roman" panose="02020603050405020304" pitchFamily="18" charset="0"/>
              </a:rPr>
              <a:t>British Journal of General Practice</a:t>
            </a:r>
            <a:r>
              <a:rPr lang="en-GB" sz="1100" dirty="0">
                <a:effectLst/>
                <a:latin typeface="Arial" panose="020B0604020202020204" pitchFamily="34" charset="0"/>
                <a:ea typeface="Calibri" panose="020F0502020204030204" pitchFamily="34" charset="0"/>
                <a:cs typeface="Times New Roman" panose="02020603050405020304" pitchFamily="18" charset="0"/>
              </a:rPr>
              <a:t>, 61(589), e537-e541.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tabLst>
                <a:tab pos="4663440" algn="l"/>
              </a:tabLst>
            </a:pPr>
            <a:r>
              <a:rPr lang="en-GB" sz="1100" dirty="0">
                <a:effectLst/>
                <a:latin typeface="Arial" panose="020B0604020202020204" pitchFamily="34" charset="0"/>
                <a:ea typeface="Calibri" panose="020F0502020204030204" pitchFamily="34" charset="0"/>
                <a:cs typeface="Times New Roman" panose="02020603050405020304" pitchFamily="18" charset="0"/>
              </a:rPr>
              <a:t>14. </a:t>
            </a:r>
            <a:r>
              <a:rPr lang="en-GB" sz="1100" dirty="0" err="1">
                <a:effectLst/>
                <a:latin typeface="Arial" panose="020B0604020202020204" pitchFamily="34" charset="0"/>
                <a:ea typeface="Calibri" panose="020F0502020204030204" pitchFamily="34" charset="0"/>
                <a:cs typeface="Times New Roman" panose="02020603050405020304" pitchFamily="18" charset="0"/>
              </a:rPr>
              <a:t>Heer</a:t>
            </a:r>
            <a:r>
              <a:rPr lang="en-GB" sz="1100" dirty="0">
                <a:effectLst/>
                <a:latin typeface="Arial" panose="020B0604020202020204" pitchFamily="34" charset="0"/>
                <a:ea typeface="Calibri" panose="020F0502020204030204" pitchFamily="34" charset="0"/>
                <a:cs typeface="Times New Roman" panose="02020603050405020304" pitchFamily="18" charset="0"/>
              </a:rPr>
              <a:t>, B. (2004). </a:t>
            </a:r>
            <a:r>
              <a:rPr lang="en-GB" sz="1100" i="1" dirty="0">
                <a:effectLst/>
                <a:latin typeface="Arial" panose="020B0604020202020204" pitchFamily="34" charset="0"/>
                <a:ea typeface="Calibri" panose="020F0502020204030204" pitchFamily="34" charset="0"/>
                <a:cs typeface="Times New Roman" panose="02020603050405020304" pitchFamily="18" charset="0"/>
              </a:rPr>
              <a:t>Building Bridges for Health: Exploring the Potential of Advocacy in London</a:t>
            </a:r>
            <a:r>
              <a:rPr lang="en-GB" sz="1100" dirty="0">
                <a:effectLst/>
                <a:latin typeface="Arial" panose="020B0604020202020204" pitchFamily="34" charset="0"/>
                <a:ea typeface="Calibri" panose="020F0502020204030204" pitchFamily="34" charset="0"/>
                <a:cs typeface="Times New Roman" panose="02020603050405020304" pitchFamily="18" charset="0"/>
              </a:rPr>
              <a:t>. King's Fund [online]. Available at: </a:t>
            </a:r>
            <a:r>
              <a:rPr lang="en-GB" sz="11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5"/>
              </a:rPr>
              <a:t>https://www.kingsfund.org.uk/sites/default/files/field/field_publication_file/building-bridges-health-exploring-potential-for-advocacy-london-baljinder-heer-kings-fund-1-december-2004.pdf</a:t>
            </a:r>
            <a:r>
              <a:rPr lang="en-GB" sz="1100" dirty="0">
                <a:effectLst/>
                <a:latin typeface="Arial" panose="020B0604020202020204" pitchFamily="34" charset="0"/>
                <a:ea typeface="Calibri" panose="020F0502020204030204" pitchFamily="34" charset="0"/>
                <a:cs typeface="Times New Roman" panose="02020603050405020304" pitchFamily="18" charset="0"/>
              </a:rPr>
              <a:t> (Accessed 8 July 2022).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tabLst>
                <a:tab pos="4663440" algn="l"/>
              </a:tabLst>
            </a:pPr>
            <a:r>
              <a:rPr lang="en-GB" sz="1100" dirty="0">
                <a:effectLst/>
                <a:latin typeface="Arial" panose="020B0604020202020204" pitchFamily="34" charset="0"/>
                <a:ea typeface="Calibri" panose="020F0502020204030204" pitchFamily="34" charset="0"/>
                <a:cs typeface="Times New Roman" panose="02020603050405020304" pitchFamily="18" charset="0"/>
              </a:rPr>
              <a:t>15. Hughes, S., &amp; Burch, S. (2020), ‘‘I'm not just a number on a sheet, </a:t>
            </a:r>
            <a:r>
              <a:rPr lang="en-GB" sz="1100" dirty="0" err="1">
                <a:effectLst/>
                <a:latin typeface="Arial" panose="020B0604020202020204" pitchFamily="34" charset="0"/>
                <a:ea typeface="Calibri" panose="020F0502020204030204" pitchFamily="34" charset="0"/>
                <a:cs typeface="Times New Roman" panose="02020603050405020304" pitchFamily="18" charset="0"/>
              </a:rPr>
              <a:t>I’ma</a:t>
            </a:r>
            <a:r>
              <a:rPr lang="en-GB" sz="1100" dirty="0">
                <a:effectLst/>
                <a:latin typeface="Arial" panose="020B0604020202020204" pitchFamily="34" charset="0"/>
                <a:ea typeface="Calibri" panose="020F0502020204030204" pitchFamily="34" charset="0"/>
                <a:cs typeface="Times New Roman" panose="02020603050405020304" pitchFamily="18" charset="0"/>
              </a:rPr>
              <a:t> person’: Domiciliary care, self and getting older’, </a:t>
            </a:r>
            <a:r>
              <a:rPr lang="en-GB" sz="1100" i="1" dirty="0">
                <a:effectLst/>
                <a:latin typeface="Arial" panose="020B0604020202020204" pitchFamily="34" charset="0"/>
                <a:ea typeface="Calibri" panose="020F0502020204030204" pitchFamily="34" charset="0"/>
                <a:cs typeface="Times New Roman" panose="02020603050405020304" pitchFamily="18" charset="0"/>
              </a:rPr>
              <a:t>Health &amp; Social Care in the Community</a:t>
            </a:r>
            <a:r>
              <a:rPr lang="en-GB" sz="1100" dirty="0">
                <a:effectLst/>
                <a:latin typeface="Arial" panose="020B0604020202020204" pitchFamily="34" charset="0"/>
                <a:ea typeface="Calibri" panose="020F0502020204030204" pitchFamily="34" charset="0"/>
                <a:cs typeface="Times New Roman" panose="02020603050405020304" pitchFamily="18" charset="0"/>
              </a:rPr>
              <a:t>, 28(3), pp. 903-912.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tabLst>
                <a:tab pos="4663440" algn="l"/>
              </a:tabLst>
            </a:pPr>
            <a:r>
              <a:rPr lang="en-GB" sz="1100" dirty="0">
                <a:effectLst/>
                <a:latin typeface="Arial" panose="020B0604020202020204" pitchFamily="34" charset="0"/>
                <a:ea typeface="Calibri" panose="020F0502020204030204" pitchFamily="34" charset="0"/>
                <a:cs typeface="Times New Roman" panose="02020603050405020304" pitchFamily="18" charset="0"/>
              </a:rPr>
              <a:t>16. HSE (2021) </a:t>
            </a:r>
            <a:r>
              <a:rPr lang="en-GB" sz="1100" i="1" dirty="0">
                <a:effectLst/>
                <a:latin typeface="Arial" panose="020B0604020202020204" pitchFamily="34" charset="0"/>
                <a:ea typeface="Calibri" panose="020F0502020204030204" pitchFamily="34" charset="0"/>
                <a:cs typeface="Times New Roman" panose="02020603050405020304" pitchFamily="18" charset="0"/>
              </a:rPr>
              <a:t>Domiciliary care provided in people's own homes</a:t>
            </a:r>
            <a:r>
              <a:rPr lang="en-GB" sz="1100" dirty="0">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11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6"/>
              </a:rPr>
              <a:t>https://www.hse.gov.uk/healthservices/domiciliary-care.htm</a:t>
            </a:r>
            <a:r>
              <a:rPr lang="en-GB" sz="1100" dirty="0">
                <a:effectLst/>
                <a:latin typeface="Arial" panose="020B0604020202020204" pitchFamily="34" charset="0"/>
                <a:ea typeface="Calibri" panose="020F0502020204030204" pitchFamily="34" charset="0"/>
                <a:cs typeface="Times New Roman" panose="02020603050405020304" pitchFamily="18" charset="0"/>
              </a:rPr>
              <a:t> (Accessed 10 July 2022).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tabLst>
                <a:tab pos="4663440" algn="l"/>
              </a:tabLst>
            </a:pPr>
            <a:r>
              <a:rPr lang="en-GB" sz="1100" dirty="0">
                <a:effectLst/>
                <a:latin typeface="Arial" panose="020B0604020202020204" pitchFamily="34" charset="0"/>
                <a:ea typeface="Calibri" panose="020F0502020204030204" pitchFamily="34" charset="0"/>
                <a:cs typeface="Times New Roman" panose="02020603050405020304" pitchFamily="18" charset="0"/>
              </a:rPr>
              <a:t>17. Johnston, B. M., et al. (2012), ‘Self-care and end of life care—patients’ and carers’ experience a qualitative study utilising serial triangulated interviews’, </a:t>
            </a:r>
            <a:r>
              <a:rPr lang="en-GB" sz="1100" i="1" dirty="0">
                <a:effectLst/>
                <a:latin typeface="Arial" panose="020B0604020202020204" pitchFamily="34" charset="0"/>
                <a:ea typeface="Calibri" panose="020F0502020204030204" pitchFamily="34" charset="0"/>
                <a:cs typeface="Times New Roman" panose="02020603050405020304" pitchFamily="18" charset="0"/>
              </a:rPr>
              <a:t>Supportive Care in Cancer</a:t>
            </a:r>
            <a:r>
              <a:rPr lang="en-GB" sz="1100" dirty="0">
                <a:effectLst/>
                <a:latin typeface="Arial" panose="020B0604020202020204" pitchFamily="34" charset="0"/>
                <a:ea typeface="Calibri" panose="020F0502020204030204" pitchFamily="34" charset="0"/>
                <a:cs typeface="Times New Roman" panose="02020603050405020304" pitchFamily="18" charset="0"/>
              </a:rPr>
              <a:t>, 20(8), pp. 1619-1627.</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tabLst>
                <a:tab pos="4663440" algn="l"/>
              </a:tabLst>
            </a:pPr>
            <a:r>
              <a:rPr lang="en-GB" sz="1100" dirty="0">
                <a:effectLst/>
                <a:latin typeface="Arial" panose="020B0604020202020204" pitchFamily="34" charset="0"/>
                <a:ea typeface="Calibri" panose="020F0502020204030204" pitchFamily="34" charset="0"/>
                <a:cs typeface="Times New Roman" panose="02020603050405020304" pitchFamily="18" charset="0"/>
              </a:rPr>
              <a:t>18. </a:t>
            </a:r>
            <a:r>
              <a:rPr lang="en-GB" sz="1100" dirty="0" err="1">
                <a:effectLst/>
                <a:latin typeface="Arial" panose="020B0604020202020204" pitchFamily="34" charset="0"/>
                <a:ea typeface="Calibri" panose="020F0502020204030204" pitchFamily="34" charset="0"/>
                <a:cs typeface="Times New Roman" panose="02020603050405020304" pitchFamily="18" charset="0"/>
              </a:rPr>
              <a:t>Leafcare</a:t>
            </a:r>
            <a:r>
              <a:rPr lang="en-GB" sz="1100" dirty="0">
                <a:effectLst/>
                <a:latin typeface="Arial" panose="020B0604020202020204" pitchFamily="34" charset="0"/>
                <a:ea typeface="Calibri" panose="020F0502020204030204" pitchFamily="34" charset="0"/>
                <a:cs typeface="Times New Roman" panose="02020603050405020304" pitchFamily="18" charset="0"/>
              </a:rPr>
              <a:t> (2022) </a:t>
            </a:r>
            <a:r>
              <a:rPr lang="en-GB" sz="1100" i="1" dirty="0">
                <a:effectLst/>
                <a:latin typeface="Arial" panose="020B0604020202020204" pitchFamily="34" charset="0"/>
                <a:ea typeface="Calibri" panose="020F0502020204030204" pitchFamily="34" charset="0"/>
                <a:cs typeface="Times New Roman" panose="02020603050405020304" pitchFamily="18" charset="0"/>
              </a:rPr>
              <a:t>What Is Domiciliary Care?</a:t>
            </a:r>
            <a:r>
              <a:rPr lang="en-GB" sz="1100" dirty="0">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11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7"/>
              </a:rPr>
              <a:t>https://leafcare.co.uk/home-care-services/domiciliary-care/</a:t>
            </a:r>
            <a:r>
              <a:rPr lang="en-GB" sz="1100" dirty="0">
                <a:effectLst/>
                <a:latin typeface="Arial" panose="020B0604020202020204" pitchFamily="34" charset="0"/>
                <a:ea typeface="Calibri" panose="020F0502020204030204" pitchFamily="34" charset="0"/>
                <a:cs typeface="Times New Roman" panose="02020603050405020304" pitchFamily="18" charset="0"/>
              </a:rPr>
              <a:t> (Accessed 6 July 2022).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spcAft>
                <a:spcPts val="800"/>
              </a:spcAft>
              <a:buNone/>
              <a:tabLst>
                <a:tab pos="4663440" algn="l"/>
              </a:tabLst>
            </a:pPr>
            <a:r>
              <a:rPr lang="en-GB" sz="1100" dirty="0">
                <a:effectLst/>
                <a:latin typeface="Arial" panose="020B0604020202020204" pitchFamily="34" charset="0"/>
                <a:ea typeface="Calibri" panose="020F0502020204030204" pitchFamily="34" charset="0"/>
                <a:cs typeface="Times New Roman" panose="02020603050405020304" pitchFamily="18" charset="0"/>
              </a:rPr>
              <a:t>19. </a:t>
            </a:r>
            <a:r>
              <a:rPr lang="en-GB" sz="1100" dirty="0" err="1">
                <a:effectLst/>
                <a:latin typeface="Arial" panose="020B0604020202020204" pitchFamily="34" charset="0"/>
                <a:ea typeface="Calibri" panose="020F0502020204030204" pitchFamily="34" charset="0"/>
                <a:cs typeface="Times New Roman" panose="02020603050405020304" pitchFamily="18" charset="0"/>
              </a:rPr>
              <a:t>Maulk</a:t>
            </a:r>
            <a:r>
              <a:rPr lang="en-GB" sz="1100" dirty="0">
                <a:effectLst/>
                <a:latin typeface="Arial" panose="020B0604020202020204" pitchFamily="34" charset="0"/>
                <a:ea typeface="Calibri" panose="020F0502020204030204" pitchFamily="34" charset="0"/>
                <a:cs typeface="Times New Roman" panose="02020603050405020304" pitchFamily="18" charset="0"/>
              </a:rPr>
              <a:t>, K. (2010). </a:t>
            </a:r>
            <a:r>
              <a:rPr lang="en-GB" sz="1100" i="1" dirty="0">
                <a:effectLst/>
                <a:latin typeface="Arial" panose="020B0604020202020204" pitchFamily="34" charset="0"/>
                <a:ea typeface="Calibri" panose="020F0502020204030204" pitchFamily="34" charset="0"/>
                <a:cs typeface="Times New Roman" panose="02020603050405020304" pitchFamily="18" charset="0"/>
              </a:rPr>
              <a:t>Gerontological Nursing: Competencies for Care</a:t>
            </a:r>
            <a:r>
              <a:rPr lang="en-GB" sz="1100" dirty="0">
                <a:effectLst/>
                <a:latin typeface="Arial" panose="020B0604020202020204" pitchFamily="34" charset="0"/>
                <a:ea typeface="Calibri" panose="020F0502020204030204" pitchFamily="34" charset="0"/>
                <a:cs typeface="Times New Roman" panose="02020603050405020304" pitchFamily="18" charset="0"/>
              </a:rPr>
              <a:t>. 2nd </a:t>
            </a:r>
            <a:r>
              <a:rPr lang="en-GB" sz="1100" dirty="0" err="1">
                <a:effectLst/>
                <a:latin typeface="Arial" panose="020B0604020202020204" pitchFamily="34" charset="0"/>
                <a:ea typeface="Calibri" panose="020F0502020204030204" pitchFamily="34" charset="0"/>
                <a:cs typeface="Times New Roman" panose="02020603050405020304" pitchFamily="18" charset="0"/>
              </a:rPr>
              <a:t>edn</a:t>
            </a:r>
            <a:r>
              <a:rPr lang="en-GB" sz="1100" dirty="0">
                <a:effectLst/>
                <a:latin typeface="Arial" panose="020B0604020202020204" pitchFamily="34" charset="0"/>
                <a:ea typeface="Calibri" panose="020F0502020204030204" pitchFamily="34" charset="0"/>
                <a:cs typeface="Times New Roman" panose="02020603050405020304" pitchFamily="18" charset="0"/>
              </a:rPr>
              <a:t>. London: Jones and Bartlett Publishers International.</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tabLst>
                <a:tab pos="4663440" algn="l"/>
              </a:tabLst>
            </a:pPr>
            <a:r>
              <a:rPr lang="en-GB" sz="1100" dirty="0">
                <a:effectLst/>
                <a:latin typeface="Arial" panose="020B0604020202020204" pitchFamily="34" charset="0"/>
                <a:ea typeface="Calibri" panose="020F0502020204030204" pitchFamily="34" charset="0"/>
                <a:cs typeface="Times New Roman" panose="02020603050405020304" pitchFamily="18" charset="0"/>
              </a:rPr>
              <a:t>20. Mayo Clinic (2022) Gout diet: What's allowed, what's not [online]. Available at: </a:t>
            </a:r>
            <a:r>
              <a:rPr lang="en-GB" sz="11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8"/>
              </a:rPr>
              <a:t>https://www.mayoclinic.org/healthy-lifestyle/nutrition-and-healthy-eating/in-depth/gout-diet/art-20048524</a:t>
            </a:r>
            <a:r>
              <a:rPr lang="en-GB" sz="1100" dirty="0">
                <a:effectLst/>
                <a:latin typeface="Arial" panose="020B0604020202020204" pitchFamily="34" charset="0"/>
                <a:ea typeface="Calibri" panose="020F0502020204030204" pitchFamily="34" charset="0"/>
                <a:cs typeface="Times New Roman" panose="02020603050405020304" pitchFamily="18" charset="0"/>
              </a:rPr>
              <a:t> (Accessed July 11 2022).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spcAft>
                <a:spcPts val="800"/>
              </a:spcAft>
              <a:buNone/>
              <a:tabLst>
                <a:tab pos="4663440" algn="l"/>
              </a:tabLst>
            </a:pPr>
            <a:r>
              <a:rPr lang="en-GB" sz="1100" dirty="0">
                <a:effectLst/>
                <a:latin typeface="Arial" panose="020B0604020202020204" pitchFamily="34" charset="0"/>
                <a:ea typeface="Calibri" panose="020F0502020204030204" pitchFamily="34" charset="0"/>
                <a:cs typeface="Times New Roman" panose="02020603050405020304" pitchFamily="18" charset="0"/>
              </a:rPr>
              <a:t>21. Mind (2018) </a:t>
            </a:r>
            <a:r>
              <a:rPr lang="en-GB" sz="1100" i="1" dirty="0">
                <a:effectLst/>
                <a:latin typeface="Arial" panose="020B0604020202020204" pitchFamily="34" charset="0"/>
                <a:ea typeface="Calibri" panose="020F0502020204030204" pitchFamily="34" charset="0"/>
                <a:cs typeface="Times New Roman" panose="02020603050405020304" pitchFamily="18" charset="0"/>
              </a:rPr>
              <a:t>Advocacy in mental health </a:t>
            </a:r>
            <a:r>
              <a:rPr lang="en-GB" sz="1100" dirty="0">
                <a:effectLst/>
                <a:latin typeface="Arial" panose="020B0604020202020204" pitchFamily="34" charset="0"/>
                <a:ea typeface="Calibri" panose="020F0502020204030204" pitchFamily="34" charset="0"/>
                <a:cs typeface="Times New Roman" panose="02020603050405020304" pitchFamily="18" charset="0"/>
              </a:rPr>
              <a:t>[online]. Available at: </a:t>
            </a:r>
            <a:r>
              <a:rPr lang="en-GB" sz="11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9"/>
              </a:rPr>
              <a:t>https://www.mind.org.uk/information-support/guides-to-support-and-services/advocacy/social-care-advocates/</a:t>
            </a:r>
            <a:r>
              <a:rPr lang="en-GB" sz="1100" dirty="0">
                <a:effectLst/>
                <a:latin typeface="Arial" panose="020B0604020202020204" pitchFamily="34" charset="0"/>
                <a:ea typeface="Calibri" panose="020F0502020204030204" pitchFamily="34" charset="0"/>
                <a:cs typeface="Times New Roman" panose="02020603050405020304" pitchFamily="18" charset="0"/>
              </a:rPr>
              <a:t> (Accessed 9 July 2022)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261827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98889D5-A712-8070-BD02-8F086D94467D}"/>
              </a:ext>
            </a:extLst>
          </p:cNvPr>
          <p:cNvSpPr>
            <a:spLocks noGrp="1"/>
          </p:cNvSpPr>
          <p:nvPr>
            <p:ph idx="1"/>
          </p:nvPr>
        </p:nvSpPr>
        <p:spPr>
          <a:xfrm>
            <a:off x="1242646" y="82062"/>
            <a:ext cx="10796954" cy="6670430"/>
          </a:xfrm>
        </p:spPr>
        <p:txBody>
          <a:bodyPr>
            <a:normAutofit fontScale="92500" lnSpcReduction="20000"/>
          </a:bodyPr>
          <a:lstStyle/>
          <a:p>
            <a:pPr marL="0" lvl="0" indent="0" algn="just">
              <a:lnSpc>
                <a:spcPct val="107000"/>
              </a:lnSpc>
              <a:buNone/>
              <a:tabLst>
                <a:tab pos="4663440" algn="l"/>
              </a:tabLst>
            </a:pPr>
            <a:r>
              <a:rPr lang="en-GB" sz="1800" dirty="0">
                <a:effectLst/>
                <a:latin typeface="Arial" panose="020B0604020202020204" pitchFamily="34" charset="0"/>
                <a:ea typeface="Calibri" panose="020F0502020204030204" pitchFamily="34" charset="0"/>
                <a:cs typeface="Times New Roman" panose="02020603050405020304" pitchFamily="18" charset="0"/>
              </a:rPr>
              <a:t>22. National Audit Office (2021) </a:t>
            </a:r>
            <a:r>
              <a:rPr lang="en-GB" sz="1800" i="1" dirty="0">
                <a:effectLst/>
                <a:latin typeface="Arial" panose="020B0604020202020204" pitchFamily="34" charset="0"/>
                <a:ea typeface="Calibri" panose="020F0502020204030204" pitchFamily="34" charset="0"/>
                <a:cs typeface="Times New Roman" panose="02020603050405020304" pitchFamily="18" charset="0"/>
              </a:rPr>
              <a:t>The adult social care market in England</a:t>
            </a:r>
            <a:r>
              <a:rPr lang="en-GB" sz="1800" dirty="0">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18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2"/>
              </a:rPr>
              <a:t>https://www.nao.org.uk/wp-content/uploads/2021/03/The-adult-social-care-market-in-England.pdf</a:t>
            </a:r>
            <a:r>
              <a:rPr lang="en-GB" sz="1800" dirty="0">
                <a:effectLst/>
                <a:latin typeface="Arial" panose="020B0604020202020204" pitchFamily="34" charset="0"/>
                <a:ea typeface="Calibri" panose="020F0502020204030204" pitchFamily="34" charset="0"/>
                <a:cs typeface="Times New Roman" panose="02020603050405020304" pitchFamily="18" charset="0"/>
              </a:rPr>
              <a:t> (Accessed 6 July 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tabLst>
                <a:tab pos="4663440" algn="l"/>
              </a:tabLst>
            </a:pPr>
            <a:r>
              <a:rPr lang="en-GB" sz="1800" dirty="0">
                <a:effectLst/>
                <a:latin typeface="Arial" panose="020B0604020202020204" pitchFamily="34" charset="0"/>
                <a:ea typeface="Calibri" panose="020F0502020204030204" pitchFamily="34" charset="0"/>
                <a:cs typeface="Times New Roman" panose="02020603050405020304" pitchFamily="18" charset="0"/>
              </a:rPr>
              <a:t>23. NHS (2018) </a:t>
            </a:r>
            <a:r>
              <a:rPr lang="en-GB" sz="1800" i="1" dirty="0">
                <a:effectLst/>
                <a:latin typeface="Arial" panose="020B0604020202020204" pitchFamily="34" charset="0"/>
                <a:ea typeface="Calibri" panose="020F0502020204030204" pitchFamily="34" charset="0"/>
                <a:cs typeface="Times New Roman" panose="02020603050405020304" pitchFamily="18" charset="0"/>
              </a:rPr>
              <a:t>Anxiety</a:t>
            </a:r>
            <a:r>
              <a:rPr lang="en-GB" sz="1800" dirty="0">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18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3"/>
              </a:rPr>
              <a:t>https://www.nhs.uk/mental-health/conditions/generalised-anxiety-disorder/overview/</a:t>
            </a:r>
            <a:r>
              <a:rPr lang="en-GB" sz="1800" dirty="0">
                <a:effectLst/>
                <a:latin typeface="Arial" panose="020B0604020202020204" pitchFamily="34" charset="0"/>
                <a:ea typeface="Calibri" panose="020F0502020204030204" pitchFamily="34" charset="0"/>
                <a:cs typeface="Times New Roman" panose="02020603050405020304" pitchFamily="18" charset="0"/>
              </a:rPr>
              <a:t> (Accessed 11 July 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tabLst>
                <a:tab pos="4663440" algn="l"/>
              </a:tabLst>
            </a:pPr>
            <a:r>
              <a:rPr lang="en-GB" sz="1800" dirty="0">
                <a:effectLst/>
                <a:latin typeface="Arial" panose="020B0604020202020204" pitchFamily="34" charset="0"/>
                <a:ea typeface="Calibri" panose="020F0502020204030204" pitchFamily="34" charset="0"/>
                <a:cs typeface="Times New Roman" panose="02020603050405020304" pitchFamily="18" charset="0"/>
              </a:rPr>
              <a:t>24. NHS (2019) </a:t>
            </a:r>
            <a:r>
              <a:rPr lang="en-GB" sz="1800" i="1" dirty="0">
                <a:effectLst/>
                <a:latin typeface="Arial" panose="020B0604020202020204" pitchFamily="34" charset="0"/>
                <a:ea typeface="Calibri" panose="020F0502020204030204" pitchFamily="34" charset="0"/>
                <a:cs typeface="Times New Roman" panose="02020603050405020304" pitchFamily="18" charset="0"/>
              </a:rPr>
              <a:t>High Blood Pressure</a:t>
            </a:r>
            <a:r>
              <a:rPr lang="en-GB" sz="1800" dirty="0">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18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4"/>
              </a:rPr>
              <a:t>https://www.nhs.uk/conditions/high-blood-pressure-hypertension/</a:t>
            </a:r>
            <a:r>
              <a:rPr lang="en-GB" sz="1800" dirty="0">
                <a:effectLst/>
                <a:latin typeface="Arial" panose="020B0604020202020204" pitchFamily="34" charset="0"/>
                <a:ea typeface="Calibri" panose="020F0502020204030204" pitchFamily="34" charset="0"/>
                <a:cs typeface="Times New Roman" panose="02020603050405020304" pitchFamily="18" charset="0"/>
              </a:rPr>
              <a:t> (Accessed 11 July 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tabLst>
                <a:tab pos="4663440" algn="l"/>
              </a:tabLst>
            </a:pPr>
            <a:r>
              <a:rPr lang="en-GB" sz="1800" dirty="0">
                <a:effectLst/>
                <a:latin typeface="Arial" panose="020B0604020202020204" pitchFamily="34" charset="0"/>
                <a:ea typeface="Calibri" panose="020F0502020204030204" pitchFamily="34" charset="0"/>
                <a:cs typeface="Times New Roman" panose="02020603050405020304" pitchFamily="18" charset="0"/>
              </a:rPr>
              <a:t>25. NHS (2021) </a:t>
            </a:r>
            <a:r>
              <a:rPr lang="en-GB" sz="1800" i="1" dirty="0">
                <a:effectLst/>
                <a:latin typeface="Arial" panose="020B0604020202020204" pitchFamily="34" charset="0"/>
                <a:ea typeface="Calibri" panose="020F0502020204030204" pitchFamily="34" charset="0"/>
                <a:cs typeface="Times New Roman" panose="02020603050405020304" pitchFamily="18" charset="0"/>
              </a:rPr>
              <a:t>Gout</a:t>
            </a:r>
            <a:r>
              <a:rPr lang="en-GB" sz="1800" dirty="0">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18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5"/>
              </a:rPr>
              <a:t>https://www.nhs.uk/conditions/gout/</a:t>
            </a:r>
            <a:r>
              <a:rPr lang="en-GB" sz="1800" dirty="0">
                <a:effectLst/>
                <a:latin typeface="Arial" panose="020B0604020202020204" pitchFamily="34" charset="0"/>
                <a:ea typeface="Calibri" panose="020F0502020204030204" pitchFamily="34" charset="0"/>
                <a:cs typeface="Times New Roman" panose="02020603050405020304" pitchFamily="18" charset="0"/>
              </a:rPr>
              <a:t> (Accessed 10 July 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tabLst>
                <a:tab pos="4663440" algn="l"/>
              </a:tabLst>
            </a:pPr>
            <a:r>
              <a:rPr lang="en-GB" sz="1800" dirty="0">
                <a:effectLst/>
                <a:latin typeface="Arial" panose="020B0604020202020204" pitchFamily="34" charset="0"/>
                <a:ea typeface="Calibri" panose="020F0502020204030204" pitchFamily="34" charset="0"/>
                <a:cs typeface="Times New Roman" panose="02020603050405020304" pitchFamily="18" charset="0"/>
              </a:rPr>
              <a:t>26. NHS Tayside (2008) </a:t>
            </a:r>
            <a:r>
              <a:rPr lang="en-GB" sz="1800" i="1" dirty="0">
                <a:effectLst/>
                <a:latin typeface="Arial" panose="020B0604020202020204" pitchFamily="34" charset="0"/>
                <a:ea typeface="Calibri" panose="020F0502020204030204" pitchFamily="34" charset="0"/>
                <a:cs typeface="Times New Roman" panose="02020603050405020304" pitchFamily="18" charset="0"/>
              </a:rPr>
              <a:t>Guidance on Antibiotic Choice for Patients with Penicillin Hypersensitivity</a:t>
            </a:r>
            <a:r>
              <a:rPr lang="en-GB" sz="1800" dirty="0">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18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6"/>
              </a:rPr>
              <a:t>https://www.nhstaysideadtc.scot.nhs.uk/antibiotic%20site/penhypers.htm</a:t>
            </a:r>
            <a:r>
              <a:rPr lang="en-GB" sz="1800" dirty="0">
                <a:effectLst/>
                <a:latin typeface="Arial" panose="020B0604020202020204" pitchFamily="34" charset="0"/>
                <a:ea typeface="Calibri" panose="020F0502020204030204" pitchFamily="34" charset="0"/>
                <a:cs typeface="Times New Roman" panose="02020603050405020304" pitchFamily="18" charset="0"/>
              </a:rPr>
              <a:t> (Accessed 10 July 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tabLst>
                <a:tab pos="4663440" algn="l"/>
              </a:tabLst>
            </a:pPr>
            <a:r>
              <a:rPr lang="en-GB" sz="1800" dirty="0">
                <a:effectLst/>
                <a:latin typeface="Arial" panose="020B0604020202020204" pitchFamily="34" charset="0"/>
                <a:ea typeface="Calibri" panose="020F0502020204030204" pitchFamily="34" charset="0"/>
                <a:cs typeface="Times New Roman" panose="02020603050405020304" pitchFamily="18" charset="0"/>
              </a:rPr>
              <a:t>27. OBE, P. D., &amp;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Hurtley</a:t>
            </a:r>
            <a:r>
              <a:rPr lang="en-GB" sz="1800" dirty="0">
                <a:effectLst/>
                <a:latin typeface="Arial" panose="020B0604020202020204" pitchFamily="34" charset="0"/>
                <a:ea typeface="Calibri" panose="020F0502020204030204" pitchFamily="34" charset="0"/>
                <a:cs typeface="Times New Roman" panose="02020603050405020304" pitchFamily="18" charset="0"/>
              </a:rPr>
              <a:t>, R. (2012), ‘Challenges facing domiciliary care agencies delivering person centred care’, </a:t>
            </a:r>
            <a:r>
              <a:rPr lang="en-GB" sz="1800" i="1" dirty="0">
                <a:effectLst/>
                <a:latin typeface="Arial" panose="020B0604020202020204" pitchFamily="34" charset="0"/>
                <a:ea typeface="Calibri" panose="020F0502020204030204" pitchFamily="34" charset="0"/>
                <a:cs typeface="Times New Roman" panose="02020603050405020304" pitchFamily="18" charset="0"/>
              </a:rPr>
              <a:t>Working with Older People</a:t>
            </a:r>
            <a:r>
              <a:rPr lang="en-GB" sz="1800" dirty="0">
                <a:effectLst/>
                <a:latin typeface="Arial" panose="020B0604020202020204" pitchFamily="34" charset="0"/>
                <a:ea typeface="Calibri" panose="020F0502020204030204" pitchFamily="34" charset="0"/>
                <a:cs typeface="Times New Roman" panose="02020603050405020304" pitchFamily="18" charset="0"/>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tabLst>
                <a:tab pos="4663440" algn="l"/>
              </a:tabLst>
            </a:pPr>
            <a:r>
              <a:rPr lang="en-GB" sz="1800" dirty="0">
                <a:effectLst/>
                <a:latin typeface="Arial" panose="020B0604020202020204" pitchFamily="34" charset="0"/>
                <a:ea typeface="Calibri" panose="020F0502020204030204" pitchFamily="34" charset="0"/>
                <a:cs typeface="Times New Roman" panose="02020603050405020304" pitchFamily="18" charset="0"/>
              </a:rPr>
              <a:t>28. Rajani, F., &amp;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Jawaid</a:t>
            </a:r>
            <a:r>
              <a:rPr lang="en-GB" sz="1800" dirty="0">
                <a:effectLst/>
                <a:latin typeface="Arial" panose="020B0604020202020204" pitchFamily="34" charset="0"/>
                <a:ea typeface="Calibri" panose="020F0502020204030204" pitchFamily="34" charset="0"/>
                <a:cs typeface="Times New Roman" panose="02020603050405020304" pitchFamily="18" charset="0"/>
              </a:rPr>
              <a:t>, H. (2015), ‘Theory of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gerotranscendence</a:t>
            </a:r>
            <a:r>
              <a:rPr lang="en-GB" sz="1800" dirty="0">
                <a:effectLst/>
                <a:latin typeface="Arial" panose="020B0604020202020204" pitchFamily="34" charset="0"/>
                <a:ea typeface="Calibri" panose="020F0502020204030204" pitchFamily="34" charset="0"/>
                <a:cs typeface="Times New Roman" panose="02020603050405020304" pitchFamily="18" charset="0"/>
              </a:rPr>
              <a:t>: An analysis’, </a:t>
            </a:r>
            <a:r>
              <a:rPr lang="en-GB" sz="1800" i="1" dirty="0">
                <a:effectLst/>
                <a:latin typeface="Arial" panose="020B0604020202020204" pitchFamily="34" charset="0"/>
                <a:ea typeface="Calibri" panose="020F0502020204030204" pitchFamily="34" charset="0"/>
                <a:cs typeface="Times New Roman" panose="02020603050405020304" pitchFamily="18" charset="0"/>
              </a:rPr>
              <a:t>Austin J Psychiatry </a:t>
            </a:r>
            <a:r>
              <a:rPr lang="en-GB" sz="1800" i="1" dirty="0" err="1">
                <a:effectLst/>
                <a:latin typeface="Arial" panose="020B0604020202020204" pitchFamily="34" charset="0"/>
                <a:ea typeface="Calibri" panose="020F0502020204030204" pitchFamily="34" charset="0"/>
                <a:cs typeface="Times New Roman" panose="02020603050405020304" pitchFamily="18" charset="0"/>
              </a:rPr>
              <a:t>Behav</a:t>
            </a:r>
            <a:r>
              <a:rPr lang="en-GB" sz="1800" i="1" dirty="0">
                <a:effectLst/>
                <a:latin typeface="Arial" panose="020B0604020202020204" pitchFamily="34" charset="0"/>
                <a:ea typeface="Calibri" panose="020F0502020204030204" pitchFamily="34" charset="0"/>
                <a:cs typeface="Times New Roman" panose="02020603050405020304" pitchFamily="18" charset="0"/>
              </a:rPr>
              <a:t> Sci</a:t>
            </a:r>
            <a:r>
              <a:rPr lang="en-GB" sz="1800" dirty="0">
                <a:effectLst/>
                <a:latin typeface="Arial" panose="020B0604020202020204" pitchFamily="34" charset="0"/>
                <a:ea typeface="Calibri" panose="020F0502020204030204" pitchFamily="34" charset="0"/>
                <a:cs typeface="Times New Roman" panose="02020603050405020304" pitchFamily="18" charset="0"/>
              </a:rPr>
              <a:t>, 2(1), pp.1035.</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tabLst>
                <a:tab pos="4663440" algn="l"/>
              </a:tabLst>
            </a:pPr>
            <a:r>
              <a:rPr lang="en-GB" sz="1800" dirty="0">
                <a:effectLst/>
                <a:latin typeface="Arial" panose="020B0604020202020204" pitchFamily="34" charset="0"/>
                <a:ea typeface="Calibri" panose="020F0502020204030204" pitchFamily="34" charset="0"/>
                <a:cs typeface="Times New Roman" panose="02020603050405020304" pitchFamily="18" charset="0"/>
              </a:rPr>
              <a:t>29. Sanderson, H. (2000) </a:t>
            </a:r>
            <a:r>
              <a:rPr lang="en-GB" sz="1800" i="1" dirty="0">
                <a:effectLst/>
                <a:latin typeface="Arial" panose="020B0604020202020204" pitchFamily="34" charset="0"/>
                <a:ea typeface="Calibri" panose="020F0502020204030204" pitchFamily="34" charset="0"/>
                <a:cs typeface="Times New Roman" panose="02020603050405020304" pitchFamily="18" charset="0"/>
              </a:rPr>
              <a:t>Person Centred Planning: Key Features and Approaches</a:t>
            </a:r>
            <a:r>
              <a:rPr lang="en-GB" sz="1800" dirty="0">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18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7"/>
              </a:rPr>
              <a:t>http://www.familiesleadingplanning.co.uk/documents/pcp%20key%20features%20and%20styles.pdf</a:t>
            </a:r>
            <a:r>
              <a:rPr lang="en-GB" sz="1800" dirty="0">
                <a:effectLst/>
                <a:latin typeface="Arial" panose="020B0604020202020204" pitchFamily="34" charset="0"/>
                <a:ea typeface="Calibri" panose="020F0502020204030204" pitchFamily="34" charset="0"/>
                <a:cs typeface="Times New Roman" panose="02020603050405020304" pitchFamily="18" charset="0"/>
              </a:rPr>
              <a:t> (Accessed 8 July 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buNone/>
              <a:tabLst>
                <a:tab pos="4663440" algn="l"/>
              </a:tabLst>
            </a:pPr>
            <a:r>
              <a:rPr lang="en-GB" sz="1800" dirty="0">
                <a:effectLst/>
                <a:latin typeface="Arial" panose="020B0604020202020204" pitchFamily="34" charset="0"/>
                <a:ea typeface="Calibri" panose="020F0502020204030204" pitchFamily="34" charset="0"/>
                <a:cs typeface="Times New Roman" panose="02020603050405020304" pitchFamily="18" charset="0"/>
              </a:rPr>
              <a:t>30. Thomas, M-H. (2019), ‘Ageing and modernization theory’, </a:t>
            </a:r>
            <a:r>
              <a:rPr lang="en-GB" sz="1800" i="1" dirty="0">
                <a:effectLst/>
                <a:latin typeface="Arial" panose="020B0604020202020204" pitchFamily="34" charset="0"/>
                <a:ea typeface="Calibri" panose="020F0502020204030204" pitchFamily="34" charset="0"/>
                <a:cs typeface="Times New Roman" panose="02020603050405020304" pitchFamily="18" charset="0"/>
              </a:rPr>
              <a:t>Asian Review</a:t>
            </a:r>
            <a:r>
              <a:rPr lang="en-GB" sz="1800" dirty="0">
                <a:effectLst/>
                <a:latin typeface="Arial" panose="020B0604020202020204" pitchFamily="34" charset="0"/>
                <a:ea typeface="Calibri" panose="020F0502020204030204" pitchFamily="34" charset="0"/>
                <a:cs typeface="Times New Roman" panose="02020603050405020304" pitchFamily="18" charset="0"/>
              </a:rPr>
              <a:t>, 32(2), pp. 53-62.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spcAft>
                <a:spcPts val="800"/>
              </a:spcAft>
              <a:buNone/>
              <a:tabLst>
                <a:tab pos="4663440" algn="l"/>
              </a:tabLst>
            </a:pPr>
            <a:r>
              <a:rPr lang="en-GB" sz="1800" dirty="0">
                <a:effectLst/>
                <a:latin typeface="Arial" panose="020B0604020202020204" pitchFamily="34" charset="0"/>
                <a:ea typeface="Calibri" panose="020F0502020204030204" pitchFamily="34" charset="0"/>
                <a:cs typeface="Times New Roman" panose="02020603050405020304" pitchFamily="18" charset="0"/>
              </a:rPr>
              <a:t>31. UK Care Guide (2013) </a:t>
            </a:r>
            <a:r>
              <a:rPr lang="en-GB" sz="1800" i="1" dirty="0">
                <a:effectLst/>
                <a:latin typeface="Arial" panose="020B0604020202020204" pitchFamily="34" charset="0"/>
                <a:ea typeface="Calibri" panose="020F0502020204030204" pitchFamily="34" charset="0"/>
                <a:cs typeface="Times New Roman" panose="02020603050405020304" pitchFamily="18" charset="0"/>
              </a:rPr>
              <a:t>Hobbies for People with Arthritis</a:t>
            </a:r>
            <a:r>
              <a:rPr lang="en-GB" sz="1800" dirty="0">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18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8"/>
              </a:rPr>
              <a:t>https://ukcareguide.co.uk/hobbies-people-arthritis/</a:t>
            </a:r>
            <a:r>
              <a:rPr lang="en-GB" sz="1800" dirty="0">
                <a:effectLst/>
                <a:latin typeface="Arial" panose="020B0604020202020204" pitchFamily="34" charset="0"/>
                <a:ea typeface="Calibri" panose="020F0502020204030204" pitchFamily="34" charset="0"/>
                <a:cs typeface="Times New Roman" panose="02020603050405020304" pitchFamily="18" charset="0"/>
              </a:rPr>
              <a:t> (Accessed 10 July 2022).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79331104"/>
      </p:ext>
    </p:extLst>
  </p:cSld>
  <p:clrMapOvr>
    <a:masterClrMapping/>
  </p:clrMapOvr>
</p:sld>
</file>

<file path=ppt/theme/theme1.xml><?xml version="1.0" encoding="utf-8"?>
<a:theme xmlns:a="http://schemas.openxmlformats.org/drawingml/2006/main" name="InterweaveVTI">
  <a:themeElements>
    <a:clrScheme name="AnalogousFromLightSeedRightStep">
      <a:dk1>
        <a:srgbClr val="000000"/>
      </a:dk1>
      <a:lt1>
        <a:srgbClr val="FFFFFF"/>
      </a:lt1>
      <a:dk2>
        <a:srgbClr val="37371F"/>
      </a:dk2>
      <a:lt2>
        <a:srgbClr val="E2E8E4"/>
      </a:lt2>
      <a:accent1>
        <a:srgbClr val="CA92BB"/>
      </a:accent1>
      <a:accent2>
        <a:srgbClr val="BE7A8F"/>
      </a:accent2>
      <a:accent3>
        <a:srgbClr val="C99690"/>
      </a:accent3>
      <a:accent4>
        <a:srgbClr val="BE9E7A"/>
      </a:accent4>
      <a:accent5>
        <a:srgbClr val="A8A57A"/>
      </a:accent5>
      <a:accent6>
        <a:srgbClr val="96AC6E"/>
      </a:accent6>
      <a:hlink>
        <a:srgbClr val="568E65"/>
      </a:hlink>
      <a:folHlink>
        <a:srgbClr val="7F7F7F"/>
      </a:folHlink>
    </a:clrScheme>
    <a:fontScheme name="Interweave">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nterweaveVTI" id="{2A5AE21D-FC75-4AD0-BC12-FA563BC24905}" vid="{9A4A41B8-EB69-44BB-8E15-B517E25CF8C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7" ma:contentTypeDescription="Create a new document." ma:contentTypeScope="" ma:versionID="ac30102ca6d4d2cafc8728ed2f10846f">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b4895632a30eeeef7afd6346e06ebbbf"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F949BAD-3BF5-4E04-A4FA-5C0CCE614B50}">
  <ds:schemaRefs>
    <ds:schemaRef ds:uri="http://schemas.microsoft.com/sharepoint/v3/contenttype/forms"/>
  </ds:schemaRefs>
</ds:datastoreItem>
</file>

<file path=customXml/itemProps2.xml><?xml version="1.0" encoding="utf-8"?>
<ds:datastoreItem xmlns:ds="http://schemas.openxmlformats.org/officeDocument/2006/customXml" ds:itemID="{8C226AD3-11BC-483B-A890-9EE115C050E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BA059FC-B474-466D-A902-F0B19C98E576}">
  <ds:schemaRefs>
    <ds:schemaRef ds:uri="http://purl.org/dc/elements/1.1/"/>
    <ds:schemaRef ds:uri="http://schemas.microsoft.com/office/2006/documentManagement/types"/>
    <ds:schemaRef ds:uri="d2ec016d-25cf-4c07-aa6b-c53e267faa6f"/>
    <ds:schemaRef ds:uri="http://purl.org/dc/terms/"/>
    <ds:schemaRef ds:uri="http://schemas.microsoft.com/office/2006/metadata/properties"/>
    <ds:schemaRef ds:uri="http://www.w3.org/XML/1998/namespace"/>
    <ds:schemaRef ds:uri="http://purl.org/dc/dcmitype/"/>
    <ds:schemaRef ds:uri="http://schemas.openxmlformats.org/package/2006/metadata/core-properties"/>
    <ds:schemaRef ds:uri="http://schemas.microsoft.com/office/infopath/2007/PartnerControls"/>
    <ds:schemaRef ds:uri="9902240c-f584-4322-946e-7b0be23bca91"/>
  </ds:schemaRefs>
</ds:datastoreItem>
</file>

<file path=docProps/app.xml><?xml version="1.0" encoding="utf-8"?>
<Properties xmlns="http://schemas.openxmlformats.org/officeDocument/2006/extended-properties" xmlns:vt="http://schemas.openxmlformats.org/officeDocument/2006/docPropsVTypes">
  <TotalTime>108</TotalTime>
  <Words>4476</Words>
  <Application>Microsoft Office PowerPoint</Application>
  <PresentationFormat>Widescreen</PresentationFormat>
  <Paragraphs>188</Paragraphs>
  <Slides>19</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Lato</vt:lpstr>
      <vt:lpstr>Neue Haas Grotesk Text Pro</vt:lpstr>
      <vt:lpstr>Open Sans</vt:lpstr>
      <vt:lpstr>Symbol</vt:lpstr>
      <vt:lpstr>InterweaveVTI</vt:lpstr>
      <vt:lpstr>Mariana Gemes 1920089 Task 1- Presentation Joanne Davies BMHP 6009</vt:lpstr>
      <vt:lpstr>CARE PLAN</vt:lpstr>
      <vt:lpstr>Introduction</vt:lpstr>
      <vt:lpstr>PowerPoint Presentation</vt:lpstr>
      <vt:lpstr>PowerPoint Presentation</vt:lpstr>
      <vt:lpstr>PowerPoint Presentation</vt:lpstr>
      <vt:lpstr>PowerPoint Presentation</vt:lpstr>
      <vt:lpstr>PowerPoint Presentation</vt:lpstr>
      <vt:lpstr>CARE PLAN – CONTINUATION </vt:lpstr>
      <vt:lpstr>Person centred care &amp; Advocacy</vt:lpstr>
      <vt:lpstr>PowerPoint Presentation</vt:lpstr>
      <vt:lpstr>Client - Care 4 U Wolverhampton Limited </vt:lpstr>
      <vt:lpstr>Theories</vt:lpstr>
      <vt:lpstr>PowerPoint Presentation</vt:lpstr>
      <vt:lpstr>Policies</vt:lpstr>
      <vt:lpstr>Conclusion</vt:lpstr>
      <vt:lpstr>References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Mariana Gemes 1920089 Task 1- Presentation Joanne Davies BMHP 6009</dc:title>
  <dc:creator>Mariana Gemes (1920089)</dc:creator>
  <cp:lastModifiedBy>Mariana Gemes (1920089)</cp:lastModifiedBy>
  <cp:revision>2</cp:revision>
  <dcterms:created xsi:type="dcterms:W3CDTF">2022-07-12T14:37:04Z</dcterms:created>
  <dcterms:modified xsi:type="dcterms:W3CDTF">2022-07-14T17:42:49Z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