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56" r:id="rId5"/>
    <p:sldId id="269" r:id="rId6"/>
    <p:sldId id="268" r:id="rId7"/>
    <p:sldId id="270" r:id="rId8"/>
    <p:sldId id="257" r:id="rId9"/>
    <p:sldId id="259" r:id="rId10"/>
    <p:sldId id="271" r:id="rId11"/>
    <p:sldId id="267" r:id="rId12"/>
    <p:sldId id="272" r:id="rId13"/>
    <p:sldId id="264" r:id="rId14"/>
    <p:sldId id="258" r:id="rId15"/>
    <p:sldId id="265"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9962B8-C109-4420-9BF6-8FA9BAE1E0BB}" v="60" dt="2026-03-06T06:57:45.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804" autoAdjust="0"/>
  </p:normalViewPr>
  <p:slideViewPr>
    <p:cSldViewPr snapToGrid="0">
      <p:cViewPr>
        <p:scale>
          <a:sx n="68" d="100"/>
          <a:sy n="68" d="100"/>
        </p:scale>
        <p:origin x="126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fia Farooq (2325948)" userId="4e1fcfeb-32cc-4060-ac7f-f5eb4ff3ba44" providerId="ADAL" clId="{448A1609-3175-4200-806C-192FA6AA0FE5}"/>
    <pc:docChg chg="undo custSel addSld delSld modSld sldOrd">
      <pc:chgData name="Rafia Farooq (2325948)" userId="4e1fcfeb-32cc-4060-ac7f-f5eb4ff3ba44" providerId="ADAL" clId="{448A1609-3175-4200-806C-192FA6AA0FE5}" dt="2026-03-06T07:00:01.043" v="1317" actId="20577"/>
      <pc:docMkLst>
        <pc:docMk/>
      </pc:docMkLst>
      <pc:sldChg chg="addSp delSp modSp mod">
        <pc:chgData name="Rafia Farooq (2325948)" userId="4e1fcfeb-32cc-4060-ac7f-f5eb4ff3ba44" providerId="ADAL" clId="{448A1609-3175-4200-806C-192FA6AA0FE5}" dt="2026-03-06T07:00:01.043" v="1317" actId="20577"/>
        <pc:sldMkLst>
          <pc:docMk/>
          <pc:sldMk cId="3956393058" sldId="257"/>
        </pc:sldMkLst>
        <pc:spChg chg="mod">
          <ac:chgData name="Rafia Farooq (2325948)" userId="4e1fcfeb-32cc-4060-ac7f-f5eb4ff3ba44" providerId="ADAL" clId="{448A1609-3175-4200-806C-192FA6AA0FE5}" dt="2026-03-02T14:04:28.226" v="113" actId="27636"/>
          <ac:spMkLst>
            <pc:docMk/>
            <pc:sldMk cId="3956393058" sldId="257"/>
            <ac:spMk id="2" creationId="{F7012281-8B70-5A9C-25BE-560D2D421048}"/>
          </ac:spMkLst>
        </pc:spChg>
        <pc:spChg chg="add mod">
          <ac:chgData name="Rafia Farooq (2325948)" userId="4e1fcfeb-32cc-4060-ac7f-f5eb4ff3ba44" providerId="ADAL" clId="{448A1609-3175-4200-806C-192FA6AA0FE5}" dt="2026-03-06T07:00:01.043" v="1317" actId="20577"/>
          <ac:spMkLst>
            <pc:docMk/>
            <pc:sldMk cId="3956393058" sldId="257"/>
            <ac:spMk id="3" creationId="{128DBDBA-ECFE-8C9F-FCD0-77BC0ACFA77C}"/>
          </ac:spMkLst>
        </pc:spChg>
        <pc:spChg chg="mod">
          <ac:chgData name="Rafia Farooq (2325948)" userId="4e1fcfeb-32cc-4060-ac7f-f5eb4ff3ba44" providerId="ADAL" clId="{448A1609-3175-4200-806C-192FA6AA0FE5}" dt="2026-03-06T06:47:46.896" v="1124" actId="1076"/>
          <ac:spMkLst>
            <pc:docMk/>
            <pc:sldMk cId="3956393058" sldId="257"/>
            <ac:spMk id="8" creationId="{74F23243-F288-3B0A-CAA3-CAD0AF3199C1}"/>
          </ac:spMkLst>
        </pc:spChg>
        <pc:spChg chg="mod">
          <ac:chgData name="Rafia Farooq (2325948)" userId="4e1fcfeb-32cc-4060-ac7f-f5eb4ff3ba44" providerId="ADAL" clId="{448A1609-3175-4200-806C-192FA6AA0FE5}" dt="2026-03-02T14:58:38.816" v="435" actId="2710"/>
          <ac:spMkLst>
            <pc:docMk/>
            <pc:sldMk cId="3956393058" sldId="257"/>
            <ac:spMk id="12" creationId="{D00408F0-9A10-57FB-A9D1-5AF8582F125C}"/>
          </ac:spMkLst>
        </pc:spChg>
        <pc:picChg chg="add mod ord">
          <ac:chgData name="Rafia Farooq (2325948)" userId="4e1fcfeb-32cc-4060-ac7f-f5eb4ff3ba44" providerId="ADAL" clId="{448A1609-3175-4200-806C-192FA6AA0FE5}" dt="2026-03-06T06:47:54.120" v="1125" actId="1076"/>
          <ac:picMkLst>
            <pc:docMk/>
            <pc:sldMk cId="3956393058" sldId="257"/>
            <ac:picMk id="9" creationId="{4424CC76-8BFE-9438-9DAA-E3775BE621F4}"/>
          </ac:picMkLst>
        </pc:picChg>
      </pc:sldChg>
      <pc:sldChg chg="modSp mod">
        <pc:chgData name="Rafia Farooq (2325948)" userId="4e1fcfeb-32cc-4060-ac7f-f5eb4ff3ba44" providerId="ADAL" clId="{448A1609-3175-4200-806C-192FA6AA0FE5}" dt="2026-03-06T06:58:15.857" v="1258" actId="2711"/>
        <pc:sldMkLst>
          <pc:docMk/>
          <pc:sldMk cId="2714114348" sldId="258"/>
        </pc:sldMkLst>
        <pc:spChg chg="mod">
          <ac:chgData name="Rafia Farooq (2325948)" userId="4e1fcfeb-32cc-4060-ac7f-f5eb4ff3ba44" providerId="ADAL" clId="{448A1609-3175-4200-806C-192FA6AA0FE5}" dt="2026-03-02T16:06:25.333" v="1060" actId="1035"/>
          <ac:spMkLst>
            <pc:docMk/>
            <pc:sldMk cId="2714114348" sldId="258"/>
            <ac:spMk id="2" creationId="{DD44068E-D8C8-A376-6585-8E905FC7F226}"/>
          </ac:spMkLst>
        </pc:spChg>
        <pc:spChg chg="mod">
          <ac:chgData name="Rafia Farooq (2325948)" userId="4e1fcfeb-32cc-4060-ac7f-f5eb4ff3ba44" providerId="ADAL" clId="{448A1609-3175-4200-806C-192FA6AA0FE5}" dt="2026-03-06T06:58:15.857" v="1258" actId="2711"/>
          <ac:spMkLst>
            <pc:docMk/>
            <pc:sldMk cId="2714114348" sldId="258"/>
            <ac:spMk id="4" creationId="{80A705CE-5B17-1793-D705-AC584AC01A52}"/>
          </ac:spMkLst>
        </pc:spChg>
      </pc:sldChg>
      <pc:sldChg chg="addSp delSp modSp mod">
        <pc:chgData name="Rafia Farooq (2325948)" userId="4e1fcfeb-32cc-4060-ac7f-f5eb4ff3ba44" providerId="ADAL" clId="{448A1609-3175-4200-806C-192FA6AA0FE5}" dt="2026-03-02T15:37:21.476" v="781" actId="207"/>
        <pc:sldMkLst>
          <pc:docMk/>
          <pc:sldMk cId="3581485121" sldId="259"/>
        </pc:sldMkLst>
        <pc:spChg chg="add mod">
          <ac:chgData name="Rafia Farooq (2325948)" userId="4e1fcfeb-32cc-4060-ac7f-f5eb4ff3ba44" providerId="ADAL" clId="{448A1609-3175-4200-806C-192FA6AA0FE5}" dt="2026-03-02T15:31:26.413" v="722" actId="1076"/>
          <ac:spMkLst>
            <pc:docMk/>
            <pc:sldMk cId="3581485121" sldId="259"/>
            <ac:spMk id="4" creationId="{ACCA8F97-1FDD-8414-E896-69F89859FF59}"/>
          </ac:spMkLst>
        </pc:spChg>
        <pc:spChg chg="add mod">
          <ac:chgData name="Rafia Farooq (2325948)" userId="4e1fcfeb-32cc-4060-ac7f-f5eb4ff3ba44" providerId="ADAL" clId="{448A1609-3175-4200-806C-192FA6AA0FE5}" dt="2026-03-02T15:31:21.601" v="721" actId="1076"/>
          <ac:spMkLst>
            <pc:docMk/>
            <pc:sldMk cId="3581485121" sldId="259"/>
            <ac:spMk id="6" creationId="{C541B177-AFE2-D2B0-6879-E6956DE14DD1}"/>
          </ac:spMkLst>
        </pc:spChg>
        <pc:spChg chg="mod">
          <ac:chgData name="Rafia Farooq (2325948)" userId="4e1fcfeb-32cc-4060-ac7f-f5eb4ff3ba44" providerId="ADAL" clId="{448A1609-3175-4200-806C-192FA6AA0FE5}" dt="2026-03-02T15:37:21.476" v="781" actId="207"/>
          <ac:spMkLst>
            <pc:docMk/>
            <pc:sldMk cId="3581485121" sldId="259"/>
            <ac:spMk id="7" creationId="{EF1EB2F8-905B-1E8B-4EA8-84C9A303CDB5}"/>
          </ac:spMkLst>
        </pc:spChg>
        <pc:spChg chg="add mod">
          <ac:chgData name="Rafia Farooq (2325948)" userId="4e1fcfeb-32cc-4060-ac7f-f5eb4ff3ba44" providerId="ADAL" clId="{448A1609-3175-4200-806C-192FA6AA0FE5}" dt="2026-03-02T15:22:13.887" v="720" actId="1076"/>
          <ac:spMkLst>
            <pc:docMk/>
            <pc:sldMk cId="3581485121" sldId="259"/>
            <ac:spMk id="10" creationId="{0D6F004A-C6A5-0EF7-8E63-652307C04BE4}"/>
          </ac:spMkLst>
        </pc:spChg>
        <pc:spChg chg="mod">
          <ac:chgData name="Rafia Farooq (2325948)" userId="4e1fcfeb-32cc-4060-ac7f-f5eb4ff3ba44" providerId="ADAL" clId="{448A1609-3175-4200-806C-192FA6AA0FE5}" dt="2026-03-02T15:18:11.535" v="689" actId="14100"/>
          <ac:spMkLst>
            <pc:docMk/>
            <pc:sldMk cId="3581485121" sldId="259"/>
            <ac:spMk id="14" creationId="{0934744F-B53B-C0A4-E7F9-27AC8B7EB26D}"/>
          </ac:spMkLst>
        </pc:spChg>
      </pc:sldChg>
      <pc:sldChg chg="delSp modSp mod">
        <pc:chgData name="Rafia Farooq (2325948)" userId="4e1fcfeb-32cc-4060-ac7f-f5eb4ff3ba44" providerId="ADAL" clId="{448A1609-3175-4200-806C-192FA6AA0FE5}" dt="2026-03-02T16:02:54.829" v="1036" actId="14861"/>
        <pc:sldMkLst>
          <pc:docMk/>
          <pc:sldMk cId="1813975542" sldId="264"/>
        </pc:sldMkLst>
        <pc:spChg chg="mod">
          <ac:chgData name="Rafia Farooq (2325948)" userId="4e1fcfeb-32cc-4060-ac7f-f5eb4ff3ba44" providerId="ADAL" clId="{448A1609-3175-4200-806C-192FA6AA0FE5}" dt="2026-03-02T16:02:35.023" v="1034" actId="207"/>
          <ac:spMkLst>
            <pc:docMk/>
            <pc:sldMk cId="1813975542" sldId="264"/>
            <ac:spMk id="5" creationId="{1C180DAE-7909-7193-A440-A32E9D2E8F42}"/>
          </ac:spMkLst>
        </pc:spChg>
        <pc:spChg chg="mod">
          <ac:chgData name="Rafia Farooq (2325948)" userId="4e1fcfeb-32cc-4060-ac7f-f5eb4ff3ba44" providerId="ADAL" clId="{448A1609-3175-4200-806C-192FA6AA0FE5}" dt="2026-03-02T16:02:54.829" v="1036" actId="14861"/>
          <ac:spMkLst>
            <pc:docMk/>
            <pc:sldMk cId="1813975542" sldId="264"/>
            <ac:spMk id="9" creationId="{73DBA5A5-B726-9AD6-E7CF-ED313672B0AA}"/>
          </ac:spMkLst>
        </pc:spChg>
      </pc:sldChg>
      <pc:sldChg chg="modSp mod">
        <pc:chgData name="Rafia Farooq (2325948)" userId="4e1fcfeb-32cc-4060-ac7f-f5eb4ff3ba44" providerId="ADAL" clId="{448A1609-3175-4200-806C-192FA6AA0FE5}" dt="2026-03-06T06:57:51.030" v="1257" actId="1076"/>
        <pc:sldMkLst>
          <pc:docMk/>
          <pc:sldMk cId="102340176" sldId="265"/>
        </pc:sldMkLst>
        <pc:spChg chg="mod">
          <ac:chgData name="Rafia Farooq (2325948)" userId="4e1fcfeb-32cc-4060-ac7f-f5eb4ff3ba44" providerId="ADAL" clId="{448A1609-3175-4200-806C-192FA6AA0FE5}" dt="2026-03-02T16:05:39.471" v="1050" actId="208"/>
          <ac:spMkLst>
            <pc:docMk/>
            <pc:sldMk cId="102340176" sldId="265"/>
            <ac:spMk id="2" creationId="{E1D2A9EA-5CA3-BEF9-95AD-B3873E26D68E}"/>
          </ac:spMkLst>
        </pc:spChg>
        <pc:spChg chg="mod">
          <ac:chgData name="Rafia Farooq (2325948)" userId="4e1fcfeb-32cc-4060-ac7f-f5eb4ff3ba44" providerId="ADAL" clId="{448A1609-3175-4200-806C-192FA6AA0FE5}" dt="2026-03-06T06:57:51.030" v="1257" actId="1076"/>
          <ac:spMkLst>
            <pc:docMk/>
            <pc:sldMk cId="102340176" sldId="265"/>
            <ac:spMk id="4" creationId="{CE185BA8-B22C-FBED-3786-3F7A3C9DDD27}"/>
          </ac:spMkLst>
        </pc:spChg>
      </pc:sldChg>
      <pc:sldChg chg="modSp">
        <pc:chgData name="Rafia Farooq (2325948)" userId="4e1fcfeb-32cc-4060-ac7f-f5eb4ff3ba44" providerId="ADAL" clId="{448A1609-3175-4200-806C-192FA6AA0FE5}" dt="2026-03-02T16:02:03.285" v="1033" actId="13822"/>
        <pc:sldMkLst>
          <pc:docMk/>
          <pc:sldMk cId="181790950" sldId="267"/>
        </pc:sldMkLst>
        <pc:graphicFrameChg chg="mod">
          <ac:chgData name="Rafia Farooq (2325948)" userId="4e1fcfeb-32cc-4060-ac7f-f5eb4ff3ba44" providerId="ADAL" clId="{448A1609-3175-4200-806C-192FA6AA0FE5}" dt="2026-03-02T16:02:03.285" v="1033" actId="13822"/>
          <ac:graphicFrameMkLst>
            <pc:docMk/>
            <pc:sldMk cId="181790950" sldId="267"/>
            <ac:graphicFrameMk id="6" creationId="{74943CF9-9E17-CAA0-4712-C0133374EE23}"/>
          </ac:graphicFrameMkLst>
        </pc:graphicFrameChg>
      </pc:sldChg>
      <pc:sldChg chg="addSp delSp modSp new mod">
        <pc:chgData name="Rafia Farooq (2325948)" userId="4e1fcfeb-32cc-4060-ac7f-f5eb4ff3ba44" providerId="ADAL" clId="{448A1609-3175-4200-806C-192FA6AA0FE5}" dt="2026-03-02T14:58:14.889" v="432" actId="20577"/>
        <pc:sldMkLst>
          <pc:docMk/>
          <pc:sldMk cId="1793380568" sldId="268"/>
        </pc:sldMkLst>
        <pc:spChg chg="mod">
          <ac:chgData name="Rafia Farooq (2325948)" userId="4e1fcfeb-32cc-4060-ac7f-f5eb4ff3ba44" providerId="ADAL" clId="{448A1609-3175-4200-806C-192FA6AA0FE5}" dt="2026-03-02T14:21:22.738" v="179" actId="113"/>
          <ac:spMkLst>
            <pc:docMk/>
            <pc:sldMk cId="1793380568" sldId="268"/>
            <ac:spMk id="2" creationId="{763557BC-50EE-DD3E-5409-D81CE76C326F}"/>
          </ac:spMkLst>
        </pc:spChg>
        <pc:spChg chg="mod">
          <ac:chgData name="Rafia Farooq (2325948)" userId="4e1fcfeb-32cc-4060-ac7f-f5eb4ff3ba44" providerId="ADAL" clId="{448A1609-3175-4200-806C-192FA6AA0FE5}" dt="2026-03-02T14:20:23.916" v="175" actId="14100"/>
          <ac:spMkLst>
            <pc:docMk/>
            <pc:sldMk cId="1793380568" sldId="268"/>
            <ac:spMk id="4" creationId="{D486BCDF-B9B9-BE0D-E9E1-7891E83560EF}"/>
          </ac:spMkLst>
        </pc:spChg>
        <pc:spChg chg="add mod">
          <ac:chgData name="Rafia Farooq (2325948)" userId="4e1fcfeb-32cc-4060-ac7f-f5eb4ff3ba44" providerId="ADAL" clId="{448A1609-3175-4200-806C-192FA6AA0FE5}" dt="2026-03-02T14:58:14.889" v="432" actId="20577"/>
          <ac:spMkLst>
            <pc:docMk/>
            <pc:sldMk cId="1793380568" sldId="268"/>
            <ac:spMk id="8" creationId="{F4CCAEFC-3E3B-0858-572E-140174E51627}"/>
          </ac:spMkLst>
        </pc:spChg>
        <pc:picChg chg="add mod ord">
          <ac:chgData name="Rafia Farooq (2325948)" userId="4e1fcfeb-32cc-4060-ac7f-f5eb4ff3ba44" providerId="ADAL" clId="{448A1609-3175-4200-806C-192FA6AA0FE5}" dt="2026-03-02T14:13:35.695" v="161" actId="208"/>
          <ac:picMkLst>
            <pc:docMk/>
            <pc:sldMk cId="1793380568" sldId="268"/>
            <ac:picMk id="6" creationId="{237CE2E9-6861-057F-FF8B-421C0E696C31}"/>
          </ac:picMkLst>
        </pc:picChg>
      </pc:sldChg>
      <pc:sldChg chg="addSp delSp modSp new mod setBg">
        <pc:chgData name="Rafia Farooq (2325948)" userId="4e1fcfeb-32cc-4060-ac7f-f5eb4ff3ba44" providerId="ADAL" clId="{448A1609-3175-4200-806C-192FA6AA0FE5}" dt="2026-03-02T15:54:45.242" v="970" actId="207"/>
        <pc:sldMkLst>
          <pc:docMk/>
          <pc:sldMk cId="2925948407" sldId="269"/>
        </pc:sldMkLst>
        <pc:spChg chg="mod">
          <ac:chgData name="Rafia Farooq (2325948)" userId="4e1fcfeb-32cc-4060-ac7f-f5eb4ff3ba44" providerId="ADAL" clId="{448A1609-3175-4200-806C-192FA6AA0FE5}" dt="2026-03-02T14:28:30.080" v="358" actId="26606"/>
          <ac:spMkLst>
            <pc:docMk/>
            <pc:sldMk cId="2925948407" sldId="269"/>
            <ac:spMk id="2" creationId="{BFDFEE48-A4B4-2802-63C1-D3709FDAA13B}"/>
          </ac:spMkLst>
        </pc:spChg>
        <pc:spChg chg="add">
          <ac:chgData name="Rafia Farooq (2325948)" userId="4e1fcfeb-32cc-4060-ac7f-f5eb4ff3ba44" providerId="ADAL" clId="{448A1609-3175-4200-806C-192FA6AA0FE5}" dt="2026-03-02T14:28:30.080" v="358" actId="26606"/>
          <ac:spMkLst>
            <pc:docMk/>
            <pc:sldMk cId="2925948407" sldId="269"/>
            <ac:spMk id="15" creationId="{4E17AA97-89A7-45C1-B813-BFF6C23D79E1}"/>
          </ac:spMkLst>
        </pc:spChg>
        <pc:spChg chg="add">
          <ac:chgData name="Rafia Farooq (2325948)" userId="4e1fcfeb-32cc-4060-ac7f-f5eb4ff3ba44" providerId="ADAL" clId="{448A1609-3175-4200-806C-192FA6AA0FE5}" dt="2026-03-02T14:28:30.080" v="358" actId="26606"/>
          <ac:spMkLst>
            <pc:docMk/>
            <pc:sldMk cId="2925948407" sldId="269"/>
            <ac:spMk id="16" creationId="{33AC4FE1-D370-43A6-96C5-076716BB1E76}"/>
          </ac:spMkLst>
        </pc:spChg>
        <pc:spChg chg="add">
          <ac:chgData name="Rafia Farooq (2325948)" userId="4e1fcfeb-32cc-4060-ac7f-f5eb4ff3ba44" providerId="ADAL" clId="{448A1609-3175-4200-806C-192FA6AA0FE5}" dt="2026-03-02T14:28:30.080" v="358" actId="26606"/>
          <ac:spMkLst>
            <pc:docMk/>
            <pc:sldMk cId="2925948407" sldId="269"/>
            <ac:spMk id="17" creationId="{4A3D569D-D3A6-49CA-A483-291E95DACA14}"/>
          </ac:spMkLst>
        </pc:spChg>
        <pc:graphicFrameChg chg="add mod modGraphic">
          <ac:chgData name="Rafia Farooq (2325948)" userId="4e1fcfeb-32cc-4060-ac7f-f5eb4ff3ba44" providerId="ADAL" clId="{448A1609-3175-4200-806C-192FA6AA0FE5}" dt="2026-03-02T15:54:45.242" v="970" actId="207"/>
          <ac:graphicFrameMkLst>
            <pc:docMk/>
            <pc:sldMk cId="2925948407" sldId="269"/>
            <ac:graphicFrameMk id="18" creationId="{49818488-F622-FEDE-D4A2-C6C902FB46F0}"/>
          </ac:graphicFrameMkLst>
        </pc:graphicFrameChg>
      </pc:sldChg>
      <pc:sldChg chg="addSp delSp modSp new mod ord setBg">
        <pc:chgData name="Rafia Farooq (2325948)" userId="4e1fcfeb-32cc-4060-ac7f-f5eb4ff3ba44" providerId="ADAL" clId="{448A1609-3175-4200-806C-192FA6AA0FE5}" dt="2026-03-02T16:07:52.091" v="1062" actId="1076"/>
        <pc:sldMkLst>
          <pc:docMk/>
          <pc:sldMk cId="1503091263" sldId="270"/>
        </pc:sldMkLst>
        <pc:spChg chg="mod">
          <ac:chgData name="Rafia Farooq (2325948)" userId="4e1fcfeb-32cc-4060-ac7f-f5eb4ff3ba44" providerId="ADAL" clId="{448A1609-3175-4200-806C-192FA6AA0FE5}" dt="2026-03-02T14:41:36.338" v="393" actId="207"/>
          <ac:spMkLst>
            <pc:docMk/>
            <pc:sldMk cId="1503091263" sldId="270"/>
            <ac:spMk id="2" creationId="{E6FA22DB-2768-CB2F-23E6-0E4C719DDD6F}"/>
          </ac:spMkLst>
        </pc:spChg>
        <pc:spChg chg="mod">
          <ac:chgData name="Rafia Farooq (2325948)" userId="4e1fcfeb-32cc-4060-ac7f-f5eb4ff3ba44" providerId="ADAL" clId="{448A1609-3175-4200-806C-192FA6AA0FE5}" dt="2026-03-02T14:41:46.299" v="394" actId="208"/>
          <ac:spMkLst>
            <pc:docMk/>
            <pc:sldMk cId="1503091263" sldId="270"/>
            <ac:spMk id="4" creationId="{1A5CE424-31C1-A539-7141-B6D9B1077444}"/>
          </ac:spMkLst>
        </pc:spChg>
        <pc:spChg chg="add mod">
          <ac:chgData name="Rafia Farooq (2325948)" userId="4e1fcfeb-32cc-4060-ac7f-f5eb4ff3ba44" providerId="ADAL" clId="{448A1609-3175-4200-806C-192FA6AA0FE5}" dt="2026-03-02T16:07:52.091" v="1062" actId="1076"/>
          <ac:spMkLst>
            <pc:docMk/>
            <pc:sldMk cId="1503091263" sldId="270"/>
            <ac:spMk id="8" creationId="{D6817860-4089-B180-868F-617403F3F1BE}"/>
          </ac:spMkLst>
        </pc:spChg>
        <pc:spChg chg="add">
          <ac:chgData name="Rafia Farooq (2325948)" userId="4e1fcfeb-32cc-4060-ac7f-f5eb4ff3ba44" providerId="ADAL" clId="{448A1609-3175-4200-806C-192FA6AA0FE5}" dt="2026-03-02T14:40:08.918" v="377" actId="26606"/>
          <ac:spMkLst>
            <pc:docMk/>
            <pc:sldMk cId="1503091263" sldId="270"/>
            <ac:spMk id="11" creationId="{774A975B-A886-5202-0489-6965514A0D14}"/>
          </ac:spMkLst>
        </pc:spChg>
        <pc:spChg chg="add">
          <ac:chgData name="Rafia Farooq (2325948)" userId="4e1fcfeb-32cc-4060-ac7f-f5eb4ff3ba44" providerId="ADAL" clId="{448A1609-3175-4200-806C-192FA6AA0FE5}" dt="2026-03-02T14:40:08.918" v="377" actId="26606"/>
          <ac:spMkLst>
            <pc:docMk/>
            <pc:sldMk cId="1503091263" sldId="270"/>
            <ac:spMk id="13" creationId="{0EC38958-9A69-239A-BA79-2AEC73345F4B}"/>
          </ac:spMkLst>
        </pc:spChg>
        <pc:spChg chg="add">
          <ac:chgData name="Rafia Farooq (2325948)" userId="4e1fcfeb-32cc-4060-ac7f-f5eb4ff3ba44" providerId="ADAL" clId="{448A1609-3175-4200-806C-192FA6AA0FE5}" dt="2026-03-02T14:40:08.918" v="377" actId="26606"/>
          <ac:spMkLst>
            <pc:docMk/>
            <pc:sldMk cId="1503091263" sldId="270"/>
            <ac:spMk id="15" creationId="{6EC109E5-0396-8968-4F42-DFEC280363B6}"/>
          </ac:spMkLst>
        </pc:spChg>
        <pc:picChg chg="add mod ord">
          <ac:chgData name="Rafia Farooq (2325948)" userId="4e1fcfeb-32cc-4060-ac7f-f5eb4ff3ba44" providerId="ADAL" clId="{448A1609-3175-4200-806C-192FA6AA0FE5}" dt="2026-03-02T14:40:08.918" v="377" actId="26606"/>
          <ac:picMkLst>
            <pc:docMk/>
            <pc:sldMk cId="1503091263" sldId="270"/>
            <ac:picMk id="6" creationId="{A75A87EF-D4EB-1BDD-C11B-0FF0D444DD55}"/>
          </ac:picMkLst>
        </pc:picChg>
      </pc:sldChg>
      <pc:sldChg chg="addSp modSp new mod">
        <pc:chgData name="Rafia Farooq (2325948)" userId="4e1fcfeb-32cc-4060-ac7f-f5eb4ff3ba44" providerId="ADAL" clId="{448A1609-3175-4200-806C-192FA6AA0FE5}" dt="2026-03-02T16:15:25.860" v="1123" actId="120"/>
        <pc:sldMkLst>
          <pc:docMk/>
          <pc:sldMk cId="1745098461" sldId="271"/>
        </pc:sldMkLst>
        <pc:spChg chg="add mod">
          <ac:chgData name="Rafia Farooq (2325948)" userId="4e1fcfeb-32cc-4060-ac7f-f5eb4ff3ba44" providerId="ADAL" clId="{448A1609-3175-4200-806C-192FA6AA0FE5}" dt="2026-03-02T15:34:06.148" v="748"/>
          <ac:spMkLst>
            <pc:docMk/>
            <pc:sldMk cId="1745098461" sldId="271"/>
            <ac:spMk id="2" creationId="{338A7598-C913-9608-4D4A-265E3361BE74}"/>
          </ac:spMkLst>
        </pc:spChg>
        <pc:spChg chg="add mod">
          <ac:chgData name="Rafia Farooq (2325948)" userId="4e1fcfeb-32cc-4060-ac7f-f5eb4ff3ba44" providerId="ADAL" clId="{448A1609-3175-4200-806C-192FA6AA0FE5}" dt="2026-03-02T15:50:38.401" v="948" actId="13822"/>
          <ac:spMkLst>
            <pc:docMk/>
            <pc:sldMk cId="1745098461" sldId="271"/>
            <ac:spMk id="4" creationId="{04153A2E-5630-7960-3F6B-8087A93A5452}"/>
          </ac:spMkLst>
        </pc:spChg>
        <pc:spChg chg="add mod">
          <ac:chgData name="Rafia Farooq (2325948)" userId="4e1fcfeb-32cc-4060-ac7f-f5eb4ff3ba44" providerId="ADAL" clId="{448A1609-3175-4200-806C-192FA6AA0FE5}" dt="2026-03-02T15:52:04.727" v="958" actId="1076"/>
          <ac:spMkLst>
            <pc:docMk/>
            <pc:sldMk cId="1745098461" sldId="271"/>
            <ac:spMk id="7" creationId="{D81702A6-A1A4-19F8-1034-30DEAD24F29D}"/>
          </ac:spMkLst>
        </pc:spChg>
        <pc:spChg chg="add mod">
          <ac:chgData name="Rafia Farooq (2325948)" userId="4e1fcfeb-32cc-4060-ac7f-f5eb4ff3ba44" providerId="ADAL" clId="{448A1609-3175-4200-806C-192FA6AA0FE5}" dt="2026-03-02T16:15:25.860" v="1123" actId="120"/>
          <ac:spMkLst>
            <pc:docMk/>
            <pc:sldMk cId="1745098461" sldId="271"/>
            <ac:spMk id="9" creationId="{B977441E-A4C0-550A-BFF1-1F7A1FBC2364}"/>
          </ac:spMkLst>
        </pc:spChg>
        <pc:spChg chg="add mod">
          <ac:chgData name="Rafia Farooq (2325948)" userId="4e1fcfeb-32cc-4060-ac7f-f5eb4ff3ba44" providerId="ADAL" clId="{448A1609-3175-4200-806C-192FA6AA0FE5}" dt="2026-03-02T15:51:24.687" v="951" actId="13822"/>
          <ac:spMkLst>
            <pc:docMk/>
            <pc:sldMk cId="1745098461" sldId="271"/>
            <ac:spMk id="11" creationId="{6382C13A-AE4E-CF2D-FFBB-EC96A0CAF9B3}"/>
          </ac:spMkLst>
        </pc:spChg>
      </pc:sldChg>
      <pc:sldChg chg="addSp delSp modSp new mod setBg">
        <pc:chgData name="Rafia Farooq (2325948)" userId="4e1fcfeb-32cc-4060-ac7f-f5eb4ff3ba44" providerId="ADAL" clId="{448A1609-3175-4200-806C-192FA6AA0FE5}" dt="2026-03-02T15:58:12.594" v="1000" actId="20577"/>
        <pc:sldMkLst>
          <pc:docMk/>
          <pc:sldMk cId="865272666" sldId="272"/>
        </pc:sldMkLst>
        <pc:spChg chg="mod">
          <ac:chgData name="Rafia Farooq (2325948)" userId="4e1fcfeb-32cc-4060-ac7f-f5eb4ff3ba44" providerId="ADAL" clId="{448A1609-3175-4200-806C-192FA6AA0FE5}" dt="2026-03-02T15:57:59.394" v="993" actId="26606"/>
          <ac:spMkLst>
            <pc:docMk/>
            <pc:sldMk cId="865272666" sldId="272"/>
            <ac:spMk id="2" creationId="{2CB88FED-7D88-6219-0AC0-854D7E86A614}"/>
          </ac:spMkLst>
        </pc:spChg>
        <pc:spChg chg="add">
          <ac:chgData name="Rafia Farooq (2325948)" userId="4e1fcfeb-32cc-4060-ac7f-f5eb4ff3ba44" providerId="ADAL" clId="{448A1609-3175-4200-806C-192FA6AA0FE5}" dt="2026-03-02T15:57:59.394" v="993" actId="26606"/>
          <ac:spMkLst>
            <pc:docMk/>
            <pc:sldMk cId="865272666" sldId="272"/>
            <ac:spMk id="10" creationId="{774A975B-A886-5202-0489-6965514A0D14}"/>
          </ac:spMkLst>
        </pc:spChg>
        <pc:spChg chg="add">
          <ac:chgData name="Rafia Farooq (2325948)" userId="4e1fcfeb-32cc-4060-ac7f-f5eb4ff3ba44" providerId="ADAL" clId="{448A1609-3175-4200-806C-192FA6AA0FE5}" dt="2026-03-02T15:57:59.394" v="993" actId="26606"/>
          <ac:spMkLst>
            <pc:docMk/>
            <pc:sldMk cId="865272666" sldId="272"/>
            <ac:spMk id="12" creationId="{E8BAA160-18A6-38AE-4699-2AD01EF53C77}"/>
          </ac:spMkLst>
        </pc:spChg>
        <pc:spChg chg="add">
          <ac:chgData name="Rafia Farooq (2325948)" userId="4e1fcfeb-32cc-4060-ac7f-f5eb4ff3ba44" providerId="ADAL" clId="{448A1609-3175-4200-806C-192FA6AA0FE5}" dt="2026-03-02T15:57:59.394" v="993" actId="26606"/>
          <ac:spMkLst>
            <pc:docMk/>
            <pc:sldMk cId="865272666" sldId="272"/>
            <ac:spMk id="14" creationId="{04213918-F1EB-4BCE-BE23-F5E9851EE05C}"/>
          </ac:spMkLst>
        </pc:spChg>
        <pc:spChg chg="add">
          <ac:chgData name="Rafia Farooq (2325948)" userId="4e1fcfeb-32cc-4060-ac7f-f5eb4ff3ba44" providerId="ADAL" clId="{448A1609-3175-4200-806C-192FA6AA0FE5}" dt="2026-03-02T15:57:59.394" v="993" actId="26606"/>
          <ac:spMkLst>
            <pc:docMk/>
            <pc:sldMk cId="865272666" sldId="272"/>
            <ac:spMk id="16" creationId="{2062E862-C7F7-4CA1-B929-D0B75F5E9FB9}"/>
          </ac:spMkLst>
        </pc:spChg>
        <pc:graphicFrameChg chg="add mod modGraphic">
          <ac:chgData name="Rafia Farooq (2325948)" userId="4e1fcfeb-32cc-4060-ac7f-f5eb4ff3ba44" providerId="ADAL" clId="{448A1609-3175-4200-806C-192FA6AA0FE5}" dt="2026-03-02T15:58:12.594" v="1000" actId="20577"/>
          <ac:graphicFrameMkLst>
            <pc:docMk/>
            <pc:sldMk cId="865272666" sldId="272"/>
            <ac:graphicFrameMk id="6" creationId="{76AB690C-EA22-B26D-DAA1-8203B0101566}"/>
          </ac:graphicFrameMkLst>
        </pc:graphicFrameChg>
      </pc:sldChg>
      <pc:sldChg chg="addSp modSp new mod">
        <pc:chgData name="Rafia Farooq (2325948)" userId="4e1fcfeb-32cc-4060-ac7f-f5eb4ff3ba44" providerId="ADAL" clId="{448A1609-3175-4200-806C-192FA6AA0FE5}" dt="2026-03-02T16:12:14.105" v="1107" actId="208"/>
        <pc:sldMkLst>
          <pc:docMk/>
          <pc:sldMk cId="3293261049" sldId="273"/>
        </pc:sldMkLst>
        <pc:spChg chg="mod">
          <ac:chgData name="Rafia Farooq (2325948)" userId="4e1fcfeb-32cc-4060-ac7f-f5eb4ff3ba44" providerId="ADAL" clId="{448A1609-3175-4200-806C-192FA6AA0FE5}" dt="2026-03-02T16:12:14.105" v="1107" actId="208"/>
          <ac:spMkLst>
            <pc:docMk/>
            <pc:sldMk cId="3293261049" sldId="273"/>
            <ac:spMk id="2" creationId="{D89633C3-5978-CFCE-7F93-27F0F38E9948}"/>
          </ac:spMkLst>
        </pc:spChg>
        <pc:spChg chg="add mod">
          <ac:chgData name="Rafia Farooq (2325948)" userId="4e1fcfeb-32cc-4060-ac7f-f5eb4ff3ba44" providerId="ADAL" clId="{448A1609-3175-4200-806C-192FA6AA0FE5}" dt="2026-03-02T16:11:43.663" v="1101" actId="1076"/>
          <ac:spMkLst>
            <pc:docMk/>
            <pc:sldMk cId="3293261049" sldId="273"/>
            <ac:spMk id="4" creationId="{596DA475-158C-C40C-7D98-14D62CF8BEB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C6AFBA-10D8-4AA3-88CF-9D8D1FBA0D5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45E7FC3-7D85-4F4F-AC20-9837CC1B2FB1}">
      <dgm:prSet custT="1"/>
      <dgm:spPr/>
      <dgm:t>
        <a:bodyPr/>
        <a:lstStyle/>
        <a:p>
          <a:r>
            <a:rPr lang="en-GB" sz="2800" dirty="0">
              <a:solidFill>
                <a:schemeClr val="tx1"/>
              </a:solidFill>
              <a:latin typeface="Arial" panose="020B0604020202020204" pitchFamily="34" charset="0"/>
              <a:cs typeface="Arial" panose="020B0604020202020204" pitchFamily="34" charset="0"/>
            </a:rPr>
            <a:t>Digital transformation</a:t>
          </a:r>
          <a:endParaRPr lang="en-US" sz="2800" dirty="0">
            <a:solidFill>
              <a:schemeClr val="tx1"/>
            </a:solidFill>
            <a:latin typeface="Arial" panose="020B0604020202020204" pitchFamily="34" charset="0"/>
            <a:cs typeface="Arial" panose="020B0604020202020204" pitchFamily="34" charset="0"/>
          </a:endParaRPr>
        </a:p>
      </dgm:t>
    </dgm:pt>
    <dgm:pt modelId="{AB7F1E09-982C-4F4F-A943-6269FF3D07A1}" type="parTrans" cxnId="{EDCEC69F-DF62-4908-8BAE-3AD38E3D7099}">
      <dgm:prSet/>
      <dgm:spPr/>
      <dgm:t>
        <a:bodyPr/>
        <a:lstStyle/>
        <a:p>
          <a:endParaRPr lang="en-US"/>
        </a:p>
      </dgm:t>
    </dgm:pt>
    <dgm:pt modelId="{F48AD958-AD69-49AF-B23D-84DFB460FEBA}" type="sibTrans" cxnId="{EDCEC69F-DF62-4908-8BAE-3AD38E3D7099}">
      <dgm:prSet/>
      <dgm:spPr/>
      <dgm:t>
        <a:bodyPr/>
        <a:lstStyle/>
        <a:p>
          <a:endParaRPr lang="en-US"/>
        </a:p>
      </dgm:t>
    </dgm:pt>
    <dgm:pt modelId="{EE2CF40C-D5F3-4F78-B1BD-E835202EB3C7}">
      <dgm:prSet custT="1"/>
      <dgm:spPr/>
      <dgm:t>
        <a:bodyPr/>
        <a:lstStyle/>
        <a:p>
          <a:r>
            <a:rPr lang="en-GB" sz="2800" dirty="0">
              <a:solidFill>
                <a:schemeClr val="tx1"/>
              </a:solidFill>
              <a:latin typeface="Arial" panose="020B0604020202020204" pitchFamily="34" charset="0"/>
              <a:cs typeface="Arial" panose="020B0604020202020204" pitchFamily="34" charset="0"/>
            </a:rPr>
            <a:t>Smart inhalers</a:t>
          </a:r>
          <a:endParaRPr lang="en-US" sz="2800" dirty="0">
            <a:solidFill>
              <a:schemeClr val="tx1"/>
            </a:solidFill>
            <a:latin typeface="Arial" panose="020B0604020202020204" pitchFamily="34" charset="0"/>
            <a:cs typeface="Arial" panose="020B0604020202020204" pitchFamily="34" charset="0"/>
          </a:endParaRPr>
        </a:p>
      </dgm:t>
    </dgm:pt>
    <dgm:pt modelId="{DE4DBD1C-551C-498F-89C9-74D1940E45EA}" type="parTrans" cxnId="{942AF1FF-F386-4706-961E-B5741150F7D7}">
      <dgm:prSet/>
      <dgm:spPr/>
      <dgm:t>
        <a:bodyPr/>
        <a:lstStyle/>
        <a:p>
          <a:endParaRPr lang="en-US"/>
        </a:p>
      </dgm:t>
    </dgm:pt>
    <dgm:pt modelId="{F23117E8-5EED-462A-947E-7640849AFBB6}" type="sibTrans" cxnId="{942AF1FF-F386-4706-961E-B5741150F7D7}">
      <dgm:prSet/>
      <dgm:spPr/>
      <dgm:t>
        <a:bodyPr/>
        <a:lstStyle/>
        <a:p>
          <a:endParaRPr lang="en-US"/>
        </a:p>
      </dgm:t>
    </dgm:pt>
    <dgm:pt modelId="{C3BDA86F-DB55-42CB-8B34-869B22ACF884}">
      <dgm:prSet custT="1"/>
      <dgm:spPr/>
      <dgm:t>
        <a:bodyPr/>
        <a:lstStyle/>
        <a:p>
          <a:r>
            <a:rPr lang="en-GB" sz="2800" dirty="0">
              <a:solidFill>
                <a:schemeClr val="tx1"/>
              </a:solidFill>
              <a:latin typeface="Arial" panose="020B0604020202020204" pitchFamily="34" charset="0"/>
              <a:cs typeface="Arial" panose="020B0604020202020204" pitchFamily="34" charset="0"/>
            </a:rPr>
            <a:t>SWOT analysis</a:t>
          </a:r>
          <a:endParaRPr lang="en-US" sz="2800" dirty="0">
            <a:solidFill>
              <a:schemeClr val="tx1"/>
            </a:solidFill>
            <a:latin typeface="Arial" panose="020B0604020202020204" pitchFamily="34" charset="0"/>
            <a:cs typeface="Arial" panose="020B0604020202020204" pitchFamily="34" charset="0"/>
          </a:endParaRPr>
        </a:p>
      </dgm:t>
    </dgm:pt>
    <dgm:pt modelId="{BAF9FABD-30CA-4CE9-AA5E-096CF6AB6F39}" type="parTrans" cxnId="{01068F1D-65ED-4B72-98B6-3058C7971C4B}">
      <dgm:prSet/>
      <dgm:spPr/>
      <dgm:t>
        <a:bodyPr/>
        <a:lstStyle/>
        <a:p>
          <a:endParaRPr lang="en-US"/>
        </a:p>
      </dgm:t>
    </dgm:pt>
    <dgm:pt modelId="{4E53E4E9-5680-44C1-B057-88C68622A57D}" type="sibTrans" cxnId="{01068F1D-65ED-4B72-98B6-3058C7971C4B}">
      <dgm:prSet/>
      <dgm:spPr/>
      <dgm:t>
        <a:bodyPr/>
        <a:lstStyle/>
        <a:p>
          <a:endParaRPr lang="en-US"/>
        </a:p>
      </dgm:t>
    </dgm:pt>
    <dgm:pt modelId="{F9A09A49-4042-4211-AFE7-9E4782B64AB1}">
      <dgm:prSet custT="1"/>
      <dgm:spPr/>
      <dgm:t>
        <a:bodyPr/>
        <a:lstStyle/>
        <a:p>
          <a:r>
            <a:rPr lang="en-GB" sz="2800" dirty="0">
              <a:solidFill>
                <a:schemeClr val="tx1"/>
              </a:solidFill>
              <a:latin typeface="Arial" panose="020B0604020202020204" pitchFamily="34" charset="0"/>
              <a:cs typeface="Arial" panose="020B0604020202020204" pitchFamily="34" charset="0"/>
            </a:rPr>
            <a:t>Impact on work for and service users</a:t>
          </a:r>
          <a:endParaRPr lang="en-US" sz="2800" dirty="0">
            <a:solidFill>
              <a:schemeClr val="tx1"/>
            </a:solidFill>
            <a:latin typeface="Arial" panose="020B0604020202020204" pitchFamily="34" charset="0"/>
            <a:cs typeface="Arial" panose="020B0604020202020204" pitchFamily="34" charset="0"/>
          </a:endParaRPr>
        </a:p>
      </dgm:t>
    </dgm:pt>
    <dgm:pt modelId="{212296E8-6215-43CE-9950-C07A8BF5F800}" type="parTrans" cxnId="{06604FE1-0500-4A8B-987A-6A473C0BB7C4}">
      <dgm:prSet/>
      <dgm:spPr/>
      <dgm:t>
        <a:bodyPr/>
        <a:lstStyle/>
        <a:p>
          <a:endParaRPr lang="en-US"/>
        </a:p>
      </dgm:t>
    </dgm:pt>
    <dgm:pt modelId="{DB239B3F-5785-4B26-9861-530995E7989E}" type="sibTrans" cxnId="{06604FE1-0500-4A8B-987A-6A473C0BB7C4}">
      <dgm:prSet/>
      <dgm:spPr/>
      <dgm:t>
        <a:bodyPr/>
        <a:lstStyle/>
        <a:p>
          <a:endParaRPr lang="en-US"/>
        </a:p>
      </dgm:t>
    </dgm:pt>
    <dgm:pt modelId="{C9CA259E-B07A-4803-B1C6-3D10A7078D5F}">
      <dgm:prSet custT="1"/>
      <dgm:spPr/>
      <dgm:t>
        <a:bodyPr/>
        <a:lstStyle/>
        <a:p>
          <a:r>
            <a:rPr lang="en-US" sz="2800" b="0" dirty="0">
              <a:solidFill>
                <a:schemeClr val="tx1"/>
              </a:solidFill>
              <a:latin typeface="Arial" panose="020B0604020202020204" pitchFamily="34" charset="0"/>
              <a:cs typeface="Arial" panose="020B0604020202020204" pitchFamily="34" charset="0"/>
            </a:rPr>
            <a:t>Plan for Digital Health and Social Care </a:t>
          </a:r>
          <a:endParaRPr lang="en-US" sz="2800" dirty="0">
            <a:solidFill>
              <a:schemeClr val="tx1"/>
            </a:solidFill>
            <a:latin typeface="Arial" panose="020B0604020202020204" pitchFamily="34" charset="0"/>
            <a:cs typeface="Arial" panose="020B0604020202020204" pitchFamily="34" charset="0"/>
          </a:endParaRPr>
        </a:p>
      </dgm:t>
    </dgm:pt>
    <dgm:pt modelId="{4A6C57E8-A39B-4077-AF4D-8FFA85AB93AE}" type="parTrans" cxnId="{B435A000-8BE4-4ABC-B9E2-12AA40A86ADC}">
      <dgm:prSet/>
      <dgm:spPr/>
      <dgm:t>
        <a:bodyPr/>
        <a:lstStyle/>
        <a:p>
          <a:endParaRPr lang="en-US"/>
        </a:p>
      </dgm:t>
    </dgm:pt>
    <dgm:pt modelId="{2C46DD89-7AE3-4852-B613-57024B2B9EC5}" type="sibTrans" cxnId="{B435A000-8BE4-4ABC-B9E2-12AA40A86ADC}">
      <dgm:prSet/>
      <dgm:spPr/>
      <dgm:t>
        <a:bodyPr/>
        <a:lstStyle/>
        <a:p>
          <a:endParaRPr lang="en-US"/>
        </a:p>
      </dgm:t>
    </dgm:pt>
    <dgm:pt modelId="{072C1660-7021-4711-A7A8-4B9BFA9C9C68}">
      <dgm:prSet custT="1"/>
      <dgm:spPr/>
      <dgm:t>
        <a:bodyPr/>
        <a:lstStyle/>
        <a:p>
          <a:r>
            <a:rPr lang="en-GB" sz="2800" dirty="0">
              <a:solidFill>
                <a:schemeClr val="tx1"/>
              </a:solidFill>
              <a:latin typeface="Arial" panose="020B0604020202020204" pitchFamily="34" charset="0"/>
              <a:cs typeface="Arial" panose="020B0604020202020204" pitchFamily="34" charset="0"/>
            </a:rPr>
            <a:t>Recommendations</a:t>
          </a:r>
          <a:endParaRPr lang="en-US" sz="2800" dirty="0">
            <a:solidFill>
              <a:schemeClr val="tx1"/>
            </a:solidFill>
            <a:latin typeface="Arial" panose="020B0604020202020204" pitchFamily="34" charset="0"/>
            <a:cs typeface="Arial" panose="020B0604020202020204" pitchFamily="34" charset="0"/>
          </a:endParaRPr>
        </a:p>
      </dgm:t>
    </dgm:pt>
    <dgm:pt modelId="{71A1A965-07D6-4A53-A984-F8BCBB5DAF01}" type="parTrans" cxnId="{D54C9CD6-48A1-4A9E-8651-CBE36AFE22C4}">
      <dgm:prSet/>
      <dgm:spPr/>
      <dgm:t>
        <a:bodyPr/>
        <a:lstStyle/>
        <a:p>
          <a:endParaRPr lang="en-US"/>
        </a:p>
      </dgm:t>
    </dgm:pt>
    <dgm:pt modelId="{C4CF3D96-AF56-492F-8FA5-30104C08FA78}" type="sibTrans" cxnId="{D54C9CD6-48A1-4A9E-8651-CBE36AFE22C4}">
      <dgm:prSet/>
      <dgm:spPr/>
      <dgm:t>
        <a:bodyPr/>
        <a:lstStyle/>
        <a:p>
          <a:endParaRPr lang="en-US"/>
        </a:p>
      </dgm:t>
    </dgm:pt>
    <dgm:pt modelId="{37F109D4-EF29-4F31-8A3C-135AD887F2D6}">
      <dgm:prSet custT="1"/>
      <dgm:spPr/>
      <dgm:t>
        <a:bodyPr/>
        <a:lstStyle/>
        <a:p>
          <a:r>
            <a:rPr lang="en-GB" sz="2800" dirty="0">
              <a:solidFill>
                <a:schemeClr val="tx1"/>
              </a:solidFill>
              <a:latin typeface="Arial" panose="020B0604020202020204" pitchFamily="34" charset="0"/>
              <a:cs typeface="Arial" panose="020B0604020202020204" pitchFamily="34" charset="0"/>
            </a:rPr>
            <a:t>Conclusion</a:t>
          </a:r>
          <a:endParaRPr lang="en-US" sz="2800" dirty="0">
            <a:solidFill>
              <a:schemeClr val="tx1"/>
            </a:solidFill>
            <a:latin typeface="Arial" panose="020B0604020202020204" pitchFamily="34" charset="0"/>
            <a:cs typeface="Arial" panose="020B0604020202020204" pitchFamily="34" charset="0"/>
          </a:endParaRPr>
        </a:p>
      </dgm:t>
    </dgm:pt>
    <dgm:pt modelId="{534A2C77-B2D6-4147-A696-11DAC11B5534}" type="parTrans" cxnId="{8CDCF036-CB4F-4868-97E2-4BFD1F61139C}">
      <dgm:prSet/>
      <dgm:spPr/>
      <dgm:t>
        <a:bodyPr/>
        <a:lstStyle/>
        <a:p>
          <a:endParaRPr lang="en-US"/>
        </a:p>
      </dgm:t>
    </dgm:pt>
    <dgm:pt modelId="{15DB69A5-3021-445F-B196-2CE7F2B13B3B}" type="sibTrans" cxnId="{8CDCF036-CB4F-4868-97E2-4BFD1F61139C}">
      <dgm:prSet/>
      <dgm:spPr/>
      <dgm:t>
        <a:bodyPr/>
        <a:lstStyle/>
        <a:p>
          <a:endParaRPr lang="en-US"/>
        </a:p>
      </dgm:t>
    </dgm:pt>
    <dgm:pt modelId="{E295CF05-36C5-407D-95EB-A39B2003EF1F}" type="pres">
      <dgm:prSet presAssocID="{7BC6AFBA-10D8-4AA3-88CF-9D8D1FBA0D56}" presName="linear" presStyleCnt="0">
        <dgm:presLayoutVars>
          <dgm:animLvl val="lvl"/>
          <dgm:resizeHandles val="exact"/>
        </dgm:presLayoutVars>
      </dgm:prSet>
      <dgm:spPr/>
    </dgm:pt>
    <dgm:pt modelId="{C8C2112C-F05A-494A-8625-33987C23DD1E}" type="pres">
      <dgm:prSet presAssocID="{245E7FC3-7D85-4F4F-AC20-9837CC1B2FB1}" presName="parentText" presStyleLbl="node1" presStyleIdx="0" presStyleCnt="7">
        <dgm:presLayoutVars>
          <dgm:chMax val="0"/>
          <dgm:bulletEnabled val="1"/>
        </dgm:presLayoutVars>
      </dgm:prSet>
      <dgm:spPr/>
    </dgm:pt>
    <dgm:pt modelId="{1F74C6A1-315A-4E2B-B3D9-3CC880A38169}" type="pres">
      <dgm:prSet presAssocID="{F48AD958-AD69-49AF-B23D-84DFB460FEBA}" presName="spacer" presStyleCnt="0"/>
      <dgm:spPr/>
    </dgm:pt>
    <dgm:pt modelId="{BF9B89E3-5CF0-4F69-B422-857878C5AB46}" type="pres">
      <dgm:prSet presAssocID="{C3BDA86F-DB55-42CB-8B34-869B22ACF884}" presName="parentText" presStyleLbl="node1" presStyleIdx="1" presStyleCnt="7" custLinFactNeighborX="-1413" custLinFactNeighborY="37324">
        <dgm:presLayoutVars>
          <dgm:chMax val="0"/>
          <dgm:bulletEnabled val="1"/>
        </dgm:presLayoutVars>
      </dgm:prSet>
      <dgm:spPr/>
    </dgm:pt>
    <dgm:pt modelId="{7EB6F702-9380-4486-8416-B88D45B0C553}" type="pres">
      <dgm:prSet presAssocID="{4E53E4E9-5680-44C1-B057-88C68622A57D}" presName="spacer" presStyleCnt="0"/>
      <dgm:spPr/>
    </dgm:pt>
    <dgm:pt modelId="{9E7C4E20-2D9D-4F09-B504-4B627588335A}" type="pres">
      <dgm:prSet presAssocID="{EE2CF40C-D5F3-4F78-B1BD-E835202EB3C7}" presName="parentText" presStyleLbl="node1" presStyleIdx="2" presStyleCnt="7">
        <dgm:presLayoutVars>
          <dgm:chMax val="0"/>
          <dgm:bulletEnabled val="1"/>
        </dgm:presLayoutVars>
      </dgm:prSet>
      <dgm:spPr/>
    </dgm:pt>
    <dgm:pt modelId="{6DE59382-98AF-45E9-B2E3-7E9BDF8DD9A8}" type="pres">
      <dgm:prSet presAssocID="{F23117E8-5EED-462A-947E-7640849AFBB6}" presName="spacer" presStyleCnt="0"/>
      <dgm:spPr/>
    </dgm:pt>
    <dgm:pt modelId="{9B39172E-6A8C-48CF-8ADB-B54F0BDB04C3}" type="pres">
      <dgm:prSet presAssocID="{F9A09A49-4042-4211-AFE7-9E4782B64AB1}" presName="parentText" presStyleLbl="node1" presStyleIdx="3" presStyleCnt="7">
        <dgm:presLayoutVars>
          <dgm:chMax val="0"/>
          <dgm:bulletEnabled val="1"/>
        </dgm:presLayoutVars>
      </dgm:prSet>
      <dgm:spPr/>
    </dgm:pt>
    <dgm:pt modelId="{85DDA726-1191-4947-AECA-A49B2C2E7EE7}" type="pres">
      <dgm:prSet presAssocID="{DB239B3F-5785-4B26-9861-530995E7989E}" presName="spacer" presStyleCnt="0"/>
      <dgm:spPr/>
    </dgm:pt>
    <dgm:pt modelId="{BB48DC3C-2C16-4F63-B489-3DD360C6F6E4}" type="pres">
      <dgm:prSet presAssocID="{C9CA259E-B07A-4803-B1C6-3D10A7078D5F}" presName="parentText" presStyleLbl="node1" presStyleIdx="4" presStyleCnt="7">
        <dgm:presLayoutVars>
          <dgm:chMax val="0"/>
          <dgm:bulletEnabled val="1"/>
        </dgm:presLayoutVars>
      </dgm:prSet>
      <dgm:spPr/>
    </dgm:pt>
    <dgm:pt modelId="{1FF43325-85A4-4836-8AAB-5F8E25091C95}" type="pres">
      <dgm:prSet presAssocID="{2C46DD89-7AE3-4852-B613-57024B2B9EC5}" presName="spacer" presStyleCnt="0"/>
      <dgm:spPr/>
    </dgm:pt>
    <dgm:pt modelId="{7CFB0A1E-5185-4516-8B51-74BB8D589CED}" type="pres">
      <dgm:prSet presAssocID="{072C1660-7021-4711-A7A8-4B9BFA9C9C68}" presName="parentText" presStyleLbl="node1" presStyleIdx="5" presStyleCnt="7">
        <dgm:presLayoutVars>
          <dgm:chMax val="0"/>
          <dgm:bulletEnabled val="1"/>
        </dgm:presLayoutVars>
      </dgm:prSet>
      <dgm:spPr/>
    </dgm:pt>
    <dgm:pt modelId="{CEFF46A6-9F8D-4788-BC46-2316FE9AB26C}" type="pres">
      <dgm:prSet presAssocID="{C4CF3D96-AF56-492F-8FA5-30104C08FA78}" presName="spacer" presStyleCnt="0"/>
      <dgm:spPr/>
    </dgm:pt>
    <dgm:pt modelId="{7CFDA4E4-8BEC-425A-87F5-A8FF663910A5}" type="pres">
      <dgm:prSet presAssocID="{37F109D4-EF29-4F31-8A3C-135AD887F2D6}" presName="parentText" presStyleLbl="node1" presStyleIdx="6" presStyleCnt="7">
        <dgm:presLayoutVars>
          <dgm:chMax val="0"/>
          <dgm:bulletEnabled val="1"/>
        </dgm:presLayoutVars>
      </dgm:prSet>
      <dgm:spPr/>
    </dgm:pt>
  </dgm:ptLst>
  <dgm:cxnLst>
    <dgm:cxn modelId="{B435A000-8BE4-4ABC-B9E2-12AA40A86ADC}" srcId="{7BC6AFBA-10D8-4AA3-88CF-9D8D1FBA0D56}" destId="{C9CA259E-B07A-4803-B1C6-3D10A7078D5F}" srcOrd="4" destOrd="0" parTransId="{4A6C57E8-A39B-4077-AF4D-8FFA85AB93AE}" sibTransId="{2C46DD89-7AE3-4852-B613-57024B2B9EC5}"/>
    <dgm:cxn modelId="{01068F1D-65ED-4B72-98B6-3058C7971C4B}" srcId="{7BC6AFBA-10D8-4AA3-88CF-9D8D1FBA0D56}" destId="{C3BDA86F-DB55-42CB-8B34-869B22ACF884}" srcOrd="1" destOrd="0" parTransId="{BAF9FABD-30CA-4CE9-AA5E-096CF6AB6F39}" sibTransId="{4E53E4E9-5680-44C1-B057-88C68622A57D}"/>
    <dgm:cxn modelId="{E8BA0526-EF59-4DCD-BCFF-3AAE0402649F}" type="presOf" srcId="{C9CA259E-B07A-4803-B1C6-3D10A7078D5F}" destId="{BB48DC3C-2C16-4F63-B489-3DD360C6F6E4}" srcOrd="0" destOrd="0" presId="urn:microsoft.com/office/officeart/2005/8/layout/vList2"/>
    <dgm:cxn modelId="{56DDAA2E-30BE-4D68-BA3E-190869E9B75A}" type="presOf" srcId="{072C1660-7021-4711-A7A8-4B9BFA9C9C68}" destId="{7CFB0A1E-5185-4516-8B51-74BB8D589CED}" srcOrd="0" destOrd="0" presId="urn:microsoft.com/office/officeart/2005/8/layout/vList2"/>
    <dgm:cxn modelId="{8CDCF036-CB4F-4868-97E2-4BFD1F61139C}" srcId="{7BC6AFBA-10D8-4AA3-88CF-9D8D1FBA0D56}" destId="{37F109D4-EF29-4F31-8A3C-135AD887F2D6}" srcOrd="6" destOrd="0" parTransId="{534A2C77-B2D6-4147-A696-11DAC11B5534}" sibTransId="{15DB69A5-3021-445F-B196-2CE7F2B13B3B}"/>
    <dgm:cxn modelId="{F2D0BB5E-3215-464E-9224-527D7368C323}" type="presOf" srcId="{7BC6AFBA-10D8-4AA3-88CF-9D8D1FBA0D56}" destId="{E295CF05-36C5-407D-95EB-A39B2003EF1F}" srcOrd="0" destOrd="0" presId="urn:microsoft.com/office/officeart/2005/8/layout/vList2"/>
    <dgm:cxn modelId="{45F47471-FF46-4A72-9DB6-EDFDFEB82F77}" type="presOf" srcId="{C3BDA86F-DB55-42CB-8B34-869B22ACF884}" destId="{BF9B89E3-5CF0-4F69-B422-857878C5AB46}" srcOrd="0" destOrd="0" presId="urn:microsoft.com/office/officeart/2005/8/layout/vList2"/>
    <dgm:cxn modelId="{1BFE7751-52C8-4F86-8313-507BEC1F965E}" type="presOf" srcId="{F9A09A49-4042-4211-AFE7-9E4782B64AB1}" destId="{9B39172E-6A8C-48CF-8ADB-B54F0BDB04C3}" srcOrd="0" destOrd="0" presId="urn:microsoft.com/office/officeart/2005/8/layout/vList2"/>
    <dgm:cxn modelId="{1509A852-3BEB-4158-956F-5DAE389C9A28}" type="presOf" srcId="{37F109D4-EF29-4F31-8A3C-135AD887F2D6}" destId="{7CFDA4E4-8BEC-425A-87F5-A8FF663910A5}" srcOrd="0" destOrd="0" presId="urn:microsoft.com/office/officeart/2005/8/layout/vList2"/>
    <dgm:cxn modelId="{EDCEC69F-DF62-4908-8BAE-3AD38E3D7099}" srcId="{7BC6AFBA-10D8-4AA3-88CF-9D8D1FBA0D56}" destId="{245E7FC3-7D85-4F4F-AC20-9837CC1B2FB1}" srcOrd="0" destOrd="0" parTransId="{AB7F1E09-982C-4F4F-A943-6269FF3D07A1}" sibTransId="{F48AD958-AD69-49AF-B23D-84DFB460FEBA}"/>
    <dgm:cxn modelId="{BA4AB3CA-7FC5-4874-9C86-9B6665C6CB2D}" type="presOf" srcId="{245E7FC3-7D85-4F4F-AC20-9837CC1B2FB1}" destId="{C8C2112C-F05A-494A-8625-33987C23DD1E}" srcOrd="0" destOrd="0" presId="urn:microsoft.com/office/officeart/2005/8/layout/vList2"/>
    <dgm:cxn modelId="{D54C9CD6-48A1-4A9E-8651-CBE36AFE22C4}" srcId="{7BC6AFBA-10D8-4AA3-88CF-9D8D1FBA0D56}" destId="{072C1660-7021-4711-A7A8-4B9BFA9C9C68}" srcOrd="5" destOrd="0" parTransId="{71A1A965-07D6-4A53-A984-F8BCBB5DAF01}" sibTransId="{C4CF3D96-AF56-492F-8FA5-30104C08FA78}"/>
    <dgm:cxn modelId="{06604FE1-0500-4A8B-987A-6A473C0BB7C4}" srcId="{7BC6AFBA-10D8-4AA3-88CF-9D8D1FBA0D56}" destId="{F9A09A49-4042-4211-AFE7-9E4782B64AB1}" srcOrd="3" destOrd="0" parTransId="{212296E8-6215-43CE-9950-C07A8BF5F800}" sibTransId="{DB239B3F-5785-4B26-9861-530995E7989E}"/>
    <dgm:cxn modelId="{8E5266FF-28B4-452A-8FCB-B40FFBAD806A}" type="presOf" srcId="{EE2CF40C-D5F3-4F78-B1BD-E835202EB3C7}" destId="{9E7C4E20-2D9D-4F09-B504-4B627588335A}" srcOrd="0" destOrd="0" presId="urn:microsoft.com/office/officeart/2005/8/layout/vList2"/>
    <dgm:cxn modelId="{942AF1FF-F386-4706-961E-B5741150F7D7}" srcId="{7BC6AFBA-10D8-4AA3-88CF-9D8D1FBA0D56}" destId="{EE2CF40C-D5F3-4F78-B1BD-E835202EB3C7}" srcOrd="2" destOrd="0" parTransId="{DE4DBD1C-551C-498F-89C9-74D1940E45EA}" sibTransId="{F23117E8-5EED-462A-947E-7640849AFBB6}"/>
    <dgm:cxn modelId="{A570D89C-F2F8-436A-9DDC-069F732ABDC9}" type="presParOf" srcId="{E295CF05-36C5-407D-95EB-A39B2003EF1F}" destId="{C8C2112C-F05A-494A-8625-33987C23DD1E}" srcOrd="0" destOrd="0" presId="urn:microsoft.com/office/officeart/2005/8/layout/vList2"/>
    <dgm:cxn modelId="{7D402749-BE35-47EB-A9FF-BF09AE20FA62}" type="presParOf" srcId="{E295CF05-36C5-407D-95EB-A39B2003EF1F}" destId="{1F74C6A1-315A-4E2B-B3D9-3CC880A38169}" srcOrd="1" destOrd="0" presId="urn:microsoft.com/office/officeart/2005/8/layout/vList2"/>
    <dgm:cxn modelId="{5B849FF5-188E-42CF-8DBC-D94542D874E1}" type="presParOf" srcId="{E295CF05-36C5-407D-95EB-A39B2003EF1F}" destId="{BF9B89E3-5CF0-4F69-B422-857878C5AB46}" srcOrd="2" destOrd="0" presId="urn:microsoft.com/office/officeart/2005/8/layout/vList2"/>
    <dgm:cxn modelId="{6773D863-09A1-4BCE-B32D-EFBDB2CAFFB0}" type="presParOf" srcId="{E295CF05-36C5-407D-95EB-A39B2003EF1F}" destId="{7EB6F702-9380-4486-8416-B88D45B0C553}" srcOrd="3" destOrd="0" presId="urn:microsoft.com/office/officeart/2005/8/layout/vList2"/>
    <dgm:cxn modelId="{B190721D-5BDC-4C6C-8AE1-62D8D3B2C540}" type="presParOf" srcId="{E295CF05-36C5-407D-95EB-A39B2003EF1F}" destId="{9E7C4E20-2D9D-4F09-B504-4B627588335A}" srcOrd="4" destOrd="0" presId="urn:microsoft.com/office/officeart/2005/8/layout/vList2"/>
    <dgm:cxn modelId="{C7FB7DF2-99A0-4023-8606-01DB81B0FB64}" type="presParOf" srcId="{E295CF05-36C5-407D-95EB-A39B2003EF1F}" destId="{6DE59382-98AF-45E9-B2E3-7E9BDF8DD9A8}" srcOrd="5" destOrd="0" presId="urn:microsoft.com/office/officeart/2005/8/layout/vList2"/>
    <dgm:cxn modelId="{E403F62B-3883-4A0C-9983-6E54E34007CB}" type="presParOf" srcId="{E295CF05-36C5-407D-95EB-A39B2003EF1F}" destId="{9B39172E-6A8C-48CF-8ADB-B54F0BDB04C3}" srcOrd="6" destOrd="0" presId="urn:microsoft.com/office/officeart/2005/8/layout/vList2"/>
    <dgm:cxn modelId="{D539CD2B-BF2E-4A9B-9E34-D42B9C12EB3A}" type="presParOf" srcId="{E295CF05-36C5-407D-95EB-A39B2003EF1F}" destId="{85DDA726-1191-4947-AECA-A49B2C2E7EE7}" srcOrd="7" destOrd="0" presId="urn:microsoft.com/office/officeart/2005/8/layout/vList2"/>
    <dgm:cxn modelId="{93179870-B424-4CFF-A1FF-2AFDA4D32272}" type="presParOf" srcId="{E295CF05-36C5-407D-95EB-A39B2003EF1F}" destId="{BB48DC3C-2C16-4F63-B489-3DD360C6F6E4}" srcOrd="8" destOrd="0" presId="urn:microsoft.com/office/officeart/2005/8/layout/vList2"/>
    <dgm:cxn modelId="{10B8CB06-91F9-4F01-9089-F4EA72C92257}" type="presParOf" srcId="{E295CF05-36C5-407D-95EB-A39B2003EF1F}" destId="{1FF43325-85A4-4836-8AAB-5F8E25091C95}" srcOrd="9" destOrd="0" presId="urn:microsoft.com/office/officeart/2005/8/layout/vList2"/>
    <dgm:cxn modelId="{476626C1-3F06-4944-9497-AA37344AA1B1}" type="presParOf" srcId="{E295CF05-36C5-407D-95EB-A39B2003EF1F}" destId="{7CFB0A1E-5185-4516-8B51-74BB8D589CED}" srcOrd="10" destOrd="0" presId="urn:microsoft.com/office/officeart/2005/8/layout/vList2"/>
    <dgm:cxn modelId="{621C1F2C-F223-47E8-8E15-4B695FBEFAD7}" type="presParOf" srcId="{E295CF05-36C5-407D-95EB-A39B2003EF1F}" destId="{CEFF46A6-9F8D-4788-BC46-2316FE9AB26C}" srcOrd="11" destOrd="0" presId="urn:microsoft.com/office/officeart/2005/8/layout/vList2"/>
    <dgm:cxn modelId="{69B34113-ED8A-4430-828E-4773DAAC8CA3}" type="presParOf" srcId="{E295CF05-36C5-407D-95EB-A39B2003EF1F}" destId="{7CFDA4E4-8BEC-425A-87F5-A8FF663910A5}"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8A6DC2-5742-4A18-8BA8-FE0CC751625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05E7D8BA-494D-4162-B55F-DD4A3C63F0B0}">
      <dgm:prSet custT="1">
        <dgm:style>
          <a:lnRef idx="2">
            <a:schemeClr val="accent5">
              <a:shade val="15000"/>
            </a:schemeClr>
          </a:lnRef>
          <a:fillRef idx="1">
            <a:schemeClr val="accent5"/>
          </a:fillRef>
          <a:effectRef idx="0">
            <a:schemeClr val="accent5"/>
          </a:effectRef>
          <a:fontRef idx="minor">
            <a:schemeClr val="lt1"/>
          </a:fontRef>
        </dgm:style>
      </dgm:prSet>
      <dgm:spPr/>
      <dgm:t>
        <a:bodyPr/>
        <a:lstStyle/>
        <a:p>
          <a:pPr>
            <a:lnSpc>
              <a:spcPct val="150000"/>
            </a:lnSpc>
          </a:pPr>
          <a:r>
            <a:rPr lang="en-GB" sz="1800" b="0" dirty="0">
              <a:solidFill>
                <a:schemeClr val="tx1"/>
              </a:solidFill>
              <a:latin typeface="Arial" panose="020B0604020202020204" pitchFamily="34" charset="0"/>
              <a:cs typeface="Arial" panose="020B0604020202020204" pitchFamily="34" charset="0"/>
            </a:rPr>
            <a:t>The UK's health and social care system needs digital transformation to be sustainable long-term. DHSC and NHS England are working together to achieve this by 2025, focusing on:</a:t>
          </a:r>
          <a:endParaRPr lang="en-US" sz="1800" b="0" dirty="0">
            <a:solidFill>
              <a:schemeClr val="tx1"/>
            </a:solidFill>
            <a:latin typeface="Arial" panose="020B0604020202020204" pitchFamily="34" charset="0"/>
            <a:cs typeface="Arial" panose="020B0604020202020204" pitchFamily="34" charset="0"/>
          </a:endParaRPr>
        </a:p>
      </dgm:t>
    </dgm:pt>
    <dgm:pt modelId="{33C4451E-89F2-4A14-B6D9-7E0ABFD32FBC}" type="parTrans" cxnId="{A3BA1BA3-EFC6-46E1-B007-85274C7F8FF3}">
      <dgm:prSet/>
      <dgm:spPr/>
      <dgm:t>
        <a:bodyPr/>
        <a:lstStyle/>
        <a:p>
          <a:endParaRPr lang="en-US"/>
        </a:p>
      </dgm:t>
    </dgm:pt>
    <dgm:pt modelId="{9A1C7F2C-B1A8-4E8D-BB3A-6DE5452FE52F}" type="sibTrans" cxnId="{A3BA1BA3-EFC6-46E1-B007-85274C7F8FF3}">
      <dgm:prSet/>
      <dgm:spPr/>
      <dgm:t>
        <a:bodyPr/>
        <a:lstStyle/>
        <a:p>
          <a:endParaRPr lang="en-US"/>
        </a:p>
      </dgm:t>
    </dgm:pt>
    <dgm:pt modelId="{B124F3B2-FF3B-422A-B8A2-6E2A3FCFF882}">
      <dgm:prSet custT="1">
        <dgm:style>
          <a:lnRef idx="2">
            <a:schemeClr val="accent5">
              <a:shade val="15000"/>
            </a:schemeClr>
          </a:lnRef>
          <a:fillRef idx="1">
            <a:schemeClr val="accent5"/>
          </a:fillRef>
          <a:effectRef idx="0">
            <a:schemeClr val="accent5"/>
          </a:effectRef>
          <a:fontRef idx="minor">
            <a:schemeClr val="lt1"/>
          </a:fontRef>
        </dgm:style>
      </dgm:prSet>
      <dgm:spPr/>
      <dgm:t>
        <a:bodyPr/>
        <a:lstStyle/>
        <a:p>
          <a:pPr>
            <a:lnSpc>
              <a:spcPct val="150000"/>
            </a:lnSpc>
          </a:pPr>
          <a:r>
            <a:rPr lang="en-GB" sz="1800" b="0" dirty="0">
              <a:solidFill>
                <a:schemeClr val="tx1"/>
              </a:solidFill>
              <a:latin typeface="Arial" panose="020B0604020202020204" pitchFamily="34" charset="0"/>
              <a:cs typeface="Arial" panose="020B0604020202020204" pitchFamily="34" charset="0"/>
            </a:rPr>
            <a:t>Preventing health issues from getting worse.</a:t>
          </a:r>
          <a:endParaRPr lang="en-US" sz="1800" b="0" dirty="0">
            <a:solidFill>
              <a:schemeClr val="tx1"/>
            </a:solidFill>
            <a:latin typeface="Arial" panose="020B0604020202020204" pitchFamily="34" charset="0"/>
            <a:cs typeface="Arial" panose="020B0604020202020204" pitchFamily="34" charset="0"/>
          </a:endParaRPr>
        </a:p>
      </dgm:t>
    </dgm:pt>
    <dgm:pt modelId="{47843A33-8C2F-4B12-93A8-FAE8322B6F40}" type="parTrans" cxnId="{2556ED8F-0857-4BF2-9CF0-642F7B981075}">
      <dgm:prSet/>
      <dgm:spPr/>
      <dgm:t>
        <a:bodyPr/>
        <a:lstStyle/>
        <a:p>
          <a:endParaRPr lang="en-US"/>
        </a:p>
      </dgm:t>
    </dgm:pt>
    <dgm:pt modelId="{040D3F66-21A1-40E5-AF64-DA632195B718}" type="sibTrans" cxnId="{2556ED8F-0857-4BF2-9CF0-642F7B981075}">
      <dgm:prSet/>
      <dgm:spPr/>
      <dgm:t>
        <a:bodyPr/>
        <a:lstStyle/>
        <a:p>
          <a:endParaRPr lang="en-US"/>
        </a:p>
      </dgm:t>
    </dgm:pt>
    <dgm:pt modelId="{FD292095-9D32-41BD-BF64-4837B25FB8B6}">
      <dgm:prSet custT="1">
        <dgm:style>
          <a:lnRef idx="2">
            <a:schemeClr val="accent5">
              <a:shade val="15000"/>
            </a:schemeClr>
          </a:lnRef>
          <a:fillRef idx="1">
            <a:schemeClr val="accent5"/>
          </a:fillRef>
          <a:effectRef idx="0">
            <a:schemeClr val="accent5"/>
          </a:effectRef>
          <a:fontRef idx="minor">
            <a:schemeClr val="lt1"/>
          </a:fontRef>
        </dgm:style>
      </dgm:prSet>
      <dgm:spPr/>
      <dgm:t>
        <a:bodyPr/>
        <a:lstStyle/>
        <a:p>
          <a:pPr>
            <a:lnSpc>
              <a:spcPct val="150000"/>
            </a:lnSpc>
          </a:pPr>
          <a:r>
            <a:rPr lang="en-GB" sz="1800" b="0" dirty="0">
              <a:solidFill>
                <a:schemeClr val="tx1"/>
              </a:solidFill>
              <a:latin typeface="Arial" panose="020B0604020202020204" pitchFamily="34" charset="0"/>
              <a:cs typeface="Arial" panose="020B0604020202020204" pitchFamily="34" charset="0"/>
            </a:rPr>
            <a:t>Tailoring care to individuals and reducing inequalities. </a:t>
          </a:r>
          <a:endParaRPr lang="en-US" sz="1800" b="0" dirty="0">
            <a:solidFill>
              <a:schemeClr val="tx1"/>
            </a:solidFill>
            <a:latin typeface="Arial" panose="020B0604020202020204" pitchFamily="34" charset="0"/>
            <a:cs typeface="Arial" panose="020B0604020202020204" pitchFamily="34" charset="0"/>
          </a:endParaRPr>
        </a:p>
      </dgm:t>
    </dgm:pt>
    <dgm:pt modelId="{ABA2EF90-47B9-4D48-8FFD-2C4B62378C72}" type="parTrans" cxnId="{884711EE-5EFA-4E42-A6C5-6ECF78D83291}">
      <dgm:prSet/>
      <dgm:spPr/>
      <dgm:t>
        <a:bodyPr/>
        <a:lstStyle/>
        <a:p>
          <a:endParaRPr lang="en-US"/>
        </a:p>
      </dgm:t>
    </dgm:pt>
    <dgm:pt modelId="{5DFCE36E-CF21-4A35-8D34-256DCDEE4C62}" type="sibTrans" cxnId="{884711EE-5EFA-4E42-A6C5-6ECF78D83291}">
      <dgm:prSet/>
      <dgm:spPr/>
      <dgm:t>
        <a:bodyPr/>
        <a:lstStyle/>
        <a:p>
          <a:endParaRPr lang="en-US"/>
        </a:p>
      </dgm:t>
    </dgm:pt>
    <dgm:pt modelId="{CDE712CB-37EB-4C9C-9998-16E5F05C15E5}">
      <dgm:prSet custT="1">
        <dgm:style>
          <a:lnRef idx="2">
            <a:schemeClr val="accent5">
              <a:shade val="15000"/>
            </a:schemeClr>
          </a:lnRef>
          <a:fillRef idx="1">
            <a:schemeClr val="accent5"/>
          </a:fillRef>
          <a:effectRef idx="0">
            <a:schemeClr val="accent5"/>
          </a:effectRef>
          <a:fontRef idx="minor">
            <a:schemeClr val="lt1"/>
          </a:fontRef>
        </dgm:style>
      </dgm:prSet>
      <dgm:spPr/>
      <dgm:t>
        <a:bodyPr/>
        <a:lstStyle/>
        <a:p>
          <a:pPr>
            <a:lnSpc>
              <a:spcPct val="150000"/>
            </a:lnSpc>
          </a:pPr>
          <a:r>
            <a:rPr lang="en-GB" sz="1800" b="0" dirty="0">
              <a:solidFill>
                <a:schemeClr val="tx1"/>
              </a:solidFill>
              <a:latin typeface="Arial" panose="020B0604020202020204" pitchFamily="34" charset="0"/>
              <a:cs typeface="Arial" panose="020B0604020202020204" pitchFamily="34" charset="0"/>
            </a:rPr>
            <a:t>Enhancing service delivery and user experience.</a:t>
          </a:r>
          <a:endParaRPr lang="en-US" sz="1800" b="0" dirty="0">
            <a:solidFill>
              <a:schemeClr val="tx1"/>
            </a:solidFill>
            <a:latin typeface="Arial" panose="020B0604020202020204" pitchFamily="34" charset="0"/>
            <a:cs typeface="Arial" panose="020B0604020202020204" pitchFamily="34" charset="0"/>
          </a:endParaRPr>
        </a:p>
      </dgm:t>
    </dgm:pt>
    <dgm:pt modelId="{013BD58B-1DAC-4D81-A901-6D5E47FAF4BC}" type="parTrans" cxnId="{969533D7-4239-4A66-A0BB-4C82C89065C2}">
      <dgm:prSet/>
      <dgm:spPr/>
      <dgm:t>
        <a:bodyPr/>
        <a:lstStyle/>
        <a:p>
          <a:endParaRPr lang="en-US"/>
        </a:p>
      </dgm:t>
    </dgm:pt>
    <dgm:pt modelId="{8483047F-BBC2-4A75-8695-328A75835D62}" type="sibTrans" cxnId="{969533D7-4239-4A66-A0BB-4C82C89065C2}">
      <dgm:prSet/>
      <dgm:spPr/>
      <dgm:t>
        <a:bodyPr/>
        <a:lstStyle/>
        <a:p>
          <a:endParaRPr lang="en-US"/>
        </a:p>
      </dgm:t>
    </dgm:pt>
    <dgm:pt modelId="{A2FD7B3C-3278-49E4-B4DA-8067A51E3413}">
      <dgm:prSet custT="1">
        <dgm:style>
          <a:lnRef idx="2">
            <a:schemeClr val="accent5">
              <a:shade val="15000"/>
            </a:schemeClr>
          </a:lnRef>
          <a:fillRef idx="1">
            <a:schemeClr val="accent5"/>
          </a:fillRef>
          <a:effectRef idx="0">
            <a:schemeClr val="accent5"/>
          </a:effectRef>
          <a:fontRef idx="minor">
            <a:schemeClr val="lt1"/>
          </a:fontRef>
        </dgm:style>
      </dgm:prSet>
      <dgm:spPr/>
      <dgm:t>
        <a:bodyPr/>
        <a:lstStyle/>
        <a:p>
          <a:pPr>
            <a:lnSpc>
              <a:spcPct val="150000"/>
            </a:lnSpc>
          </a:pPr>
          <a:r>
            <a:rPr lang="en-GB" sz="1800" b="0" dirty="0">
              <a:solidFill>
                <a:schemeClr val="tx1"/>
              </a:solidFill>
              <a:latin typeface="Arial" panose="020B0604020202020204" pitchFamily="34" charset="0"/>
              <a:cs typeface="Arial" panose="020B0604020202020204" pitchFamily="34" charset="0"/>
            </a:rPr>
            <a:t>Boosting overall performance.</a:t>
          </a:r>
          <a:endParaRPr lang="en-US" sz="1800" b="0" dirty="0">
            <a:solidFill>
              <a:schemeClr val="tx1"/>
            </a:solidFill>
            <a:latin typeface="Arial" panose="020B0604020202020204" pitchFamily="34" charset="0"/>
            <a:cs typeface="Arial" panose="020B0604020202020204" pitchFamily="34" charset="0"/>
          </a:endParaRPr>
        </a:p>
      </dgm:t>
    </dgm:pt>
    <dgm:pt modelId="{C30CA6D1-CFAA-4228-AADC-A7D39CAACF03}" type="parTrans" cxnId="{0851FB64-2457-457D-A11F-1BE816421A18}">
      <dgm:prSet/>
      <dgm:spPr/>
      <dgm:t>
        <a:bodyPr/>
        <a:lstStyle/>
        <a:p>
          <a:endParaRPr lang="en-US"/>
        </a:p>
      </dgm:t>
    </dgm:pt>
    <dgm:pt modelId="{D399251F-2B6F-4AF1-9B5F-E421E9BBBB0F}" type="sibTrans" cxnId="{0851FB64-2457-457D-A11F-1BE816421A18}">
      <dgm:prSet/>
      <dgm:spPr/>
      <dgm:t>
        <a:bodyPr/>
        <a:lstStyle/>
        <a:p>
          <a:endParaRPr lang="en-US"/>
        </a:p>
      </dgm:t>
    </dgm:pt>
    <dgm:pt modelId="{9ECF9CD4-E2B3-416D-B139-DDD1E88B3E81}" type="pres">
      <dgm:prSet presAssocID="{FF8A6DC2-5742-4A18-8BA8-FE0CC751625B}" presName="Name0" presStyleCnt="0">
        <dgm:presLayoutVars>
          <dgm:dir/>
          <dgm:resizeHandles val="exact"/>
        </dgm:presLayoutVars>
      </dgm:prSet>
      <dgm:spPr/>
    </dgm:pt>
    <dgm:pt modelId="{7A5CBA0B-99B6-4E5C-8AE3-6082832D380E}" type="pres">
      <dgm:prSet presAssocID="{05E7D8BA-494D-4162-B55F-DD4A3C63F0B0}" presName="node" presStyleLbl="node1" presStyleIdx="0" presStyleCnt="1">
        <dgm:presLayoutVars>
          <dgm:bulletEnabled val="1"/>
        </dgm:presLayoutVars>
      </dgm:prSet>
      <dgm:spPr/>
    </dgm:pt>
  </dgm:ptLst>
  <dgm:cxnLst>
    <dgm:cxn modelId="{9DE9A405-FA77-43FC-85D3-678D4AA43986}" type="presOf" srcId="{CDE712CB-37EB-4C9C-9998-16E5F05C15E5}" destId="{7A5CBA0B-99B6-4E5C-8AE3-6082832D380E}" srcOrd="0" destOrd="3" presId="urn:microsoft.com/office/officeart/2005/8/layout/process1"/>
    <dgm:cxn modelId="{75C85D5F-E725-4BE7-8C30-7A079189BB10}" type="presOf" srcId="{A2FD7B3C-3278-49E4-B4DA-8067A51E3413}" destId="{7A5CBA0B-99B6-4E5C-8AE3-6082832D380E}" srcOrd="0" destOrd="4" presId="urn:microsoft.com/office/officeart/2005/8/layout/process1"/>
    <dgm:cxn modelId="{0851FB64-2457-457D-A11F-1BE816421A18}" srcId="{05E7D8BA-494D-4162-B55F-DD4A3C63F0B0}" destId="{A2FD7B3C-3278-49E4-B4DA-8067A51E3413}" srcOrd="3" destOrd="0" parTransId="{C30CA6D1-CFAA-4228-AADC-A7D39CAACF03}" sibTransId="{D399251F-2B6F-4AF1-9B5F-E421E9BBBB0F}"/>
    <dgm:cxn modelId="{D6227181-4C06-4F12-AD63-0C3D98CE991E}" type="presOf" srcId="{B124F3B2-FF3B-422A-B8A2-6E2A3FCFF882}" destId="{7A5CBA0B-99B6-4E5C-8AE3-6082832D380E}" srcOrd="0" destOrd="1" presId="urn:microsoft.com/office/officeart/2005/8/layout/process1"/>
    <dgm:cxn modelId="{2556ED8F-0857-4BF2-9CF0-642F7B981075}" srcId="{05E7D8BA-494D-4162-B55F-DD4A3C63F0B0}" destId="{B124F3B2-FF3B-422A-B8A2-6E2A3FCFF882}" srcOrd="0" destOrd="0" parTransId="{47843A33-8C2F-4B12-93A8-FAE8322B6F40}" sibTransId="{040D3F66-21A1-40E5-AF64-DA632195B718}"/>
    <dgm:cxn modelId="{A3BA1BA3-EFC6-46E1-B007-85274C7F8FF3}" srcId="{FF8A6DC2-5742-4A18-8BA8-FE0CC751625B}" destId="{05E7D8BA-494D-4162-B55F-DD4A3C63F0B0}" srcOrd="0" destOrd="0" parTransId="{33C4451E-89F2-4A14-B6D9-7E0ABFD32FBC}" sibTransId="{9A1C7F2C-B1A8-4E8D-BB3A-6DE5452FE52F}"/>
    <dgm:cxn modelId="{73167CB4-B340-4FBE-AEF1-FF3156F2E244}" type="presOf" srcId="{FD292095-9D32-41BD-BF64-4837B25FB8B6}" destId="{7A5CBA0B-99B6-4E5C-8AE3-6082832D380E}" srcOrd="0" destOrd="2" presId="urn:microsoft.com/office/officeart/2005/8/layout/process1"/>
    <dgm:cxn modelId="{3AA305B6-50D1-46D3-99FB-B853F324B85B}" type="presOf" srcId="{FF8A6DC2-5742-4A18-8BA8-FE0CC751625B}" destId="{9ECF9CD4-E2B3-416D-B139-DDD1E88B3E81}" srcOrd="0" destOrd="0" presId="urn:microsoft.com/office/officeart/2005/8/layout/process1"/>
    <dgm:cxn modelId="{969533D7-4239-4A66-A0BB-4C82C89065C2}" srcId="{05E7D8BA-494D-4162-B55F-DD4A3C63F0B0}" destId="{CDE712CB-37EB-4C9C-9998-16E5F05C15E5}" srcOrd="2" destOrd="0" parTransId="{013BD58B-1DAC-4D81-A901-6D5E47FAF4BC}" sibTransId="{8483047F-BBC2-4A75-8695-328A75835D62}"/>
    <dgm:cxn modelId="{43DED3EC-8E99-450E-8F36-2DED30D4ACF2}" type="presOf" srcId="{05E7D8BA-494D-4162-B55F-DD4A3C63F0B0}" destId="{7A5CBA0B-99B6-4E5C-8AE3-6082832D380E}" srcOrd="0" destOrd="0" presId="urn:microsoft.com/office/officeart/2005/8/layout/process1"/>
    <dgm:cxn modelId="{884711EE-5EFA-4E42-A6C5-6ECF78D83291}" srcId="{05E7D8BA-494D-4162-B55F-DD4A3C63F0B0}" destId="{FD292095-9D32-41BD-BF64-4837B25FB8B6}" srcOrd="1" destOrd="0" parTransId="{ABA2EF90-47B9-4D48-8FFD-2C4B62378C72}" sibTransId="{5DFCE36E-CF21-4A35-8D34-256DCDEE4C62}"/>
    <dgm:cxn modelId="{F05ADB2C-BB1C-4365-A42E-610D8156C831}" type="presParOf" srcId="{9ECF9CD4-E2B3-416D-B139-DDD1E88B3E81}" destId="{7A5CBA0B-99B6-4E5C-8AE3-6082832D380E}"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1A3192-7350-4697-8551-4CBEF65545AE}"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389093B-51A2-4EBB-8E86-0C8C4C7A603B}">
      <dgm:prSet/>
      <dgm:spPr/>
      <dgm:t>
        <a:bodyPr/>
        <a:lstStyle/>
        <a:p>
          <a:r>
            <a:rPr lang="en-GB"/>
            <a:t>(NICE, 2017) state that to ensure successful implementation of smart inhalers, healthcare organisations should provide comprehensive staff training programmes and offer patient education along with technical support. </a:t>
          </a:r>
          <a:endParaRPr lang="en-US"/>
        </a:p>
      </dgm:t>
    </dgm:pt>
    <dgm:pt modelId="{5A602D7B-80FA-4FE3-96D7-F19836216785}" type="parTrans" cxnId="{C9607466-AD9B-4D9E-AB70-1AD6985F43A4}">
      <dgm:prSet/>
      <dgm:spPr/>
      <dgm:t>
        <a:bodyPr/>
        <a:lstStyle/>
        <a:p>
          <a:endParaRPr lang="en-US"/>
        </a:p>
      </dgm:t>
    </dgm:pt>
    <dgm:pt modelId="{D3AD1DC8-3A68-47E1-A68E-843C0F19A68E}" type="sibTrans" cxnId="{C9607466-AD9B-4D9E-AB70-1AD6985F43A4}">
      <dgm:prSet/>
      <dgm:spPr/>
      <dgm:t>
        <a:bodyPr/>
        <a:lstStyle/>
        <a:p>
          <a:endParaRPr lang="en-US"/>
        </a:p>
      </dgm:t>
    </dgm:pt>
    <dgm:pt modelId="{00DCAD76-442B-430D-81F0-662D88DE490E}">
      <dgm:prSet/>
      <dgm:spPr/>
      <dgm:t>
        <a:bodyPr/>
        <a:lstStyle/>
        <a:p>
          <a:r>
            <a:rPr lang="en-GB" dirty="0"/>
            <a:t>Strong data protection policies must be in place to safeguard patient information, and non-digital alternatives should be available for patients who are unable or unwilling to use the technology </a:t>
          </a:r>
          <a:r>
            <a:rPr lang="en-GB" dirty="0">
              <a:latin typeface="Arial" panose="020B0604020202020204" pitchFamily="34" charset="0"/>
              <a:cs typeface="Arial" panose="020B0604020202020204" pitchFamily="34" charset="0"/>
            </a:rPr>
            <a:t>(NICE, 2017).</a:t>
          </a:r>
          <a:endParaRPr lang="en-US" dirty="0"/>
        </a:p>
      </dgm:t>
    </dgm:pt>
    <dgm:pt modelId="{6961A9B6-C246-4210-A757-589C39A03456}" type="parTrans" cxnId="{6061CC5C-F906-4587-8EFC-522339E5F623}">
      <dgm:prSet/>
      <dgm:spPr/>
      <dgm:t>
        <a:bodyPr/>
        <a:lstStyle/>
        <a:p>
          <a:endParaRPr lang="en-US"/>
        </a:p>
      </dgm:t>
    </dgm:pt>
    <dgm:pt modelId="{20EA258A-9757-4DF1-AB93-9794F69BBCCC}" type="sibTrans" cxnId="{6061CC5C-F906-4587-8EFC-522339E5F623}">
      <dgm:prSet/>
      <dgm:spPr/>
      <dgm:t>
        <a:bodyPr/>
        <a:lstStyle/>
        <a:p>
          <a:endParaRPr lang="en-US"/>
        </a:p>
      </dgm:t>
    </dgm:pt>
    <dgm:pt modelId="{DE0C31E3-D3C1-45BC-A2D4-0FDD6A792B53}" type="pres">
      <dgm:prSet presAssocID="{A81A3192-7350-4697-8551-4CBEF65545AE}" presName="hierChild1" presStyleCnt="0">
        <dgm:presLayoutVars>
          <dgm:chPref val="1"/>
          <dgm:dir/>
          <dgm:animOne val="branch"/>
          <dgm:animLvl val="lvl"/>
          <dgm:resizeHandles/>
        </dgm:presLayoutVars>
      </dgm:prSet>
      <dgm:spPr/>
    </dgm:pt>
    <dgm:pt modelId="{0CD10AC0-FE05-41A3-81F5-9CF58C4FA6B6}" type="pres">
      <dgm:prSet presAssocID="{5389093B-51A2-4EBB-8E86-0C8C4C7A603B}" presName="hierRoot1" presStyleCnt="0"/>
      <dgm:spPr/>
    </dgm:pt>
    <dgm:pt modelId="{1F291AE7-C8B7-4E37-A75C-748945D4CC27}" type="pres">
      <dgm:prSet presAssocID="{5389093B-51A2-4EBB-8E86-0C8C4C7A603B}" presName="composite" presStyleCnt="0"/>
      <dgm:spPr/>
    </dgm:pt>
    <dgm:pt modelId="{62A6A3B6-B91D-43B3-AED0-83A336E1FCC4}" type="pres">
      <dgm:prSet presAssocID="{5389093B-51A2-4EBB-8E86-0C8C4C7A603B}" presName="background" presStyleLbl="node0" presStyleIdx="0" presStyleCnt="2"/>
      <dgm:spPr/>
    </dgm:pt>
    <dgm:pt modelId="{1A7B7D51-B05F-411D-8C2C-37AC132C1818}" type="pres">
      <dgm:prSet presAssocID="{5389093B-51A2-4EBB-8E86-0C8C4C7A603B}" presName="text" presStyleLbl="fgAcc0" presStyleIdx="0" presStyleCnt="2">
        <dgm:presLayoutVars>
          <dgm:chPref val="3"/>
        </dgm:presLayoutVars>
      </dgm:prSet>
      <dgm:spPr/>
    </dgm:pt>
    <dgm:pt modelId="{60A11CF7-CF86-4A52-83D2-06742C8EDEA2}" type="pres">
      <dgm:prSet presAssocID="{5389093B-51A2-4EBB-8E86-0C8C4C7A603B}" presName="hierChild2" presStyleCnt="0"/>
      <dgm:spPr/>
    </dgm:pt>
    <dgm:pt modelId="{E91FA8C6-A853-40ED-953C-6E243097C2FC}" type="pres">
      <dgm:prSet presAssocID="{00DCAD76-442B-430D-81F0-662D88DE490E}" presName="hierRoot1" presStyleCnt="0"/>
      <dgm:spPr/>
    </dgm:pt>
    <dgm:pt modelId="{8496159A-7D52-4991-8BB2-B3F55AEA23A2}" type="pres">
      <dgm:prSet presAssocID="{00DCAD76-442B-430D-81F0-662D88DE490E}" presName="composite" presStyleCnt="0"/>
      <dgm:spPr/>
    </dgm:pt>
    <dgm:pt modelId="{57601236-4D64-4B38-BDC9-BD73868E0C72}" type="pres">
      <dgm:prSet presAssocID="{00DCAD76-442B-430D-81F0-662D88DE490E}" presName="background" presStyleLbl="node0" presStyleIdx="1" presStyleCnt="2"/>
      <dgm:spPr/>
    </dgm:pt>
    <dgm:pt modelId="{4DE228B5-001E-4B53-8114-1C87B0B542F8}" type="pres">
      <dgm:prSet presAssocID="{00DCAD76-442B-430D-81F0-662D88DE490E}" presName="text" presStyleLbl="fgAcc0" presStyleIdx="1" presStyleCnt="2">
        <dgm:presLayoutVars>
          <dgm:chPref val="3"/>
        </dgm:presLayoutVars>
      </dgm:prSet>
      <dgm:spPr/>
    </dgm:pt>
    <dgm:pt modelId="{A4F18C0E-4A24-4A0D-99AC-CD6B6B8E9761}" type="pres">
      <dgm:prSet presAssocID="{00DCAD76-442B-430D-81F0-662D88DE490E}" presName="hierChild2" presStyleCnt="0"/>
      <dgm:spPr/>
    </dgm:pt>
  </dgm:ptLst>
  <dgm:cxnLst>
    <dgm:cxn modelId="{6061CC5C-F906-4587-8EFC-522339E5F623}" srcId="{A81A3192-7350-4697-8551-4CBEF65545AE}" destId="{00DCAD76-442B-430D-81F0-662D88DE490E}" srcOrd="1" destOrd="0" parTransId="{6961A9B6-C246-4210-A757-589C39A03456}" sibTransId="{20EA258A-9757-4DF1-AB93-9794F69BBCCC}"/>
    <dgm:cxn modelId="{DD072863-FD1F-4CB1-8742-6B75A286DCE3}" type="presOf" srcId="{00DCAD76-442B-430D-81F0-662D88DE490E}" destId="{4DE228B5-001E-4B53-8114-1C87B0B542F8}" srcOrd="0" destOrd="0" presId="urn:microsoft.com/office/officeart/2005/8/layout/hierarchy1"/>
    <dgm:cxn modelId="{C9607466-AD9B-4D9E-AB70-1AD6985F43A4}" srcId="{A81A3192-7350-4697-8551-4CBEF65545AE}" destId="{5389093B-51A2-4EBB-8E86-0C8C4C7A603B}" srcOrd="0" destOrd="0" parTransId="{5A602D7B-80FA-4FE3-96D7-F19836216785}" sibTransId="{D3AD1DC8-3A68-47E1-A68E-843C0F19A68E}"/>
    <dgm:cxn modelId="{184BAF52-DC03-4578-AC92-7FBED2B970BA}" type="presOf" srcId="{A81A3192-7350-4697-8551-4CBEF65545AE}" destId="{DE0C31E3-D3C1-45BC-A2D4-0FDD6A792B53}" srcOrd="0" destOrd="0" presId="urn:microsoft.com/office/officeart/2005/8/layout/hierarchy1"/>
    <dgm:cxn modelId="{5D89C689-4FDC-49BC-9DAD-4354F6FAA825}" type="presOf" srcId="{5389093B-51A2-4EBB-8E86-0C8C4C7A603B}" destId="{1A7B7D51-B05F-411D-8C2C-37AC132C1818}" srcOrd="0" destOrd="0" presId="urn:microsoft.com/office/officeart/2005/8/layout/hierarchy1"/>
    <dgm:cxn modelId="{020B76B7-E13D-45C9-B9B2-40B340A6D722}" type="presParOf" srcId="{DE0C31E3-D3C1-45BC-A2D4-0FDD6A792B53}" destId="{0CD10AC0-FE05-41A3-81F5-9CF58C4FA6B6}" srcOrd="0" destOrd="0" presId="urn:microsoft.com/office/officeart/2005/8/layout/hierarchy1"/>
    <dgm:cxn modelId="{59B604F1-76A3-44DC-9CA0-EA897DBE3B6E}" type="presParOf" srcId="{0CD10AC0-FE05-41A3-81F5-9CF58C4FA6B6}" destId="{1F291AE7-C8B7-4E37-A75C-748945D4CC27}" srcOrd="0" destOrd="0" presId="urn:microsoft.com/office/officeart/2005/8/layout/hierarchy1"/>
    <dgm:cxn modelId="{9DC3DAD0-3854-4F49-9931-99757BF66590}" type="presParOf" srcId="{1F291AE7-C8B7-4E37-A75C-748945D4CC27}" destId="{62A6A3B6-B91D-43B3-AED0-83A336E1FCC4}" srcOrd="0" destOrd="0" presId="urn:microsoft.com/office/officeart/2005/8/layout/hierarchy1"/>
    <dgm:cxn modelId="{E9137C41-745D-4119-93B3-D2464A4DCEF5}" type="presParOf" srcId="{1F291AE7-C8B7-4E37-A75C-748945D4CC27}" destId="{1A7B7D51-B05F-411D-8C2C-37AC132C1818}" srcOrd="1" destOrd="0" presId="urn:microsoft.com/office/officeart/2005/8/layout/hierarchy1"/>
    <dgm:cxn modelId="{F7E30CAF-E0DF-4979-8489-ACE88A85968B}" type="presParOf" srcId="{0CD10AC0-FE05-41A3-81F5-9CF58C4FA6B6}" destId="{60A11CF7-CF86-4A52-83D2-06742C8EDEA2}" srcOrd="1" destOrd="0" presId="urn:microsoft.com/office/officeart/2005/8/layout/hierarchy1"/>
    <dgm:cxn modelId="{8DB60B3D-F5F3-4588-846A-2D3C113DC8C3}" type="presParOf" srcId="{DE0C31E3-D3C1-45BC-A2D4-0FDD6A792B53}" destId="{E91FA8C6-A853-40ED-953C-6E243097C2FC}" srcOrd="1" destOrd="0" presId="urn:microsoft.com/office/officeart/2005/8/layout/hierarchy1"/>
    <dgm:cxn modelId="{96016A0C-1628-41B2-877B-656C1A0AA03D}" type="presParOf" srcId="{E91FA8C6-A853-40ED-953C-6E243097C2FC}" destId="{8496159A-7D52-4991-8BB2-B3F55AEA23A2}" srcOrd="0" destOrd="0" presId="urn:microsoft.com/office/officeart/2005/8/layout/hierarchy1"/>
    <dgm:cxn modelId="{F119930C-8264-4232-A6BF-31C00A218551}" type="presParOf" srcId="{8496159A-7D52-4991-8BB2-B3F55AEA23A2}" destId="{57601236-4D64-4B38-BDC9-BD73868E0C72}" srcOrd="0" destOrd="0" presId="urn:microsoft.com/office/officeart/2005/8/layout/hierarchy1"/>
    <dgm:cxn modelId="{D62B0B0D-079F-4C1E-ADA4-2CB5898E1F22}" type="presParOf" srcId="{8496159A-7D52-4991-8BB2-B3F55AEA23A2}" destId="{4DE228B5-001E-4B53-8114-1C87B0B542F8}" srcOrd="1" destOrd="0" presId="urn:microsoft.com/office/officeart/2005/8/layout/hierarchy1"/>
    <dgm:cxn modelId="{62D6FFFB-BBB6-4AE9-8B7F-5CED589E85BB}" type="presParOf" srcId="{E91FA8C6-A853-40ED-953C-6E243097C2FC}" destId="{A4F18C0E-4A24-4A0D-99AC-CD6B6B8E976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C2112C-F05A-494A-8625-33987C23DD1E}">
      <dsp:nvSpPr>
        <dsp:cNvPr id="0" name=""/>
        <dsp:cNvSpPr/>
      </dsp:nvSpPr>
      <dsp:spPr>
        <a:xfrm>
          <a:off x="0" y="18576"/>
          <a:ext cx="6620255" cy="6739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Digital transformation</a:t>
          </a:r>
          <a:endParaRPr lang="en-US" sz="2800" kern="1200" dirty="0">
            <a:solidFill>
              <a:schemeClr val="tx1"/>
            </a:solidFill>
            <a:latin typeface="Arial" panose="020B0604020202020204" pitchFamily="34" charset="0"/>
            <a:cs typeface="Arial" panose="020B0604020202020204" pitchFamily="34" charset="0"/>
          </a:endParaRPr>
        </a:p>
      </dsp:txBody>
      <dsp:txXfrm>
        <a:off x="32898" y="51474"/>
        <a:ext cx="6554459" cy="608124"/>
      </dsp:txXfrm>
    </dsp:sp>
    <dsp:sp modelId="{BF9B89E3-5CF0-4F69-B422-857878C5AB46}">
      <dsp:nvSpPr>
        <dsp:cNvPr id="0" name=""/>
        <dsp:cNvSpPr/>
      </dsp:nvSpPr>
      <dsp:spPr>
        <a:xfrm>
          <a:off x="0" y="834873"/>
          <a:ext cx="6620255" cy="673920"/>
        </a:xfrm>
        <a:prstGeom prst="roundRect">
          <a:avLst/>
        </a:prstGeom>
        <a:solidFill>
          <a:schemeClr val="accent2">
            <a:hueOff val="-1728168"/>
            <a:satOff val="-3401"/>
            <a:lumOff val="212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SWOT analysis</a:t>
          </a:r>
          <a:endParaRPr lang="en-US" sz="2800" kern="1200" dirty="0">
            <a:solidFill>
              <a:schemeClr val="tx1"/>
            </a:solidFill>
            <a:latin typeface="Arial" panose="020B0604020202020204" pitchFamily="34" charset="0"/>
            <a:cs typeface="Arial" panose="020B0604020202020204" pitchFamily="34" charset="0"/>
          </a:endParaRPr>
        </a:p>
      </dsp:txBody>
      <dsp:txXfrm>
        <a:off x="32898" y="867771"/>
        <a:ext cx="6554459" cy="608124"/>
      </dsp:txXfrm>
    </dsp:sp>
    <dsp:sp modelId="{9E7C4E20-2D9D-4F09-B504-4B627588335A}">
      <dsp:nvSpPr>
        <dsp:cNvPr id="0" name=""/>
        <dsp:cNvSpPr/>
      </dsp:nvSpPr>
      <dsp:spPr>
        <a:xfrm>
          <a:off x="0" y="1573776"/>
          <a:ext cx="6620255" cy="673920"/>
        </a:xfrm>
        <a:prstGeom prst="roundRect">
          <a:avLst/>
        </a:prstGeom>
        <a:solidFill>
          <a:schemeClr val="accent2">
            <a:hueOff val="-3456336"/>
            <a:satOff val="-6803"/>
            <a:lumOff val="424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Smart inhalers</a:t>
          </a:r>
          <a:endParaRPr lang="en-US" sz="2800" kern="1200" dirty="0">
            <a:solidFill>
              <a:schemeClr val="tx1"/>
            </a:solidFill>
            <a:latin typeface="Arial" panose="020B0604020202020204" pitchFamily="34" charset="0"/>
            <a:cs typeface="Arial" panose="020B0604020202020204" pitchFamily="34" charset="0"/>
          </a:endParaRPr>
        </a:p>
      </dsp:txBody>
      <dsp:txXfrm>
        <a:off x="32898" y="1606674"/>
        <a:ext cx="6554459" cy="608124"/>
      </dsp:txXfrm>
    </dsp:sp>
    <dsp:sp modelId="{9B39172E-6A8C-48CF-8ADB-B54F0BDB04C3}">
      <dsp:nvSpPr>
        <dsp:cNvPr id="0" name=""/>
        <dsp:cNvSpPr/>
      </dsp:nvSpPr>
      <dsp:spPr>
        <a:xfrm>
          <a:off x="0" y="2351376"/>
          <a:ext cx="6620255" cy="673920"/>
        </a:xfrm>
        <a:prstGeom prst="roundRect">
          <a:avLst/>
        </a:prstGeom>
        <a:solidFill>
          <a:schemeClr val="accent2">
            <a:hueOff val="-5184504"/>
            <a:satOff val="-10204"/>
            <a:lumOff val="637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Impact on work for and service users</a:t>
          </a:r>
          <a:endParaRPr lang="en-US" sz="2800" kern="1200" dirty="0">
            <a:solidFill>
              <a:schemeClr val="tx1"/>
            </a:solidFill>
            <a:latin typeface="Arial" panose="020B0604020202020204" pitchFamily="34" charset="0"/>
            <a:cs typeface="Arial" panose="020B0604020202020204" pitchFamily="34" charset="0"/>
          </a:endParaRPr>
        </a:p>
      </dsp:txBody>
      <dsp:txXfrm>
        <a:off x="32898" y="2384274"/>
        <a:ext cx="6554459" cy="608124"/>
      </dsp:txXfrm>
    </dsp:sp>
    <dsp:sp modelId="{BB48DC3C-2C16-4F63-B489-3DD360C6F6E4}">
      <dsp:nvSpPr>
        <dsp:cNvPr id="0" name=""/>
        <dsp:cNvSpPr/>
      </dsp:nvSpPr>
      <dsp:spPr>
        <a:xfrm>
          <a:off x="0" y="3128976"/>
          <a:ext cx="6620255" cy="673920"/>
        </a:xfrm>
        <a:prstGeom prst="roundRect">
          <a:avLst/>
        </a:prstGeom>
        <a:solidFill>
          <a:schemeClr val="accent2">
            <a:hueOff val="-6912672"/>
            <a:satOff val="-13605"/>
            <a:lumOff val="849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solidFill>
                <a:schemeClr val="tx1"/>
              </a:solidFill>
              <a:latin typeface="Arial" panose="020B0604020202020204" pitchFamily="34" charset="0"/>
              <a:cs typeface="Arial" panose="020B0604020202020204" pitchFamily="34" charset="0"/>
            </a:rPr>
            <a:t>Plan for Digital Health and Social Care </a:t>
          </a:r>
          <a:endParaRPr lang="en-US" sz="2800" kern="1200" dirty="0">
            <a:solidFill>
              <a:schemeClr val="tx1"/>
            </a:solidFill>
            <a:latin typeface="Arial" panose="020B0604020202020204" pitchFamily="34" charset="0"/>
            <a:cs typeface="Arial" panose="020B0604020202020204" pitchFamily="34" charset="0"/>
          </a:endParaRPr>
        </a:p>
      </dsp:txBody>
      <dsp:txXfrm>
        <a:off x="32898" y="3161874"/>
        <a:ext cx="6554459" cy="608124"/>
      </dsp:txXfrm>
    </dsp:sp>
    <dsp:sp modelId="{7CFB0A1E-5185-4516-8B51-74BB8D589CED}">
      <dsp:nvSpPr>
        <dsp:cNvPr id="0" name=""/>
        <dsp:cNvSpPr/>
      </dsp:nvSpPr>
      <dsp:spPr>
        <a:xfrm>
          <a:off x="0" y="3906576"/>
          <a:ext cx="6620255" cy="673920"/>
        </a:xfrm>
        <a:prstGeom prst="roundRect">
          <a:avLst/>
        </a:prstGeom>
        <a:solidFill>
          <a:schemeClr val="accent2">
            <a:hueOff val="-8640840"/>
            <a:satOff val="-17007"/>
            <a:lumOff val="1062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Recommendations</a:t>
          </a:r>
          <a:endParaRPr lang="en-US" sz="2800" kern="1200" dirty="0">
            <a:solidFill>
              <a:schemeClr val="tx1"/>
            </a:solidFill>
            <a:latin typeface="Arial" panose="020B0604020202020204" pitchFamily="34" charset="0"/>
            <a:cs typeface="Arial" panose="020B0604020202020204" pitchFamily="34" charset="0"/>
          </a:endParaRPr>
        </a:p>
      </dsp:txBody>
      <dsp:txXfrm>
        <a:off x="32898" y="3939474"/>
        <a:ext cx="6554459" cy="608124"/>
      </dsp:txXfrm>
    </dsp:sp>
    <dsp:sp modelId="{7CFDA4E4-8BEC-425A-87F5-A8FF663910A5}">
      <dsp:nvSpPr>
        <dsp:cNvPr id="0" name=""/>
        <dsp:cNvSpPr/>
      </dsp:nvSpPr>
      <dsp:spPr>
        <a:xfrm>
          <a:off x="0" y="4684175"/>
          <a:ext cx="6620255" cy="673920"/>
        </a:xfrm>
        <a:prstGeom prst="roundRect">
          <a:avLst/>
        </a:prstGeom>
        <a:solidFill>
          <a:schemeClr val="accent2">
            <a:hueOff val="-10369007"/>
            <a:satOff val="-20408"/>
            <a:lumOff val="1274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solidFill>
                <a:schemeClr val="tx1"/>
              </a:solidFill>
              <a:latin typeface="Arial" panose="020B0604020202020204" pitchFamily="34" charset="0"/>
              <a:cs typeface="Arial" panose="020B0604020202020204" pitchFamily="34" charset="0"/>
            </a:rPr>
            <a:t>Conclusion</a:t>
          </a:r>
          <a:endParaRPr lang="en-US" sz="2800" kern="1200" dirty="0">
            <a:solidFill>
              <a:schemeClr val="tx1"/>
            </a:solidFill>
            <a:latin typeface="Arial" panose="020B0604020202020204" pitchFamily="34" charset="0"/>
            <a:cs typeface="Arial" panose="020B0604020202020204" pitchFamily="34" charset="0"/>
          </a:endParaRPr>
        </a:p>
      </dsp:txBody>
      <dsp:txXfrm>
        <a:off x="32898" y="4717073"/>
        <a:ext cx="6554459" cy="6081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5CBA0B-99B6-4E5C-8AE3-6082832D380E}">
      <dsp:nvSpPr>
        <dsp:cNvPr id="0" name=""/>
        <dsp:cNvSpPr/>
      </dsp:nvSpPr>
      <dsp:spPr>
        <a:xfrm>
          <a:off x="0" y="496519"/>
          <a:ext cx="6620255" cy="3972153"/>
        </a:xfrm>
        <a:prstGeom prst="roundRect">
          <a:avLst>
            <a:gd name="adj" fmla="val 10000"/>
          </a:avLst>
        </a:prstGeom>
        <a:solidFill>
          <a:schemeClr val="accent5"/>
        </a:solidFill>
        <a:ln w="19050" cap="flat" cmpd="sng" algn="ctr">
          <a:solidFill>
            <a:schemeClr val="accent5">
              <a:shade val="15000"/>
            </a:schemeClr>
          </a:solidFill>
          <a:prstDash val="solid"/>
          <a:miter lim="800000"/>
        </a:ln>
        <a:effectLst/>
      </dsp:spPr>
      <dsp:style>
        <a:lnRef idx="2">
          <a:schemeClr val="accent5">
            <a:shade val="15000"/>
          </a:schemeClr>
        </a:lnRef>
        <a:fillRef idx="1">
          <a:schemeClr val="accent5"/>
        </a:fillRef>
        <a:effectRef idx="0">
          <a:schemeClr val="accent5"/>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b="0" kern="1200" dirty="0">
              <a:solidFill>
                <a:schemeClr val="tx1"/>
              </a:solidFill>
              <a:latin typeface="Arial" panose="020B0604020202020204" pitchFamily="34" charset="0"/>
              <a:cs typeface="Arial" panose="020B0604020202020204" pitchFamily="34" charset="0"/>
            </a:rPr>
            <a:t>The UK's health and social care system needs digital transformation to be sustainable long-term. DHSC and NHS England are working together to achieve this by 2025, focusing on:</a:t>
          </a:r>
          <a:endParaRPr lang="en-US" sz="1800" b="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150000"/>
            </a:lnSpc>
            <a:spcBef>
              <a:spcPct val="0"/>
            </a:spcBef>
            <a:spcAft>
              <a:spcPct val="15000"/>
            </a:spcAft>
            <a:buChar char="•"/>
          </a:pPr>
          <a:r>
            <a:rPr lang="en-GB" sz="1800" b="0" kern="1200" dirty="0">
              <a:solidFill>
                <a:schemeClr val="tx1"/>
              </a:solidFill>
              <a:latin typeface="Arial" panose="020B0604020202020204" pitchFamily="34" charset="0"/>
              <a:cs typeface="Arial" panose="020B0604020202020204" pitchFamily="34" charset="0"/>
            </a:rPr>
            <a:t>Preventing health issues from getting worse.</a:t>
          </a:r>
          <a:endParaRPr lang="en-US" sz="1800" b="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150000"/>
            </a:lnSpc>
            <a:spcBef>
              <a:spcPct val="0"/>
            </a:spcBef>
            <a:spcAft>
              <a:spcPct val="15000"/>
            </a:spcAft>
            <a:buChar char="•"/>
          </a:pPr>
          <a:r>
            <a:rPr lang="en-GB" sz="1800" b="0" kern="1200" dirty="0">
              <a:solidFill>
                <a:schemeClr val="tx1"/>
              </a:solidFill>
              <a:latin typeface="Arial" panose="020B0604020202020204" pitchFamily="34" charset="0"/>
              <a:cs typeface="Arial" panose="020B0604020202020204" pitchFamily="34" charset="0"/>
            </a:rPr>
            <a:t>Tailoring care to individuals and reducing inequalities. </a:t>
          </a:r>
          <a:endParaRPr lang="en-US" sz="1800" b="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150000"/>
            </a:lnSpc>
            <a:spcBef>
              <a:spcPct val="0"/>
            </a:spcBef>
            <a:spcAft>
              <a:spcPct val="15000"/>
            </a:spcAft>
            <a:buChar char="•"/>
          </a:pPr>
          <a:r>
            <a:rPr lang="en-GB" sz="1800" b="0" kern="1200" dirty="0">
              <a:solidFill>
                <a:schemeClr val="tx1"/>
              </a:solidFill>
              <a:latin typeface="Arial" panose="020B0604020202020204" pitchFamily="34" charset="0"/>
              <a:cs typeface="Arial" panose="020B0604020202020204" pitchFamily="34" charset="0"/>
            </a:rPr>
            <a:t>Enhancing service delivery and user experience.</a:t>
          </a:r>
          <a:endParaRPr lang="en-US" sz="1800" b="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150000"/>
            </a:lnSpc>
            <a:spcBef>
              <a:spcPct val="0"/>
            </a:spcBef>
            <a:spcAft>
              <a:spcPct val="15000"/>
            </a:spcAft>
            <a:buChar char="•"/>
          </a:pPr>
          <a:r>
            <a:rPr lang="en-GB" sz="1800" b="0" kern="1200" dirty="0">
              <a:solidFill>
                <a:schemeClr val="tx1"/>
              </a:solidFill>
              <a:latin typeface="Arial" panose="020B0604020202020204" pitchFamily="34" charset="0"/>
              <a:cs typeface="Arial" panose="020B0604020202020204" pitchFamily="34" charset="0"/>
            </a:rPr>
            <a:t>Boosting overall performance.</a:t>
          </a:r>
          <a:endParaRPr lang="en-US" sz="1800" b="0" kern="1200" dirty="0">
            <a:solidFill>
              <a:schemeClr val="tx1"/>
            </a:solidFill>
            <a:latin typeface="Arial" panose="020B0604020202020204" pitchFamily="34" charset="0"/>
            <a:cs typeface="Arial" panose="020B0604020202020204" pitchFamily="34" charset="0"/>
          </a:endParaRPr>
        </a:p>
      </dsp:txBody>
      <dsp:txXfrm>
        <a:off x="116340" y="612859"/>
        <a:ext cx="6387575" cy="37394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6A3B6-B91D-43B3-AED0-83A336E1FCC4}">
      <dsp:nvSpPr>
        <dsp:cNvPr id="0" name=""/>
        <dsp:cNvSpPr/>
      </dsp:nvSpPr>
      <dsp:spPr>
        <a:xfrm>
          <a:off x="1361" y="113499"/>
          <a:ext cx="4780382" cy="303554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7B7D51-B05F-411D-8C2C-37AC132C1818}">
      <dsp:nvSpPr>
        <dsp:cNvPr id="0" name=""/>
        <dsp:cNvSpPr/>
      </dsp:nvSpPr>
      <dsp:spPr>
        <a:xfrm>
          <a:off x="532515" y="618095"/>
          <a:ext cx="4780382" cy="303554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(NICE, 2017) state that to ensure successful implementation of smart inhalers, healthcare organisations should provide comprehensive staff training programmes and offer patient education along with technical support. </a:t>
          </a:r>
          <a:endParaRPr lang="en-US" sz="2400" kern="1200"/>
        </a:p>
      </dsp:txBody>
      <dsp:txXfrm>
        <a:off x="621423" y="707003"/>
        <a:ext cx="4602566" cy="2857726"/>
      </dsp:txXfrm>
    </dsp:sp>
    <dsp:sp modelId="{57601236-4D64-4B38-BDC9-BD73868E0C72}">
      <dsp:nvSpPr>
        <dsp:cNvPr id="0" name=""/>
        <dsp:cNvSpPr/>
      </dsp:nvSpPr>
      <dsp:spPr>
        <a:xfrm>
          <a:off x="5844051" y="113499"/>
          <a:ext cx="4780382" cy="303554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E228B5-001E-4B53-8114-1C87B0B542F8}">
      <dsp:nvSpPr>
        <dsp:cNvPr id="0" name=""/>
        <dsp:cNvSpPr/>
      </dsp:nvSpPr>
      <dsp:spPr>
        <a:xfrm>
          <a:off x="6375205" y="618095"/>
          <a:ext cx="4780382" cy="303554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Strong data protection policies must be in place to safeguard patient information, and non-digital alternatives should be available for patients who are unable or unwilling to use the technology </a:t>
          </a:r>
          <a:r>
            <a:rPr lang="en-GB" sz="2400" kern="1200" dirty="0">
              <a:latin typeface="Arial" panose="020B0604020202020204" pitchFamily="34" charset="0"/>
              <a:cs typeface="Arial" panose="020B0604020202020204" pitchFamily="34" charset="0"/>
            </a:rPr>
            <a:t>(NICE, 2017).</a:t>
          </a:r>
          <a:endParaRPr lang="en-US" sz="2400" kern="1200" dirty="0"/>
        </a:p>
      </dsp:txBody>
      <dsp:txXfrm>
        <a:off x="6464113" y="707003"/>
        <a:ext cx="4602566" cy="285772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1EB956-A2F7-4061-8468-892313DD9DEA}" type="datetimeFigureOut">
              <a:rPr lang="en-GB" smtClean="0"/>
              <a:t>06/03/2026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ACD60A-90E0-4E9A-96F6-5732DB74F7B0}" type="slidenum">
              <a:rPr lang="en-GB" smtClean="0"/>
              <a:t>‹#›</a:t>
            </a:fld>
            <a:endParaRPr lang="en-GB"/>
          </a:p>
        </p:txBody>
      </p:sp>
    </p:spTree>
    <p:extLst>
      <p:ext uri="{BB962C8B-B14F-4D97-AF65-F5344CB8AC3E}">
        <p14:creationId xmlns:p14="http://schemas.microsoft.com/office/powerpoint/2010/main" val="2234429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ACD60A-90E0-4E9A-96F6-5732DB74F7B0}" type="slidenum">
              <a:rPr lang="en-GB" smtClean="0"/>
              <a:t>12</a:t>
            </a:fld>
            <a:endParaRPr lang="en-GB"/>
          </a:p>
        </p:txBody>
      </p:sp>
    </p:spTree>
    <p:extLst>
      <p:ext uri="{BB962C8B-B14F-4D97-AF65-F5344CB8AC3E}">
        <p14:creationId xmlns:p14="http://schemas.microsoft.com/office/powerpoint/2010/main" val="904075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607732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054530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4195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2628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16618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17895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681796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70947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167649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88655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3/6/2026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8697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3/6/2026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1275562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asthmaandlung.org.uk/conditions/asthma/what-asthma" TargetMode="External"/><Relationship Id="rId7" Type="http://schemas.openxmlformats.org/officeDocument/2006/relationships/hyperlink" Target="https://doi.org/10.1007/s41030-021-00167-4" TargetMode="External"/><Relationship Id="rId2" Type="http://schemas.openxmlformats.org/officeDocument/2006/relationships/hyperlink" Target="https://www.asthmaandlung.org.uk/sites/default/files/2023-03/auk_smartasthma_feb2017.pdf" TargetMode="External"/><Relationship Id="rId1" Type="http://schemas.openxmlformats.org/officeDocument/2006/relationships/slideLayout" Target="../slideLayouts/slideLayout6.xml"/><Relationship Id="rId6" Type="http://schemas.openxmlformats.org/officeDocument/2006/relationships/hyperlink" Target="https://carelearning.org.uk/blog/feedback-and-improvement/how-to-use-a-swot-analysis-in-health-and-social-care/#google_vignette" TargetMode="External"/><Relationship Id="rId5" Type="http://schemas.openxmlformats.org/officeDocument/2006/relationships/hyperlink" Target="https://doi.org/10.1038/s41746-023-00899-4" TargetMode="External"/><Relationship Id="rId4" Type="http://schemas.openxmlformats.org/officeDocument/2006/relationships/hyperlink" Target="https://beautymedicaldevices.com/why-should-asthma-patients-use-smart-inhalers/"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186/s43168-025-00461-8" TargetMode="External"/><Relationship Id="rId3" Type="http://schemas.openxmlformats.org/officeDocument/2006/relationships/hyperlink" Target="https://www.gov.uk/government/publications/a-plan-for-digital-health-and-social-care/a-plan-for-digital-health-and-social-care#summary" TargetMode="External"/><Relationship Id="rId7" Type="http://schemas.openxmlformats.org/officeDocument/2006/relationships/hyperlink" Target="https://doi.org/10.1177/20406223231209329"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hyperlink" Target="https://publications.parliament.uk/pa/cm5803/cmselect/cmhealth/223/report.html" TargetMode="External"/><Relationship Id="rId5" Type="http://schemas.openxmlformats.org/officeDocument/2006/relationships/hyperlink" Target="https://doi.org/10.1080/17476348.2024.2380067" TargetMode="External"/><Relationship Id="rId4" Type="http://schemas.openxmlformats.org/officeDocument/2006/relationships/hyperlink" Target="https://www.jmir.org/2023/1/e43808"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nice.org.uk/advice/mib90/resources/smartinhaler-for-asthma-pdf-63499461673669" TargetMode="External"/><Relationship Id="rId2" Type="http://schemas.openxmlformats.org/officeDocument/2006/relationships/hyperlink" Target="https://www.nice.org.uk/news/articles/digital-platforms-recommended-to-help-people-manage-their-asthma" TargetMode="External"/><Relationship Id="rId1" Type="http://schemas.openxmlformats.org/officeDocument/2006/relationships/slideLayout" Target="../slideLayouts/slideLayout6.xml"/><Relationship Id="rId6" Type="http://schemas.openxmlformats.org/officeDocument/2006/relationships/hyperlink" Target="https://doi.org/10.3389/fmedt.2021.657321" TargetMode="External"/><Relationship Id="rId5" Type="http://schemas.openxmlformats.org/officeDocument/2006/relationships/hyperlink" Target="https://www.keyreply.com/blog/healthcare-digital-transformation" TargetMode="External"/><Relationship Id="rId4" Type="http://schemas.openxmlformats.org/officeDocument/2006/relationships/hyperlink" Target="https://leicesterbrc.nihr.ac.uk/digital-smart-inhal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17" name="Picture 16">
            <a:extLst>
              <a:ext uri="{FF2B5EF4-FFF2-40B4-BE49-F238E27FC236}">
                <a16:creationId xmlns:a16="http://schemas.microsoft.com/office/drawing/2014/main" id="{A3DF1CE2-C050-6BE3-40EC-6A2FC5B69843}"/>
              </a:ext>
            </a:extLst>
          </p:cNvPr>
          <p:cNvPicPr>
            <a:picLocks noChangeAspect="1"/>
          </p:cNvPicPr>
          <p:nvPr/>
        </p:nvPicPr>
        <p:blipFill>
          <a:blip r:embed="rId2"/>
          <a:srcRect l="9091" b="14773"/>
          <a:stretch>
            <a:fillRect/>
          </a:stretch>
        </p:blipFill>
        <p:spPr>
          <a:xfrm>
            <a:off x="20" y="10"/>
            <a:ext cx="12191979" cy="6857990"/>
          </a:xfrm>
          <a:prstGeom prst="rect">
            <a:avLst/>
          </a:prstGeom>
        </p:spPr>
      </p:pic>
      <p:sp>
        <p:nvSpPr>
          <p:cNvPr id="18" name="Rectangle 17">
            <a:extLst>
              <a:ext uri="{FF2B5EF4-FFF2-40B4-BE49-F238E27FC236}">
                <a16:creationId xmlns:a16="http://schemas.microsoft.com/office/drawing/2014/main" id="{AAB476BF-4EE2-5243-CABB-6CC72C39BF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E7B6C5-3E39-6652-A386-7EE4AFD4D729}"/>
              </a:ext>
            </a:extLst>
          </p:cNvPr>
          <p:cNvSpPr>
            <a:spLocks noGrp="1"/>
          </p:cNvSpPr>
          <p:nvPr>
            <p:ph type="ctrTitle"/>
          </p:nvPr>
        </p:nvSpPr>
        <p:spPr>
          <a:xfrm>
            <a:off x="591916" y="1217694"/>
            <a:ext cx="4496529" cy="3678268"/>
          </a:xfrm>
        </p:spPr>
        <p:txBody>
          <a:bodyPr anchor="t">
            <a:normAutofit/>
          </a:bodyPr>
          <a:lstStyle/>
          <a:p>
            <a:pPr>
              <a:lnSpc>
                <a:spcPct val="90000"/>
              </a:lnSpc>
            </a:pPr>
            <a:br>
              <a:rPr lang="en-GB" sz="4200" dirty="0"/>
            </a:br>
            <a:r>
              <a:rPr lang="en-GB" sz="4200" dirty="0">
                <a:solidFill>
                  <a:schemeClr val="bg1"/>
                </a:solidFill>
              </a:rPr>
              <a:t>Digital Transformation in the Health Care Professions</a:t>
            </a:r>
            <a:br>
              <a:rPr lang="en-GB" sz="4200" dirty="0">
                <a:solidFill>
                  <a:schemeClr val="bg1"/>
                </a:solidFill>
              </a:rPr>
            </a:br>
            <a:r>
              <a:rPr lang="en-GB" sz="4200" dirty="0">
                <a:solidFill>
                  <a:schemeClr val="bg1"/>
                </a:solidFill>
              </a:rPr>
              <a:t>BMHP6026</a:t>
            </a:r>
          </a:p>
        </p:txBody>
      </p:sp>
      <p:sp>
        <p:nvSpPr>
          <p:cNvPr id="3" name="Subtitle 2">
            <a:extLst>
              <a:ext uri="{FF2B5EF4-FFF2-40B4-BE49-F238E27FC236}">
                <a16:creationId xmlns:a16="http://schemas.microsoft.com/office/drawing/2014/main" id="{0D65C302-B718-A51F-845F-C1A39E00131C}"/>
              </a:ext>
            </a:extLst>
          </p:cNvPr>
          <p:cNvSpPr>
            <a:spLocks noGrp="1"/>
          </p:cNvSpPr>
          <p:nvPr>
            <p:ph type="subTitle" idx="1"/>
          </p:nvPr>
        </p:nvSpPr>
        <p:spPr>
          <a:xfrm>
            <a:off x="7306781" y="4666218"/>
            <a:ext cx="4488812" cy="1150453"/>
          </a:xfrm>
        </p:spPr>
        <p:txBody>
          <a:bodyPr anchor="b">
            <a:noAutofit/>
          </a:bodyPr>
          <a:lstStyle/>
          <a:p>
            <a:pPr>
              <a:lnSpc>
                <a:spcPct val="100000"/>
              </a:lnSpc>
            </a:pPr>
            <a:r>
              <a:rPr lang="en-GB" sz="3600" dirty="0">
                <a:solidFill>
                  <a:schemeClr val="bg1"/>
                </a:solidFill>
              </a:rPr>
              <a:t>Component 2: Presentation</a:t>
            </a:r>
          </a:p>
          <a:p>
            <a:pPr>
              <a:lnSpc>
                <a:spcPct val="100000"/>
              </a:lnSpc>
            </a:pPr>
            <a:r>
              <a:rPr lang="en-GB" sz="3600" dirty="0">
                <a:solidFill>
                  <a:schemeClr val="bg1"/>
                </a:solidFill>
              </a:rPr>
              <a:t>Student Name: Rafia Farooq</a:t>
            </a:r>
          </a:p>
          <a:p>
            <a:pPr>
              <a:lnSpc>
                <a:spcPct val="100000"/>
              </a:lnSpc>
            </a:pPr>
            <a:r>
              <a:rPr lang="en-GB" sz="3600" dirty="0">
                <a:solidFill>
                  <a:schemeClr val="bg1"/>
                </a:solidFill>
              </a:rPr>
              <a:t>Student Number: 2325948</a:t>
            </a:r>
          </a:p>
          <a:p>
            <a:pPr>
              <a:lnSpc>
                <a:spcPct val="100000"/>
              </a:lnSpc>
            </a:pPr>
            <a:r>
              <a:rPr lang="en-GB" sz="3600" dirty="0">
                <a:solidFill>
                  <a:schemeClr val="bg1"/>
                </a:solidFill>
              </a:rPr>
              <a:t>Lecturer Name: Joanne Davies</a:t>
            </a:r>
          </a:p>
        </p:txBody>
      </p:sp>
      <p:sp>
        <p:nvSpPr>
          <p:cNvPr id="19" name="Rectangle 18">
            <a:extLst>
              <a:ext uri="{FF2B5EF4-FFF2-40B4-BE49-F238E27FC236}">
                <a16:creationId xmlns:a16="http://schemas.microsoft.com/office/drawing/2014/main" id="{20D28EA4-6F96-F7C6-1D07-5BA5C2738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6781" y="508090"/>
            <a:ext cx="449275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15" name="Rectangle 14">
            <a:extLst>
              <a:ext uri="{FF2B5EF4-FFF2-40B4-BE49-F238E27FC236}">
                <a16:creationId xmlns:a16="http://schemas.microsoft.com/office/drawing/2014/main" id="{FDFF93C5-0576-D227-80A7-4CFBA8791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0119" y="6209925"/>
            <a:ext cx="44927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4" name="TextBox 3">
            <a:extLst>
              <a:ext uri="{FF2B5EF4-FFF2-40B4-BE49-F238E27FC236}">
                <a16:creationId xmlns:a16="http://schemas.microsoft.com/office/drawing/2014/main" id="{F50C27AF-5894-3107-469F-3DA121B26572}"/>
              </a:ext>
            </a:extLst>
          </p:cNvPr>
          <p:cNvSpPr txBox="1"/>
          <p:nvPr/>
        </p:nvSpPr>
        <p:spPr>
          <a:xfrm>
            <a:off x="591916" y="5403273"/>
            <a:ext cx="5673802" cy="646331"/>
          </a:xfrm>
          <a:prstGeom prst="rect">
            <a:avLst/>
          </a:prstGeom>
          <a:noFill/>
        </p:spPr>
        <p:txBody>
          <a:bodyPr wrap="square" rtlCol="0">
            <a:spAutoFit/>
          </a:bodyPr>
          <a:lstStyle/>
          <a:p>
            <a:r>
              <a:rPr lang="en-GB" dirty="0">
                <a:solidFill>
                  <a:schemeClr val="bg1"/>
                </a:solidFill>
              </a:rPr>
              <a:t>Smart Inhalers in Healthcare: A SWOT Analysis</a:t>
            </a:r>
            <a:br>
              <a:rPr lang="en-GB" dirty="0">
                <a:solidFill>
                  <a:schemeClr val="bg1"/>
                </a:solidFill>
              </a:rPr>
            </a:br>
            <a:r>
              <a:rPr lang="en-GB" i="1" dirty="0">
                <a:solidFill>
                  <a:schemeClr val="bg1"/>
                </a:solidFill>
              </a:rPr>
              <a:t>Impact on Workforce and Patients/Service</a:t>
            </a:r>
            <a:endParaRPr lang="en-GB" dirty="0">
              <a:solidFill>
                <a:schemeClr val="bg1"/>
              </a:solidFill>
            </a:endParaRPr>
          </a:p>
        </p:txBody>
      </p:sp>
    </p:spTree>
    <p:extLst>
      <p:ext uri="{BB962C8B-B14F-4D97-AF65-F5344CB8AC3E}">
        <p14:creationId xmlns:p14="http://schemas.microsoft.com/office/powerpoint/2010/main" val="152657984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DFEE48-A4B4-2802-63C1-D3709FDAA13B}"/>
              </a:ext>
            </a:extLst>
          </p:cNvPr>
          <p:cNvSpPr>
            <a:spLocks noGrp="1"/>
          </p:cNvSpPr>
          <p:nvPr>
            <p:ph type="title"/>
          </p:nvPr>
        </p:nvSpPr>
        <p:spPr>
          <a:xfrm>
            <a:off x="521208" y="978408"/>
            <a:ext cx="4032504" cy="3364992"/>
          </a:xfrm>
        </p:spPr>
        <p:txBody>
          <a:bodyPr>
            <a:normAutofit/>
          </a:bodyPr>
          <a:lstStyle/>
          <a:p>
            <a:r>
              <a:rPr lang="en-GB" b="0" dirty="0">
                <a:latin typeface="Arial" panose="020B0604020202020204" pitchFamily="34" charset="0"/>
                <a:cs typeface="Arial" panose="020B0604020202020204" pitchFamily="34" charset="0"/>
              </a:rPr>
              <a:t>Introduction</a:t>
            </a:r>
          </a:p>
        </p:txBody>
      </p:sp>
      <p:sp>
        <p:nvSpPr>
          <p:cNvPr id="16" name="Rectangle 15">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Content Placeholder 2">
            <a:extLst>
              <a:ext uri="{FF2B5EF4-FFF2-40B4-BE49-F238E27FC236}">
                <a16:creationId xmlns:a16="http://schemas.microsoft.com/office/drawing/2014/main" id="{49818488-F622-FEDE-D4A2-C6C902FB46F0}"/>
              </a:ext>
            </a:extLst>
          </p:cNvPr>
          <p:cNvGraphicFramePr>
            <a:graphicFrameLocks noGrp="1"/>
          </p:cNvGraphicFramePr>
          <p:nvPr>
            <p:ph idx="1"/>
            <p:extLst>
              <p:ext uri="{D42A27DB-BD31-4B8C-83A1-F6EECF244321}">
                <p14:modId xmlns:p14="http://schemas.microsoft.com/office/powerpoint/2010/main" val="3283693955"/>
              </p:ext>
            </p:extLst>
          </p:nvPr>
        </p:nvGraphicFramePr>
        <p:xfrm>
          <a:off x="5065776" y="978408"/>
          <a:ext cx="6620256" cy="537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5948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57BC-50EE-DD3E-5409-D81CE76C326F}"/>
              </a:ext>
            </a:extLst>
          </p:cNvPr>
          <p:cNvSpPr>
            <a:spLocks noGrp="1"/>
          </p:cNvSpPr>
          <p:nvPr>
            <p:ph type="title"/>
          </p:nvPr>
        </p:nvSpPr>
        <p:spPr>
          <a:xfrm>
            <a:off x="624009" y="1087266"/>
            <a:ext cx="5166360" cy="1739062"/>
          </a:xfrm>
          <a:solidFill>
            <a:schemeClr val="accent2">
              <a:lumMod val="20000"/>
              <a:lumOff val="80000"/>
            </a:schemeClr>
          </a:solidFill>
          <a:scene3d>
            <a:camera prst="orthographicFront"/>
            <a:lightRig rig="threePt" dir="t"/>
          </a:scene3d>
          <a:sp3d>
            <a:bevelT w="139700" h="139700" prst="divot"/>
          </a:sp3d>
        </p:spPr>
        <p:txBody>
          <a:bodyPr/>
          <a:lstStyle/>
          <a:p>
            <a:pPr>
              <a:lnSpc>
                <a:spcPct val="170000"/>
              </a:lnSpc>
            </a:pPr>
            <a:r>
              <a:rPr lang="en-GB" sz="3200" b="0" dirty="0">
                <a:latin typeface="Arial" panose="020B0604020202020204" pitchFamily="34" charset="0"/>
                <a:cs typeface="Arial" panose="020B0604020202020204" pitchFamily="34" charset="0"/>
              </a:rPr>
              <a:t>Digital Transformation in Health and social care</a:t>
            </a:r>
          </a:p>
        </p:txBody>
      </p:sp>
      <p:pic>
        <p:nvPicPr>
          <p:cNvPr id="6" name="Picture Placeholder 5" descr="A diagram of a digital transformation in healthcare&#10;&#10;AI-generated content may be incorrect.">
            <a:extLst>
              <a:ext uri="{FF2B5EF4-FFF2-40B4-BE49-F238E27FC236}">
                <a16:creationId xmlns:a16="http://schemas.microsoft.com/office/drawing/2014/main" id="{237CE2E9-6861-057F-FF8B-421C0E696C31}"/>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2278" r="12278"/>
          <a:stretch>
            <a:fillRect/>
          </a:stretch>
        </p:blipFill>
        <p:spPr>
          <a:prstGeom prst="rect">
            <a:avLst/>
          </a:prstGeom>
          <a:ln>
            <a:solidFill>
              <a:schemeClr val="tx1"/>
            </a:solidFill>
          </a:ln>
        </p:spPr>
      </p:pic>
      <p:sp>
        <p:nvSpPr>
          <p:cNvPr id="4" name="Text Placeholder 3">
            <a:extLst>
              <a:ext uri="{FF2B5EF4-FFF2-40B4-BE49-F238E27FC236}">
                <a16:creationId xmlns:a16="http://schemas.microsoft.com/office/drawing/2014/main" id="{D486BCDF-B9B9-BE0D-E9E1-7891E83560EF}"/>
              </a:ext>
            </a:extLst>
          </p:cNvPr>
          <p:cNvSpPr>
            <a:spLocks noGrp="1"/>
          </p:cNvSpPr>
          <p:nvPr>
            <p:ph type="body" sz="half" idx="2"/>
          </p:nvPr>
        </p:nvSpPr>
        <p:spPr>
          <a:xfrm>
            <a:off x="624009" y="3153761"/>
            <a:ext cx="5166359" cy="3588980"/>
          </a:xfrm>
          <a:scene3d>
            <a:camera prst="orthographicFront"/>
            <a:lightRig rig="threePt" dir="t"/>
          </a:scene3d>
          <a:sp3d>
            <a:bevelT w="139700" h="139700" prst="divot"/>
          </a:sp3d>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a:lnSpc>
                <a:spcPct val="170000"/>
              </a:lnSpc>
            </a:pPr>
            <a:r>
              <a:rPr lang="en-GB" i="0" dirty="0">
                <a:latin typeface="Arial" panose="020B0604020202020204" pitchFamily="34" charset="0"/>
                <a:cs typeface="Arial" panose="020B0604020202020204" pitchFamily="34" charset="0"/>
              </a:rPr>
              <a:t>Digital transformation in health and social care means using technology instead of paper or face-to-face services. It includes online appointments, electronic records, connected systems, health apps, and data sharing (Health and Social Care Committee 2023).</a:t>
            </a:r>
          </a:p>
        </p:txBody>
      </p:sp>
      <p:sp>
        <p:nvSpPr>
          <p:cNvPr id="8" name="TextBox 7">
            <a:extLst>
              <a:ext uri="{FF2B5EF4-FFF2-40B4-BE49-F238E27FC236}">
                <a16:creationId xmlns:a16="http://schemas.microsoft.com/office/drawing/2014/main" id="{F4CCAEFC-3E3B-0858-572E-140174E51627}"/>
              </a:ext>
            </a:extLst>
          </p:cNvPr>
          <p:cNvSpPr txBox="1"/>
          <p:nvPr/>
        </p:nvSpPr>
        <p:spPr>
          <a:xfrm>
            <a:off x="6595873" y="6427847"/>
            <a:ext cx="6096000" cy="314894"/>
          </a:xfrm>
          <a:prstGeom prst="rect">
            <a:avLst/>
          </a:prstGeom>
          <a:noFill/>
        </p:spPr>
        <p:txBody>
          <a:bodyPr wrap="square">
            <a:spAutoFit/>
          </a:bodyPr>
          <a:lstStyle/>
          <a:p>
            <a:pPr>
              <a:lnSpc>
                <a:spcPct val="150000"/>
              </a:lnSpc>
            </a:pPr>
            <a:r>
              <a:rPr lang="en-GB" sz="1100" dirty="0">
                <a:latin typeface="Arial" panose="020B0604020202020204" pitchFamily="34" charset="0"/>
                <a:cs typeface="Arial" panose="020B0604020202020204" pitchFamily="34" charset="0"/>
              </a:rPr>
              <a:t>Figure 1: Digital transformation in healthcare (source: Teo 2022, </a:t>
            </a:r>
            <a:r>
              <a:rPr lang="en-GB" sz="1100" dirty="0" err="1">
                <a:latin typeface="Arial" panose="020B0604020202020204" pitchFamily="34" charset="0"/>
                <a:cs typeface="Arial" panose="020B0604020202020204" pitchFamily="34" charset="0"/>
              </a:rPr>
              <a:t>KeyReply</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793380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E6FA22DB-2768-CB2F-23E6-0E4C719DDD6F}"/>
              </a:ext>
            </a:extLst>
          </p:cNvPr>
          <p:cNvSpPr>
            <a:spLocks noGrp="1"/>
          </p:cNvSpPr>
          <p:nvPr>
            <p:ph type="title"/>
          </p:nvPr>
        </p:nvSpPr>
        <p:spPr>
          <a:xfrm>
            <a:off x="6995160" y="978408"/>
            <a:ext cx="4745736" cy="1047819"/>
          </a:xfrm>
          <a:solidFill>
            <a:schemeClr val="bg2">
              <a:lumMod val="90000"/>
            </a:schemeClr>
          </a:solidFill>
        </p:spPr>
        <p:txBody>
          <a:bodyPr vert="horz" lIns="91440" tIns="45720" rIns="91440" bIns="45720" rtlCol="0" anchor="t">
            <a:normAutofit fontScale="90000"/>
          </a:bodyPr>
          <a:lstStyle/>
          <a:p>
            <a:r>
              <a:rPr lang="en-US" b="0" kern="1200" dirty="0">
                <a:solidFill>
                  <a:schemeClr val="tx1"/>
                </a:solidFill>
                <a:latin typeface="Arial" panose="020B0604020202020204" pitchFamily="34" charset="0"/>
                <a:cs typeface="Arial" panose="020B0604020202020204" pitchFamily="34" charset="0"/>
              </a:rPr>
              <a:t>SWOT</a:t>
            </a:r>
            <a:r>
              <a:rPr lang="en-US" b="1" kern="1200" dirty="0">
                <a:solidFill>
                  <a:schemeClr val="tx1"/>
                </a:solidFill>
                <a:latin typeface="+mj-lt"/>
                <a:ea typeface="+mj-ea"/>
                <a:cs typeface="+mj-cs"/>
              </a:rPr>
              <a:t> </a:t>
            </a:r>
            <a:r>
              <a:rPr lang="en-US" b="0" kern="1200" dirty="0">
                <a:solidFill>
                  <a:schemeClr val="tx1"/>
                </a:solidFill>
                <a:latin typeface="Arial" panose="020B0604020202020204" pitchFamily="34" charset="0"/>
                <a:cs typeface="Arial" panose="020B0604020202020204" pitchFamily="34" charset="0"/>
              </a:rPr>
              <a:t>analysis</a:t>
            </a:r>
            <a:br>
              <a:rPr lang="en-US" b="1" kern="1200" dirty="0">
                <a:solidFill>
                  <a:schemeClr val="tx1"/>
                </a:solidFill>
                <a:latin typeface="+mj-lt"/>
                <a:ea typeface="+mj-ea"/>
                <a:cs typeface="+mj-cs"/>
              </a:rPr>
            </a:br>
            <a:endParaRPr lang="en-US" b="1" kern="1200" dirty="0">
              <a:solidFill>
                <a:schemeClr val="tx1"/>
              </a:solidFill>
              <a:latin typeface="+mj-lt"/>
              <a:ea typeface="+mj-ea"/>
              <a:cs typeface="+mj-cs"/>
            </a:endParaRPr>
          </a:p>
        </p:txBody>
      </p:sp>
      <p:pic>
        <p:nvPicPr>
          <p:cNvPr id="6" name="Picture Placeholder 5" descr="A diagram of a swot analysis&#10;&#10;AI-generated content may be incorrect.">
            <a:extLst>
              <a:ext uri="{FF2B5EF4-FFF2-40B4-BE49-F238E27FC236}">
                <a16:creationId xmlns:a16="http://schemas.microsoft.com/office/drawing/2014/main" id="{A75A87EF-D4EB-1BDD-C11B-0FF0D444DD55}"/>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6031" r="2728" b="2"/>
          <a:stretch>
            <a:fillRect/>
          </a:stretch>
        </p:blipFill>
        <p:spPr>
          <a:xfrm>
            <a:off x="517868" y="508090"/>
            <a:ext cx="5705856" cy="5846990"/>
          </a:xfrm>
          <a:prstGeom prst="rect">
            <a:avLst/>
          </a:prstGeom>
        </p:spPr>
      </p:pic>
      <p:sp>
        <p:nvSpPr>
          <p:cNvPr id="15" name="Freeform: Shape 14">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6407" y="508090"/>
            <a:ext cx="4660733"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4" name="Text Placeholder 3">
            <a:extLst>
              <a:ext uri="{FF2B5EF4-FFF2-40B4-BE49-F238E27FC236}">
                <a16:creationId xmlns:a16="http://schemas.microsoft.com/office/drawing/2014/main" id="{1A5CE424-31C1-A539-7141-B6D9B1077444}"/>
              </a:ext>
            </a:extLst>
          </p:cNvPr>
          <p:cNvSpPr>
            <a:spLocks noGrp="1"/>
          </p:cNvSpPr>
          <p:nvPr>
            <p:ph type="body" sz="half" idx="2"/>
          </p:nvPr>
        </p:nvSpPr>
        <p:spPr>
          <a:xfrm>
            <a:off x="6995160" y="2578608"/>
            <a:ext cx="4672584" cy="3300984"/>
          </a:xfrm>
          <a:solidFill>
            <a:schemeClr val="bg2">
              <a:lumMod val="75000"/>
            </a:schemeClr>
          </a:solidFill>
          <a:ln>
            <a:solidFill>
              <a:schemeClr val="tx1"/>
            </a:solidFill>
          </a:ln>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p>
            <a:pPr>
              <a:lnSpc>
                <a:spcPct val="150000"/>
              </a:lnSpc>
            </a:pPr>
            <a:r>
              <a:rPr lang="en-US" sz="1800" i="0" dirty="0">
                <a:latin typeface="Arial" panose="020B0604020202020204" pitchFamily="34" charset="0"/>
                <a:cs typeface="Arial" panose="020B0604020202020204" pitchFamily="34" charset="0"/>
              </a:rPr>
              <a:t>According to Care Learning (2025), SWOT analysis in healthcare is a strategic planning tool used to evaluate a healthcare </a:t>
            </a:r>
            <a:r>
              <a:rPr lang="en-US" sz="1800" i="0" dirty="0" err="1">
                <a:latin typeface="Arial" panose="020B0604020202020204" pitchFamily="34" charset="0"/>
                <a:cs typeface="Arial" panose="020B0604020202020204" pitchFamily="34" charset="0"/>
              </a:rPr>
              <a:t>organisation</a:t>
            </a:r>
            <a:r>
              <a:rPr lang="en-US" sz="1800" i="0" dirty="0">
                <a:latin typeface="Arial" panose="020B0604020202020204" pitchFamily="34" charset="0"/>
                <a:cs typeface="Arial" panose="020B0604020202020204" pitchFamily="34" charset="0"/>
              </a:rPr>
              <a:t> or service by identifying their Strengths, weaknesses, Opportunities. and Threats to support better decision-making and service improvement.</a:t>
            </a:r>
          </a:p>
        </p:txBody>
      </p:sp>
      <p:sp>
        <p:nvSpPr>
          <p:cNvPr id="8" name="TextBox 7">
            <a:extLst>
              <a:ext uri="{FF2B5EF4-FFF2-40B4-BE49-F238E27FC236}">
                <a16:creationId xmlns:a16="http://schemas.microsoft.com/office/drawing/2014/main" id="{D6817860-4089-B180-868F-617403F3F1BE}"/>
              </a:ext>
            </a:extLst>
          </p:cNvPr>
          <p:cNvSpPr txBox="1"/>
          <p:nvPr/>
        </p:nvSpPr>
        <p:spPr>
          <a:xfrm>
            <a:off x="922139" y="6414509"/>
            <a:ext cx="6094268"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Figure 2: SWOT analysis business infographic template (no date)</a:t>
            </a:r>
          </a:p>
        </p:txBody>
      </p:sp>
    </p:spTree>
    <p:extLst>
      <p:ext uri="{BB962C8B-B14F-4D97-AF65-F5344CB8AC3E}">
        <p14:creationId xmlns:p14="http://schemas.microsoft.com/office/powerpoint/2010/main" val="1503091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12281-8B70-5A9C-25BE-560D2D421048}"/>
              </a:ext>
            </a:extLst>
          </p:cNvPr>
          <p:cNvSpPr>
            <a:spLocks noGrp="1"/>
          </p:cNvSpPr>
          <p:nvPr>
            <p:ph type="title"/>
          </p:nvPr>
        </p:nvSpPr>
        <p:spPr>
          <a:xfrm>
            <a:off x="521208" y="978408"/>
            <a:ext cx="3578519" cy="752421"/>
          </a:xfrm>
        </p:spPr>
        <p:txBody>
          <a:bodyPr>
            <a:normAutofit fontScale="90000"/>
          </a:bodyPr>
          <a:lstStyle/>
          <a:p>
            <a:r>
              <a:rPr lang="en-GB" b="0" dirty="0">
                <a:latin typeface="Arial" panose="020B0604020202020204" pitchFamily="34" charset="0"/>
                <a:cs typeface="Arial" panose="020B0604020202020204" pitchFamily="34" charset="0"/>
              </a:rPr>
              <a:t>Smart Inhaler</a:t>
            </a:r>
          </a:p>
        </p:txBody>
      </p:sp>
      <p:sp>
        <p:nvSpPr>
          <p:cNvPr id="8" name="TextBox 7">
            <a:extLst>
              <a:ext uri="{FF2B5EF4-FFF2-40B4-BE49-F238E27FC236}">
                <a16:creationId xmlns:a16="http://schemas.microsoft.com/office/drawing/2014/main" id="{74F23243-F288-3B0A-CAA3-CAD0AF3199C1}"/>
              </a:ext>
            </a:extLst>
          </p:cNvPr>
          <p:cNvSpPr txBox="1"/>
          <p:nvPr/>
        </p:nvSpPr>
        <p:spPr>
          <a:xfrm>
            <a:off x="521208" y="3410869"/>
            <a:ext cx="5453565" cy="3083986"/>
          </a:xfrm>
          <a:prstGeom prst="rect">
            <a:avLst/>
          </a:prstGeo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What are Smart Inhalers?</a:t>
            </a:r>
          </a:p>
          <a:p>
            <a:pPr algn="just">
              <a:lnSpc>
                <a:spcPct val="150000"/>
              </a:lnSpc>
            </a:pPr>
            <a:r>
              <a:rPr lang="en-GB" sz="1400" dirty="0">
                <a:latin typeface="Arial" panose="020B0604020202020204" pitchFamily="34" charset="0"/>
                <a:cs typeface="Arial" panose="020B0604020202020204" pitchFamily="34" charset="0"/>
              </a:rPr>
              <a:t>Smart Inhalers are digital inhalers that monitor use and automatically send data to a smartphone or cloud system to help manage asthma and COPD more effectively (Chan et al., 2021). </a:t>
            </a:r>
          </a:p>
          <a:p>
            <a:pPr>
              <a:lnSpc>
                <a:spcPct val="150000"/>
              </a:lnSpc>
            </a:pPr>
            <a:r>
              <a:rPr lang="en-GB" sz="2000" dirty="0">
                <a:latin typeface="Arial" panose="020B0604020202020204" pitchFamily="34" charset="0"/>
                <a:cs typeface="Arial" panose="020B0604020202020204" pitchFamily="34" charset="0"/>
              </a:rPr>
              <a:t>Key Features (NICE, 2017).  </a:t>
            </a:r>
          </a:p>
          <a:p>
            <a:pPr marL="342900" indent="-342900" algn="just">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Monitoring patient use</a:t>
            </a:r>
          </a:p>
          <a:p>
            <a:pPr marL="342900" indent="-342900" algn="just">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Bluetooth-based data transfer</a:t>
            </a:r>
          </a:p>
          <a:p>
            <a:pPr marL="342900" indent="-342900" algn="just">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Sharing data with patients and HCPs</a:t>
            </a:r>
          </a:p>
          <a:p>
            <a:pPr marL="342900" indent="-342900" algn="just">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Providing feedback </a:t>
            </a:r>
          </a:p>
        </p:txBody>
      </p:sp>
      <p:sp>
        <p:nvSpPr>
          <p:cNvPr id="10" name="Rectangle 1">
            <a:extLst>
              <a:ext uri="{FF2B5EF4-FFF2-40B4-BE49-F238E27FC236}">
                <a16:creationId xmlns:a16="http://schemas.microsoft.com/office/drawing/2014/main" id="{6997A4FE-4076-6646-7DC7-2AD9CE6EE708}"/>
              </a:ext>
            </a:extLst>
          </p:cNvPr>
          <p:cNvSpPr>
            <a:spLocks noChangeArrowheads="1"/>
          </p:cNvSpPr>
          <p:nvPr/>
        </p:nvSpPr>
        <p:spPr bwMode="auto">
          <a:xfrm>
            <a:off x="0" y="-323165"/>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D00408F0-9A10-57FB-A9D1-5AF8582F125C}"/>
              </a:ext>
            </a:extLst>
          </p:cNvPr>
          <p:cNvSpPr txBox="1"/>
          <p:nvPr/>
        </p:nvSpPr>
        <p:spPr>
          <a:xfrm>
            <a:off x="6639792" y="5410227"/>
            <a:ext cx="5257800" cy="314894"/>
          </a:xfrm>
          <a:prstGeom prst="rect">
            <a:avLst/>
          </a:prstGeom>
          <a:noFill/>
        </p:spPr>
        <p:txBody>
          <a:bodyPr wrap="square" rtlCol="0">
            <a:spAutoFit/>
          </a:bodyPr>
          <a:lstStyle/>
          <a:p>
            <a:pPr>
              <a:lnSpc>
                <a:spcPct val="150000"/>
              </a:lnSpc>
            </a:pPr>
            <a:r>
              <a:rPr lang="en-GB" sz="1100" dirty="0">
                <a:latin typeface="Arial" panose="020B0604020202020204" pitchFamily="34" charset="0"/>
                <a:cs typeface="Arial" panose="020B0604020202020204" pitchFamily="34" charset="0"/>
              </a:rPr>
              <a:t>Figure 3: Smart inhaler monitoring system (Beauty Medical Devices, 2021)</a:t>
            </a:r>
          </a:p>
        </p:txBody>
      </p:sp>
      <p:sp>
        <p:nvSpPr>
          <p:cNvPr id="13" name="Rectangle 3">
            <a:extLst>
              <a:ext uri="{FF2B5EF4-FFF2-40B4-BE49-F238E27FC236}">
                <a16:creationId xmlns:a16="http://schemas.microsoft.com/office/drawing/2014/main" id="{9571A8C6-F4CB-6824-DB75-A515B94C8A9F}"/>
              </a:ext>
            </a:extLst>
          </p:cNvPr>
          <p:cNvSpPr>
            <a:spLocks noChangeArrowheads="1"/>
          </p:cNvSpPr>
          <p:nvPr/>
        </p:nvSpPr>
        <p:spPr bwMode="auto">
          <a:xfrm>
            <a:off x="948356" y="4952862"/>
            <a:ext cx="239170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9" name="Content Placeholder 8" descr="A hand holding a phone and a blue container&#10;&#10;AI-generated content may be incorrect.">
            <a:extLst>
              <a:ext uri="{FF2B5EF4-FFF2-40B4-BE49-F238E27FC236}">
                <a16:creationId xmlns:a16="http://schemas.microsoft.com/office/drawing/2014/main" id="{4424CC76-8BFE-9438-9DAA-E3775BE621F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01921" y="2727717"/>
            <a:ext cx="5082410" cy="3767138"/>
          </a:xfrm>
          <a:prstGeom prst="rect">
            <a:avLst/>
          </a:prstGeom>
          <a:ln>
            <a:solidFill>
              <a:schemeClr val="tx1"/>
            </a:solidFill>
          </a:ln>
        </p:spPr>
      </p:pic>
      <p:sp>
        <p:nvSpPr>
          <p:cNvPr id="3" name="TextBox 2">
            <a:extLst>
              <a:ext uri="{FF2B5EF4-FFF2-40B4-BE49-F238E27FC236}">
                <a16:creationId xmlns:a16="http://schemas.microsoft.com/office/drawing/2014/main" id="{128DBDBA-ECFE-8C9F-FCD0-77BC0ACFA77C}"/>
              </a:ext>
            </a:extLst>
          </p:cNvPr>
          <p:cNvSpPr txBox="1"/>
          <p:nvPr/>
        </p:nvSpPr>
        <p:spPr>
          <a:xfrm>
            <a:off x="707669" y="1885244"/>
            <a:ext cx="4921955" cy="1287532"/>
          </a:xfrm>
          <a:prstGeom prst="rect">
            <a:avLst/>
          </a:prstGeom>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wrap="square" rtlCol="0">
            <a:spAutoFit/>
          </a:bodyPr>
          <a:lstStyle/>
          <a:p>
            <a:pPr>
              <a:lnSpc>
                <a:spcPct val="150000"/>
              </a:lnSpc>
            </a:pPr>
            <a:r>
              <a:rPr lang="en-GB">
                <a:latin typeface="Arial" panose="020B0604020202020204" pitchFamily="34" charset="0"/>
                <a:cs typeface="Arial" panose="020B0604020202020204" pitchFamily="34" charset="0"/>
              </a:rPr>
              <a:t>Asthma </a:t>
            </a:r>
            <a:r>
              <a:rPr lang="en-GB" dirty="0">
                <a:latin typeface="Arial" panose="020B0604020202020204" pitchFamily="34" charset="0"/>
                <a:cs typeface="Arial" panose="020B0604020202020204" pitchFamily="34" charset="0"/>
              </a:rPr>
              <a:t>is a chronic condition which affects the airways. 7.2 million people in UK suffer from asthma (Asthma + Lung UK, 2024).</a:t>
            </a:r>
          </a:p>
        </p:txBody>
      </p:sp>
    </p:spTree>
    <p:extLst>
      <p:ext uri="{BB962C8B-B14F-4D97-AF65-F5344CB8AC3E}">
        <p14:creationId xmlns:p14="http://schemas.microsoft.com/office/powerpoint/2010/main" val="3956393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F1EB2F8-905B-1E8B-4EA8-84C9A303CDB5}"/>
              </a:ext>
            </a:extLst>
          </p:cNvPr>
          <p:cNvSpPr txBox="1"/>
          <p:nvPr/>
        </p:nvSpPr>
        <p:spPr>
          <a:xfrm>
            <a:off x="350704" y="384465"/>
            <a:ext cx="3353232" cy="769441"/>
          </a:xfrm>
          <a:prstGeom prst="rect">
            <a:avLst/>
          </a:prstGeom>
          <a:solidFill>
            <a:schemeClr val="bg1">
              <a:lumMod val="85000"/>
            </a:schemeClr>
          </a:solidFill>
          <a:ln>
            <a:solidFill>
              <a:schemeClr val="tx1"/>
            </a:solidFill>
          </a:ln>
        </p:spPr>
        <p:txBody>
          <a:bodyPr wrap="square" rtlCol="0">
            <a:spAutoFit/>
          </a:bodyPr>
          <a:lstStyle/>
          <a:p>
            <a:r>
              <a:rPr lang="en-GB" sz="4400" dirty="0">
                <a:latin typeface="Arial" panose="020B0604020202020204" pitchFamily="34" charset="0"/>
                <a:cs typeface="Arial" panose="020B0604020202020204" pitchFamily="34" charset="0"/>
              </a:rPr>
              <a:t>Workforce </a:t>
            </a:r>
          </a:p>
        </p:txBody>
      </p:sp>
      <p:sp>
        <p:nvSpPr>
          <p:cNvPr id="14" name="TextBox 13">
            <a:extLst>
              <a:ext uri="{FF2B5EF4-FFF2-40B4-BE49-F238E27FC236}">
                <a16:creationId xmlns:a16="http://schemas.microsoft.com/office/drawing/2014/main" id="{0934744F-B53B-C0A4-E7F9-27AC8B7EB26D}"/>
              </a:ext>
            </a:extLst>
          </p:cNvPr>
          <p:cNvSpPr txBox="1"/>
          <p:nvPr/>
        </p:nvSpPr>
        <p:spPr>
          <a:xfrm>
            <a:off x="350705" y="1619031"/>
            <a:ext cx="2828914" cy="3874587"/>
          </a:xfrm>
          <a:prstGeom prst="rect">
            <a:avLst/>
          </a:prstGeom>
          <a:solidFill>
            <a:schemeClr val="accent6">
              <a:lumMod val="20000"/>
              <a:lumOff val="80000"/>
            </a:schemeClr>
          </a:solidFill>
          <a:effectLst>
            <a:glow rad="63500">
              <a:schemeClr val="accent2">
                <a:satMod val="175000"/>
                <a:alpha val="40000"/>
              </a:schemeClr>
            </a:glow>
          </a:effectLst>
        </p:spPr>
        <p:txBody>
          <a:bodyPr wrap="square">
            <a:spAutoFit/>
          </a:bodyPr>
          <a:lstStyle/>
          <a:p>
            <a:pPr algn="just">
              <a:lnSpc>
                <a:spcPct val="200000"/>
              </a:lnSpc>
            </a:pPr>
            <a:r>
              <a:rPr lang="en-GB" sz="1600" b="1" dirty="0">
                <a:latin typeface="Arial" panose="020B0604020202020204" pitchFamily="34" charset="0"/>
                <a:cs typeface="Arial" panose="020B0604020202020204" pitchFamily="34" charset="0"/>
              </a:rPr>
              <a:t>Strengths</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Provides objective adherence data (Chan et al., 2021). </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Enables remote monitoring and digital follow-ups</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Helps prioritise high-risk patients especially children (NIHR Leicester Biomedical Research Centre, 2024).</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Reduces emergency workload (</a:t>
            </a:r>
            <a:r>
              <a:rPr lang="en-GB" sz="1200" dirty="0" err="1">
                <a:latin typeface="Arial" panose="020B0604020202020204" pitchFamily="34" charset="0"/>
                <a:cs typeface="Arial" panose="020B0604020202020204" pitchFamily="34" charset="0"/>
              </a:rPr>
              <a:t>Zabczyk</a:t>
            </a:r>
            <a:r>
              <a:rPr lang="en-GB" sz="1200" dirty="0">
                <a:latin typeface="Arial" panose="020B0604020202020204" pitchFamily="34" charset="0"/>
                <a:cs typeface="Arial" panose="020B0604020202020204" pitchFamily="34" charset="0"/>
              </a:rPr>
              <a:t> and Blakey (2021).</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Supports workforce upskilling in digital healthcare</a:t>
            </a:r>
          </a:p>
          <a:p>
            <a:pPr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Improves clinical decision-making.</a:t>
            </a:r>
          </a:p>
        </p:txBody>
      </p:sp>
      <p:sp>
        <p:nvSpPr>
          <p:cNvPr id="4" name="Rectangle 1">
            <a:extLst>
              <a:ext uri="{FF2B5EF4-FFF2-40B4-BE49-F238E27FC236}">
                <a16:creationId xmlns:a16="http://schemas.microsoft.com/office/drawing/2014/main" id="{ACCA8F97-1FDD-8414-E896-69F89859FF59}"/>
              </a:ext>
            </a:extLst>
          </p:cNvPr>
          <p:cNvSpPr>
            <a:spLocks noChangeArrowheads="1"/>
          </p:cNvSpPr>
          <p:nvPr/>
        </p:nvSpPr>
        <p:spPr bwMode="auto">
          <a:xfrm rot="10800000" flipV="1">
            <a:off x="3488044" y="1706717"/>
            <a:ext cx="2512828" cy="3566810"/>
          </a:xfrm>
          <a:prstGeom prst="rect">
            <a:avLst/>
          </a:prstGeom>
          <a:solidFill>
            <a:schemeClr val="accent1">
              <a:lumMod val="40000"/>
              <a:lumOff val="60000"/>
            </a:schemeClr>
          </a:solidFill>
          <a:ln>
            <a:noFill/>
          </a:ln>
          <a:effec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en-US" altLang="en-US" sz="1600" b="1" i="0" u="none" strike="noStrike" cap="none" normalizeH="0" baseline="0" dirty="0">
                <a:ln>
                  <a:noFill/>
                </a:ln>
                <a:solidFill>
                  <a:schemeClr val="tx1"/>
                </a:solidFill>
                <a:effectLst/>
                <a:latin typeface="Arial" panose="020B0604020202020204" pitchFamily="34" charset="0"/>
              </a:rPr>
              <a:t>Weaknesses </a:t>
            </a:r>
            <a:r>
              <a:rPr lang="pt-BR" sz="1600" dirty="0">
                <a:latin typeface="Arial" panose="020B0604020202020204" pitchFamily="34" charset="0"/>
                <a:cs typeface="Arial" panose="020B0604020202020204" pitchFamily="34" charset="0"/>
              </a:rPr>
              <a:t>(Borges do Nascimento et al., 2023).</a:t>
            </a:r>
            <a:endParaRPr kumimoji="0" lang="en-US" altLang="en-US"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Resistance to change among staff</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Risk of data overload</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Additional administrative tasks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Limited time for staff training</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Challenges integrating new technology into existing workflows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Concerns about data security</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Arial" panose="020B0604020202020204" pitchFamily="34" charset="0"/>
              </a:rPr>
              <a:t>Concerns about patient confidentiality</a:t>
            </a:r>
          </a:p>
        </p:txBody>
      </p:sp>
      <p:sp>
        <p:nvSpPr>
          <p:cNvPr id="6" name="TextBox 5">
            <a:extLst>
              <a:ext uri="{FF2B5EF4-FFF2-40B4-BE49-F238E27FC236}">
                <a16:creationId xmlns:a16="http://schemas.microsoft.com/office/drawing/2014/main" id="{C541B177-AFE2-D2B0-6879-E6956DE14DD1}"/>
              </a:ext>
            </a:extLst>
          </p:cNvPr>
          <p:cNvSpPr txBox="1"/>
          <p:nvPr/>
        </p:nvSpPr>
        <p:spPr>
          <a:xfrm>
            <a:off x="6309297" y="1768705"/>
            <a:ext cx="2405859" cy="3320589"/>
          </a:xfrm>
          <a:prstGeom prst="rect">
            <a:avLst/>
          </a:prstGeom>
          <a:solidFill>
            <a:schemeClr val="accent6">
              <a:lumMod val="60000"/>
              <a:lumOff val="40000"/>
            </a:schemeClr>
          </a:solidFill>
        </p:spPr>
        <p:txBody>
          <a:bodyPr wrap="square">
            <a:spAutoFit/>
          </a:bodyPr>
          <a:lstStyle/>
          <a:p>
            <a:pPr>
              <a:lnSpc>
                <a:spcPct val="150000"/>
              </a:lnSpc>
              <a:spcAft>
                <a:spcPts val="600"/>
              </a:spcAft>
            </a:pPr>
            <a:r>
              <a:rPr lang="en-US" sz="1600" b="1" dirty="0">
                <a:latin typeface="Arial" panose="020B0604020202020204" pitchFamily="34" charset="0"/>
                <a:cs typeface="Arial" panose="020B0604020202020204" pitchFamily="34" charset="0"/>
              </a:rPr>
              <a:t>Opportunities </a:t>
            </a:r>
            <a:r>
              <a:rPr lang="en-US" sz="1600" dirty="0">
                <a:latin typeface="Arial" panose="020B0604020202020204" pitchFamily="34" charset="0"/>
                <a:cs typeface="Arial" panose="020B0604020202020204" pitchFamily="34" charset="0"/>
              </a:rPr>
              <a:t>(Asthma UK, 2017).</a:t>
            </a:r>
            <a:endParaRPr lang="en-US" sz="1600" b="1" dirty="0">
              <a:latin typeface="Arial" panose="020B0604020202020204" pitchFamily="34" charset="0"/>
              <a:cs typeface="Arial" panose="020B0604020202020204" pitchFamily="34" charset="0"/>
            </a:endParaRPr>
          </a:p>
          <a:p>
            <a:pPr indent="-228600">
              <a:lnSpc>
                <a:spcPct val="150000"/>
              </a:lnSpc>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Expansion of remote clinics and virtual reviews</a:t>
            </a:r>
          </a:p>
          <a:p>
            <a:pPr indent="-228600">
              <a:lnSpc>
                <a:spcPct val="150000"/>
              </a:lnSpc>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Fewer routine face-to-face appointments needed</a:t>
            </a:r>
            <a:endParaRPr lang="en-US" sz="1200" dirty="0">
              <a:latin typeface="Arial" panose="020B0604020202020204" pitchFamily="34" charset="0"/>
              <a:cs typeface="Arial" panose="020B0604020202020204" pitchFamily="34" charset="0"/>
            </a:endParaRPr>
          </a:p>
          <a:p>
            <a:pPr indent="-228600">
              <a:lnSpc>
                <a:spcPct val="150000"/>
              </a:lnSpc>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Saves staff time and improves workload management</a:t>
            </a:r>
          </a:p>
          <a:p>
            <a:pPr indent="-228600">
              <a:lnSpc>
                <a:spcPct val="150000"/>
              </a:lnSpc>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Multidisciplinary collaboration (pharmacists, nurses, GPs)</a:t>
            </a:r>
          </a:p>
        </p:txBody>
      </p:sp>
      <p:sp>
        <p:nvSpPr>
          <p:cNvPr id="10" name="TextBox 9">
            <a:extLst>
              <a:ext uri="{FF2B5EF4-FFF2-40B4-BE49-F238E27FC236}">
                <a16:creationId xmlns:a16="http://schemas.microsoft.com/office/drawing/2014/main" id="{0D6F004A-C6A5-0EF7-8E63-652307C04BE4}"/>
              </a:ext>
            </a:extLst>
          </p:cNvPr>
          <p:cNvSpPr txBox="1"/>
          <p:nvPr/>
        </p:nvSpPr>
        <p:spPr>
          <a:xfrm>
            <a:off x="8985163" y="1729800"/>
            <a:ext cx="2512829" cy="354372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nSpc>
                <a:spcPct val="150000"/>
              </a:lnSpc>
              <a:buNone/>
            </a:pPr>
            <a:r>
              <a:rPr lang="en-GB" sz="1600" b="1" dirty="0">
                <a:latin typeface="Arial" panose="020B0604020202020204" pitchFamily="34" charset="0"/>
                <a:cs typeface="Arial" panose="020B0604020202020204" pitchFamily="34" charset="0"/>
              </a:rPr>
              <a:t>Threats</a:t>
            </a:r>
            <a:r>
              <a:rPr lang="en-GB" sz="24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(Hakizimana, Devani, and Gaillard, 2024). </a:t>
            </a:r>
          </a:p>
          <a:p>
            <a:pPr>
              <a:lnSpc>
                <a:spcPct val="2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Resistance to adopting new technology</a:t>
            </a:r>
          </a:p>
          <a:p>
            <a:pPr>
              <a:lnSpc>
                <a:spcPct val="2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Training and implementation costs</a:t>
            </a:r>
          </a:p>
          <a:p>
            <a:pPr>
              <a:lnSpc>
                <a:spcPct val="2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Increased reliance on digital systems</a:t>
            </a:r>
          </a:p>
        </p:txBody>
      </p:sp>
    </p:spTree>
    <p:extLst>
      <p:ext uri="{BB962C8B-B14F-4D97-AF65-F5344CB8AC3E}">
        <p14:creationId xmlns:p14="http://schemas.microsoft.com/office/powerpoint/2010/main" val="3581485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8A7598-C913-9608-4D4A-265E3361BE74}"/>
              </a:ext>
            </a:extLst>
          </p:cNvPr>
          <p:cNvSpPr txBox="1"/>
          <p:nvPr/>
        </p:nvSpPr>
        <p:spPr>
          <a:xfrm>
            <a:off x="800099" y="467591"/>
            <a:ext cx="4021283" cy="769441"/>
          </a:xfrm>
          <a:prstGeom prst="rect">
            <a:avLst/>
          </a:prstGeom>
          <a:noFill/>
        </p:spPr>
        <p:txBody>
          <a:bodyPr wrap="square" rtlCol="0">
            <a:spAutoFit/>
          </a:bodyPr>
          <a:lstStyle/>
          <a:p>
            <a:r>
              <a:rPr lang="en-GB" sz="4400" dirty="0">
                <a:latin typeface="Arial" panose="020B0604020202020204" pitchFamily="34" charset="0"/>
                <a:cs typeface="Arial" panose="020B0604020202020204" pitchFamily="34" charset="0"/>
              </a:rPr>
              <a:t>Patient service </a:t>
            </a:r>
          </a:p>
        </p:txBody>
      </p:sp>
      <p:sp>
        <p:nvSpPr>
          <p:cNvPr id="4" name="TextBox 3">
            <a:extLst>
              <a:ext uri="{FF2B5EF4-FFF2-40B4-BE49-F238E27FC236}">
                <a16:creationId xmlns:a16="http://schemas.microsoft.com/office/drawing/2014/main" id="{04153A2E-5630-7960-3F6B-8087A93A5452}"/>
              </a:ext>
            </a:extLst>
          </p:cNvPr>
          <p:cNvSpPr txBox="1"/>
          <p:nvPr/>
        </p:nvSpPr>
        <p:spPr>
          <a:xfrm>
            <a:off x="511752" y="1810387"/>
            <a:ext cx="2740603" cy="356681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nSpc>
                <a:spcPct val="150000"/>
              </a:lnSpc>
            </a:pPr>
            <a:r>
              <a:rPr lang="en-GB" sz="1600" b="1" dirty="0">
                <a:latin typeface="Arial" panose="020B0604020202020204" pitchFamily="34" charset="0"/>
                <a:cs typeface="Arial" panose="020B0604020202020204" pitchFamily="34" charset="0"/>
              </a:rPr>
              <a:t>Strengths</a:t>
            </a:r>
            <a:r>
              <a:rPr lang="en-GB" sz="1600" dirty="0">
                <a:latin typeface="Arial" panose="020B0604020202020204" pitchFamily="34" charset="0"/>
                <a:cs typeface="Arial" panose="020B0604020202020204" pitchFamily="34" charset="0"/>
              </a:rPr>
              <a:t> (Chan et al., 2021; Kaplan et al., 2023)</a:t>
            </a: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Medication reminders improve adherence.</a:t>
            </a:r>
            <a:endParaRPr lang="en-US" sz="1200" dirty="0">
              <a:latin typeface="Arial" panose="020B0604020202020204" pitchFamily="34" charset="0"/>
              <a:cs typeface="Arial" panose="020B0604020202020204" pitchFamily="34" charset="0"/>
            </a:endParaRP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Early detection of worsening symptoms.</a:t>
            </a:r>
            <a:endParaRPr lang="en-US" sz="1200" dirty="0">
              <a:latin typeface="Arial" panose="020B0604020202020204" pitchFamily="34" charset="0"/>
              <a:cs typeface="Arial" panose="020B0604020202020204" pitchFamily="34" charset="0"/>
            </a:endParaRP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Fewer asthma/COPD exacerbations.</a:t>
            </a:r>
            <a:endParaRPr lang="en-US" sz="1200" dirty="0">
              <a:latin typeface="Arial" panose="020B0604020202020204" pitchFamily="34" charset="0"/>
              <a:cs typeface="Arial" panose="020B0604020202020204" pitchFamily="34" charset="0"/>
            </a:endParaRP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Reduced hospital admissions.. </a:t>
            </a:r>
            <a:endParaRPr lang="en-US" sz="1200" dirty="0">
              <a:latin typeface="Arial" panose="020B0604020202020204" pitchFamily="34" charset="0"/>
              <a:cs typeface="Arial" panose="020B0604020202020204" pitchFamily="34" charset="0"/>
            </a:endParaRP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Better patient self-management and confidence.</a:t>
            </a:r>
            <a:endParaRPr lang="en-US" sz="1200" dirty="0">
              <a:latin typeface="Arial" panose="020B0604020202020204" pitchFamily="34" charset="0"/>
              <a:cs typeface="Arial" panose="020B0604020202020204" pitchFamily="34" charset="0"/>
            </a:endParaRPr>
          </a:p>
          <a:p>
            <a:pPr marL="171450" lvl="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Improved quality of life.</a:t>
            </a:r>
            <a:endParaRPr lang="en-US" sz="12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81702A6-A1A4-19F8-1034-30DEAD24F29D}"/>
              </a:ext>
            </a:extLst>
          </p:cNvPr>
          <p:cNvSpPr txBox="1"/>
          <p:nvPr/>
        </p:nvSpPr>
        <p:spPr>
          <a:xfrm>
            <a:off x="3841173" y="1810387"/>
            <a:ext cx="2254827" cy="347447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nSpc>
                <a:spcPct val="150000"/>
              </a:lnSpc>
            </a:pPr>
            <a:r>
              <a:rPr lang="en-GB" sz="1600" b="1" dirty="0">
                <a:latin typeface="Arial" panose="020B0604020202020204" pitchFamily="34" charset="0"/>
                <a:cs typeface="Arial" panose="020B0604020202020204" pitchFamily="34" charset="0"/>
              </a:rPr>
              <a:t>Weaknesses </a:t>
            </a:r>
            <a:r>
              <a:rPr lang="en-GB" sz="1600" dirty="0">
                <a:latin typeface="Arial" panose="020B0604020202020204" pitchFamily="34" charset="0"/>
                <a:cs typeface="Arial" panose="020B0604020202020204" pitchFamily="34" charset="0"/>
              </a:rPr>
              <a:t>(</a:t>
            </a:r>
            <a:r>
              <a:rPr lang="en-GB" sz="1600" dirty="0" err="1">
                <a:latin typeface="Arial" panose="020B0604020202020204" pitchFamily="34" charset="0"/>
                <a:cs typeface="Arial" panose="020B0604020202020204" pitchFamily="34" charset="0"/>
              </a:rPr>
              <a:t>Muruganantham</a:t>
            </a:r>
            <a:r>
              <a:rPr lang="en-GB" sz="1600" dirty="0">
                <a:latin typeface="Arial" panose="020B0604020202020204" pitchFamily="34" charset="0"/>
                <a:cs typeface="Arial" panose="020B0604020202020204" pitchFamily="34" charset="0"/>
              </a:rPr>
              <a:t>, and Ramesh, 2025; Giebel et al., 2023).</a:t>
            </a:r>
            <a:endParaRPr lang="en-GB" sz="1600" b="1" dirty="0">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Low digital literacy, particularly older adults. </a:t>
            </a: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Limited or no access to smartphones and the internet.</a:t>
            </a: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Poor inhaler technique.</a:t>
            </a: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Cost </a:t>
            </a:r>
          </a:p>
        </p:txBody>
      </p:sp>
      <p:sp>
        <p:nvSpPr>
          <p:cNvPr id="9" name="TextBox 8">
            <a:extLst>
              <a:ext uri="{FF2B5EF4-FFF2-40B4-BE49-F238E27FC236}">
                <a16:creationId xmlns:a16="http://schemas.microsoft.com/office/drawing/2014/main" id="{B977441E-A4C0-550A-BFF1-1F7A1FBC2364}"/>
              </a:ext>
            </a:extLst>
          </p:cNvPr>
          <p:cNvSpPr txBox="1"/>
          <p:nvPr/>
        </p:nvSpPr>
        <p:spPr>
          <a:xfrm>
            <a:off x="6722919" y="1810387"/>
            <a:ext cx="2369126" cy="3674532"/>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nSpc>
                <a:spcPct val="150000"/>
              </a:lnSpc>
              <a:spcAft>
                <a:spcPts val="600"/>
              </a:spcAft>
            </a:pPr>
            <a:r>
              <a:rPr lang="en-US" sz="1600" b="1" dirty="0">
                <a:latin typeface="Arial" panose="020B0604020202020204" pitchFamily="34" charset="0"/>
                <a:cs typeface="Arial" panose="020B0604020202020204" pitchFamily="34" charset="0"/>
              </a:rPr>
              <a:t>Opportunities</a:t>
            </a:r>
            <a:r>
              <a:rPr lang="en-US"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NICE, 2026)</a:t>
            </a:r>
            <a:endParaRPr lang="en-US" sz="1600" dirty="0">
              <a:latin typeface="Arial" panose="020B0604020202020204" pitchFamily="34" charset="0"/>
              <a:cs typeface="Arial" panose="020B0604020202020204" pitchFamily="34" charset="0"/>
            </a:endParaRPr>
          </a:p>
          <a:p>
            <a:pPr indent="-228600">
              <a:lnSpc>
                <a:spcPct val="150000"/>
              </a:lnSpc>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Preventative healthcare model</a:t>
            </a:r>
          </a:p>
          <a:p>
            <a:pPr indent="-228600">
              <a:lnSpc>
                <a:spcPct val="150000"/>
              </a:lnSpc>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Population health monitoring</a:t>
            </a:r>
          </a:p>
          <a:p>
            <a:pPr indent="-228600">
              <a:lnSpc>
                <a:spcPct val="150000"/>
              </a:lnSpc>
              <a:spcAft>
                <a:spcPts val="600"/>
              </a:spcAft>
              <a:buFont typeface="Arial" panose="020B0604020202020204" pitchFamily="34" charset="0"/>
              <a:buChar char="•"/>
            </a:pPr>
            <a:r>
              <a:rPr lang="en-US" sz="1200" dirty="0" err="1">
                <a:latin typeface="Arial" panose="020B0604020202020204" pitchFamily="34" charset="0"/>
                <a:cs typeface="Arial" panose="020B0604020202020204" pitchFamily="34" charset="0"/>
              </a:rPr>
              <a:t>Personalised</a:t>
            </a:r>
            <a:r>
              <a:rPr lang="en-US" sz="1200" dirty="0">
                <a:latin typeface="Arial" panose="020B0604020202020204" pitchFamily="34" charset="0"/>
                <a:cs typeface="Arial" panose="020B0604020202020204" pitchFamily="34" charset="0"/>
              </a:rPr>
              <a:t> treatment plans</a:t>
            </a:r>
          </a:p>
          <a:p>
            <a:pPr indent="-228600">
              <a:lnSpc>
                <a:spcPct val="150000"/>
              </a:lnSpc>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Education and empowerment</a:t>
            </a:r>
            <a:endParaRPr lang="en-US" sz="1200" dirty="0">
              <a:latin typeface="Arial" panose="020B0604020202020204" pitchFamily="34" charset="0"/>
              <a:cs typeface="Arial" panose="020B0604020202020204" pitchFamily="34" charset="0"/>
            </a:endParaRPr>
          </a:p>
          <a:p>
            <a:pPr indent="-228600">
              <a:lnSpc>
                <a:spcPct val="150000"/>
              </a:lnSpc>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Integration with telehealth and AI prediction</a:t>
            </a:r>
          </a:p>
        </p:txBody>
      </p:sp>
      <p:sp>
        <p:nvSpPr>
          <p:cNvPr id="11" name="TextBox 10">
            <a:extLst>
              <a:ext uri="{FF2B5EF4-FFF2-40B4-BE49-F238E27FC236}">
                <a16:creationId xmlns:a16="http://schemas.microsoft.com/office/drawing/2014/main" id="{6382C13A-AE4E-CF2D-FFBB-EC96A0CAF9B3}"/>
              </a:ext>
            </a:extLst>
          </p:cNvPr>
          <p:cNvSpPr txBox="1"/>
          <p:nvPr/>
        </p:nvSpPr>
        <p:spPr>
          <a:xfrm>
            <a:off x="9575222" y="1810387"/>
            <a:ext cx="2105026" cy="375147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nSpc>
                <a:spcPct val="150000"/>
              </a:lnSpc>
              <a:buNone/>
            </a:pPr>
            <a:r>
              <a:rPr lang="en-GB" sz="1600" b="1" dirty="0">
                <a:latin typeface="Arial" panose="020B0604020202020204" pitchFamily="34" charset="0"/>
                <a:cs typeface="Arial" panose="020B0604020202020204" pitchFamily="34" charset="0"/>
              </a:rPr>
              <a:t>Threats</a:t>
            </a:r>
            <a:r>
              <a:rPr lang="en-GB" sz="1600" dirty="0">
                <a:latin typeface="Arial" panose="020B0604020202020204" pitchFamily="34" charset="0"/>
                <a:cs typeface="Arial" panose="020B0604020202020204" pitchFamily="34" charset="0"/>
              </a:rPr>
              <a:t> (Hakizimana, Devani, and Gaillard, 2024)</a:t>
            </a:r>
          </a:p>
          <a:p>
            <a:pPr>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Digital inequality (elderly, low-income groups)</a:t>
            </a:r>
          </a:p>
          <a:p>
            <a:pPr>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Data privacy and technical issues</a:t>
            </a:r>
          </a:p>
          <a:p>
            <a:pPr>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Non-adherence to treatment plans</a:t>
            </a:r>
          </a:p>
          <a:p>
            <a:pPr>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Over-reliance on technology</a:t>
            </a:r>
          </a:p>
        </p:txBody>
      </p:sp>
    </p:spTree>
    <p:extLst>
      <p:ext uri="{BB962C8B-B14F-4D97-AF65-F5344CB8AC3E}">
        <p14:creationId xmlns:p14="http://schemas.microsoft.com/office/powerpoint/2010/main" val="1745098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ectangle 11">
            <a:extLst>
              <a:ext uri="{FF2B5EF4-FFF2-40B4-BE49-F238E27FC236}">
                <a16:creationId xmlns:a16="http://schemas.microsoft.com/office/drawing/2014/main" id="{E8BAA160-18A6-38AE-4699-2AD01EF53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8140E36-33D4-F2DA-CD4C-B1128464DB9E}"/>
              </a:ext>
            </a:extLst>
          </p:cNvPr>
          <p:cNvSpPr>
            <a:spLocks noGrp="1"/>
          </p:cNvSpPr>
          <p:nvPr>
            <p:ph type="title"/>
          </p:nvPr>
        </p:nvSpPr>
        <p:spPr>
          <a:xfrm>
            <a:off x="521208" y="978408"/>
            <a:ext cx="4032504" cy="3364992"/>
          </a:xfrm>
        </p:spPr>
        <p:txBody>
          <a:bodyPr vert="horz" lIns="91440" tIns="45720" rIns="91440" bIns="45720" rtlCol="0" anchor="t">
            <a:noAutofit/>
          </a:bodyPr>
          <a:lstStyle/>
          <a:p>
            <a:pPr>
              <a:lnSpc>
                <a:spcPct val="90000"/>
              </a:lnSpc>
            </a:pPr>
            <a:r>
              <a:rPr lang="en-US" sz="3600" b="0" kern="1200" dirty="0">
                <a:solidFill>
                  <a:schemeClr val="tx1"/>
                </a:solidFill>
                <a:latin typeface="Arial" panose="020B0604020202020204" pitchFamily="34" charset="0"/>
                <a:cs typeface="Arial" panose="020B0604020202020204" pitchFamily="34" charset="0"/>
              </a:rPr>
              <a:t>Plan for Digital Health and Social Care (Department of Health and Social Care and NHS England, 2022) </a:t>
            </a:r>
          </a:p>
        </p:txBody>
      </p:sp>
      <p:sp>
        <p:nvSpPr>
          <p:cNvPr id="16" name="Rectangle 15">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1808AB-2943-464C-A710-F2A18D869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300216"/>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74943CF9-9E17-CAA0-4712-C0133374EE23}"/>
              </a:ext>
            </a:extLst>
          </p:cNvPr>
          <p:cNvGraphicFramePr/>
          <p:nvPr>
            <p:extLst>
              <p:ext uri="{D42A27DB-BD31-4B8C-83A1-F6EECF244321}">
                <p14:modId xmlns:p14="http://schemas.microsoft.com/office/powerpoint/2010/main" val="4026809006"/>
              </p:ext>
            </p:extLst>
          </p:nvPr>
        </p:nvGraphicFramePr>
        <p:xfrm>
          <a:off x="5065776" y="978408"/>
          <a:ext cx="6620256" cy="4965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790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ectangle 11">
            <a:extLst>
              <a:ext uri="{FF2B5EF4-FFF2-40B4-BE49-F238E27FC236}">
                <a16:creationId xmlns:a16="http://schemas.microsoft.com/office/drawing/2014/main" id="{E8BAA160-18A6-38AE-4699-2AD01EF53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CB88FED-7D88-6219-0AC0-854D7E86A614}"/>
              </a:ext>
            </a:extLst>
          </p:cNvPr>
          <p:cNvSpPr>
            <a:spLocks noGrp="1"/>
          </p:cNvSpPr>
          <p:nvPr>
            <p:ph type="title"/>
          </p:nvPr>
        </p:nvSpPr>
        <p:spPr>
          <a:xfrm>
            <a:off x="521208" y="978408"/>
            <a:ext cx="11155680" cy="1463040"/>
          </a:xfrm>
        </p:spPr>
        <p:txBody>
          <a:bodyPr vert="horz" lIns="91440" tIns="45720" rIns="91440" bIns="45720" rtlCol="0" anchor="t">
            <a:normAutofit/>
          </a:bodyPr>
          <a:lstStyle/>
          <a:p>
            <a:r>
              <a:rPr lang="en-US" b="1" kern="1200">
                <a:solidFill>
                  <a:schemeClr val="tx1"/>
                </a:solidFill>
                <a:latin typeface="+mj-lt"/>
                <a:ea typeface="+mj-ea"/>
                <a:cs typeface="+mj-cs"/>
              </a:rPr>
              <a:t>Recommendations</a:t>
            </a:r>
          </a:p>
        </p:txBody>
      </p:sp>
      <p:sp>
        <p:nvSpPr>
          <p:cNvPr id="16" name="Rectangle 15">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76AB690C-EA22-B26D-DAA1-8203B0101566}"/>
              </a:ext>
            </a:extLst>
          </p:cNvPr>
          <p:cNvGraphicFramePr/>
          <p:nvPr>
            <p:extLst>
              <p:ext uri="{D42A27DB-BD31-4B8C-83A1-F6EECF244321}">
                <p14:modId xmlns:p14="http://schemas.microsoft.com/office/powerpoint/2010/main" val="3363929745"/>
              </p:ext>
            </p:extLst>
          </p:nvPr>
        </p:nvGraphicFramePr>
        <p:xfrm>
          <a:off x="520700" y="2578100"/>
          <a:ext cx="11156950" cy="3767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5272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180DAE-7909-7193-A440-A32E9D2E8F42}"/>
              </a:ext>
            </a:extLst>
          </p:cNvPr>
          <p:cNvSpPr txBox="1"/>
          <p:nvPr/>
        </p:nvSpPr>
        <p:spPr>
          <a:xfrm>
            <a:off x="650296" y="568155"/>
            <a:ext cx="3287859" cy="769441"/>
          </a:xfrm>
          <a:prstGeom prst="rect">
            <a:avLst/>
          </a:prstGeom>
          <a:solidFill>
            <a:schemeClr val="accent4">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a:spAutoFit/>
          </a:bodyPr>
          <a:lstStyle/>
          <a:p>
            <a:pPr>
              <a:buNone/>
            </a:pPr>
            <a:r>
              <a:rPr lang="en-GB" sz="4400" dirty="0">
                <a:solidFill>
                  <a:schemeClr val="tx1"/>
                </a:solidFill>
                <a:latin typeface="Arial" panose="020B0604020202020204" pitchFamily="34" charset="0"/>
                <a:cs typeface="Arial" panose="020B0604020202020204" pitchFamily="34" charset="0"/>
              </a:rPr>
              <a:t>Conclusion</a:t>
            </a:r>
          </a:p>
        </p:txBody>
      </p:sp>
      <p:sp>
        <p:nvSpPr>
          <p:cNvPr id="9" name="TextBox 8">
            <a:extLst>
              <a:ext uri="{FF2B5EF4-FFF2-40B4-BE49-F238E27FC236}">
                <a16:creationId xmlns:a16="http://schemas.microsoft.com/office/drawing/2014/main" id="{73DBA5A5-B726-9AD6-E7CF-ED313672B0AA}"/>
              </a:ext>
            </a:extLst>
          </p:cNvPr>
          <p:cNvSpPr txBox="1"/>
          <p:nvPr/>
        </p:nvSpPr>
        <p:spPr>
          <a:xfrm>
            <a:off x="650296" y="1988448"/>
            <a:ext cx="10756323" cy="3728649"/>
          </a:xfrm>
          <a:prstGeom prst="rect">
            <a:avLst/>
          </a:prstGeom>
          <a:solidFill>
            <a:schemeClr val="accent4">
              <a:lumMod val="20000"/>
              <a:lumOff val="80000"/>
            </a:schemeClr>
          </a:solidFill>
          <a:effectLst>
            <a:glow rad="101600">
              <a:schemeClr val="accent4">
                <a:satMod val="175000"/>
                <a:alpha val="40000"/>
              </a:schemeClr>
            </a:glow>
          </a:effectLst>
        </p:spPr>
        <p:txBody>
          <a:bodyPr wrap="square">
            <a:spAutoFit/>
          </a:bodyPr>
          <a:lstStyle/>
          <a:p>
            <a:pPr>
              <a:lnSpc>
                <a:spcPct val="150000"/>
              </a:lnSpc>
            </a:pPr>
            <a:r>
              <a:rPr lang="en-GB" sz="2000" dirty="0">
                <a:latin typeface="Arial" panose="020B0604020202020204" pitchFamily="34" charset="0"/>
                <a:cs typeface="Arial" panose="020B0604020202020204" pitchFamily="34" charset="0"/>
              </a:rPr>
              <a:t>Smart inhalers have the potential to significantly improve asthma and COPD management by enhancing medication adherence, monitoring inhaler use, and providing real-time data to support clinical decision-making. They can support more personalized care and better health outcomes.</a:t>
            </a:r>
          </a:p>
          <a:p>
            <a:pPr>
              <a:lnSpc>
                <a:spcPct val="150000"/>
              </a:lnSpc>
            </a:pPr>
            <a:r>
              <a:rPr lang="en-GB" sz="2000" dirty="0">
                <a:latin typeface="Arial" panose="020B0604020202020204" pitchFamily="34" charset="0"/>
                <a:cs typeface="Arial" panose="020B0604020202020204" pitchFamily="34" charset="0"/>
              </a:rPr>
              <a:t>However, successful implementation depends on addressing key challenges such as staff resistance, training needs, data security concerns, and integration into existing workflows. With clear governance, adequate support, and proper training, smart inhalers can become a valuable tool in advancing digital healthcare and improving patient care.</a:t>
            </a:r>
          </a:p>
        </p:txBody>
      </p:sp>
    </p:spTree>
    <p:extLst>
      <p:ext uri="{BB962C8B-B14F-4D97-AF65-F5344CB8AC3E}">
        <p14:creationId xmlns:p14="http://schemas.microsoft.com/office/powerpoint/2010/main" val="1813975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4068E-D8C8-A376-6585-8E905FC7F226}"/>
              </a:ext>
            </a:extLst>
          </p:cNvPr>
          <p:cNvSpPr>
            <a:spLocks noGrp="1"/>
          </p:cNvSpPr>
          <p:nvPr>
            <p:ph type="title"/>
          </p:nvPr>
        </p:nvSpPr>
        <p:spPr>
          <a:xfrm>
            <a:off x="521208" y="978408"/>
            <a:ext cx="3406556" cy="840001"/>
          </a:xfrm>
          <a:solidFill>
            <a:schemeClr val="bg2"/>
          </a:solidFill>
          <a:ln>
            <a:solidFill>
              <a:schemeClr val="tx1"/>
            </a:solidFill>
          </a:ln>
        </p:spPr>
        <p:txBody>
          <a:bodyPr>
            <a:normAutofit/>
          </a:bodyPr>
          <a:lstStyle/>
          <a:p>
            <a:r>
              <a:rPr lang="en-GB" sz="4000" b="0" dirty="0">
                <a:latin typeface="Arial" panose="020B0604020202020204" pitchFamily="34" charset="0"/>
                <a:cs typeface="Arial" panose="020B0604020202020204" pitchFamily="34" charset="0"/>
              </a:rPr>
              <a:t>References</a:t>
            </a:r>
          </a:p>
        </p:txBody>
      </p:sp>
      <p:sp>
        <p:nvSpPr>
          <p:cNvPr id="4" name="TextBox 3">
            <a:extLst>
              <a:ext uri="{FF2B5EF4-FFF2-40B4-BE49-F238E27FC236}">
                <a16:creationId xmlns:a16="http://schemas.microsoft.com/office/drawing/2014/main" id="{80A705CE-5B17-1793-D705-AC584AC01A52}"/>
              </a:ext>
            </a:extLst>
          </p:cNvPr>
          <p:cNvSpPr txBox="1"/>
          <p:nvPr/>
        </p:nvSpPr>
        <p:spPr>
          <a:xfrm>
            <a:off x="521208" y="2130211"/>
            <a:ext cx="11375824" cy="4253537"/>
          </a:xfrm>
          <a:prstGeom prst="rect">
            <a:avLst/>
          </a:prstGeom>
          <a:noFill/>
        </p:spPr>
        <p:txBody>
          <a:bodyPr wrap="square">
            <a:spAutoFit/>
          </a:bodyPr>
          <a:lstStyle/>
          <a:p>
            <a:pPr>
              <a:lnSpc>
                <a:spcPct val="150000"/>
              </a:lnSpc>
            </a:pPr>
            <a:r>
              <a:rPr lang="en-GB" sz="1400" dirty="0">
                <a:latin typeface="Arial" panose="020B0604020202020204" pitchFamily="34" charset="0"/>
                <a:cs typeface="Arial" panose="020B0604020202020204" pitchFamily="34" charset="0"/>
              </a:rPr>
              <a:t>Asthma UK (2017). </a:t>
            </a:r>
            <a:r>
              <a:rPr lang="en-GB" sz="1400" i="1" dirty="0">
                <a:latin typeface="Arial" panose="020B0604020202020204" pitchFamily="34" charset="0"/>
                <a:cs typeface="Arial" panose="020B0604020202020204" pitchFamily="34" charset="0"/>
              </a:rPr>
              <a:t>Smart asthma: Real‑world implementation of connected devices in the UK to reduce asthma attacks</a:t>
            </a:r>
            <a:r>
              <a:rPr lang="en-GB" sz="1400" dirty="0">
                <a:latin typeface="Arial" panose="020B0604020202020204" pitchFamily="34" charset="0"/>
                <a:cs typeface="Arial" panose="020B0604020202020204" pitchFamily="34" charset="0"/>
              </a:rPr>
              <a:t>. Asthma UK. Available at: </a:t>
            </a:r>
            <a:r>
              <a:rPr lang="en-GB" sz="1400" dirty="0">
                <a:latin typeface="Arial" panose="020B0604020202020204" pitchFamily="34" charset="0"/>
                <a:cs typeface="Arial" panose="020B0604020202020204" pitchFamily="34" charset="0"/>
                <a:hlinkClick r:id="rId2"/>
              </a:rPr>
              <a:t>auk_smartasthma_feb2017.pdf</a:t>
            </a:r>
            <a:r>
              <a:rPr lang="en-GB" sz="1400" dirty="0">
                <a:latin typeface="Arial" panose="020B0604020202020204" pitchFamily="34" charset="0"/>
                <a:cs typeface="Arial" panose="020B0604020202020204" pitchFamily="34" charset="0"/>
              </a:rPr>
              <a:t> (Accessed: 18 February 2026).</a:t>
            </a:r>
          </a:p>
          <a:p>
            <a:pPr>
              <a:lnSpc>
                <a:spcPct val="150000"/>
              </a:lnSpc>
            </a:pPr>
            <a:r>
              <a:rPr lang="en-GB" sz="1400" dirty="0">
                <a:latin typeface="Arial" panose="020B0604020202020204" pitchFamily="34" charset="0"/>
                <a:cs typeface="Arial" panose="020B0604020202020204" pitchFamily="34" charset="0"/>
              </a:rPr>
              <a:t>Asthma + Lung UK (2024) </a:t>
            </a:r>
            <a:r>
              <a:rPr lang="en-GB" sz="1400" i="1" dirty="0">
                <a:latin typeface="Arial" panose="020B0604020202020204" pitchFamily="34" charset="0"/>
                <a:cs typeface="Arial" panose="020B0604020202020204" pitchFamily="34" charset="0"/>
              </a:rPr>
              <a:t>What is asthma?</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3"/>
              </a:rPr>
              <a:t>What is asthma? | Asthma + Lung UK</a:t>
            </a:r>
            <a:r>
              <a:rPr lang="en-GB" sz="1400" dirty="0">
                <a:latin typeface="Arial" panose="020B0604020202020204" pitchFamily="34" charset="0"/>
                <a:cs typeface="Arial" panose="020B0604020202020204" pitchFamily="34" charset="0"/>
              </a:rPr>
              <a:t> (Accessed: 02 March 2026).</a:t>
            </a:r>
          </a:p>
          <a:p>
            <a:pPr>
              <a:lnSpc>
                <a:spcPct val="150000"/>
              </a:lnSpc>
            </a:pPr>
            <a:r>
              <a:rPr lang="en-GB" sz="1400" dirty="0">
                <a:latin typeface="Arial" panose="020B0604020202020204" pitchFamily="34" charset="0"/>
                <a:cs typeface="Arial" panose="020B0604020202020204" pitchFamily="34" charset="0"/>
              </a:rPr>
              <a:t>Beauty Medical Devices (2021) </a:t>
            </a:r>
            <a:r>
              <a:rPr lang="en-GB" sz="1400" i="1" dirty="0">
                <a:latin typeface="Arial" panose="020B0604020202020204" pitchFamily="34" charset="0"/>
                <a:cs typeface="Arial" panose="020B0604020202020204" pitchFamily="34" charset="0"/>
              </a:rPr>
              <a:t>Why should asthma patients use smart inhalers?</a:t>
            </a:r>
            <a:r>
              <a:rPr lang="en-GB" sz="1400" dirty="0">
                <a:latin typeface="Arial" panose="020B0604020202020204" pitchFamily="34" charset="0"/>
                <a:cs typeface="Arial" panose="020B0604020202020204" pitchFamily="34" charset="0"/>
              </a:rPr>
              <a:t> Beauty Medical Devices. Available at: </a:t>
            </a:r>
            <a:r>
              <a:rPr lang="en-GB" sz="1400" dirty="0">
                <a:latin typeface="Arial" panose="020B0604020202020204" pitchFamily="34" charset="0"/>
                <a:cs typeface="Arial" panose="020B0604020202020204" pitchFamily="34" charset="0"/>
                <a:hlinkClick r:id="rId4"/>
              </a:rPr>
              <a:t>WHY SHOULD ASTHMA PATIENTS USE SMART INHALERS?</a:t>
            </a:r>
            <a:r>
              <a:rPr lang="en-GB" sz="1400" dirty="0">
                <a:latin typeface="Arial" panose="020B0604020202020204" pitchFamily="34" charset="0"/>
                <a:cs typeface="Arial" panose="020B0604020202020204" pitchFamily="34" charset="0"/>
              </a:rPr>
              <a:t> (Accessed: 07 February 2026).</a:t>
            </a:r>
          </a:p>
          <a:p>
            <a:pPr>
              <a:lnSpc>
                <a:spcPct val="150000"/>
              </a:lnSpc>
            </a:pPr>
            <a:r>
              <a:rPr lang="en-GB" sz="1400" dirty="0">
                <a:latin typeface="Arial" panose="020B0604020202020204" pitchFamily="34" charset="0"/>
                <a:cs typeface="Arial" panose="020B0604020202020204" pitchFamily="34" charset="0"/>
              </a:rPr>
              <a:t>Borges do Nascimento, I.J., Abdulazeem, H., Vasanthan, L.T., Martinez, E.Z., Zucoloto, M.L., Østengaard, L., Azzopardi-Muscat, N., Zapata, T. and Novillo-Ortiz, D. (2023). ‘Barriers and facilitators to utilizing digital health technologies by healthcare professionals,’ </a:t>
            </a:r>
            <a:r>
              <a:rPr lang="en-GB" sz="1400" i="1" dirty="0">
                <a:latin typeface="Arial" panose="020B0604020202020204" pitchFamily="34" charset="0"/>
                <a:cs typeface="Arial" panose="020B0604020202020204" pitchFamily="34" charset="0"/>
              </a:rPr>
              <a:t>NPJ Digital Medicine</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6</a:t>
            </a:r>
            <a:r>
              <a:rPr lang="en-GB" sz="1400" dirty="0">
                <a:latin typeface="Arial" panose="020B0604020202020204" pitchFamily="34" charset="0"/>
                <a:cs typeface="Arial" panose="020B0604020202020204" pitchFamily="34" charset="0"/>
              </a:rPr>
              <a:t>(1), p.161. Available at: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hlinkClick r:id="rId5"/>
              </a:rPr>
              <a:t>https://doi.org/10.1038/s41746-023-00899-4</a:t>
            </a:r>
            <a:endParaRPr lang="en-GB" sz="1400" dirty="0">
              <a:latin typeface="Arial" panose="020B0604020202020204" pitchFamily="34" charset="0"/>
              <a:cs typeface="Arial" panose="020B0604020202020204" pitchFamily="34" charset="0"/>
            </a:endParaRPr>
          </a:p>
          <a:p>
            <a:pPr>
              <a:lnSpc>
                <a:spcPct val="150000"/>
              </a:lnSpc>
            </a:pPr>
            <a:r>
              <a:rPr lang="en-GB" sz="1400" dirty="0">
                <a:latin typeface="Arial" panose="020B0604020202020204" pitchFamily="34" charset="0"/>
                <a:cs typeface="Arial" panose="020B0604020202020204" pitchFamily="34" charset="0"/>
              </a:rPr>
              <a:t>Care Learning (2025) </a:t>
            </a:r>
            <a:r>
              <a:rPr lang="en-GB" sz="1400" i="1" dirty="0">
                <a:latin typeface="Arial" panose="020B0604020202020204" pitchFamily="34" charset="0"/>
                <a:cs typeface="Arial" panose="020B0604020202020204" pitchFamily="34" charset="0"/>
              </a:rPr>
              <a:t>How to use a SWOT analysis in health and social care</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6"/>
              </a:rPr>
              <a:t>How to Use a SWOT Analysis in Health and Social Care – Care Learning</a:t>
            </a:r>
            <a:r>
              <a:rPr lang="en-GB" sz="1400" dirty="0">
                <a:latin typeface="Arial" panose="020B0604020202020204" pitchFamily="34" charset="0"/>
                <a:cs typeface="Arial" panose="020B0604020202020204" pitchFamily="34" charset="0"/>
              </a:rPr>
              <a:t> (Accessed: 07 February 2026).</a:t>
            </a:r>
          </a:p>
          <a:p>
            <a:pPr>
              <a:lnSpc>
                <a:spcPct val="150000"/>
              </a:lnSpc>
            </a:pPr>
            <a:r>
              <a:rPr lang="en-GB" sz="1400" dirty="0">
                <a:latin typeface="Arial" panose="020B0604020202020204" pitchFamily="34" charset="0"/>
                <a:cs typeface="Arial" panose="020B0604020202020204" pitchFamily="34" charset="0"/>
              </a:rPr>
              <a:t>Chan, A. H. Y., </a:t>
            </a:r>
            <a:r>
              <a:rPr lang="en-GB" sz="1400" dirty="0" err="1">
                <a:latin typeface="Arial" panose="020B0604020202020204" pitchFamily="34" charset="0"/>
                <a:cs typeface="Arial" panose="020B0604020202020204" pitchFamily="34" charset="0"/>
              </a:rPr>
              <a:t>Pleasants</a:t>
            </a:r>
            <a:r>
              <a:rPr lang="en-GB" sz="1400" dirty="0">
                <a:latin typeface="Arial" panose="020B0604020202020204" pitchFamily="34" charset="0"/>
                <a:cs typeface="Arial" panose="020B0604020202020204" pitchFamily="34" charset="0"/>
              </a:rPr>
              <a:t>, R. A., Dhand, R., Tilley, S. L., Schworer, S. A., Costello, R. W. and Merchant, R. (2021) ‘Digital inhalers for asthma or chronic obstructive pulmonary disease: a scientific perspective’, </a:t>
            </a:r>
            <a:r>
              <a:rPr lang="en-GB" sz="1400" i="1" dirty="0">
                <a:latin typeface="Arial" panose="020B0604020202020204" pitchFamily="34" charset="0"/>
                <a:cs typeface="Arial" panose="020B0604020202020204" pitchFamily="34" charset="0"/>
              </a:rPr>
              <a:t>Pulmonary Therapy</a:t>
            </a:r>
            <a:r>
              <a:rPr lang="en-GB" sz="1400" dirty="0">
                <a:latin typeface="Arial" panose="020B0604020202020204" pitchFamily="34" charset="0"/>
                <a:cs typeface="Arial" panose="020B0604020202020204" pitchFamily="34" charset="0"/>
              </a:rPr>
              <a:t>, 7(2), pp. 345–376. Available at: </a:t>
            </a:r>
            <a:r>
              <a:rPr lang="en-GB" sz="1400" u="sng" dirty="0">
                <a:latin typeface="Arial" panose="020B0604020202020204" pitchFamily="34" charset="0"/>
                <a:cs typeface="Arial" panose="020B0604020202020204" pitchFamily="34" charset="0"/>
                <a:hlinkClick r:id="rId7"/>
              </a:rPr>
              <a:t>https://doi.org/10.1007/s41030-021-00167-4</a:t>
            </a:r>
            <a:endParaRPr lang="en-GB" sz="1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4114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A9EA-5CA3-BEF9-95AD-B3873E26D68E}"/>
              </a:ext>
            </a:extLst>
          </p:cNvPr>
          <p:cNvSpPr>
            <a:spLocks noGrp="1"/>
          </p:cNvSpPr>
          <p:nvPr>
            <p:ph type="title"/>
          </p:nvPr>
        </p:nvSpPr>
        <p:spPr>
          <a:xfrm>
            <a:off x="521208" y="978408"/>
            <a:ext cx="3393066" cy="731520"/>
          </a:xfrm>
          <a:solidFill>
            <a:schemeClr val="bg1">
              <a:lumMod val="95000"/>
            </a:schemeClr>
          </a:solidFill>
          <a:ln>
            <a:solidFill>
              <a:schemeClr val="tx1"/>
            </a:solidFill>
          </a:ln>
        </p:spPr>
        <p:txBody>
          <a:bodyPr>
            <a:normAutofit fontScale="90000"/>
          </a:bodyPr>
          <a:lstStyle/>
          <a:p>
            <a:r>
              <a:rPr lang="en-GB" b="0" dirty="0">
                <a:latin typeface="Arial" panose="020B0604020202020204" pitchFamily="34" charset="0"/>
                <a:cs typeface="Arial" panose="020B0604020202020204" pitchFamily="34" charset="0"/>
              </a:rPr>
              <a:t>References</a:t>
            </a:r>
          </a:p>
        </p:txBody>
      </p:sp>
      <p:sp>
        <p:nvSpPr>
          <p:cNvPr id="4" name="TextBox 3">
            <a:extLst>
              <a:ext uri="{FF2B5EF4-FFF2-40B4-BE49-F238E27FC236}">
                <a16:creationId xmlns:a16="http://schemas.microsoft.com/office/drawing/2014/main" id="{CE185BA8-B22C-FBED-3786-3F7A3C9DDD27}"/>
              </a:ext>
            </a:extLst>
          </p:cNvPr>
          <p:cNvSpPr txBox="1"/>
          <p:nvPr/>
        </p:nvSpPr>
        <p:spPr>
          <a:xfrm>
            <a:off x="366963" y="2225112"/>
            <a:ext cx="11710737" cy="4253537"/>
          </a:xfrm>
          <a:prstGeom prst="rect">
            <a:avLst/>
          </a:prstGeom>
          <a:noFill/>
        </p:spPr>
        <p:txBody>
          <a:bodyPr wrap="square">
            <a:spAutoFit/>
          </a:bodyPr>
          <a:lstStyle/>
          <a:p>
            <a:pPr>
              <a:lnSpc>
                <a:spcPct val="150000"/>
              </a:lnSpc>
            </a:pPr>
            <a:r>
              <a:rPr lang="en-GB" sz="1400" dirty="0">
                <a:latin typeface="Arial" panose="020B0604020202020204" pitchFamily="34" charset="0"/>
                <a:cs typeface="Arial" panose="020B0604020202020204" pitchFamily="34" charset="0"/>
              </a:rPr>
              <a:t>Department of Health and Social Care and NHS England (2022) </a:t>
            </a:r>
            <a:r>
              <a:rPr lang="en-GB" sz="1400" i="1" dirty="0">
                <a:latin typeface="Arial" panose="020B0604020202020204" pitchFamily="34" charset="0"/>
                <a:cs typeface="Arial" panose="020B0604020202020204" pitchFamily="34" charset="0"/>
              </a:rPr>
              <a:t>A plan for digital health and social care</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3"/>
              </a:rPr>
              <a:t>A plan for digital health and social care - GOV.UK</a:t>
            </a:r>
            <a:r>
              <a:rPr lang="en-GB" sz="1400" dirty="0">
                <a:latin typeface="Arial" panose="020B0604020202020204" pitchFamily="34" charset="0"/>
                <a:cs typeface="Arial" panose="020B0604020202020204" pitchFamily="34" charset="0"/>
              </a:rPr>
              <a:t> (Accessed: 23 February 2026).</a:t>
            </a:r>
          </a:p>
          <a:p>
            <a:pPr>
              <a:lnSpc>
                <a:spcPct val="150000"/>
              </a:lnSpc>
            </a:pPr>
            <a:r>
              <a:rPr lang="en-GB" sz="1400" dirty="0">
                <a:latin typeface="Arial" panose="020B0604020202020204" pitchFamily="34" charset="0"/>
                <a:cs typeface="Arial" panose="020B0604020202020204" pitchFamily="34" charset="0"/>
              </a:rPr>
              <a:t>Giebel, G.D., </a:t>
            </a:r>
            <a:r>
              <a:rPr lang="en-GB" sz="1400" dirty="0" err="1">
                <a:latin typeface="Arial" panose="020B0604020202020204" pitchFamily="34" charset="0"/>
                <a:cs typeface="Arial" panose="020B0604020202020204" pitchFamily="34" charset="0"/>
              </a:rPr>
              <a:t>Speckemeier</a:t>
            </a:r>
            <a:r>
              <a:rPr lang="en-GB" sz="1400" dirty="0">
                <a:latin typeface="Arial" panose="020B0604020202020204" pitchFamily="34" charset="0"/>
                <a:cs typeface="Arial" panose="020B0604020202020204" pitchFamily="34" charset="0"/>
              </a:rPr>
              <a:t>, C., Abels, C., Plescher, F., </a:t>
            </a:r>
            <a:r>
              <a:rPr lang="en-GB" sz="1400" dirty="0" err="1">
                <a:latin typeface="Arial" panose="020B0604020202020204" pitchFamily="34" charset="0"/>
                <a:cs typeface="Arial" panose="020B0604020202020204" pitchFamily="34" charset="0"/>
              </a:rPr>
              <a:t>Börchers</a:t>
            </a:r>
            <a:r>
              <a:rPr lang="en-GB" sz="1400" dirty="0">
                <a:latin typeface="Arial" panose="020B0604020202020204" pitchFamily="34" charset="0"/>
                <a:cs typeface="Arial" panose="020B0604020202020204" pitchFamily="34" charset="0"/>
              </a:rPr>
              <a:t>, K., Wasem, J., Blase, N. and </a:t>
            </a:r>
            <a:r>
              <a:rPr lang="en-GB" sz="1400" dirty="0" err="1">
                <a:latin typeface="Arial" panose="020B0604020202020204" pitchFamily="34" charset="0"/>
                <a:cs typeface="Arial" panose="020B0604020202020204" pitchFamily="34" charset="0"/>
              </a:rPr>
              <a:t>Neusser</a:t>
            </a:r>
            <a:r>
              <a:rPr lang="en-GB" sz="1400" dirty="0">
                <a:latin typeface="Arial" panose="020B0604020202020204" pitchFamily="34" charset="0"/>
                <a:cs typeface="Arial" panose="020B0604020202020204" pitchFamily="34" charset="0"/>
              </a:rPr>
              <a:t>, S. (2023) ‘Problems and barriers related to the use of digital health applications: scoping review’, </a:t>
            </a:r>
            <a:r>
              <a:rPr lang="en-GB" sz="1400" i="1" dirty="0">
                <a:latin typeface="Arial" panose="020B0604020202020204" pitchFamily="34" charset="0"/>
                <a:cs typeface="Arial" panose="020B0604020202020204" pitchFamily="34" charset="0"/>
              </a:rPr>
              <a:t>Journal of Medical Internet Research</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25</a:t>
            </a:r>
            <a:r>
              <a:rPr lang="en-GB" sz="1400" dirty="0">
                <a:latin typeface="Arial" panose="020B0604020202020204" pitchFamily="34" charset="0"/>
                <a:cs typeface="Arial" panose="020B0604020202020204" pitchFamily="34" charset="0"/>
              </a:rPr>
              <a:t>, p.e43808. Available at: </a:t>
            </a:r>
            <a:r>
              <a:rPr lang="en-GB" sz="1400" u="sng" dirty="0">
                <a:latin typeface="Arial" panose="020B0604020202020204" pitchFamily="34" charset="0"/>
                <a:cs typeface="Arial" panose="020B0604020202020204" pitchFamily="34" charset="0"/>
                <a:hlinkClick r:id="rId4"/>
              </a:rPr>
              <a:t>Journal of Medical Internet Research - Problems and Barriers Related to the Use of Digital Health Applications: Scoping Review</a:t>
            </a:r>
            <a:r>
              <a:rPr lang="en-GB" sz="1400" dirty="0">
                <a:latin typeface="Arial" panose="020B0604020202020204" pitchFamily="34" charset="0"/>
                <a:cs typeface="Arial" panose="020B0604020202020204" pitchFamily="34" charset="0"/>
              </a:rPr>
              <a:t> (Accessed: 06 February 2026).</a:t>
            </a:r>
          </a:p>
          <a:p>
            <a:pPr>
              <a:lnSpc>
                <a:spcPct val="150000"/>
              </a:lnSpc>
            </a:pPr>
            <a:r>
              <a:rPr lang="en-GB" sz="1400" dirty="0">
                <a:latin typeface="Arial" panose="020B0604020202020204" pitchFamily="34" charset="0"/>
                <a:cs typeface="Arial" panose="020B0604020202020204" pitchFamily="34" charset="0"/>
              </a:rPr>
              <a:t>Hakizimana, A., Devani, P. and Gaillard, E.A. (2024). </a:t>
            </a:r>
            <a:r>
              <a:rPr lang="en-GB" sz="1400" i="1" dirty="0">
                <a:latin typeface="Arial" panose="020B0604020202020204" pitchFamily="34" charset="0"/>
                <a:cs typeface="Arial" panose="020B0604020202020204" pitchFamily="34" charset="0"/>
              </a:rPr>
              <a:t>Current technological advancement in asthma care</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Expert Review of Respiratory Medicine</a:t>
            </a:r>
            <a:r>
              <a:rPr lang="en-GB" sz="1400" dirty="0">
                <a:latin typeface="Arial" panose="020B0604020202020204" pitchFamily="34" charset="0"/>
                <a:cs typeface="Arial" panose="020B0604020202020204" pitchFamily="34" charset="0"/>
              </a:rPr>
              <a:t>, 18(7), pp.499–512. Available at: </a:t>
            </a:r>
            <a:r>
              <a:rPr lang="en-GB" sz="1400" dirty="0">
                <a:latin typeface="Arial" panose="020B0604020202020204" pitchFamily="34" charset="0"/>
                <a:cs typeface="Arial" panose="020B0604020202020204" pitchFamily="34" charset="0"/>
                <a:hlinkClick r:id="rId5"/>
              </a:rPr>
              <a:t>https://doi.org/10.1080/17476348.2024.2380067</a:t>
            </a:r>
            <a:r>
              <a:rPr lang="en-GB" sz="1400" dirty="0">
                <a:latin typeface="Arial" panose="020B0604020202020204" pitchFamily="34" charset="0"/>
                <a:cs typeface="Arial" panose="020B0604020202020204" pitchFamily="34" charset="0"/>
              </a:rPr>
              <a:t> (Accessed: 02 March 2026).</a:t>
            </a:r>
          </a:p>
          <a:p>
            <a:pPr>
              <a:lnSpc>
                <a:spcPct val="150000"/>
              </a:lnSpc>
            </a:pPr>
            <a:r>
              <a:rPr lang="en-GB" sz="1400" dirty="0">
                <a:latin typeface="Arial" panose="020B0604020202020204" pitchFamily="34" charset="0"/>
                <a:cs typeface="Arial" panose="020B0604020202020204" pitchFamily="34" charset="0"/>
              </a:rPr>
              <a:t>Health and Social Care Committee (2023) </a:t>
            </a:r>
            <a:r>
              <a:rPr lang="en-GB" sz="1400" i="1" dirty="0">
                <a:latin typeface="Arial" panose="020B0604020202020204" pitchFamily="34" charset="0"/>
                <a:cs typeface="Arial" panose="020B0604020202020204" pitchFamily="34" charset="0"/>
              </a:rPr>
              <a:t>Digital transformation in the NHS: Eighth Report of Session 2022–23</a:t>
            </a:r>
            <a:r>
              <a:rPr lang="en-GB" sz="1400" dirty="0">
                <a:latin typeface="Arial" panose="020B0604020202020204" pitchFamily="34" charset="0"/>
                <a:cs typeface="Arial" panose="020B0604020202020204" pitchFamily="34" charset="0"/>
              </a:rPr>
              <a:t>. UK Parliament. Available at: </a:t>
            </a:r>
            <a:r>
              <a:rPr lang="en-GB" sz="1400" dirty="0">
                <a:latin typeface="Arial" panose="020B0604020202020204" pitchFamily="34" charset="0"/>
                <a:cs typeface="Arial" panose="020B0604020202020204" pitchFamily="34" charset="0"/>
                <a:hlinkClick r:id="rId6"/>
              </a:rPr>
              <a:t>Digital transformation in the NHS - Health and Social Care Committee</a:t>
            </a:r>
            <a:r>
              <a:rPr lang="en-GB" sz="1400" dirty="0">
                <a:latin typeface="Arial" panose="020B0604020202020204" pitchFamily="34" charset="0"/>
                <a:cs typeface="Arial" panose="020B0604020202020204" pitchFamily="34" charset="0"/>
              </a:rPr>
              <a:t> (Accessed: 02 March 2026).</a:t>
            </a:r>
          </a:p>
          <a:p>
            <a:pPr>
              <a:lnSpc>
                <a:spcPct val="150000"/>
              </a:lnSpc>
            </a:pPr>
            <a:r>
              <a:rPr lang="en-GB" sz="1400" dirty="0">
                <a:latin typeface="Arial" panose="020B0604020202020204" pitchFamily="34" charset="0"/>
                <a:cs typeface="Arial" panose="020B0604020202020204" pitchFamily="34" charset="0"/>
              </a:rPr>
              <a:t>Kaplan, A., Boivin, M., Bouchard, J., Kim, J., Hayes, S. and </a:t>
            </a:r>
            <a:r>
              <a:rPr lang="en-GB" sz="1400" dirty="0" err="1">
                <a:latin typeface="Arial" panose="020B0604020202020204" pitchFamily="34" charset="0"/>
                <a:cs typeface="Arial" panose="020B0604020202020204" pitchFamily="34" charset="0"/>
              </a:rPr>
              <a:t>Licskai</a:t>
            </a:r>
            <a:r>
              <a:rPr lang="en-GB" sz="1400" dirty="0">
                <a:latin typeface="Arial" panose="020B0604020202020204" pitchFamily="34" charset="0"/>
                <a:cs typeface="Arial" panose="020B0604020202020204" pitchFamily="34" charset="0"/>
              </a:rPr>
              <a:t>, C. (2023) ‘The emerging role of digital health in the management of asthma’, </a:t>
            </a:r>
            <a:r>
              <a:rPr lang="en-GB" sz="1400" i="1" dirty="0">
                <a:latin typeface="Arial" panose="020B0604020202020204" pitchFamily="34" charset="0"/>
                <a:cs typeface="Arial" panose="020B0604020202020204" pitchFamily="34" charset="0"/>
              </a:rPr>
              <a:t>Therapeutic advances in chronic disease</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14</a:t>
            </a:r>
            <a:r>
              <a:rPr lang="en-GB" sz="1400" dirty="0">
                <a:latin typeface="Arial" panose="020B0604020202020204" pitchFamily="34" charset="0"/>
                <a:cs typeface="Arial" panose="020B0604020202020204" pitchFamily="34" charset="0"/>
              </a:rPr>
              <a:t>, p.20406223231209329. Available at: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hlinkClick r:id="rId7"/>
              </a:rPr>
              <a:t>10.1177/20406223231209329</a:t>
            </a:r>
            <a:endParaRPr lang="en-GB" sz="1400" dirty="0">
              <a:latin typeface="Arial" panose="020B0604020202020204" pitchFamily="34" charset="0"/>
              <a:cs typeface="Arial" panose="020B0604020202020204" pitchFamily="34" charset="0"/>
            </a:endParaRPr>
          </a:p>
          <a:p>
            <a:pPr>
              <a:lnSpc>
                <a:spcPct val="150000"/>
              </a:lnSpc>
            </a:pPr>
            <a:r>
              <a:rPr lang="en-GB" sz="1400" dirty="0" err="1">
                <a:latin typeface="Arial" panose="020B0604020202020204" pitchFamily="34" charset="0"/>
                <a:cs typeface="Arial" panose="020B0604020202020204" pitchFamily="34" charset="0"/>
              </a:rPr>
              <a:t>Muruganantham</a:t>
            </a:r>
            <a:r>
              <a:rPr lang="en-GB" sz="1400" dirty="0">
                <a:latin typeface="Arial" panose="020B0604020202020204" pitchFamily="34" charset="0"/>
                <a:cs typeface="Arial" panose="020B0604020202020204" pitchFamily="34" charset="0"/>
              </a:rPr>
              <a:t>, S. and Ramesh, S.L. (2025) ‘Soft mist, dry powder, and smart inhalers: comparative technologies and clinical impact on asthma and COPD management’, </a:t>
            </a:r>
            <a:r>
              <a:rPr lang="en-GB" sz="1400" i="1" dirty="0">
                <a:latin typeface="Arial" panose="020B0604020202020204" pitchFamily="34" charset="0"/>
                <a:cs typeface="Arial" panose="020B0604020202020204" pitchFamily="34" charset="0"/>
              </a:rPr>
              <a:t>The Egyptian Journal of Bronchology</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19</a:t>
            </a:r>
            <a:r>
              <a:rPr lang="en-GB" sz="1400" dirty="0">
                <a:latin typeface="Arial" panose="020B0604020202020204" pitchFamily="34" charset="0"/>
                <a:cs typeface="Arial" panose="020B0604020202020204" pitchFamily="34" charset="0"/>
              </a:rPr>
              <a:t>(1), p.109. Available at: </a:t>
            </a:r>
            <a:r>
              <a:rPr lang="en-GB" sz="1400" u="sng" dirty="0">
                <a:latin typeface="Arial" panose="020B0604020202020204" pitchFamily="34" charset="0"/>
                <a:cs typeface="Arial" panose="020B0604020202020204" pitchFamily="34" charset="0"/>
                <a:hlinkClick r:id="rId8"/>
              </a:rPr>
              <a:t> https://doi.org/10.1186/s43168-025-00461-8</a:t>
            </a:r>
            <a:endParaRPr lang="en-GB" sz="1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340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633C3-5978-CFCE-7F93-27F0F38E9948}"/>
              </a:ext>
            </a:extLst>
          </p:cNvPr>
          <p:cNvSpPr>
            <a:spLocks noGrp="1"/>
          </p:cNvSpPr>
          <p:nvPr>
            <p:ph type="title"/>
          </p:nvPr>
        </p:nvSpPr>
        <p:spPr>
          <a:xfrm>
            <a:off x="521208" y="978408"/>
            <a:ext cx="3219519" cy="808828"/>
          </a:xfrm>
          <a:solidFill>
            <a:schemeClr val="tx2">
              <a:lumMod val="10000"/>
              <a:lumOff val="90000"/>
            </a:schemeClr>
          </a:solidFill>
          <a:ln>
            <a:solidFill>
              <a:schemeClr val="tx1"/>
            </a:solidFill>
          </a:ln>
        </p:spPr>
        <p:txBody>
          <a:bodyPr>
            <a:normAutofit/>
          </a:bodyPr>
          <a:lstStyle/>
          <a:p>
            <a:r>
              <a:rPr lang="en-GB" sz="4000" b="0" dirty="0">
                <a:latin typeface="Arial" panose="020B0604020202020204" pitchFamily="34" charset="0"/>
                <a:cs typeface="Arial" panose="020B0604020202020204" pitchFamily="34" charset="0"/>
              </a:rPr>
              <a:t>References</a:t>
            </a:r>
          </a:p>
        </p:txBody>
      </p:sp>
      <p:sp>
        <p:nvSpPr>
          <p:cNvPr id="4" name="TextBox 3">
            <a:extLst>
              <a:ext uri="{FF2B5EF4-FFF2-40B4-BE49-F238E27FC236}">
                <a16:creationId xmlns:a16="http://schemas.microsoft.com/office/drawing/2014/main" id="{596DA475-158C-C40C-7D98-14D62CF8BEB1}"/>
              </a:ext>
            </a:extLst>
          </p:cNvPr>
          <p:cNvSpPr txBox="1"/>
          <p:nvPr/>
        </p:nvSpPr>
        <p:spPr>
          <a:xfrm>
            <a:off x="893618" y="2155992"/>
            <a:ext cx="9850581" cy="3930371"/>
          </a:xfrm>
          <a:prstGeom prst="rect">
            <a:avLst/>
          </a:prstGeom>
          <a:noFill/>
        </p:spPr>
        <p:txBody>
          <a:bodyPr wrap="square">
            <a:spAutoFit/>
          </a:bodyPr>
          <a:lstStyle/>
          <a:p>
            <a:pPr>
              <a:lnSpc>
                <a:spcPct val="150000"/>
              </a:lnSpc>
            </a:pPr>
            <a:r>
              <a:rPr lang="en-GB" sz="1400" dirty="0">
                <a:latin typeface="Arial" panose="020B0604020202020204" pitchFamily="34" charset="0"/>
                <a:cs typeface="Arial" panose="020B0604020202020204" pitchFamily="34" charset="0"/>
              </a:rPr>
              <a:t>National Institute for Health and Care Excellence (NICE) (2026). </a:t>
            </a:r>
            <a:r>
              <a:rPr lang="en-GB" sz="1400" i="1" dirty="0">
                <a:latin typeface="Arial" panose="020B0604020202020204" pitchFamily="34" charset="0"/>
                <a:cs typeface="Arial" panose="020B0604020202020204" pitchFamily="34" charset="0"/>
              </a:rPr>
              <a:t>Digital platforms recommended to help people manage their asthma</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2"/>
              </a:rPr>
              <a:t>Digital platforms recommended to help people manage their asthma | NICE</a:t>
            </a:r>
            <a:r>
              <a:rPr lang="en-GB" sz="1400" dirty="0">
                <a:latin typeface="Arial" panose="020B0604020202020204" pitchFamily="34" charset="0"/>
                <a:cs typeface="Arial" panose="020B0604020202020204" pitchFamily="34" charset="0"/>
              </a:rPr>
              <a:t> (Accessed: 18 February 2026).</a:t>
            </a:r>
          </a:p>
          <a:p>
            <a:pPr>
              <a:lnSpc>
                <a:spcPct val="150000"/>
              </a:lnSpc>
            </a:pPr>
            <a:r>
              <a:rPr lang="en-GB" sz="1400" dirty="0">
                <a:latin typeface="Arial" panose="020B0604020202020204" pitchFamily="34" charset="0"/>
                <a:cs typeface="Arial" panose="020B0604020202020204" pitchFamily="34" charset="0"/>
              </a:rPr>
              <a:t>National Institute for Health and Care Excellence (NICE)  (2017) </a:t>
            </a:r>
            <a:r>
              <a:rPr lang="en-GB" sz="1400" i="1" dirty="0">
                <a:latin typeface="Arial" panose="020B0604020202020204" pitchFamily="34" charset="0"/>
                <a:cs typeface="Arial" panose="020B0604020202020204" pitchFamily="34" charset="0"/>
              </a:rPr>
              <a:t>Smart inhaler for asthma: MedTech innovation briefing MIB90</a:t>
            </a:r>
            <a:r>
              <a:rPr lang="en-GB" sz="1400" dirty="0">
                <a:latin typeface="Arial" panose="020B0604020202020204" pitchFamily="34" charset="0"/>
                <a:cs typeface="Arial" panose="020B0604020202020204" pitchFamily="34" charset="0"/>
              </a:rPr>
              <a:t>. Available at: </a:t>
            </a:r>
            <a:r>
              <a:rPr lang="en-GB" sz="1400" u="sng" dirty="0" err="1">
                <a:latin typeface="Arial" panose="020B0604020202020204" pitchFamily="34" charset="0"/>
                <a:cs typeface="Arial" panose="020B0604020202020204" pitchFamily="34" charset="0"/>
                <a:hlinkClick r:id="rId3"/>
              </a:rPr>
              <a:t>Smartinhaler</a:t>
            </a:r>
            <a:r>
              <a:rPr lang="en-GB" sz="1400" u="sng" dirty="0">
                <a:latin typeface="Arial" panose="020B0604020202020204" pitchFamily="34" charset="0"/>
                <a:cs typeface="Arial" panose="020B0604020202020204" pitchFamily="34" charset="0"/>
                <a:hlinkClick r:id="rId3"/>
              </a:rPr>
              <a:t> for asthma</a:t>
            </a:r>
            <a:r>
              <a:rPr lang="en-GB" sz="1400" dirty="0">
                <a:latin typeface="Arial" panose="020B0604020202020204" pitchFamily="34" charset="0"/>
                <a:cs typeface="Arial" panose="020B0604020202020204" pitchFamily="34" charset="0"/>
              </a:rPr>
              <a:t> (Accessed: 07 February 2026).</a:t>
            </a:r>
          </a:p>
          <a:p>
            <a:pPr>
              <a:lnSpc>
                <a:spcPct val="150000"/>
              </a:lnSpc>
            </a:pPr>
            <a:r>
              <a:rPr lang="en-GB" sz="1400" dirty="0">
                <a:latin typeface="Arial" panose="020B0604020202020204" pitchFamily="34" charset="0"/>
                <a:cs typeface="Arial" panose="020B0604020202020204" pitchFamily="34" charset="0"/>
              </a:rPr>
              <a:t>NIHR Leicester Biomedical Research Centre (2024) </a:t>
            </a:r>
            <a:r>
              <a:rPr lang="en-GB" sz="1400" i="1" dirty="0">
                <a:latin typeface="Arial" panose="020B0604020202020204" pitchFamily="34" charset="0"/>
                <a:cs typeface="Arial" panose="020B0604020202020204" pitchFamily="34" charset="0"/>
              </a:rPr>
              <a:t>UK First as new NHS study of digital ‘smart inhalers’ for children with asthma starts in Leicester</a:t>
            </a:r>
            <a:r>
              <a:rPr lang="en-GB" sz="1400" dirty="0">
                <a:latin typeface="Arial" panose="020B0604020202020204" pitchFamily="34" charset="0"/>
                <a:cs typeface="Arial" panose="020B0604020202020204" pitchFamily="34" charset="0"/>
              </a:rPr>
              <a:t> [online]. Available </a:t>
            </a:r>
            <a:r>
              <a:rPr lang="en-GB" sz="1400" dirty="0" err="1">
                <a:latin typeface="Arial" panose="020B0604020202020204" pitchFamily="34" charset="0"/>
                <a:cs typeface="Arial" panose="020B0604020202020204" pitchFamily="34" charset="0"/>
              </a:rPr>
              <a:t>at:</a:t>
            </a:r>
            <a:r>
              <a:rPr lang="en-GB" sz="1400" dirty="0" err="1">
                <a:latin typeface="Arial" panose="020B0604020202020204" pitchFamily="34" charset="0"/>
                <a:cs typeface="Arial" panose="020B0604020202020204" pitchFamily="34" charset="0"/>
                <a:hlinkClick r:id="rId4"/>
              </a:rPr>
              <a:t>UK</a:t>
            </a:r>
            <a:r>
              <a:rPr lang="en-GB" sz="1400" dirty="0">
                <a:latin typeface="Arial" panose="020B0604020202020204" pitchFamily="34" charset="0"/>
                <a:cs typeface="Arial" panose="020B0604020202020204" pitchFamily="34" charset="0"/>
                <a:hlinkClick r:id="rId4"/>
              </a:rPr>
              <a:t> First as new NHS study of digital ‘smart inhalers’ for children with asthma starts in Leicester - NIHR Leicester Biomedical Research Centre</a:t>
            </a:r>
            <a:r>
              <a:rPr lang="en-GB" sz="1400" dirty="0">
                <a:latin typeface="Arial" panose="020B0604020202020204" pitchFamily="34" charset="0"/>
                <a:cs typeface="Arial" panose="020B0604020202020204" pitchFamily="34" charset="0"/>
              </a:rPr>
              <a:t> (Accessed: 08 February 2026).</a:t>
            </a:r>
          </a:p>
          <a:p>
            <a:pPr>
              <a:lnSpc>
                <a:spcPct val="150000"/>
              </a:lnSpc>
            </a:pPr>
            <a:r>
              <a:rPr lang="en-GB" sz="1400" dirty="0">
                <a:latin typeface="Arial" panose="020B0604020202020204" pitchFamily="34" charset="0"/>
                <a:cs typeface="Arial" panose="020B0604020202020204" pitchFamily="34" charset="0"/>
              </a:rPr>
              <a:t>Teo, P. (2022) </a:t>
            </a:r>
            <a:r>
              <a:rPr lang="en-GB" sz="1400" i="1" dirty="0">
                <a:latin typeface="Arial" panose="020B0604020202020204" pitchFamily="34" charset="0"/>
                <a:cs typeface="Arial" panose="020B0604020202020204" pitchFamily="34" charset="0"/>
              </a:rPr>
              <a:t>The impact of digital transformation in healthcare: trends &amp; examples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KeyReply</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5"/>
              </a:rPr>
              <a:t>The Impact of Digital Transformation in Healthcare: Trends &amp; Examples</a:t>
            </a:r>
            <a:r>
              <a:rPr lang="en-GB" sz="1400" dirty="0">
                <a:latin typeface="Arial" panose="020B0604020202020204" pitchFamily="34" charset="0"/>
                <a:cs typeface="Arial" panose="020B0604020202020204" pitchFamily="34" charset="0"/>
              </a:rPr>
              <a:t> (Accessed: 02 March 2026).</a:t>
            </a:r>
          </a:p>
          <a:p>
            <a:pPr>
              <a:lnSpc>
                <a:spcPct val="150000"/>
              </a:lnSpc>
            </a:pPr>
            <a:r>
              <a:rPr lang="en-GB" sz="1400" dirty="0" err="1">
                <a:latin typeface="Arial" panose="020B0604020202020204" pitchFamily="34" charset="0"/>
                <a:cs typeface="Arial" panose="020B0604020202020204" pitchFamily="34" charset="0"/>
              </a:rPr>
              <a:t>Zabczyk</a:t>
            </a:r>
            <a:r>
              <a:rPr lang="en-GB" sz="1400" dirty="0">
                <a:latin typeface="Arial" panose="020B0604020202020204" pitchFamily="34" charset="0"/>
                <a:cs typeface="Arial" panose="020B0604020202020204" pitchFamily="34" charset="0"/>
              </a:rPr>
              <a:t>, C. and Blakey, J.D. (2021) ‘The effect of connected “smart” inhalers on medication adherence’, </a:t>
            </a:r>
            <a:r>
              <a:rPr lang="en-GB" sz="1400" i="1" dirty="0">
                <a:latin typeface="Arial" panose="020B0604020202020204" pitchFamily="34" charset="0"/>
                <a:cs typeface="Arial" panose="020B0604020202020204" pitchFamily="34" charset="0"/>
              </a:rPr>
              <a:t>Frontiers in medical technology</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3</a:t>
            </a:r>
            <a:r>
              <a:rPr lang="en-GB" sz="1400" dirty="0">
                <a:latin typeface="Arial" panose="020B0604020202020204" pitchFamily="34" charset="0"/>
                <a:cs typeface="Arial" panose="020B0604020202020204" pitchFamily="34" charset="0"/>
              </a:rPr>
              <a:t>, p.657321. Available at: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hlinkClick r:id="rId6"/>
              </a:rPr>
              <a:t>10.3389/fmedt.2021.657321</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3261049"/>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89ABA28F046F04E92B9341F710745C9" ma:contentTypeVersion="13" ma:contentTypeDescription="Create a new document." ma:contentTypeScope="" ma:versionID="46978f6e3a4ddd7b49ba5633f3c76477">
  <xsd:schema xmlns:xsd="http://www.w3.org/2001/XMLSchema" xmlns:xs="http://www.w3.org/2001/XMLSchema" xmlns:p="http://schemas.microsoft.com/office/2006/metadata/properties" xmlns:ns3="a653a6be-78ee-4b80-ae82-fa43b262699b" xmlns:ns4="94f14c45-4680-4fdb-90a1-beddc8a22c58" targetNamespace="http://schemas.microsoft.com/office/2006/metadata/properties" ma:root="true" ma:fieldsID="e605701062c40940bab4596330d0be6a" ns3:_="" ns4:_="">
    <xsd:import namespace="a653a6be-78ee-4b80-ae82-fa43b262699b"/>
    <xsd:import namespace="94f14c45-4680-4fdb-90a1-beddc8a22c58"/>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53a6be-78ee-4b80-ae82-fa43b26269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4f14c45-4680-4fdb-90a1-beddc8a22c5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653a6be-78ee-4b80-ae82-fa43b262699b" xsi:nil="true"/>
  </documentManagement>
</p:properties>
</file>

<file path=customXml/itemProps1.xml><?xml version="1.0" encoding="utf-8"?>
<ds:datastoreItem xmlns:ds="http://schemas.openxmlformats.org/officeDocument/2006/customXml" ds:itemID="{735D20EC-25D1-4F66-A5BA-03766D19DE8C}">
  <ds:schemaRefs>
    <ds:schemaRef ds:uri="http://schemas.microsoft.com/sharepoint/v3/contenttype/forms"/>
  </ds:schemaRefs>
</ds:datastoreItem>
</file>

<file path=customXml/itemProps2.xml><?xml version="1.0" encoding="utf-8"?>
<ds:datastoreItem xmlns:ds="http://schemas.openxmlformats.org/officeDocument/2006/customXml" ds:itemID="{D4884F9A-1E0D-4081-BB5B-76FB05887F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53a6be-78ee-4b80-ae82-fa43b262699b"/>
    <ds:schemaRef ds:uri="94f14c45-4680-4fdb-90a1-beddc8a22c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9FD966-D7E4-41D4-812D-6A85514FB233}">
  <ds:schemaRefs>
    <ds:schemaRef ds:uri="http://schemas.microsoft.com/office/2006/metadata/properties"/>
    <ds:schemaRef ds:uri="a653a6be-78ee-4b80-ae82-fa43b262699b"/>
    <ds:schemaRef ds:uri="http://schemas.microsoft.com/office/2006/documentManagement/types"/>
    <ds:schemaRef ds:uri="http://purl.org/dc/terms/"/>
    <ds:schemaRef ds:uri="http://purl.org/dc/dcmitype/"/>
    <ds:schemaRef ds:uri="http://schemas.microsoft.com/office/infopath/2007/PartnerControls"/>
    <ds:schemaRef ds:uri="http://schemas.openxmlformats.org/package/2006/metadata/core-properties"/>
    <ds:schemaRef ds:uri="94f14c45-4680-4fdb-90a1-beddc8a22c58"/>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717</TotalTime>
  <Words>1740</Words>
  <Application>Microsoft Office PowerPoint</Application>
  <PresentationFormat>Widescreen</PresentationFormat>
  <Paragraphs>112</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Arial</vt:lpstr>
      <vt:lpstr>Bierstadt</vt:lpstr>
      <vt:lpstr>Neue Haas Grotesk Text Pro</vt:lpstr>
      <vt:lpstr>GestaltVTI</vt:lpstr>
      <vt:lpstr> Digital Transformation in the Health Care Professions BMHP6026</vt:lpstr>
      <vt:lpstr>Introduction</vt:lpstr>
      <vt:lpstr>Digital Transformation in Health and social care</vt:lpstr>
      <vt:lpstr>SWOT analysis </vt:lpstr>
      <vt:lpstr>Smart Inhaler</vt:lpstr>
      <vt:lpstr>PowerPoint Presentation</vt:lpstr>
      <vt:lpstr>PowerPoint Presentation</vt:lpstr>
      <vt:lpstr>Plan for Digital Health and Social Care (Department of Health and Social Care and NHS England, 2022) </vt:lpstr>
      <vt:lpstr>Recommendations</vt:lpstr>
      <vt:lpstr>PowerPoint Presentation</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Rafia Farooq (2325948)</dc:creator>
  <cp:lastModifiedBy>Rafia Farooq (2325948)</cp:lastModifiedBy>
  <cp:revision>7</cp:revision>
  <dcterms:created xsi:type="dcterms:W3CDTF">2026-02-07T19:59:05Z</dcterms:created>
  <dcterms:modified xsi:type="dcterms:W3CDTF">2026-03-06T07:00:02Z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0x010100189ABA28F046F04E92B9341F710745C9</vt:lpwstr>
  </property>
</Properties>
</file>