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4"/>
  </p:sldMasterIdLst>
  <p:notesMasterIdLst>
    <p:notesMasterId r:id="rId13"/>
  </p:notesMasterIdLst>
  <p:sldIdLst>
    <p:sldId id="256" r:id="rId5"/>
    <p:sldId id="264" r:id="rId6"/>
    <p:sldId id="265" r:id="rId7"/>
    <p:sldId id="266" r:id="rId8"/>
    <p:sldId id="269" r:id="rId9"/>
    <p:sldId id="267" r:id="rId10"/>
    <p:sldId id="260"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0" autoAdjust="0"/>
    <p:restoredTop sz="94660"/>
  </p:normalViewPr>
  <p:slideViewPr>
    <p:cSldViewPr snapToGrid="0">
      <p:cViewPr varScale="1">
        <p:scale>
          <a:sx n="92" d="100"/>
          <a:sy n="92" d="100"/>
        </p:scale>
        <p:origin x="10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F3984-4F25-4F5A-866C-73626017E277}"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B90D6F4-4081-4360-A999-1842B4D11029}">
      <dgm:prSet/>
      <dgm:spPr/>
      <dgm:t>
        <a:bodyPr/>
        <a:lstStyle/>
        <a:p>
          <a:r>
            <a:rPr lang="en-GB" b="0" i="0" baseline="0"/>
            <a:t>Why Lampeter? Trade routes, Dolaucothi, Drovers, Market- Peacock in Paradise.</a:t>
          </a:r>
          <a:endParaRPr lang="en-US"/>
        </a:p>
      </dgm:t>
    </dgm:pt>
    <dgm:pt modelId="{A3799FFB-37AD-4C7B-918C-CF8A5AE784DA}" type="parTrans" cxnId="{D21F2CFF-2427-4413-AF52-A616CFBC5D22}">
      <dgm:prSet/>
      <dgm:spPr/>
      <dgm:t>
        <a:bodyPr/>
        <a:lstStyle/>
        <a:p>
          <a:endParaRPr lang="en-US"/>
        </a:p>
      </dgm:t>
    </dgm:pt>
    <dgm:pt modelId="{15848134-296F-4699-9687-E07DA9676896}" type="sibTrans" cxnId="{D21F2CFF-2427-4413-AF52-A616CFBC5D22}">
      <dgm:prSet/>
      <dgm:spPr/>
      <dgm:t>
        <a:bodyPr/>
        <a:lstStyle/>
        <a:p>
          <a:endParaRPr lang="en-US"/>
        </a:p>
      </dgm:t>
    </dgm:pt>
    <dgm:pt modelId="{DDA69031-2E65-408B-B46E-B00AF38FFF21}">
      <dgm:prSet/>
      <dgm:spPr/>
      <dgm:t>
        <a:bodyPr/>
        <a:lstStyle/>
        <a:p>
          <a:r>
            <a:rPr lang="en-GB"/>
            <a:t>Welsh gateway to higher education. A Bishops vision. Worldwide impact.</a:t>
          </a:r>
          <a:endParaRPr lang="en-US"/>
        </a:p>
      </dgm:t>
    </dgm:pt>
    <dgm:pt modelId="{F6A7EB36-E125-4C20-80D6-2DA093F41CAE}" type="parTrans" cxnId="{3C2665A4-626A-4809-B459-CC8FCE32E7E7}">
      <dgm:prSet/>
      <dgm:spPr/>
      <dgm:t>
        <a:bodyPr/>
        <a:lstStyle/>
        <a:p>
          <a:endParaRPr lang="en-US"/>
        </a:p>
      </dgm:t>
    </dgm:pt>
    <dgm:pt modelId="{7DE8D6BC-7EC0-44C4-8450-0C46511E855F}" type="sibTrans" cxnId="{3C2665A4-626A-4809-B459-CC8FCE32E7E7}">
      <dgm:prSet/>
      <dgm:spPr/>
      <dgm:t>
        <a:bodyPr/>
        <a:lstStyle/>
        <a:p>
          <a:endParaRPr lang="en-US"/>
        </a:p>
      </dgm:t>
    </dgm:pt>
    <dgm:pt modelId="{BB2178BF-65C0-457A-9E86-133EC03B198C}">
      <dgm:prSet/>
      <dgm:spPr/>
      <dgm:t>
        <a:bodyPr/>
        <a:lstStyle/>
        <a:p>
          <a:r>
            <a:rPr lang="en-GB" b="0" i="0" baseline="0"/>
            <a:t>Town and Gown influence- how the town has grown around the University.</a:t>
          </a:r>
          <a:endParaRPr lang="en-US"/>
        </a:p>
      </dgm:t>
    </dgm:pt>
    <dgm:pt modelId="{E2F0B182-95B2-4E0F-89F4-8ECCE92FC5A4}" type="parTrans" cxnId="{ABD809F4-54CC-4535-8516-3A9513A5D782}">
      <dgm:prSet/>
      <dgm:spPr/>
      <dgm:t>
        <a:bodyPr/>
        <a:lstStyle/>
        <a:p>
          <a:endParaRPr lang="en-US"/>
        </a:p>
      </dgm:t>
    </dgm:pt>
    <dgm:pt modelId="{66C81FA6-2FB8-4187-909E-3D47ABE81BA1}" type="sibTrans" cxnId="{ABD809F4-54CC-4535-8516-3A9513A5D782}">
      <dgm:prSet/>
      <dgm:spPr/>
      <dgm:t>
        <a:bodyPr/>
        <a:lstStyle/>
        <a:p>
          <a:endParaRPr lang="en-US"/>
        </a:p>
      </dgm:t>
    </dgm:pt>
    <dgm:pt modelId="{E46B248D-F9BC-4EE8-8124-1CDF1CA6C90C}">
      <dgm:prSet/>
      <dgm:spPr/>
      <dgm:t>
        <a:bodyPr/>
        <a:lstStyle/>
        <a:p>
          <a:r>
            <a:rPr lang="en-GB"/>
            <a:t>Expansion of courses available in the hay-days.</a:t>
          </a:r>
          <a:endParaRPr lang="en-US"/>
        </a:p>
      </dgm:t>
    </dgm:pt>
    <dgm:pt modelId="{66C47386-0BAA-485D-A11B-ABB0CC838995}" type="parTrans" cxnId="{04B231F6-2EBE-4216-BBC2-661B40CE68D8}">
      <dgm:prSet/>
      <dgm:spPr/>
      <dgm:t>
        <a:bodyPr/>
        <a:lstStyle/>
        <a:p>
          <a:endParaRPr lang="en-US"/>
        </a:p>
      </dgm:t>
    </dgm:pt>
    <dgm:pt modelId="{80C1825C-063D-42A5-BF82-54C30B435F00}" type="sibTrans" cxnId="{04B231F6-2EBE-4216-BBC2-661B40CE68D8}">
      <dgm:prSet/>
      <dgm:spPr/>
      <dgm:t>
        <a:bodyPr/>
        <a:lstStyle/>
        <a:p>
          <a:endParaRPr lang="en-US"/>
        </a:p>
      </dgm:t>
    </dgm:pt>
    <dgm:pt modelId="{4B089262-9A3E-4F44-863B-0CBF04D08991}">
      <dgm:prSet/>
      <dgm:spPr/>
      <dgm:t>
        <a:bodyPr/>
        <a:lstStyle/>
        <a:p>
          <a:r>
            <a:rPr lang="en-GB" b="0" i="0" baseline="0"/>
            <a:t>Slow contraction to this current point.</a:t>
          </a:r>
          <a:endParaRPr lang="en-US"/>
        </a:p>
      </dgm:t>
    </dgm:pt>
    <dgm:pt modelId="{A85E7000-DABD-4286-AC1A-C3804322AA82}" type="parTrans" cxnId="{A9D95F67-1FA3-4E49-A087-D1FD2F6A537A}">
      <dgm:prSet/>
      <dgm:spPr/>
      <dgm:t>
        <a:bodyPr/>
        <a:lstStyle/>
        <a:p>
          <a:endParaRPr lang="en-US"/>
        </a:p>
      </dgm:t>
    </dgm:pt>
    <dgm:pt modelId="{0A410608-3DA3-4FA7-A925-AAF932643BF5}" type="sibTrans" cxnId="{A9D95F67-1FA3-4E49-A087-D1FD2F6A537A}">
      <dgm:prSet/>
      <dgm:spPr/>
      <dgm:t>
        <a:bodyPr/>
        <a:lstStyle/>
        <a:p>
          <a:endParaRPr lang="en-US"/>
        </a:p>
      </dgm:t>
    </dgm:pt>
    <dgm:pt modelId="{15FE7227-8674-4D69-9540-5CFC3F0397BF}">
      <dgm:prSet/>
      <dgm:spPr/>
      <dgm:t>
        <a:bodyPr/>
        <a:lstStyle/>
        <a:p>
          <a:r>
            <a:rPr lang="en-GB"/>
            <a:t>Hope for the future- still a gateway?</a:t>
          </a:r>
          <a:endParaRPr lang="en-US"/>
        </a:p>
      </dgm:t>
    </dgm:pt>
    <dgm:pt modelId="{56FCC1E3-F190-4282-9C6B-C7FFF4C17D1F}" type="parTrans" cxnId="{A773200F-38FC-4791-A558-7346FCDE398F}">
      <dgm:prSet/>
      <dgm:spPr/>
      <dgm:t>
        <a:bodyPr/>
        <a:lstStyle/>
        <a:p>
          <a:endParaRPr lang="en-US"/>
        </a:p>
      </dgm:t>
    </dgm:pt>
    <dgm:pt modelId="{68B65DC8-B671-4156-BA02-B0483DAB0A39}" type="sibTrans" cxnId="{A773200F-38FC-4791-A558-7346FCDE398F}">
      <dgm:prSet/>
      <dgm:spPr/>
      <dgm:t>
        <a:bodyPr/>
        <a:lstStyle/>
        <a:p>
          <a:endParaRPr lang="en-US"/>
        </a:p>
      </dgm:t>
    </dgm:pt>
    <dgm:pt modelId="{05C7E917-F63B-4DEF-A54C-50C2649282CC}" type="pres">
      <dgm:prSet presAssocID="{079F3984-4F25-4F5A-866C-73626017E277}" presName="diagram" presStyleCnt="0">
        <dgm:presLayoutVars>
          <dgm:dir/>
          <dgm:resizeHandles val="exact"/>
        </dgm:presLayoutVars>
      </dgm:prSet>
      <dgm:spPr/>
    </dgm:pt>
    <dgm:pt modelId="{0F09807C-0D6A-49CA-B35A-7C2BC9BB52A1}" type="pres">
      <dgm:prSet presAssocID="{0B90D6F4-4081-4360-A999-1842B4D11029}" presName="arrow" presStyleLbl="node1" presStyleIdx="0" presStyleCnt="6">
        <dgm:presLayoutVars>
          <dgm:bulletEnabled val="1"/>
        </dgm:presLayoutVars>
      </dgm:prSet>
      <dgm:spPr/>
    </dgm:pt>
    <dgm:pt modelId="{C290D0CE-EB7E-4E78-A233-254D5FBE27EC}" type="pres">
      <dgm:prSet presAssocID="{DDA69031-2E65-408B-B46E-B00AF38FFF21}" presName="arrow" presStyleLbl="node1" presStyleIdx="1" presStyleCnt="6">
        <dgm:presLayoutVars>
          <dgm:bulletEnabled val="1"/>
        </dgm:presLayoutVars>
      </dgm:prSet>
      <dgm:spPr/>
    </dgm:pt>
    <dgm:pt modelId="{980FCE02-F32E-4586-AEC6-85051F630818}" type="pres">
      <dgm:prSet presAssocID="{BB2178BF-65C0-457A-9E86-133EC03B198C}" presName="arrow" presStyleLbl="node1" presStyleIdx="2" presStyleCnt="6">
        <dgm:presLayoutVars>
          <dgm:bulletEnabled val="1"/>
        </dgm:presLayoutVars>
      </dgm:prSet>
      <dgm:spPr/>
    </dgm:pt>
    <dgm:pt modelId="{01E36292-7C58-44CA-9353-1353D2E5B336}" type="pres">
      <dgm:prSet presAssocID="{E46B248D-F9BC-4EE8-8124-1CDF1CA6C90C}" presName="arrow" presStyleLbl="node1" presStyleIdx="3" presStyleCnt="6">
        <dgm:presLayoutVars>
          <dgm:bulletEnabled val="1"/>
        </dgm:presLayoutVars>
      </dgm:prSet>
      <dgm:spPr/>
    </dgm:pt>
    <dgm:pt modelId="{694B028A-4990-4913-97D3-5D64A6E33799}" type="pres">
      <dgm:prSet presAssocID="{4B089262-9A3E-4F44-863B-0CBF04D08991}" presName="arrow" presStyleLbl="node1" presStyleIdx="4" presStyleCnt="6">
        <dgm:presLayoutVars>
          <dgm:bulletEnabled val="1"/>
        </dgm:presLayoutVars>
      </dgm:prSet>
      <dgm:spPr/>
    </dgm:pt>
    <dgm:pt modelId="{80043819-F6AC-4E1E-9EF8-571AC897B064}" type="pres">
      <dgm:prSet presAssocID="{15FE7227-8674-4D69-9540-5CFC3F0397BF}" presName="arrow" presStyleLbl="node1" presStyleIdx="5" presStyleCnt="6">
        <dgm:presLayoutVars>
          <dgm:bulletEnabled val="1"/>
        </dgm:presLayoutVars>
      </dgm:prSet>
      <dgm:spPr/>
    </dgm:pt>
  </dgm:ptLst>
  <dgm:cxnLst>
    <dgm:cxn modelId="{7C637900-0318-4521-91F6-CF245F120ADB}" type="presOf" srcId="{E46B248D-F9BC-4EE8-8124-1CDF1CA6C90C}" destId="{01E36292-7C58-44CA-9353-1353D2E5B336}" srcOrd="0" destOrd="0" presId="urn:microsoft.com/office/officeart/2005/8/layout/arrow5"/>
    <dgm:cxn modelId="{A773200F-38FC-4791-A558-7346FCDE398F}" srcId="{079F3984-4F25-4F5A-866C-73626017E277}" destId="{15FE7227-8674-4D69-9540-5CFC3F0397BF}" srcOrd="5" destOrd="0" parTransId="{56FCC1E3-F190-4282-9C6B-C7FFF4C17D1F}" sibTransId="{68B65DC8-B671-4156-BA02-B0483DAB0A39}"/>
    <dgm:cxn modelId="{374E5427-F021-42F1-9FAF-B3E60FD0F1CE}" type="presOf" srcId="{4B089262-9A3E-4F44-863B-0CBF04D08991}" destId="{694B028A-4990-4913-97D3-5D64A6E33799}" srcOrd="0" destOrd="0" presId="urn:microsoft.com/office/officeart/2005/8/layout/arrow5"/>
    <dgm:cxn modelId="{A9D95F67-1FA3-4E49-A087-D1FD2F6A537A}" srcId="{079F3984-4F25-4F5A-866C-73626017E277}" destId="{4B089262-9A3E-4F44-863B-0CBF04D08991}" srcOrd="4" destOrd="0" parTransId="{A85E7000-DABD-4286-AC1A-C3804322AA82}" sibTransId="{0A410608-3DA3-4FA7-A925-AAF932643BF5}"/>
    <dgm:cxn modelId="{F974DD56-1D38-4356-9B0C-D9A2AD11F723}" type="presOf" srcId="{079F3984-4F25-4F5A-866C-73626017E277}" destId="{05C7E917-F63B-4DEF-A54C-50C2649282CC}" srcOrd="0" destOrd="0" presId="urn:microsoft.com/office/officeart/2005/8/layout/arrow5"/>
    <dgm:cxn modelId="{9578EF57-25B5-4297-A90B-14E3364569B9}" type="presOf" srcId="{BB2178BF-65C0-457A-9E86-133EC03B198C}" destId="{980FCE02-F32E-4586-AEC6-85051F630818}" srcOrd="0" destOrd="0" presId="urn:microsoft.com/office/officeart/2005/8/layout/arrow5"/>
    <dgm:cxn modelId="{D9209F8A-BBF6-4314-B284-908913926412}" type="presOf" srcId="{0B90D6F4-4081-4360-A999-1842B4D11029}" destId="{0F09807C-0D6A-49CA-B35A-7C2BC9BB52A1}" srcOrd="0" destOrd="0" presId="urn:microsoft.com/office/officeart/2005/8/layout/arrow5"/>
    <dgm:cxn modelId="{3C2665A4-626A-4809-B459-CC8FCE32E7E7}" srcId="{079F3984-4F25-4F5A-866C-73626017E277}" destId="{DDA69031-2E65-408B-B46E-B00AF38FFF21}" srcOrd="1" destOrd="0" parTransId="{F6A7EB36-E125-4C20-80D6-2DA093F41CAE}" sibTransId="{7DE8D6BC-7EC0-44C4-8450-0C46511E855F}"/>
    <dgm:cxn modelId="{0DF6E7A4-438B-4F90-B4BF-4EBD39C9F345}" type="presOf" srcId="{DDA69031-2E65-408B-B46E-B00AF38FFF21}" destId="{C290D0CE-EB7E-4E78-A233-254D5FBE27EC}" srcOrd="0" destOrd="0" presId="urn:microsoft.com/office/officeart/2005/8/layout/arrow5"/>
    <dgm:cxn modelId="{ABD809F4-54CC-4535-8516-3A9513A5D782}" srcId="{079F3984-4F25-4F5A-866C-73626017E277}" destId="{BB2178BF-65C0-457A-9E86-133EC03B198C}" srcOrd="2" destOrd="0" parTransId="{E2F0B182-95B2-4E0F-89F4-8ECCE92FC5A4}" sibTransId="{66C81FA6-2FB8-4187-909E-3D47ABE81BA1}"/>
    <dgm:cxn modelId="{04B231F6-2EBE-4216-BBC2-661B40CE68D8}" srcId="{079F3984-4F25-4F5A-866C-73626017E277}" destId="{E46B248D-F9BC-4EE8-8124-1CDF1CA6C90C}" srcOrd="3" destOrd="0" parTransId="{66C47386-0BAA-485D-A11B-ABB0CC838995}" sibTransId="{80C1825C-063D-42A5-BF82-54C30B435F00}"/>
    <dgm:cxn modelId="{D21F2CFF-2427-4413-AF52-A616CFBC5D22}" srcId="{079F3984-4F25-4F5A-866C-73626017E277}" destId="{0B90D6F4-4081-4360-A999-1842B4D11029}" srcOrd="0" destOrd="0" parTransId="{A3799FFB-37AD-4C7B-918C-CF8A5AE784DA}" sibTransId="{15848134-296F-4699-9687-E07DA9676896}"/>
    <dgm:cxn modelId="{1B31F6FF-E426-43DC-9312-0961F8543928}" type="presOf" srcId="{15FE7227-8674-4D69-9540-5CFC3F0397BF}" destId="{80043819-F6AC-4E1E-9EF8-571AC897B064}" srcOrd="0" destOrd="0" presId="urn:microsoft.com/office/officeart/2005/8/layout/arrow5"/>
    <dgm:cxn modelId="{1CE3A5E2-9E44-4FF3-9810-334A78A0CF9C}" type="presParOf" srcId="{05C7E917-F63B-4DEF-A54C-50C2649282CC}" destId="{0F09807C-0D6A-49CA-B35A-7C2BC9BB52A1}" srcOrd="0" destOrd="0" presId="urn:microsoft.com/office/officeart/2005/8/layout/arrow5"/>
    <dgm:cxn modelId="{79CE4B11-A39F-48EC-898B-A882F60143F6}" type="presParOf" srcId="{05C7E917-F63B-4DEF-A54C-50C2649282CC}" destId="{C290D0CE-EB7E-4E78-A233-254D5FBE27EC}" srcOrd="1" destOrd="0" presId="urn:microsoft.com/office/officeart/2005/8/layout/arrow5"/>
    <dgm:cxn modelId="{A8D9B5CF-158B-48AC-A84D-5374BE9ADFB8}" type="presParOf" srcId="{05C7E917-F63B-4DEF-A54C-50C2649282CC}" destId="{980FCE02-F32E-4586-AEC6-85051F630818}" srcOrd="2" destOrd="0" presId="urn:microsoft.com/office/officeart/2005/8/layout/arrow5"/>
    <dgm:cxn modelId="{24B86A2F-2583-429B-BCF7-C052D5A9AF05}" type="presParOf" srcId="{05C7E917-F63B-4DEF-A54C-50C2649282CC}" destId="{01E36292-7C58-44CA-9353-1353D2E5B336}" srcOrd="3" destOrd="0" presId="urn:microsoft.com/office/officeart/2005/8/layout/arrow5"/>
    <dgm:cxn modelId="{992BB75C-27EA-4252-8DD8-79D78890326A}" type="presParOf" srcId="{05C7E917-F63B-4DEF-A54C-50C2649282CC}" destId="{694B028A-4990-4913-97D3-5D64A6E33799}" srcOrd="4" destOrd="0" presId="urn:microsoft.com/office/officeart/2005/8/layout/arrow5"/>
    <dgm:cxn modelId="{401E7BF2-4094-43BC-A307-374BDCFE661D}" type="presParOf" srcId="{05C7E917-F63B-4DEF-A54C-50C2649282CC}" destId="{80043819-F6AC-4E1E-9EF8-571AC897B064}"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9807C-0D6A-49CA-B35A-7C2BC9BB52A1}">
      <dsp:nvSpPr>
        <dsp:cNvPr id="0" name=""/>
        <dsp:cNvSpPr/>
      </dsp:nvSpPr>
      <dsp:spPr>
        <a:xfrm>
          <a:off x="2270439" y="1630"/>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0" i="0" kern="1200" baseline="0"/>
            <a:t>Why Lampeter? Trade routes, Dolaucothi, Drovers, Market- Peacock in Paradise.</a:t>
          </a:r>
          <a:endParaRPr lang="en-US" sz="1100" kern="1200"/>
        </a:p>
      </dsp:txBody>
      <dsp:txXfrm>
        <a:off x="2763322" y="1630"/>
        <a:ext cx="985765" cy="1626512"/>
      </dsp:txXfrm>
    </dsp:sp>
    <dsp:sp modelId="{C290D0CE-EB7E-4E78-A233-254D5FBE27EC}">
      <dsp:nvSpPr>
        <dsp:cNvPr id="0" name=""/>
        <dsp:cNvSpPr/>
      </dsp:nvSpPr>
      <dsp:spPr>
        <a:xfrm rot="3600000">
          <a:off x="4073191" y="1042450"/>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Welsh gateway to higher education. A Bishops vision. Worldwide impact.</a:t>
          </a:r>
          <a:endParaRPr lang="en-US" sz="1100" kern="1200"/>
        </a:p>
      </dsp:txBody>
      <dsp:txXfrm rot="-5400000">
        <a:off x="4395098" y="1449078"/>
        <a:ext cx="1626512" cy="985765"/>
      </dsp:txXfrm>
    </dsp:sp>
    <dsp:sp modelId="{980FCE02-F32E-4586-AEC6-85051F630818}">
      <dsp:nvSpPr>
        <dsp:cNvPr id="0" name=""/>
        <dsp:cNvSpPr/>
      </dsp:nvSpPr>
      <dsp:spPr>
        <a:xfrm rot="7200000">
          <a:off x="4073191" y="3124089"/>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0" i="0" kern="1200" baseline="0"/>
            <a:t>Town and Gown influence- how the town has grown around the University.</a:t>
          </a:r>
          <a:endParaRPr lang="en-US" sz="1100" kern="1200"/>
        </a:p>
      </dsp:txBody>
      <dsp:txXfrm rot="-5400000">
        <a:off x="4395097" y="3703226"/>
        <a:ext cx="1626512" cy="985765"/>
      </dsp:txXfrm>
    </dsp:sp>
    <dsp:sp modelId="{01E36292-7C58-44CA-9353-1353D2E5B336}">
      <dsp:nvSpPr>
        <dsp:cNvPr id="0" name=""/>
        <dsp:cNvSpPr/>
      </dsp:nvSpPr>
      <dsp:spPr>
        <a:xfrm rot="10800000">
          <a:off x="2270439" y="4164909"/>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Expansion of courses available in the hay-days.</a:t>
          </a:r>
          <a:endParaRPr lang="en-US" sz="1100" kern="1200"/>
        </a:p>
      </dsp:txBody>
      <dsp:txXfrm rot="10800000">
        <a:off x="2763321" y="4509927"/>
        <a:ext cx="985765" cy="1626512"/>
      </dsp:txXfrm>
    </dsp:sp>
    <dsp:sp modelId="{694B028A-4990-4913-97D3-5D64A6E33799}">
      <dsp:nvSpPr>
        <dsp:cNvPr id="0" name=""/>
        <dsp:cNvSpPr/>
      </dsp:nvSpPr>
      <dsp:spPr>
        <a:xfrm rot="14400000">
          <a:off x="467687" y="3124089"/>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b="0" i="0" kern="1200" baseline="0"/>
            <a:t>Slow contraction to this current point.</a:t>
          </a:r>
          <a:endParaRPr lang="en-US" sz="1100" kern="1200"/>
        </a:p>
      </dsp:txBody>
      <dsp:txXfrm rot="5400000">
        <a:off x="490799" y="3703225"/>
        <a:ext cx="1626512" cy="985765"/>
      </dsp:txXfrm>
    </dsp:sp>
    <dsp:sp modelId="{80043819-F6AC-4E1E-9EF8-571AC897B064}">
      <dsp:nvSpPr>
        <dsp:cNvPr id="0" name=""/>
        <dsp:cNvSpPr/>
      </dsp:nvSpPr>
      <dsp:spPr>
        <a:xfrm rot="18000000">
          <a:off x="467687" y="1042450"/>
          <a:ext cx="1971530" cy="197153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Hope for the future- still a gateway?</a:t>
          </a:r>
          <a:endParaRPr lang="en-US" sz="1100" kern="1200"/>
        </a:p>
      </dsp:txBody>
      <dsp:txXfrm rot="5400000">
        <a:off x="490800" y="1449077"/>
        <a:ext cx="1626512" cy="985765"/>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ED30E8-3ED4-438F-B60A-6A330EFA0290}" type="datetimeFigureOut">
              <a:rPr lang="en-GB" smtClean="0"/>
              <a:t>19/12/2024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ADCF5-283B-4F01-83B5-F4074B8C6583}" type="slidenum">
              <a:rPr lang="en-GB" smtClean="0"/>
              <a:t>‹#›</a:t>
            </a:fld>
            <a:endParaRPr lang="en-GB"/>
          </a:p>
        </p:txBody>
      </p:sp>
    </p:spTree>
    <p:extLst>
      <p:ext uri="{BB962C8B-B14F-4D97-AF65-F5344CB8AC3E}">
        <p14:creationId xmlns:p14="http://schemas.microsoft.com/office/powerpoint/2010/main" val="2769625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I have chosen a memorial to Lampeter University for this assignment. This is in response to the news that undergraduate teaching will be moved to Carmarthen, and this year is the last degree awarding year in the 202-year history. As the University has been run down slowly over the past decades, this final blow is not a surprise. However, it is a good point in time to consider the significance of the University and what this ending will mean.</a:t>
            </a:r>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1</a:t>
            </a:fld>
            <a:endParaRPr lang="en-GB"/>
          </a:p>
        </p:txBody>
      </p:sp>
    </p:spTree>
    <p:extLst>
      <p:ext uri="{BB962C8B-B14F-4D97-AF65-F5344CB8AC3E}">
        <p14:creationId xmlns:p14="http://schemas.microsoft.com/office/powerpoint/2010/main" val="8906174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There is a fear that the presence of the University will be allowed to just fade away. What will it become?  There is a sense of loss and fear of the future hovering over the site. People are responding in different ways, but we all seem quite stunned.</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The tangible heritage is visible in the buildings and structure of the campus. It tells of high student numbers; many staff and lecture rooms speak of past times of busy activity. There must have been an audible hum of intelligence pervading the air, and the bar and surrounds teeming with young energy.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The intangible culture, at risk of being lost,  of an institution this old and familiar, should be captured, celebrated and preserved. Tales of rag weeks, gigs, shenanigans galore are being recycled online by the old alumni, reminiscing of hay-days when the University added 1,000 people to the population. This needs to be captured and preserved as a lens to view the past and project on to the future. A Testimonial book, in physical form and online would be a depository for these tales and give purpose for the reminiscing happening naturally.</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Imagining the campus without the students, teaching staff, the administration, maintenance and security staff is chilling. Without a focus for remembrance, there may be little trace of all the lives that have been changed by working and learning here. A Reactive Heritage response more often used in war or natural disaster, seems appropriate-[</a:t>
            </a:r>
            <a:r>
              <a:rPr lang="en-US" sz="1200" kern="1200" dirty="0">
                <a:solidFill>
                  <a:srgbClr val="000000"/>
                </a:solidFill>
                <a:effectLst/>
                <a:latin typeface="Aptos" panose="020B0004020202020204" pitchFamily="34" charset="0"/>
                <a:ea typeface="+mn-ea"/>
                <a:cs typeface="+mn-cs"/>
              </a:rPr>
              <a:t>Armenta, Xochilt. (2018). A rapid response to record and preserve is needed.</a:t>
            </a:r>
            <a:endParaRPr lang="en-GB" sz="1050" dirty="0">
              <a:effectLst/>
              <a:latin typeface="Times New Roman" panose="02020603050405020304" pitchFamily="18" charset="0"/>
              <a:ea typeface="Times New Roman" panose="02020603050405020304" pitchFamily="18" charset="0"/>
            </a:endParaRPr>
          </a:p>
          <a:p>
            <a:r>
              <a:rPr lang="en-US" sz="1200" kern="1200" dirty="0">
                <a:solidFill>
                  <a:srgbClr val="000000"/>
                </a:solidFill>
                <a:effectLst/>
                <a:latin typeface="Aptos" panose="020B0004020202020204" pitchFamily="34" charset="0"/>
                <a:ea typeface="+mn-ea"/>
                <a:cs typeface="+mn-cs"/>
              </a:rPr>
              <a:t>Considering what is to be remembered is a selective process with values that are attributed, not inherent [</a:t>
            </a:r>
            <a:r>
              <a:rPr lang="en-GB" sz="1200" kern="1200" dirty="0">
                <a:solidFill>
                  <a:srgbClr val="000000"/>
                </a:solidFill>
                <a:effectLst/>
                <a:latin typeface="Aptos" panose="020B0004020202020204" pitchFamily="34" charset="0"/>
                <a:ea typeface="Aptos" panose="020B0004020202020204" pitchFamily="34" charset="0"/>
              </a:rPr>
              <a:t>Logan, William,2012)</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Aptos" panose="020B0004020202020204" pitchFamily="34" charset="0"/>
              </a:rPr>
              <a:t>Leaving a mark to show what was before- such as the work of Andy Goldsworthy, 2010 Rain Shadow in Times Square, spoke to me of ways the traces of previous lives on this campus could be captured.</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The news has triggered a response from old alumni, the town and current staff and students. This energy is finding outlets in various forms and is already part of Lampeter history-  with social media recording itself for perpetuity. Other media- petition to the Senedd, TV, newspapers, a film, a gig, will also be part of this history in the making.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But what will remain in another 200 years?</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a:t>
            </a:r>
            <a:endParaRPr lang="en-GB" sz="105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2</a:t>
            </a:fld>
            <a:endParaRPr lang="en-GB"/>
          </a:p>
        </p:txBody>
      </p:sp>
    </p:spTree>
    <p:extLst>
      <p:ext uri="{BB962C8B-B14F-4D97-AF65-F5344CB8AC3E}">
        <p14:creationId xmlns:p14="http://schemas.microsoft.com/office/powerpoint/2010/main" val="3251981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When the campus is just a park, with some dilapidated buildings, crowned by the Old Building on the rise, what will there be when the social events have gone? How will a passer-by know what these fields bore witness to? </a:t>
            </a:r>
            <a:endParaRPr lang="en-GB" sz="105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With a film already happening, social media taken care of, a possible gig being organised, a monument which will stand the test of time is needed.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Ideas such as the silhouettes of students walking across the grass, a murmuration of mortar boards flung into the air- but these ideas only captured the student experience. Important though that is, it is not the full story. The area is used already by the public, incorporated into the town as a green resource that is accessible to bikes, prams, wheelchairs, people who just like paths and not muddy tracks! Picnics by the river, private meeting points away from the town …. This will continue beyond the University itself.</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Considering Heritage to be a future-making practice, in speaking to the future people who will view the monument, a deeper narrative is possible.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I am suggesting the position is in the centre of the convergence of the existing paths, where there is seating already and some solar lighting. An interface between the buildings and nature, in an area that once was full of activity, where reflections on the past and projections into the future can occur.</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3</a:t>
            </a:fld>
            <a:endParaRPr lang="en-GB"/>
          </a:p>
        </p:txBody>
      </p:sp>
    </p:spTree>
    <p:extLst>
      <p:ext uri="{BB962C8B-B14F-4D97-AF65-F5344CB8AC3E}">
        <p14:creationId xmlns:p14="http://schemas.microsoft.com/office/powerpoint/2010/main" val="150849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 Deciding on a Stained-Glass panel is about the permanence, the ability to communicate a detailed narrative while having an impact from afar. A lens to regard the future and the past, a visual ‘Gateway’ to represent the reality we are losing and hope for in the future.</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Being in a seated area, it is designed to be examined from a close proximity. It is durable, children currently play here and hopefully will do so in the future. It can have intriguing images that encourage further investigation into the story, but also can stand alone as an artwork. The desire to create beautiful things is as “old as human society” says Marian Noga (2018) (Conceptualising Creative Economy) and confers a cultural value which will convey the importance of what is being lost and the necessity of a pathway to opportunity so much needed by this community.</a:t>
            </a:r>
            <a:endParaRPr lang="en-GB" sz="105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In another 200 years, this monument, will still be standing. The buildings that are the backdrop may have decayed, even the Old Building unless it is protected, but the symbolism within the image will continue to speak of the particular value of these fields.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A ‘patchwork of production’, in a market town, with its cattle, horses, crops, these few acres have produced ethical minds which have dispersed around the globe.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 ending of undergraduate education now has pulled together many people to celebrate and commiserate, protest and memorialise in different ways.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This monument will be just one part of this.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4</a:t>
            </a:fld>
            <a:endParaRPr lang="en-GB"/>
          </a:p>
        </p:txBody>
      </p:sp>
    </p:spTree>
    <p:extLst>
      <p:ext uri="{BB962C8B-B14F-4D97-AF65-F5344CB8AC3E}">
        <p14:creationId xmlns:p14="http://schemas.microsoft.com/office/powerpoint/2010/main" val="148854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Themes- particular to this University-</a:t>
            </a:r>
          </a:p>
          <a:p>
            <a:r>
              <a:rPr lang="en-GB" sz="1200" kern="1200" dirty="0">
                <a:solidFill>
                  <a:srgbClr val="000000"/>
                </a:solidFill>
                <a:effectLst/>
                <a:latin typeface="Aptos" panose="020B0004020202020204" pitchFamily="34" charset="0"/>
                <a:ea typeface="+mn-ea"/>
                <a:cs typeface="+mn-cs"/>
              </a:rPr>
              <a:t>As each person I speak to has a different perspective, and a consultative process is part of this monument, which images are chosen will be decided as the process continues. Looking for constant themes will hold the narrative together, and may suggest a different design and place altogether.</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Why was Lampeter the place for this institution?</a:t>
            </a:r>
            <a:endParaRPr lang="en-GB" sz="105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My research into the narrative for Lampeter University took me back to the Romans, the trade routes gaining importance from </a:t>
            </a:r>
            <a:r>
              <a:rPr lang="en-GB" sz="1200" kern="1200" dirty="0" err="1">
                <a:solidFill>
                  <a:srgbClr val="000000"/>
                </a:solidFill>
                <a:effectLst/>
                <a:latin typeface="Aptos" panose="020B0004020202020204" pitchFamily="34" charset="0"/>
                <a:ea typeface="+mn-ea"/>
                <a:cs typeface="+mn-cs"/>
              </a:rPr>
              <a:t>Dolaucothi</a:t>
            </a:r>
            <a:r>
              <a:rPr lang="en-GB" sz="1200" kern="1200" dirty="0">
                <a:solidFill>
                  <a:srgbClr val="000000"/>
                </a:solidFill>
                <a:effectLst/>
                <a:latin typeface="Aptos" panose="020B0004020202020204" pitchFamily="34" charset="0"/>
                <a:ea typeface="+mn-ea"/>
                <a:cs typeface="+mn-cs"/>
              </a:rPr>
              <a:t> Gold, Stephens Castle, the small town of 26 burgesses in 1320, the population of 320 in the 1801 Census- and Anglican Bishop Burgess wanting Welsh speaking priests to draw congregations away from the non-conformist ministers.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 He regarded the education in the Grammar schools, the only available education in Wales, and wanted a gateway to Oxford and Cambridge for Welsh people otherwise disadvantaged by money and geography. </a:t>
            </a:r>
            <a:r>
              <a:rPr lang="en-GB" sz="1200" kern="1200" dirty="0" err="1">
                <a:solidFill>
                  <a:srgbClr val="000000"/>
                </a:solidFill>
                <a:effectLst/>
                <a:latin typeface="Aptos" panose="020B0004020202020204" pitchFamily="34" charset="0"/>
                <a:ea typeface="+mn-ea"/>
                <a:cs typeface="+mn-cs"/>
              </a:rPr>
              <a:t>Llandewi-Brefi</a:t>
            </a:r>
            <a:r>
              <a:rPr lang="en-GB" sz="1200" kern="1200" dirty="0">
                <a:solidFill>
                  <a:srgbClr val="000000"/>
                </a:solidFill>
                <a:effectLst/>
                <a:latin typeface="Aptos" panose="020B0004020202020204" pitchFamily="34" charset="0"/>
                <a:ea typeface="+mn-ea"/>
                <a:cs typeface="+mn-cs"/>
              </a:rPr>
              <a:t> was the first choice for a new College, but a meeting with John Harford in Lampeter led to the donation of the 3 acre Castle Field. A close relationship with Oxford and Cambridge Universities led to an Anglicised College in the midst of this Welsh Market town, but one that favoured the Welsh language and culture. It always taught more than Theology and promoted students through scholarships through the Grammar school into the English Universities. To attend the School and College meant the possibility of a different life, from the usual rural options, even if going to the English Universities was not followed.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 link with the slave trade is known, through the Founders Library particularly, and the St Vincents scholarships recently completed as a gesture of reparation.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There is a long and detailed history of the progression from College to Degree awarding University status, through amalgamation with Swansea and Carmarthen, to this present day depleted state.</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5</a:t>
            </a:fld>
            <a:endParaRPr lang="en-GB"/>
          </a:p>
        </p:txBody>
      </p:sp>
    </p:spTree>
    <p:extLst>
      <p:ext uri="{BB962C8B-B14F-4D97-AF65-F5344CB8AC3E}">
        <p14:creationId xmlns:p14="http://schemas.microsoft.com/office/powerpoint/2010/main" val="1651193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rgbClr val="000000"/>
                </a:solidFill>
                <a:effectLst/>
                <a:latin typeface="Aptos" panose="020B0004020202020204" pitchFamily="34" charset="0"/>
                <a:ea typeface="+mn-ea"/>
                <a:cs typeface="+mn-cs"/>
              </a:rPr>
              <a:t>My ambition is for a monument that will reflect as many aspects of this story as possible. I am working on the suggestion for the final piece, but my artist skills alone are not up to this job! The practical reality of constructing such a monument needs careful investigation and if possible the glasswork should be done by a local artist. Maintenance needs to be considered, but stained glass panels are durable, so even if the grounds are neglected or built over, the monument can remain.</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Creating a piece that reflects Heritage should be consultative – it is a selection process, which decides what becomes to be regarded as significant (</a:t>
            </a:r>
            <a:r>
              <a:rPr lang="en-GB" sz="1200" kern="1200" dirty="0" err="1">
                <a:solidFill>
                  <a:srgbClr val="000000"/>
                </a:solidFill>
                <a:effectLst/>
                <a:latin typeface="Aptos" panose="020B0004020202020204" pitchFamily="34" charset="0"/>
                <a:ea typeface="+mn-ea"/>
                <a:cs typeface="+mn-cs"/>
              </a:rPr>
              <a:t>Logan,W</a:t>
            </a:r>
            <a:r>
              <a:rPr lang="en-GB" sz="1200" kern="1200" dirty="0">
                <a:solidFill>
                  <a:srgbClr val="000000"/>
                </a:solidFill>
                <a:effectLst/>
                <a:latin typeface="Aptos" panose="020B0004020202020204" pitchFamily="34" charset="0"/>
                <a:ea typeface="+mn-ea"/>
                <a:cs typeface="+mn-cs"/>
              </a:rPr>
              <a:t>. 2012). Who does the valuing? The stakeholders here are the remains of the academic staff, and students, but also those from the past. How far back do we go-can we go with any accuracy? A big project in itself. And all those employed by the University, who thought they had a job for life. The lives that have been changed by scholarships that gave an option to a rural life in a small market town, and the lives they touched when they went out into the world.</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 </a:t>
            </a:r>
            <a:endParaRPr lang="en-GB" sz="1050" dirty="0">
              <a:effectLst/>
              <a:latin typeface="Times New Roman" panose="02020603050405020304" pitchFamily="18" charset="0"/>
              <a:ea typeface="Times New Roman" panose="02020603050405020304" pitchFamily="18" charset="0"/>
            </a:endParaRPr>
          </a:p>
          <a:p>
            <a:r>
              <a:rPr lang="en-GB" sz="1200" kern="1200" dirty="0">
                <a:solidFill>
                  <a:srgbClr val="000000"/>
                </a:solidFill>
                <a:effectLst/>
                <a:latin typeface="Aptos" panose="020B0004020202020204" pitchFamily="34" charset="0"/>
                <a:ea typeface="+mn-ea"/>
                <a:cs typeface="+mn-cs"/>
              </a:rPr>
              <a:t>When put to the Town Council, they may well prefer another resource is used to represent the value of the University as a memorial- a shelter, a permanent food bank not just run by volunteers, an investment in transport may all seem like better uses of money for this community facing rural decline and poverty. However I have hope there is capacity for a permanent marker for all that has been contained here.</a:t>
            </a:r>
            <a:endParaRPr lang="en-GB" sz="1050" dirty="0">
              <a:effectLst/>
              <a:latin typeface="Times New Roman" panose="02020603050405020304" pitchFamily="18" charset="0"/>
              <a:ea typeface="Times New Roman" panose="02020603050405020304" pitchFamily="18" charset="0"/>
            </a:endParaRPr>
          </a:p>
          <a:p>
            <a:r>
              <a:rPr lang="en-GB" sz="1200" dirty="0">
                <a:effectLst/>
                <a:latin typeface="Aptos" panose="020B0004020202020204" pitchFamily="34" charset="0"/>
                <a:ea typeface="Times New Roman" panose="02020603050405020304" pitchFamily="18" charset="0"/>
              </a:rPr>
              <a:t> </a:t>
            </a:r>
            <a:endParaRPr lang="en-GB" sz="105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In my mind, I could not get away from the image of a tree- so a Sessile Oak, the Tree of Wales- would be obvious. The roots with Roman Gold woven into a net of mycelium to acknowledge the interconnectedness of this place in the world – demonstrated by the rapid international reaction online to the news of the ending.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There is scope within the structure of the tree for colours to represent the strands of education available here in the past, dwindling down to our current provision.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 surrounding pieces of glass can be brightly coloured and hold the fine detail of the narrative being communicated.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The message that the campus will continue to be used for “education related activities” is a slim hope of a continuing gateway for local people to access education, who find the more common routes unobtainable. The University started with this aim and this is the only thread of hope still alive for the local community.</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200" dirty="0">
                <a:solidFill>
                  <a:srgbClr val="000000"/>
                </a:solidFill>
                <a:effectLst/>
                <a:latin typeface="Aptos" panose="020B0004020202020204" pitchFamily="34" charset="0"/>
                <a:ea typeface="+mn-ea"/>
                <a:cs typeface="+mn-cs"/>
              </a:rPr>
              <a:t>As part of the narrative, alongside other records of events and data bases, this is a visual gateway and lens to reflect on the past and the future of the campus.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5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0BADCF5-283B-4F01-83B5-F4074B8C6583}" type="slidenum">
              <a:rPr lang="en-GB" smtClean="0"/>
              <a:t>6</a:t>
            </a:fld>
            <a:endParaRPr lang="en-GB"/>
          </a:p>
        </p:txBody>
      </p:sp>
    </p:spTree>
    <p:extLst>
      <p:ext uri="{BB962C8B-B14F-4D97-AF65-F5344CB8AC3E}">
        <p14:creationId xmlns:p14="http://schemas.microsoft.com/office/powerpoint/2010/main" val="944698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05218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707329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12/19/2024</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70285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38778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32138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0597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5869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677220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81653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04447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12/19/2024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01710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12/19/2024</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0614874"/>
      </p:ext>
    </p:extLst>
  </p:cSld>
  <p:clrMap bg1="dk1" tx1="lt1" bg2="dk2" tx2="lt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84" r:id="rId6"/>
    <p:sldLayoutId id="2147483880" r:id="rId7"/>
    <p:sldLayoutId id="2147483881" r:id="rId8"/>
    <p:sldLayoutId id="2147483882" r:id="rId9"/>
    <p:sldLayoutId id="2147483883" r:id="rId10"/>
    <p:sldLayoutId id="2147483885"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image" Target="../media/image7.png"/><Relationship Id="rId7"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 Id="rId9" Type="http://schemas.openxmlformats.org/officeDocument/2006/relationships/image" Target="../media/image13.jp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5.jpg"/><Relationship Id="rId13" Type="http://schemas.openxmlformats.org/officeDocument/2006/relationships/image" Target="../media/image20.png"/><Relationship Id="rId18" Type="http://schemas.openxmlformats.org/officeDocument/2006/relationships/image" Target="../media/image25.pn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9.jpg"/><Relationship Id="rId17" Type="http://schemas.openxmlformats.org/officeDocument/2006/relationships/image" Target="../media/image24.png"/><Relationship Id="rId2" Type="http://schemas.openxmlformats.org/officeDocument/2006/relationships/notesSlide" Target="../notesSlides/notesSlide5.xml"/><Relationship Id="rId16" Type="http://schemas.openxmlformats.org/officeDocument/2006/relationships/image" Target="../media/image23.png"/><Relationship Id="rId20"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18.jpg"/><Relationship Id="rId5" Type="http://schemas.openxmlformats.org/officeDocument/2006/relationships/diagramQuickStyle" Target="../diagrams/quickStyle1.xml"/><Relationship Id="rId15" Type="http://schemas.openxmlformats.org/officeDocument/2006/relationships/image" Target="../media/image22.png"/><Relationship Id="rId10" Type="http://schemas.openxmlformats.org/officeDocument/2006/relationships/image" Target="../media/image17.jpg"/><Relationship Id="rId19" Type="http://schemas.openxmlformats.org/officeDocument/2006/relationships/image" Target="../media/image26.png"/><Relationship Id="rId4" Type="http://schemas.openxmlformats.org/officeDocument/2006/relationships/diagramLayout" Target="../diagrams/layout1.xml"/><Relationship Id="rId9" Type="http://schemas.openxmlformats.org/officeDocument/2006/relationships/image" Target="../media/image16.jpg"/><Relationship Id="rId14" Type="http://schemas.openxmlformats.org/officeDocument/2006/relationships/image" Target="../media/image21.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7.jpg"/></Relationships>
</file>

<file path=ppt/slides/_rels/slide7.xml.rels><?xml version="1.0" encoding="UTF-8" standalone="yes"?>
<Relationships xmlns="http://schemas.openxmlformats.org/package/2006/relationships"><Relationship Id="rId3" Type="http://schemas.openxmlformats.org/officeDocument/2006/relationships/hyperlink" Target="https://www.theartstory.org/artist/goldsworthy-andy/#pnt_7"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www.bbc.co.uk/news/articles/c78dmjp357zo" TargetMode="External"/><Relationship Id="rId4" Type="http://schemas.openxmlformats.org/officeDocument/2006/relationships/hyperlink" Target="https://www.academia.edu/86499216/Conceptualizing_Creative_Economy?email_work_card=view-paper"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dyfedarchaeology.org.uk/wp/discovery/projects/lampeter/" TargetMode="External"/><Relationship Id="rId3" Type="http://schemas.openxmlformats.org/officeDocument/2006/relationships/hyperlink" Target="https://cadw.gov.wales/learn/sites-through-centuries/roman-wales" TargetMode="External"/><Relationship Id="rId7" Type="http://schemas.openxmlformats.org/officeDocument/2006/relationships/hyperlink" Target="https://www.britainexpress.com/wales/ceredigion/lampeter-castle.htm"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oflein.gov.uk/en/site/303859" TargetMode="External"/><Relationship Id="rId5" Type="http://schemas.openxmlformats.org/officeDocument/2006/relationships/hyperlink" Target="https://librarysearch.uwtsd.ac.uk/permalink/44WHELF_UWTSD/11c0l68/alma991297902421%20Accessed%20on%201-12-24" TargetMode="External"/><Relationship Id="rId4" Type="http://schemas.openxmlformats.org/officeDocument/2006/relationships/hyperlink" Target="https://coflein.gov.uk/en/site/303531/" TargetMode="External"/><Relationship Id="rId9" Type="http://schemas.openxmlformats.org/officeDocument/2006/relationships/hyperlink" Target="https://www.dyfedarchaeology.org.uk/wp/wp-content/uploads/historic-towns-2020/EPRN_125663_LAMPETE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C22AF-CA68-0DC8-7DDF-0F3938042DD1}"/>
              </a:ext>
            </a:extLst>
          </p:cNvPr>
          <p:cNvSpPr>
            <a:spLocks noGrp="1"/>
          </p:cNvSpPr>
          <p:nvPr>
            <p:ph type="ctrTitle"/>
          </p:nvPr>
        </p:nvSpPr>
        <p:spPr>
          <a:xfrm>
            <a:off x="6251437" y="1054249"/>
            <a:ext cx="5760001" cy="3055172"/>
          </a:xfrm>
        </p:spPr>
        <p:txBody>
          <a:bodyPr>
            <a:normAutofit/>
          </a:bodyPr>
          <a:lstStyle/>
          <a:p>
            <a:r>
              <a:rPr lang="en-GB" sz="4200" dirty="0"/>
              <a:t>A memorial for Lampeter         University</a:t>
            </a:r>
            <a:br>
              <a:rPr lang="en-GB" sz="4200" dirty="0"/>
            </a:br>
            <a:br>
              <a:rPr lang="en-GB" sz="4200" dirty="0"/>
            </a:br>
            <a:r>
              <a:rPr lang="en-GB" sz="4200" dirty="0"/>
              <a:t>       </a:t>
            </a:r>
          </a:p>
        </p:txBody>
      </p:sp>
      <p:sp>
        <p:nvSpPr>
          <p:cNvPr id="3" name="Subtitle 2">
            <a:extLst>
              <a:ext uri="{FF2B5EF4-FFF2-40B4-BE49-F238E27FC236}">
                <a16:creationId xmlns:a16="http://schemas.microsoft.com/office/drawing/2014/main" id="{4D18747C-C4D2-94FC-5139-068BF6193BC7}"/>
              </a:ext>
            </a:extLst>
          </p:cNvPr>
          <p:cNvSpPr>
            <a:spLocks noGrp="1"/>
          </p:cNvSpPr>
          <p:nvPr>
            <p:ph type="subTitle" idx="1"/>
          </p:nvPr>
        </p:nvSpPr>
        <p:spPr>
          <a:xfrm>
            <a:off x="7153200" y="4988476"/>
            <a:ext cx="4500561" cy="1320249"/>
          </a:xfrm>
        </p:spPr>
        <p:txBody>
          <a:bodyPr>
            <a:normAutofit/>
          </a:bodyPr>
          <a:lstStyle/>
          <a:p>
            <a:r>
              <a:rPr lang="en-GB" dirty="0"/>
              <a:t> </a:t>
            </a:r>
            <a:r>
              <a:rPr lang="en-GB" sz="2800" dirty="0"/>
              <a:t>1822   -           2025</a:t>
            </a:r>
            <a:r>
              <a:rPr lang="en-GB" dirty="0"/>
              <a:t>.</a:t>
            </a:r>
          </a:p>
        </p:txBody>
      </p:sp>
      <p:grpSp>
        <p:nvGrpSpPr>
          <p:cNvPr id="34" name="Group 33">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35" name="Oval 34">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Colored pencils inside a pencil holder which is on top of a wood table">
            <a:extLst>
              <a:ext uri="{FF2B5EF4-FFF2-40B4-BE49-F238E27FC236}">
                <a16:creationId xmlns:a16="http://schemas.microsoft.com/office/drawing/2014/main" id="{22FA6856-4980-4EE0-B823-AC1B4946B653}"/>
              </a:ext>
            </a:extLst>
          </p:cNvPr>
          <p:cNvPicPr>
            <a:picLocks noChangeAspect="1"/>
          </p:cNvPicPr>
          <p:nvPr/>
        </p:nvPicPr>
        <p:blipFill>
          <a:blip r:embed="rId3"/>
          <a:srcRect l="33251" r="-2" b="-2"/>
          <a:stretch/>
        </p:blipFill>
        <p:spPr>
          <a:xfrm>
            <a:off x="0" y="-3600"/>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pic>
        <p:nvPicPr>
          <p:cNvPr id="10" name="Picture 9">
            <a:extLst>
              <a:ext uri="{FF2B5EF4-FFF2-40B4-BE49-F238E27FC236}">
                <a16:creationId xmlns:a16="http://schemas.microsoft.com/office/drawing/2014/main" id="{F743E696-43A3-A2CC-70A1-D244725E30DD}"/>
              </a:ext>
            </a:extLst>
          </p:cNvPr>
          <p:cNvPicPr>
            <a:picLocks noChangeAspect="1"/>
          </p:cNvPicPr>
          <p:nvPr/>
        </p:nvPicPr>
        <p:blipFill>
          <a:blip r:embed="rId4"/>
          <a:stretch>
            <a:fillRect/>
          </a:stretch>
        </p:blipFill>
        <p:spPr>
          <a:xfrm>
            <a:off x="8493289" y="3903457"/>
            <a:ext cx="1515235" cy="2796601"/>
          </a:xfrm>
          <a:prstGeom prst="rect">
            <a:avLst/>
          </a:prstGeom>
          <a:ln>
            <a:noFill/>
          </a:ln>
          <a:effectLst>
            <a:softEdge rad="112500"/>
          </a:effectLst>
        </p:spPr>
      </p:pic>
      <p:pic>
        <p:nvPicPr>
          <p:cNvPr id="8" name="Picture 7" descr="A stained glass tree with different colors&#10;&#10;Description automatically generated">
            <a:extLst>
              <a:ext uri="{FF2B5EF4-FFF2-40B4-BE49-F238E27FC236}">
                <a16:creationId xmlns:a16="http://schemas.microsoft.com/office/drawing/2014/main" id="{CC91C01C-A291-5AE7-8741-CB573C85321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97326" y="451821"/>
            <a:ext cx="1811197" cy="968188"/>
          </a:xfrm>
          <a:prstGeom prst="rect">
            <a:avLst/>
          </a:prstGeom>
        </p:spPr>
      </p:pic>
      <p:sp>
        <p:nvSpPr>
          <p:cNvPr id="5" name="TextBox 4">
            <a:extLst>
              <a:ext uri="{FF2B5EF4-FFF2-40B4-BE49-F238E27FC236}">
                <a16:creationId xmlns:a16="http://schemas.microsoft.com/office/drawing/2014/main" id="{D5C3043E-3292-FA84-3616-49909B02A5EB}"/>
              </a:ext>
            </a:extLst>
          </p:cNvPr>
          <p:cNvSpPr txBox="1"/>
          <p:nvPr/>
        </p:nvSpPr>
        <p:spPr>
          <a:xfrm>
            <a:off x="623617" y="6366029"/>
            <a:ext cx="6529583" cy="369332"/>
          </a:xfrm>
          <a:prstGeom prst="rect">
            <a:avLst/>
          </a:prstGeom>
          <a:noFill/>
        </p:spPr>
        <p:txBody>
          <a:bodyPr wrap="square" rtlCol="0">
            <a:spAutoFit/>
          </a:bodyPr>
          <a:lstStyle/>
          <a:p>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Paula Smith 1903588.    HPAR6012.  Dec 2024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endParaRPr lang="en-GB" dirty="0"/>
          </a:p>
        </p:txBody>
      </p:sp>
    </p:spTree>
    <p:extLst>
      <p:ext uri="{BB962C8B-B14F-4D97-AF65-F5344CB8AC3E}">
        <p14:creationId xmlns:p14="http://schemas.microsoft.com/office/powerpoint/2010/main" val="39439519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0" name="Rectangle 29">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3" name="Group 32">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8" name="Rectangle 37">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6" name="Rectangle 35">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Rectangle 40">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971D4F5-A3B0-E2EE-4213-07BB3F6C9973}"/>
              </a:ext>
            </a:extLst>
          </p:cNvPr>
          <p:cNvSpPr>
            <a:spLocks noGrp="1"/>
          </p:cNvSpPr>
          <p:nvPr>
            <p:ph type="title"/>
          </p:nvPr>
        </p:nvSpPr>
        <p:spPr>
          <a:xfrm>
            <a:off x="566057" y="540000"/>
            <a:ext cx="11075080" cy="892652"/>
          </a:xfrm>
        </p:spPr>
        <p:txBody>
          <a:bodyPr anchor="t">
            <a:normAutofit fontScale="90000"/>
          </a:bodyPr>
          <a:lstStyle/>
          <a:p>
            <a:r>
              <a:rPr kumimoji="0" lang="en-GB" b="0" i="0" u="none" strike="noStrike" kern="1200" cap="none" spc="0" normalizeH="0" baseline="0" noProof="0" dirty="0">
                <a:ln>
                  <a:noFill/>
                </a:ln>
                <a:effectLst/>
                <a:uLnTx/>
                <a:uFillTx/>
                <a:latin typeface="Bell MT"/>
                <a:ea typeface="+mj-ea"/>
                <a:cs typeface="+mj-cs"/>
              </a:rPr>
              <a:t>Why is it needed?</a:t>
            </a:r>
            <a:endParaRPr lang="en-GB" dirty="0"/>
          </a:p>
        </p:txBody>
      </p:sp>
      <p:grpSp>
        <p:nvGrpSpPr>
          <p:cNvPr id="43" name="Group 42">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44" name="Oval 43">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956AF4AE-0F47-1B08-D083-A7B710FDF6D1}"/>
              </a:ext>
            </a:extLst>
          </p:cNvPr>
          <p:cNvSpPr>
            <a:spLocks noGrp="1"/>
          </p:cNvSpPr>
          <p:nvPr>
            <p:ph idx="1"/>
          </p:nvPr>
        </p:nvSpPr>
        <p:spPr>
          <a:xfrm>
            <a:off x="6067261" y="268287"/>
            <a:ext cx="5506885" cy="6117382"/>
          </a:xfrm>
        </p:spPr>
        <p:txBody>
          <a:bodyPr anchor="t">
            <a:noAutofit/>
          </a:bodyPr>
          <a:lstStyle/>
          <a:p>
            <a:pPr marL="0" indent="0">
              <a:lnSpc>
                <a:spcPct val="115000"/>
              </a:lnSpc>
              <a:buNone/>
            </a:pPr>
            <a:endParaRPr lang="en-GB" sz="2400" spc="0" dirty="0">
              <a:latin typeface="Bell MT"/>
              <a:ea typeface="+mj-ea"/>
              <a:cs typeface="+mj-cs"/>
            </a:endParaRPr>
          </a:p>
          <a:p>
            <a:pPr marL="0" indent="0">
              <a:lnSpc>
                <a:spcPct val="115000"/>
              </a:lnSpc>
              <a:buNone/>
            </a:pPr>
            <a:r>
              <a:rPr lang="en-GB" sz="2400" spc="0" dirty="0">
                <a:latin typeface="Bell MT"/>
                <a:ea typeface="+mj-ea"/>
                <a:cs typeface="+mj-cs"/>
              </a:rPr>
              <a:t>Prospect </a:t>
            </a:r>
            <a:r>
              <a:rPr kumimoji="0" lang="en-GB" sz="2400" i="0" u="none" strike="noStrike" kern="1200" cap="none" spc="0" normalizeH="0" baseline="0" noProof="0" dirty="0">
                <a:ln>
                  <a:noFill/>
                </a:ln>
                <a:effectLst/>
                <a:uLnTx/>
                <a:uFillTx/>
                <a:latin typeface="Bell MT"/>
                <a:ea typeface="+mj-ea"/>
                <a:cs typeface="+mj-cs"/>
              </a:rPr>
              <a:t>of the Uni fading away-</a:t>
            </a:r>
            <a:r>
              <a:rPr kumimoji="0" lang="en-GB" sz="2400" i="0" u="none" strike="noStrike" kern="1200" cap="none" spc="0" normalizeH="0" noProof="0" dirty="0">
                <a:ln>
                  <a:noFill/>
                </a:ln>
                <a:effectLst/>
                <a:uLnTx/>
                <a:uFillTx/>
                <a:latin typeface="Bell MT"/>
                <a:ea typeface="+mj-ea"/>
                <a:cs typeface="+mj-cs"/>
              </a:rPr>
              <a:t> Reactive Heritage.(Xochilt,A.2018)</a:t>
            </a:r>
            <a:endParaRPr kumimoji="0" lang="en-GB" sz="2400" i="0" u="none" strike="noStrike" kern="1200" cap="none" spc="0" normalizeH="0" baseline="0" noProof="0" dirty="0">
              <a:ln>
                <a:noFill/>
              </a:ln>
              <a:effectLst/>
              <a:uLnTx/>
              <a:uFillTx/>
              <a:latin typeface="Bell MT"/>
              <a:ea typeface="+mj-ea"/>
              <a:cs typeface="+mj-cs"/>
            </a:endParaRPr>
          </a:p>
          <a:p>
            <a:pPr marL="0" indent="0">
              <a:lnSpc>
                <a:spcPct val="115000"/>
              </a:lnSpc>
              <a:buNone/>
            </a:pPr>
            <a:endParaRPr kumimoji="0" lang="en-GB" sz="2400" i="0" u="none" strike="noStrike" kern="1200" cap="none" spc="0" normalizeH="0" baseline="0" noProof="0" dirty="0">
              <a:ln>
                <a:noFill/>
              </a:ln>
              <a:effectLst/>
              <a:uLnTx/>
              <a:uFillTx/>
              <a:latin typeface="Bell MT"/>
              <a:ea typeface="+mj-ea"/>
              <a:cs typeface="+mj-cs"/>
            </a:endParaRPr>
          </a:p>
          <a:p>
            <a:pPr marL="0" indent="0">
              <a:lnSpc>
                <a:spcPct val="115000"/>
              </a:lnSpc>
              <a:buNone/>
            </a:pPr>
            <a:r>
              <a:rPr lang="en-GB" sz="2400" spc="0" dirty="0">
                <a:latin typeface="Bell MT"/>
                <a:ea typeface="+mj-ea"/>
                <a:cs typeface="+mj-cs"/>
              </a:rPr>
              <a:t>What is remembered- selective process.(</a:t>
            </a:r>
            <a:r>
              <a:rPr lang="en-GB" sz="2400" spc="0" dirty="0" err="1">
                <a:latin typeface="Bell MT"/>
                <a:ea typeface="+mj-ea"/>
                <a:cs typeface="+mj-cs"/>
              </a:rPr>
              <a:t>Logan,W</a:t>
            </a:r>
            <a:r>
              <a:rPr lang="en-GB" sz="2400" spc="0" dirty="0">
                <a:latin typeface="Bell MT"/>
                <a:ea typeface="+mj-ea"/>
                <a:cs typeface="+mj-cs"/>
              </a:rPr>
              <a:t>. 2012)</a:t>
            </a:r>
            <a:endParaRPr kumimoji="0" lang="en-GB" sz="2400" i="0" u="none" strike="noStrike" kern="1200" cap="none" spc="0" normalizeH="0" baseline="0" noProof="0" dirty="0">
              <a:ln>
                <a:noFill/>
              </a:ln>
              <a:effectLst/>
              <a:uLnTx/>
              <a:uFillTx/>
              <a:latin typeface="Bell MT"/>
              <a:ea typeface="+mj-ea"/>
              <a:cs typeface="+mj-cs"/>
            </a:endParaRPr>
          </a:p>
          <a:p>
            <a:pPr marL="0" indent="0">
              <a:lnSpc>
                <a:spcPct val="115000"/>
              </a:lnSpc>
              <a:buNone/>
            </a:pPr>
            <a:endParaRPr kumimoji="0" lang="en-GB" sz="2400" i="0" u="none" strike="noStrike" kern="1200" cap="none" spc="0" normalizeH="0" baseline="0" noProof="0" dirty="0">
              <a:ln>
                <a:noFill/>
              </a:ln>
              <a:effectLst/>
              <a:uLnTx/>
              <a:uFillTx/>
              <a:latin typeface="Bell MT"/>
              <a:ea typeface="+mj-ea"/>
              <a:cs typeface="+mj-cs"/>
            </a:endParaRPr>
          </a:p>
          <a:p>
            <a:pPr marL="0" indent="0">
              <a:lnSpc>
                <a:spcPct val="115000"/>
              </a:lnSpc>
              <a:buNone/>
            </a:pPr>
            <a:r>
              <a:rPr lang="en-GB" sz="2400" spc="0" dirty="0">
                <a:latin typeface="Bell MT"/>
                <a:ea typeface="+mj-ea"/>
                <a:cs typeface="+mj-cs"/>
              </a:rPr>
              <a:t>A continuing presence in absence. (Goldsworthy,A.2010)</a:t>
            </a:r>
            <a:endParaRPr kumimoji="0" lang="en-GB" sz="2400" i="0" u="none" strike="noStrike" kern="1200" cap="none" spc="0" normalizeH="0" baseline="0" noProof="0" dirty="0">
              <a:ln>
                <a:noFill/>
              </a:ln>
              <a:effectLst/>
              <a:uLnTx/>
              <a:uFillTx/>
              <a:latin typeface="Bell MT"/>
              <a:ea typeface="+mj-ea"/>
              <a:cs typeface="+mj-cs"/>
            </a:endParaRPr>
          </a:p>
          <a:p>
            <a:pPr marL="0" indent="0">
              <a:lnSpc>
                <a:spcPct val="115000"/>
              </a:lnSpc>
              <a:buNone/>
            </a:pPr>
            <a:r>
              <a:rPr kumimoji="0" lang="en-GB" sz="2400" i="0" u="none" strike="noStrike" kern="1200" cap="none" spc="0" normalizeH="0" baseline="0" noProof="0" dirty="0">
                <a:ln>
                  <a:noFill/>
                </a:ln>
                <a:effectLst/>
                <a:uLnTx/>
                <a:uFillTx/>
                <a:latin typeface="Bell MT"/>
                <a:ea typeface="+mj-ea"/>
                <a:cs typeface="+mj-cs"/>
              </a:rPr>
              <a:t> </a:t>
            </a:r>
            <a:br>
              <a:rPr kumimoji="0" lang="en-GB" sz="2400" i="0" u="none" strike="noStrike" kern="1200" cap="none" spc="0" normalizeH="0" baseline="0" noProof="0" dirty="0">
                <a:ln>
                  <a:noFill/>
                </a:ln>
                <a:effectLst/>
                <a:uLnTx/>
                <a:uFillTx/>
                <a:latin typeface="Bell MT"/>
                <a:ea typeface="+mj-ea"/>
                <a:cs typeface="+mj-cs"/>
              </a:rPr>
            </a:br>
            <a:r>
              <a:rPr kumimoji="0" lang="en-GB" sz="2400" i="0" u="none" strike="noStrike" kern="1200" cap="none" spc="0" normalizeH="0" baseline="0" noProof="0" dirty="0">
                <a:ln>
                  <a:noFill/>
                </a:ln>
                <a:effectLst/>
                <a:uLnTx/>
                <a:uFillTx/>
                <a:latin typeface="Bell MT"/>
                <a:ea typeface="+mj-ea"/>
                <a:cs typeface="+mj-cs"/>
              </a:rPr>
              <a:t> A response- resistance and</a:t>
            </a:r>
          </a:p>
          <a:p>
            <a:pPr marL="0" indent="0">
              <a:lnSpc>
                <a:spcPct val="115000"/>
              </a:lnSpc>
              <a:buNone/>
            </a:pPr>
            <a:r>
              <a:rPr kumimoji="0" lang="en-GB" sz="2400" i="0" u="none" strike="noStrike" kern="1200" cap="none" spc="0" normalizeH="0" baseline="0" noProof="0" dirty="0">
                <a:ln>
                  <a:noFill/>
                </a:ln>
                <a:effectLst/>
                <a:uLnTx/>
                <a:uFillTx/>
                <a:latin typeface="Bell MT"/>
                <a:ea typeface="+mj-ea"/>
                <a:cs typeface="+mj-cs"/>
              </a:rPr>
              <a:t> protest.</a:t>
            </a:r>
            <a:endParaRPr lang="en-GB" sz="2400" dirty="0"/>
          </a:p>
        </p:txBody>
      </p:sp>
      <p:sp>
        <p:nvSpPr>
          <p:cNvPr id="7" name="TextBox 6">
            <a:extLst>
              <a:ext uri="{FF2B5EF4-FFF2-40B4-BE49-F238E27FC236}">
                <a16:creationId xmlns:a16="http://schemas.microsoft.com/office/drawing/2014/main" id="{C1BC1556-DA5B-BF81-986B-3B637E6CB8F6}"/>
              </a:ext>
            </a:extLst>
          </p:cNvPr>
          <p:cNvSpPr txBox="1"/>
          <p:nvPr/>
        </p:nvSpPr>
        <p:spPr>
          <a:xfrm>
            <a:off x="390698" y="6184669"/>
            <a:ext cx="5127535" cy="369332"/>
          </a:xfrm>
          <a:prstGeom prst="rect">
            <a:avLst/>
          </a:prstGeom>
          <a:noFill/>
        </p:spPr>
        <p:txBody>
          <a:bodyPr wrap="square" rtlCol="0">
            <a:spAutoFit/>
          </a:bodyPr>
          <a:lstStyle/>
          <a:p>
            <a:r>
              <a:rPr lang="en-GB" dirty="0"/>
              <a:t>            Andy Goldsworthy- Rain shadow.2010.</a:t>
            </a:r>
          </a:p>
        </p:txBody>
      </p:sp>
      <p:pic>
        <p:nvPicPr>
          <p:cNvPr id="6" name="Picture 5" descr="A collage of people on the street&#10;&#10;Description automatically generated">
            <a:extLst>
              <a:ext uri="{FF2B5EF4-FFF2-40B4-BE49-F238E27FC236}">
                <a16:creationId xmlns:a16="http://schemas.microsoft.com/office/drawing/2014/main" id="{D9FB3E14-CB7A-0DA2-8B26-D542748BE3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5631" y="1972652"/>
            <a:ext cx="3274749" cy="3302266"/>
          </a:xfrm>
          <a:prstGeom prst="rect">
            <a:avLst/>
          </a:prstGeom>
        </p:spPr>
      </p:pic>
      <p:pic>
        <p:nvPicPr>
          <p:cNvPr id="5" name="Picture 4" descr="A black and yellow sign with yellow text&#10;&#10;Description automatically generated">
            <a:extLst>
              <a:ext uri="{FF2B5EF4-FFF2-40B4-BE49-F238E27FC236}">
                <a16:creationId xmlns:a16="http://schemas.microsoft.com/office/drawing/2014/main" id="{AF208359-3EE6-4824-E8BD-9FA66F5928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3392" y="1791021"/>
            <a:ext cx="1279610" cy="1279610"/>
          </a:xfrm>
          <a:prstGeom prst="rect">
            <a:avLst/>
          </a:prstGeom>
        </p:spPr>
      </p:pic>
      <p:pic>
        <p:nvPicPr>
          <p:cNvPr id="9" name="Picture 8" descr="A black and yellow sign with yellow text&#10;&#10;Description automatically generated">
            <a:extLst>
              <a:ext uri="{FF2B5EF4-FFF2-40B4-BE49-F238E27FC236}">
                <a16:creationId xmlns:a16="http://schemas.microsoft.com/office/drawing/2014/main" id="{4A7C917F-3F5C-8DEE-3AD9-C5D61E7707B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91055" y="4976177"/>
            <a:ext cx="1268201" cy="1268201"/>
          </a:xfrm>
          <a:prstGeom prst="rect">
            <a:avLst/>
          </a:prstGeom>
        </p:spPr>
      </p:pic>
    </p:spTree>
    <p:extLst>
      <p:ext uri="{BB962C8B-B14F-4D97-AF65-F5344CB8AC3E}">
        <p14:creationId xmlns:p14="http://schemas.microsoft.com/office/powerpoint/2010/main" val="1378680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E6DCA-E52B-C361-170F-A046733196ED}"/>
              </a:ext>
            </a:extLst>
          </p:cNvPr>
          <p:cNvSpPr>
            <a:spLocks noGrp="1"/>
          </p:cNvSpPr>
          <p:nvPr>
            <p:ph type="title"/>
          </p:nvPr>
        </p:nvSpPr>
        <p:spPr>
          <a:xfrm>
            <a:off x="540000" y="540000"/>
            <a:ext cx="11101135" cy="1030616"/>
          </a:xfrm>
        </p:spPr>
        <p:txBody>
          <a:bodyPr>
            <a:normAutofit/>
          </a:bodyPr>
          <a:lstStyle/>
          <a:p>
            <a:r>
              <a:rPr lang="en-GB" dirty="0"/>
              <a:t>How and where-</a:t>
            </a:r>
          </a:p>
        </p:txBody>
      </p:sp>
      <p:sp>
        <p:nvSpPr>
          <p:cNvPr id="3" name="Content Placeholder 2">
            <a:extLst>
              <a:ext uri="{FF2B5EF4-FFF2-40B4-BE49-F238E27FC236}">
                <a16:creationId xmlns:a16="http://schemas.microsoft.com/office/drawing/2014/main" id="{8CC245AE-3D78-20B9-06C7-C1681661BEDC}"/>
              </a:ext>
            </a:extLst>
          </p:cNvPr>
          <p:cNvSpPr>
            <a:spLocks noGrp="1"/>
          </p:cNvSpPr>
          <p:nvPr>
            <p:ph idx="1"/>
          </p:nvPr>
        </p:nvSpPr>
        <p:spPr>
          <a:xfrm>
            <a:off x="540000" y="1313410"/>
            <a:ext cx="7861721" cy="5334817"/>
          </a:xfrm>
        </p:spPr>
        <p:txBody>
          <a:bodyPr>
            <a:normAutofit/>
          </a:bodyPr>
          <a:lstStyle/>
          <a:p>
            <a:pPr marL="0" marR="0" lvl="0" indent="0" algn="l" defTabSz="914400" rtl="0" eaLnBrk="1" fontAlgn="auto" latinLnBrk="0" hangingPunct="1">
              <a:lnSpc>
                <a:spcPct val="125000"/>
              </a:lnSpc>
              <a:spcBef>
                <a:spcPts val="1000"/>
              </a:spcBef>
              <a:spcAft>
                <a:spcPts val="0"/>
              </a:spcAft>
              <a:buClrTx/>
              <a:buSzTx/>
              <a:buFont typeface="Arial" panose="020B0604020202020204" pitchFamily="34" charset="0"/>
              <a:buNone/>
              <a:tabLst/>
              <a:defRPr/>
            </a:pPr>
            <a:r>
              <a:rPr kumimoji="0" lang="en-GB" sz="2400" b="0" i="0" u="none" strike="noStrike" kern="1200" cap="none" spc="50" normalizeH="0" baseline="0" noProof="0" dirty="0">
                <a:ln>
                  <a:noFill/>
                </a:ln>
                <a:solidFill>
                  <a:prstClr val="white"/>
                </a:solidFill>
                <a:effectLst/>
                <a:uLnTx/>
                <a:uFillTx/>
                <a:latin typeface="Bell MT"/>
                <a:ea typeface="+mn-ea"/>
                <a:cs typeface="+mn-cs"/>
              </a:rPr>
              <a:t>What will remain in 200 years?</a:t>
            </a:r>
          </a:p>
          <a:p>
            <a:pPr marL="0" indent="0">
              <a:buNone/>
            </a:pPr>
            <a:r>
              <a:rPr lang="en-GB" sz="2400" dirty="0">
                <a:latin typeface="+mj-lt"/>
              </a:rPr>
              <a:t>A pillar, a monument, a song, play, film…..future-making practices (Harrison,R.2017) Deep mapping (Bodenhammer,etal,2013)</a:t>
            </a:r>
          </a:p>
          <a:p>
            <a:pPr marL="0" indent="0">
              <a:buNone/>
            </a:pPr>
            <a:endParaRPr lang="en-GB" sz="2400" dirty="0">
              <a:latin typeface="+mj-lt"/>
            </a:endParaRPr>
          </a:p>
          <a:p>
            <a:pPr marL="0" indent="0">
              <a:buNone/>
            </a:pPr>
            <a:endParaRPr lang="en-GB" sz="2400" dirty="0">
              <a:latin typeface="+mj-lt"/>
            </a:endParaRPr>
          </a:p>
          <a:p>
            <a:pPr marL="0" indent="0">
              <a:buNone/>
            </a:pPr>
            <a:endParaRPr lang="en-GB" sz="2400" dirty="0">
              <a:latin typeface="+mj-lt"/>
            </a:endParaRPr>
          </a:p>
          <a:p>
            <a:pPr marL="0" indent="0">
              <a:buNone/>
            </a:pPr>
            <a:r>
              <a:rPr lang="en-GB" sz="2400" dirty="0">
                <a:latin typeface="+mj-lt"/>
              </a:rPr>
              <a:t>The location could be the Old Buildings, The Archives, or the seating area at confluence of paths.</a:t>
            </a:r>
          </a:p>
          <a:p>
            <a:pPr marL="0" indent="0">
              <a:buNone/>
            </a:pPr>
            <a:endParaRPr lang="en-GB" sz="2400" dirty="0">
              <a:latin typeface="+mj-lt"/>
            </a:endParaRPr>
          </a:p>
        </p:txBody>
      </p:sp>
      <p:pic>
        <p:nvPicPr>
          <p:cNvPr id="5" name="Picture 4" descr="A group of people walking in a field&#10;&#10;Description automatically generated">
            <a:extLst>
              <a:ext uri="{FF2B5EF4-FFF2-40B4-BE49-F238E27FC236}">
                <a16:creationId xmlns:a16="http://schemas.microsoft.com/office/drawing/2014/main" id="{2B7D74CF-F6B5-A6A0-0358-7CE4167C0C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728" y="3498127"/>
            <a:ext cx="2162572" cy="1432361"/>
          </a:xfrm>
          <a:prstGeom prst="rect">
            <a:avLst/>
          </a:prstGeom>
        </p:spPr>
      </p:pic>
      <p:pic>
        <p:nvPicPr>
          <p:cNvPr id="7" name="Picture 6" descr="A group of birds flying in the sky&#10;&#10;Description automatically generated">
            <a:extLst>
              <a:ext uri="{FF2B5EF4-FFF2-40B4-BE49-F238E27FC236}">
                <a16:creationId xmlns:a16="http://schemas.microsoft.com/office/drawing/2014/main" id="{0FAED19B-4298-6280-2DC2-21DBDCE064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75103" y="3484915"/>
            <a:ext cx="2547689" cy="1214231"/>
          </a:xfrm>
          <a:prstGeom prst="rect">
            <a:avLst/>
          </a:prstGeom>
        </p:spPr>
      </p:pic>
      <p:sp>
        <p:nvSpPr>
          <p:cNvPr id="8" name="TextBox 7">
            <a:extLst>
              <a:ext uri="{FF2B5EF4-FFF2-40B4-BE49-F238E27FC236}">
                <a16:creationId xmlns:a16="http://schemas.microsoft.com/office/drawing/2014/main" id="{A9E3E2C2-9A1F-59E1-B19D-AC9D1ECADF6D}"/>
              </a:ext>
            </a:extLst>
          </p:cNvPr>
          <p:cNvSpPr txBox="1"/>
          <p:nvPr/>
        </p:nvSpPr>
        <p:spPr>
          <a:xfrm>
            <a:off x="432262" y="6282466"/>
            <a:ext cx="7356274" cy="307777"/>
          </a:xfrm>
          <a:prstGeom prst="rect">
            <a:avLst/>
          </a:prstGeom>
          <a:noFill/>
        </p:spPr>
        <p:txBody>
          <a:bodyPr wrap="square" rtlCol="0">
            <a:spAutoFit/>
          </a:bodyPr>
          <a:lstStyle/>
          <a:p>
            <a:r>
              <a:rPr lang="en-GB" sz="1400" dirty="0"/>
              <a:t>Images- D-Day servicemen </a:t>
            </a:r>
            <a:r>
              <a:rPr lang="en-GB" sz="1200" dirty="0"/>
              <a:t>Normandy</a:t>
            </a:r>
            <a:r>
              <a:rPr lang="en-GB" sz="1400" dirty="0"/>
              <a:t>.      Murmuration, National Gallery of Victoria.</a:t>
            </a:r>
          </a:p>
        </p:txBody>
      </p:sp>
      <p:pic>
        <p:nvPicPr>
          <p:cNvPr id="6" name="Picture 5" descr="A mosaic arch in front of a building&#10;&#10;Description automatically generated">
            <a:extLst>
              <a:ext uri="{FF2B5EF4-FFF2-40B4-BE49-F238E27FC236}">
                <a16:creationId xmlns:a16="http://schemas.microsoft.com/office/drawing/2014/main" id="{048F2050-1CE8-ED37-F3BD-C74B475CA76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58088" y="132281"/>
            <a:ext cx="3071027" cy="1846053"/>
          </a:xfrm>
          <a:prstGeom prst="rect">
            <a:avLst/>
          </a:prstGeom>
        </p:spPr>
      </p:pic>
      <p:pic>
        <p:nvPicPr>
          <p:cNvPr id="11" name="Picture 10" descr="A stained glass window in a park&#10;&#10;Description automatically generated">
            <a:extLst>
              <a:ext uri="{FF2B5EF4-FFF2-40B4-BE49-F238E27FC236}">
                <a16:creationId xmlns:a16="http://schemas.microsoft.com/office/drawing/2014/main" id="{95A7E513-FA00-10A9-E2E4-1E70B6F21EC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21817" y="1706376"/>
            <a:ext cx="2443035" cy="2424023"/>
          </a:xfrm>
          <a:prstGeom prst="rect">
            <a:avLst/>
          </a:prstGeom>
        </p:spPr>
      </p:pic>
      <p:pic>
        <p:nvPicPr>
          <p:cNvPr id="13" name="Picture 12" descr="A large white building with a large archway&#10;&#10;Description automatically generated with medium confidence">
            <a:extLst>
              <a:ext uri="{FF2B5EF4-FFF2-40B4-BE49-F238E27FC236}">
                <a16:creationId xmlns:a16="http://schemas.microsoft.com/office/drawing/2014/main" id="{BA83CCB6-7BB4-3024-8F87-794ADD3D03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86596" y="2464569"/>
            <a:ext cx="2603879" cy="1613140"/>
          </a:xfrm>
          <a:prstGeom prst="rect">
            <a:avLst/>
          </a:prstGeom>
        </p:spPr>
      </p:pic>
      <p:pic>
        <p:nvPicPr>
          <p:cNvPr id="15" name="Picture 14" descr="A stone building with a large lawn&#10;&#10;Description automatically generated">
            <a:extLst>
              <a:ext uri="{FF2B5EF4-FFF2-40B4-BE49-F238E27FC236}">
                <a16:creationId xmlns:a16="http://schemas.microsoft.com/office/drawing/2014/main" id="{55873AAB-6E99-88F0-A178-405DD6D87BB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63654" y="5406515"/>
            <a:ext cx="2759360" cy="1241712"/>
          </a:xfrm>
          <a:prstGeom prst="rect">
            <a:avLst/>
          </a:prstGeom>
        </p:spPr>
      </p:pic>
      <p:pic>
        <p:nvPicPr>
          <p:cNvPr id="17" name="Picture 16" descr="A building with a blue door&#10;&#10;Description automatically generated">
            <a:extLst>
              <a:ext uri="{FF2B5EF4-FFF2-40B4-BE49-F238E27FC236}">
                <a16:creationId xmlns:a16="http://schemas.microsoft.com/office/drawing/2014/main" id="{F4481B92-7A9C-7AF7-A4B4-43E77E26D7B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032320" y="3800415"/>
            <a:ext cx="2062668" cy="1432362"/>
          </a:xfrm>
          <a:prstGeom prst="rect">
            <a:avLst/>
          </a:prstGeom>
        </p:spPr>
      </p:pic>
    </p:spTree>
    <p:extLst>
      <p:ext uri="{BB962C8B-B14F-4D97-AF65-F5344CB8AC3E}">
        <p14:creationId xmlns:p14="http://schemas.microsoft.com/office/powerpoint/2010/main" val="1576885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3" name="Oval 12">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Freeform: Shape 16">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70F269-2134-9DCE-DF7C-7C8279B213F0}"/>
              </a:ext>
            </a:extLst>
          </p:cNvPr>
          <p:cNvSpPr>
            <a:spLocks noGrp="1"/>
          </p:cNvSpPr>
          <p:nvPr>
            <p:ph type="title"/>
          </p:nvPr>
        </p:nvSpPr>
        <p:spPr>
          <a:xfrm>
            <a:off x="540000" y="540000"/>
            <a:ext cx="5914588" cy="1879836"/>
          </a:xfrm>
        </p:spPr>
        <p:txBody>
          <a:bodyPr anchor="t">
            <a:normAutofit fontScale="90000"/>
          </a:bodyPr>
          <a:lstStyle/>
          <a:p>
            <a:r>
              <a:rPr lang="en-GB" dirty="0"/>
              <a:t>Stained glass panel in wood frame</a:t>
            </a:r>
            <a:r>
              <a:rPr lang="en-GB" sz="4700" dirty="0"/>
              <a:t>.</a:t>
            </a:r>
          </a:p>
        </p:txBody>
      </p:sp>
      <p:sp>
        <p:nvSpPr>
          <p:cNvPr id="3" name="Content Placeholder 2">
            <a:extLst>
              <a:ext uri="{FF2B5EF4-FFF2-40B4-BE49-F238E27FC236}">
                <a16:creationId xmlns:a16="http://schemas.microsoft.com/office/drawing/2014/main" id="{0AE590CE-B5EA-3287-364E-C947C2C3114A}"/>
              </a:ext>
            </a:extLst>
          </p:cNvPr>
          <p:cNvSpPr>
            <a:spLocks noGrp="1"/>
          </p:cNvSpPr>
          <p:nvPr>
            <p:ph idx="1"/>
          </p:nvPr>
        </p:nvSpPr>
        <p:spPr>
          <a:xfrm>
            <a:off x="550862" y="2335286"/>
            <a:ext cx="4967811" cy="3973439"/>
          </a:xfrm>
        </p:spPr>
        <p:txBody>
          <a:bodyPr anchor="t">
            <a:normAutofit fontScale="85000" lnSpcReduction="10000"/>
          </a:bodyPr>
          <a:lstStyle/>
          <a:p>
            <a:pPr marL="0" indent="0">
              <a:lnSpc>
                <a:spcPct val="115000"/>
              </a:lnSpc>
              <a:buNone/>
            </a:pPr>
            <a:r>
              <a:rPr lang="en-GB" sz="2400" dirty="0">
                <a:latin typeface="+mj-lt"/>
              </a:rPr>
              <a:t>Visual gateway.</a:t>
            </a:r>
          </a:p>
          <a:p>
            <a:pPr>
              <a:lnSpc>
                <a:spcPct val="115000"/>
              </a:lnSpc>
            </a:pPr>
            <a:endParaRPr lang="en-GB" sz="2400" dirty="0">
              <a:latin typeface="+mj-lt"/>
            </a:endParaRPr>
          </a:p>
          <a:p>
            <a:pPr marL="0" indent="0">
              <a:lnSpc>
                <a:spcPct val="115000"/>
              </a:lnSpc>
              <a:buNone/>
            </a:pPr>
            <a:r>
              <a:rPr lang="en-GB" sz="2400" dirty="0">
                <a:latin typeface="+mj-lt"/>
              </a:rPr>
              <a:t>Durable- example, Unity Healthcare, DC.</a:t>
            </a:r>
          </a:p>
          <a:p>
            <a:pPr marL="0" indent="0">
              <a:lnSpc>
                <a:spcPct val="115000"/>
              </a:lnSpc>
              <a:buNone/>
            </a:pPr>
            <a:r>
              <a:rPr lang="en-GB" sz="2400" dirty="0">
                <a:latin typeface="+mj-lt"/>
              </a:rPr>
              <a:t>Fine detail and dramatic effect from afar- Beautiful (</a:t>
            </a:r>
            <a:r>
              <a:rPr lang="en-GB" sz="2400" dirty="0" err="1">
                <a:latin typeface="+mj-lt"/>
              </a:rPr>
              <a:t>Noga,M</a:t>
            </a:r>
            <a:r>
              <a:rPr lang="en-GB" sz="2400" dirty="0">
                <a:latin typeface="+mj-lt"/>
              </a:rPr>
              <a:t>. 2018)</a:t>
            </a:r>
          </a:p>
          <a:p>
            <a:pPr>
              <a:lnSpc>
                <a:spcPct val="115000"/>
              </a:lnSpc>
            </a:pPr>
            <a:endParaRPr lang="en-GB" sz="2400" dirty="0">
              <a:latin typeface="+mj-lt"/>
            </a:endParaRPr>
          </a:p>
          <a:p>
            <a:pPr marL="0" indent="0">
              <a:lnSpc>
                <a:spcPct val="115000"/>
              </a:lnSpc>
              <a:buNone/>
            </a:pPr>
            <a:r>
              <a:rPr lang="en-GB" sz="2400" dirty="0">
                <a:latin typeface="+mj-lt"/>
              </a:rPr>
              <a:t>Longevity- 10, 50, 100 years time.</a:t>
            </a:r>
          </a:p>
          <a:p>
            <a:pPr>
              <a:lnSpc>
                <a:spcPct val="115000"/>
              </a:lnSpc>
            </a:pPr>
            <a:endParaRPr lang="en-GB" sz="2400" dirty="0">
              <a:latin typeface="+mj-lt"/>
            </a:endParaRPr>
          </a:p>
          <a:p>
            <a:pPr marL="0" indent="0">
              <a:lnSpc>
                <a:spcPct val="115000"/>
              </a:lnSpc>
              <a:buNone/>
            </a:pPr>
            <a:r>
              <a:rPr lang="en-GB" sz="2400" dirty="0">
                <a:latin typeface="+mj-lt"/>
              </a:rPr>
              <a:t>                Similar monuments-</a:t>
            </a:r>
          </a:p>
          <a:p>
            <a:pPr>
              <a:lnSpc>
                <a:spcPct val="115000"/>
              </a:lnSpc>
            </a:pPr>
            <a:endParaRPr lang="en-GB" sz="1500" dirty="0">
              <a:latin typeface="+mj-lt"/>
            </a:endParaRPr>
          </a:p>
          <a:p>
            <a:pPr>
              <a:lnSpc>
                <a:spcPct val="115000"/>
              </a:lnSpc>
            </a:pPr>
            <a:endParaRPr lang="en-GB" sz="1500" dirty="0">
              <a:latin typeface="+mj-lt"/>
            </a:endParaRPr>
          </a:p>
          <a:p>
            <a:pPr>
              <a:lnSpc>
                <a:spcPct val="115000"/>
              </a:lnSpc>
            </a:pPr>
            <a:endParaRPr lang="en-GB" sz="1500" dirty="0">
              <a:latin typeface="+mj-lt"/>
            </a:endParaRPr>
          </a:p>
          <a:p>
            <a:pPr>
              <a:lnSpc>
                <a:spcPct val="115000"/>
              </a:lnSpc>
            </a:pPr>
            <a:endParaRPr lang="en-GB" sz="1500" dirty="0">
              <a:latin typeface="+mj-lt"/>
            </a:endParaRPr>
          </a:p>
        </p:txBody>
      </p:sp>
      <p:pic>
        <p:nvPicPr>
          <p:cNvPr id="5" name="Picture 4">
            <a:extLst>
              <a:ext uri="{FF2B5EF4-FFF2-40B4-BE49-F238E27FC236}">
                <a16:creationId xmlns:a16="http://schemas.microsoft.com/office/drawing/2014/main" id="{59E75B84-B464-3AC0-7612-237B3E649D4B}"/>
              </a:ext>
            </a:extLst>
          </p:cNvPr>
          <p:cNvPicPr>
            <a:picLocks noChangeAspect="1"/>
          </p:cNvPicPr>
          <p:nvPr/>
        </p:nvPicPr>
        <p:blipFill>
          <a:blip r:embed="rId3"/>
          <a:stretch>
            <a:fillRect/>
          </a:stretch>
        </p:blipFill>
        <p:spPr>
          <a:xfrm>
            <a:off x="6062074" y="1444561"/>
            <a:ext cx="4442909" cy="3973439"/>
          </a:xfrm>
          <a:prstGeom prst="rect">
            <a:avLst/>
          </a:prstGeom>
        </p:spPr>
      </p:pic>
      <p:sp>
        <p:nvSpPr>
          <p:cNvPr id="7" name="TextBox 6">
            <a:extLst>
              <a:ext uri="{FF2B5EF4-FFF2-40B4-BE49-F238E27FC236}">
                <a16:creationId xmlns:a16="http://schemas.microsoft.com/office/drawing/2014/main" id="{39684FEC-182E-A8C2-F9C0-0E8FFC63B6D0}"/>
              </a:ext>
            </a:extLst>
          </p:cNvPr>
          <p:cNvSpPr txBox="1"/>
          <p:nvPr/>
        </p:nvSpPr>
        <p:spPr>
          <a:xfrm>
            <a:off x="9326880" y="5577840"/>
            <a:ext cx="2585257" cy="1015663"/>
          </a:xfrm>
          <a:prstGeom prst="rect">
            <a:avLst/>
          </a:prstGeom>
          <a:noFill/>
        </p:spPr>
        <p:txBody>
          <a:bodyPr wrap="square" rtlCol="0">
            <a:spAutoFit/>
          </a:bodyPr>
          <a:lstStyle/>
          <a:p>
            <a:r>
              <a:rPr lang="en-GB" sz="1000" b="1" dirty="0">
                <a:effectLst/>
                <a:latin typeface="Aptos" panose="020B0004020202020204" pitchFamily="34" charset="0"/>
                <a:ea typeface="Aptos" panose="020B0004020202020204" pitchFamily="34" charset="0"/>
                <a:cs typeface="Times New Roman" panose="02020603050405020304" pitchFamily="18" charset="0"/>
              </a:rPr>
              <a:t>Coloured glass monument-Sir Nicholas George Winton. Hungary. </a:t>
            </a:r>
          </a:p>
          <a:p>
            <a:r>
              <a:rPr lang="en-GB" sz="1000" b="1" dirty="0">
                <a:effectLst/>
                <a:latin typeface="Aptos" panose="020B0004020202020204" pitchFamily="34" charset="0"/>
                <a:ea typeface="Aptos" panose="020B0004020202020204" pitchFamily="34" charset="0"/>
                <a:cs typeface="Times New Roman" panose="02020603050405020304" pitchFamily="18" charset="0"/>
              </a:rPr>
              <a:t>Geoffrey Wallace, Towards a glass monument. </a:t>
            </a:r>
          </a:p>
          <a:p>
            <a:r>
              <a:rPr lang="en-GB" sz="1000" b="1" dirty="0">
                <a:effectLst/>
                <a:latin typeface="Aptos" panose="020B0004020202020204" pitchFamily="34" charset="0"/>
                <a:ea typeface="Aptos" panose="020B0004020202020204" pitchFamily="34" charset="0"/>
                <a:cs typeface="Times New Roman" panose="02020603050405020304" pitchFamily="18" charset="0"/>
              </a:rPr>
              <a:t>Crich Tramway Village. </a:t>
            </a:r>
          </a:p>
          <a:p>
            <a:r>
              <a:rPr lang="en-GB" sz="1000" b="1" dirty="0">
                <a:effectLst/>
                <a:latin typeface="Aptos" panose="020B0004020202020204" pitchFamily="34" charset="0"/>
                <a:ea typeface="Aptos" panose="020B0004020202020204" pitchFamily="34" charset="0"/>
                <a:cs typeface="Times New Roman" panose="02020603050405020304" pitchFamily="18" charset="0"/>
              </a:rPr>
              <a:t>Unity Healthcare facility, Washington DC. </a:t>
            </a:r>
            <a:endParaRPr lang="en-GB" sz="1000" dirty="0"/>
          </a:p>
        </p:txBody>
      </p:sp>
    </p:spTree>
    <p:extLst>
      <p:ext uri="{BB962C8B-B14F-4D97-AF65-F5344CB8AC3E}">
        <p14:creationId xmlns:p14="http://schemas.microsoft.com/office/powerpoint/2010/main" val="3071469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1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7D35B-56BA-4088-56E0-BC9F87E6CC35}"/>
              </a:ext>
            </a:extLst>
          </p:cNvPr>
          <p:cNvSpPr>
            <a:spLocks noGrp="1"/>
          </p:cNvSpPr>
          <p:nvPr>
            <p:ph type="title"/>
          </p:nvPr>
        </p:nvSpPr>
        <p:spPr>
          <a:xfrm>
            <a:off x="540000" y="516727"/>
            <a:ext cx="11101135" cy="508062"/>
          </a:xfrm>
        </p:spPr>
        <p:txBody>
          <a:bodyPr>
            <a:noAutofit/>
          </a:bodyPr>
          <a:lstStyle/>
          <a:p>
            <a:r>
              <a:rPr lang="en-GB" sz="4000" dirty="0"/>
              <a:t>Themes-</a:t>
            </a:r>
          </a:p>
        </p:txBody>
      </p:sp>
      <p:graphicFrame>
        <p:nvGraphicFramePr>
          <p:cNvPr id="22" name="Content Placeholder 2">
            <a:extLst>
              <a:ext uri="{FF2B5EF4-FFF2-40B4-BE49-F238E27FC236}">
                <a16:creationId xmlns:a16="http://schemas.microsoft.com/office/drawing/2014/main" id="{8C2AF7D6-0ACB-31FC-6BF9-6AD6EBC40308}"/>
              </a:ext>
            </a:extLst>
          </p:cNvPr>
          <p:cNvGraphicFramePr>
            <a:graphicFrameLocks noGrp="1"/>
          </p:cNvGraphicFramePr>
          <p:nvPr>
            <p:ph idx="1"/>
            <p:extLst>
              <p:ext uri="{D42A27DB-BD31-4B8C-83A1-F6EECF244321}">
                <p14:modId xmlns:p14="http://schemas.microsoft.com/office/powerpoint/2010/main" val="1094676629"/>
              </p:ext>
            </p:extLst>
          </p:nvPr>
        </p:nvGraphicFramePr>
        <p:xfrm>
          <a:off x="297116" y="359965"/>
          <a:ext cx="6512409" cy="61380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group of books on a table&#10;&#10;Description automatically generated">
            <a:extLst>
              <a:ext uri="{FF2B5EF4-FFF2-40B4-BE49-F238E27FC236}">
                <a16:creationId xmlns:a16="http://schemas.microsoft.com/office/drawing/2014/main" id="{3930015B-01F1-A7BF-63CB-FD35A62646D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flipH="1">
            <a:off x="6747550" y="5187653"/>
            <a:ext cx="1628103" cy="961483"/>
          </a:xfrm>
          <a:prstGeom prst="rect">
            <a:avLst/>
          </a:prstGeom>
        </p:spPr>
      </p:pic>
      <p:pic>
        <p:nvPicPr>
          <p:cNvPr id="7" name="Picture 6" descr="A person holding a book&#10;&#10;Description automatically generated">
            <a:extLst>
              <a:ext uri="{FF2B5EF4-FFF2-40B4-BE49-F238E27FC236}">
                <a16:creationId xmlns:a16="http://schemas.microsoft.com/office/drawing/2014/main" id="{9F1843DC-A29E-6742-036B-170F6387FDD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400000">
            <a:off x="9775883" y="909321"/>
            <a:ext cx="2636114" cy="1285270"/>
          </a:xfrm>
          <a:prstGeom prst="rect">
            <a:avLst/>
          </a:prstGeom>
        </p:spPr>
      </p:pic>
      <p:pic>
        <p:nvPicPr>
          <p:cNvPr id="11" name="Picture 10" descr="A piece of paper with text&#10;&#10;Description automatically generated">
            <a:extLst>
              <a:ext uri="{FF2B5EF4-FFF2-40B4-BE49-F238E27FC236}">
                <a16:creationId xmlns:a16="http://schemas.microsoft.com/office/drawing/2014/main" id="{C578D141-A884-F42D-6023-351D42ED882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013029" y="5214706"/>
            <a:ext cx="2431153" cy="1094019"/>
          </a:xfrm>
          <a:prstGeom prst="rect">
            <a:avLst/>
          </a:prstGeom>
        </p:spPr>
      </p:pic>
      <p:pic>
        <p:nvPicPr>
          <p:cNvPr id="13" name="Picture 12" descr="A map of a city&#10;&#10;Description automatically generated">
            <a:extLst>
              <a:ext uri="{FF2B5EF4-FFF2-40B4-BE49-F238E27FC236}">
                <a16:creationId xmlns:a16="http://schemas.microsoft.com/office/drawing/2014/main" id="{F11981EE-FC3E-087E-FDBD-8477C974E222}"/>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943334" y="1226084"/>
            <a:ext cx="1285271" cy="1607717"/>
          </a:xfrm>
          <a:prstGeom prst="rect">
            <a:avLst/>
          </a:prstGeom>
        </p:spPr>
      </p:pic>
      <p:pic>
        <p:nvPicPr>
          <p:cNvPr id="15" name="Picture 14" descr="A map of a church&#10;&#10;Description automatically generated">
            <a:extLst>
              <a:ext uri="{FF2B5EF4-FFF2-40B4-BE49-F238E27FC236}">
                <a16:creationId xmlns:a16="http://schemas.microsoft.com/office/drawing/2014/main" id="{B302F715-6982-2524-FCE4-00D3BEDFC462}"/>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035200" y="233898"/>
            <a:ext cx="1414841" cy="1073321"/>
          </a:xfrm>
          <a:prstGeom prst="rect">
            <a:avLst/>
          </a:prstGeom>
        </p:spPr>
      </p:pic>
      <p:pic>
        <p:nvPicPr>
          <p:cNvPr id="16" name="Picture 15">
            <a:extLst>
              <a:ext uri="{FF2B5EF4-FFF2-40B4-BE49-F238E27FC236}">
                <a16:creationId xmlns:a16="http://schemas.microsoft.com/office/drawing/2014/main" id="{C066EA61-663C-444E-AA14-49610065FC12}"/>
              </a:ext>
            </a:extLst>
          </p:cNvPr>
          <p:cNvPicPr>
            <a:picLocks noChangeAspect="1"/>
          </p:cNvPicPr>
          <p:nvPr/>
        </p:nvPicPr>
        <p:blipFill>
          <a:blip r:embed="rId13"/>
          <a:stretch>
            <a:fillRect/>
          </a:stretch>
        </p:blipFill>
        <p:spPr>
          <a:xfrm>
            <a:off x="8698435" y="3071308"/>
            <a:ext cx="2431152" cy="1746709"/>
          </a:xfrm>
          <a:prstGeom prst="rect">
            <a:avLst/>
          </a:prstGeom>
        </p:spPr>
      </p:pic>
      <p:pic>
        <p:nvPicPr>
          <p:cNvPr id="20" name="Picture 19" descr="A painting of a person holding a staff&#10;&#10;Description automatically generated">
            <a:extLst>
              <a:ext uri="{FF2B5EF4-FFF2-40B4-BE49-F238E27FC236}">
                <a16:creationId xmlns:a16="http://schemas.microsoft.com/office/drawing/2014/main" id="{26047EFC-6525-A60E-3B1E-D004C9D8E3BE}"/>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6858766" y="2309194"/>
            <a:ext cx="1246909" cy="2003367"/>
          </a:xfrm>
          <a:prstGeom prst="rect">
            <a:avLst/>
          </a:prstGeom>
        </p:spPr>
      </p:pic>
      <p:pic>
        <p:nvPicPr>
          <p:cNvPr id="4" name="Picture 3" descr="A map of a city&#10;&#10;Description automatically generated">
            <a:extLst>
              <a:ext uri="{FF2B5EF4-FFF2-40B4-BE49-F238E27FC236}">
                <a16:creationId xmlns:a16="http://schemas.microsoft.com/office/drawing/2014/main" id="{57BF2A87-59E4-B054-28D3-81C320997A92}"/>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6809525" y="233898"/>
            <a:ext cx="2203504" cy="1412021"/>
          </a:xfrm>
          <a:prstGeom prst="rect">
            <a:avLst/>
          </a:prstGeom>
        </p:spPr>
      </p:pic>
      <p:pic>
        <p:nvPicPr>
          <p:cNvPr id="8" name="Picture 7" descr="A red and white shield with lions and black triangles&#10;&#10;Description automatically generated">
            <a:extLst>
              <a:ext uri="{FF2B5EF4-FFF2-40B4-BE49-F238E27FC236}">
                <a16:creationId xmlns:a16="http://schemas.microsoft.com/office/drawing/2014/main" id="{DE1F4D21-8F4D-DB11-5DD9-5310773E7D01}"/>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475781" y="5425041"/>
            <a:ext cx="760663" cy="873354"/>
          </a:xfrm>
          <a:prstGeom prst="rect">
            <a:avLst/>
          </a:prstGeom>
        </p:spPr>
      </p:pic>
      <p:pic>
        <p:nvPicPr>
          <p:cNvPr id="9" name="Picture 8">
            <a:extLst>
              <a:ext uri="{FF2B5EF4-FFF2-40B4-BE49-F238E27FC236}">
                <a16:creationId xmlns:a16="http://schemas.microsoft.com/office/drawing/2014/main" id="{431AE43B-73A3-9218-CFA7-EBED2B47691C}"/>
              </a:ext>
            </a:extLst>
          </p:cNvPr>
          <p:cNvPicPr>
            <a:picLocks noChangeAspect="1"/>
          </p:cNvPicPr>
          <p:nvPr/>
        </p:nvPicPr>
        <p:blipFill>
          <a:blip r:embed="rId17"/>
          <a:stretch>
            <a:fillRect/>
          </a:stretch>
        </p:blipFill>
        <p:spPr>
          <a:xfrm>
            <a:off x="4462307" y="5506128"/>
            <a:ext cx="1656052" cy="1037406"/>
          </a:xfrm>
          <a:prstGeom prst="rect">
            <a:avLst/>
          </a:prstGeom>
        </p:spPr>
      </p:pic>
      <p:pic>
        <p:nvPicPr>
          <p:cNvPr id="12" name="Picture 11" descr="A logo of a university&#10;&#10;Description automatically generated">
            <a:extLst>
              <a:ext uri="{FF2B5EF4-FFF2-40B4-BE49-F238E27FC236}">
                <a16:creationId xmlns:a16="http://schemas.microsoft.com/office/drawing/2014/main" id="{DFEC3208-AEB7-102F-6646-66C77F00B8F2}"/>
              </a:ext>
            </a:extLst>
          </p:cNvPr>
          <p:cNvPicPr>
            <a:picLocks noChangeAspect="1"/>
          </p:cNvPicPr>
          <p:nvPr/>
        </p:nvPicPr>
        <p:blipFill>
          <a:blip r:embed="rId18"/>
          <a:stretch>
            <a:fillRect/>
          </a:stretch>
        </p:blipFill>
        <p:spPr>
          <a:xfrm>
            <a:off x="156579" y="5465810"/>
            <a:ext cx="836624" cy="883684"/>
          </a:xfrm>
          <a:prstGeom prst="rect">
            <a:avLst/>
          </a:prstGeom>
        </p:spPr>
      </p:pic>
      <p:pic>
        <p:nvPicPr>
          <p:cNvPr id="17" name="Picture 16">
            <a:extLst>
              <a:ext uri="{FF2B5EF4-FFF2-40B4-BE49-F238E27FC236}">
                <a16:creationId xmlns:a16="http://schemas.microsoft.com/office/drawing/2014/main" id="{2976A250-8B25-8FB8-1575-506E3F01BEDC}"/>
              </a:ext>
            </a:extLst>
          </p:cNvPr>
          <p:cNvPicPr>
            <a:picLocks noChangeAspect="1"/>
          </p:cNvPicPr>
          <p:nvPr/>
        </p:nvPicPr>
        <p:blipFill>
          <a:blip r:embed="rId19"/>
          <a:stretch>
            <a:fillRect/>
          </a:stretch>
        </p:blipFill>
        <p:spPr>
          <a:xfrm>
            <a:off x="168583" y="3144177"/>
            <a:ext cx="991607" cy="569646"/>
          </a:xfrm>
          <a:prstGeom prst="rect">
            <a:avLst/>
          </a:prstGeom>
        </p:spPr>
      </p:pic>
      <p:sp>
        <p:nvSpPr>
          <p:cNvPr id="3" name="TextBox 2">
            <a:extLst>
              <a:ext uri="{FF2B5EF4-FFF2-40B4-BE49-F238E27FC236}">
                <a16:creationId xmlns:a16="http://schemas.microsoft.com/office/drawing/2014/main" id="{80D24E54-896D-AA5A-C40A-D8E4B730347E}"/>
              </a:ext>
            </a:extLst>
          </p:cNvPr>
          <p:cNvSpPr txBox="1"/>
          <p:nvPr/>
        </p:nvSpPr>
        <p:spPr>
          <a:xfrm>
            <a:off x="6607988" y="4134863"/>
            <a:ext cx="2203503" cy="1077218"/>
          </a:xfrm>
          <a:prstGeom prst="rect">
            <a:avLst/>
          </a:prstGeom>
          <a:solidFill>
            <a:schemeClr val="accent1">
              <a:lumMod val="50000"/>
              <a:alpha val="71000"/>
            </a:schemeClr>
          </a:solidFill>
        </p:spPr>
        <p:txBody>
          <a:bodyPr wrap="square" rtlCol="0">
            <a:spAutoFit/>
          </a:bodyPr>
          <a:lstStyle/>
          <a:p>
            <a:r>
              <a:rPr lang="en-GB" sz="3200" b="1" dirty="0"/>
              <a:t>Constant Themes</a:t>
            </a:r>
          </a:p>
        </p:txBody>
      </p:sp>
      <p:sp>
        <p:nvSpPr>
          <p:cNvPr id="6" name="TextBox 5">
            <a:extLst>
              <a:ext uri="{FF2B5EF4-FFF2-40B4-BE49-F238E27FC236}">
                <a16:creationId xmlns:a16="http://schemas.microsoft.com/office/drawing/2014/main" id="{6D5667E0-68F5-EC00-74D1-7CF45BB0749E}"/>
              </a:ext>
            </a:extLst>
          </p:cNvPr>
          <p:cNvSpPr txBox="1"/>
          <p:nvPr/>
        </p:nvSpPr>
        <p:spPr>
          <a:xfrm>
            <a:off x="6768043" y="1793184"/>
            <a:ext cx="2063941" cy="369332"/>
          </a:xfrm>
          <a:prstGeom prst="rect">
            <a:avLst/>
          </a:prstGeom>
          <a:solidFill>
            <a:schemeClr val="accent3">
              <a:lumMod val="75000"/>
              <a:alpha val="57000"/>
            </a:schemeClr>
          </a:solidFill>
        </p:spPr>
        <p:txBody>
          <a:bodyPr wrap="square" rtlCol="0">
            <a:spAutoFit/>
          </a:bodyPr>
          <a:lstStyle/>
          <a:p>
            <a:r>
              <a:rPr lang="en-GB" dirty="0"/>
              <a:t>Consultation</a:t>
            </a:r>
          </a:p>
        </p:txBody>
      </p:sp>
      <p:sp>
        <p:nvSpPr>
          <p:cNvPr id="10" name="TextBox 9">
            <a:extLst>
              <a:ext uri="{FF2B5EF4-FFF2-40B4-BE49-F238E27FC236}">
                <a16:creationId xmlns:a16="http://schemas.microsoft.com/office/drawing/2014/main" id="{D02165CC-09D7-CDA5-AD74-80654E972AA3}"/>
              </a:ext>
            </a:extLst>
          </p:cNvPr>
          <p:cNvSpPr txBox="1"/>
          <p:nvPr/>
        </p:nvSpPr>
        <p:spPr>
          <a:xfrm>
            <a:off x="1215903" y="1122553"/>
            <a:ext cx="1685488" cy="369332"/>
          </a:xfrm>
          <a:prstGeom prst="rect">
            <a:avLst/>
          </a:prstGeom>
          <a:solidFill>
            <a:schemeClr val="accent3">
              <a:lumMod val="60000"/>
              <a:lumOff val="40000"/>
              <a:alpha val="45000"/>
            </a:schemeClr>
          </a:solidFill>
        </p:spPr>
        <p:txBody>
          <a:bodyPr wrap="square" rtlCol="0">
            <a:spAutoFit/>
          </a:bodyPr>
          <a:lstStyle/>
          <a:p>
            <a:r>
              <a:rPr lang="en-GB" dirty="0"/>
              <a:t>International</a:t>
            </a:r>
          </a:p>
        </p:txBody>
      </p:sp>
      <p:sp>
        <p:nvSpPr>
          <p:cNvPr id="14" name="TextBox 13">
            <a:extLst>
              <a:ext uri="{FF2B5EF4-FFF2-40B4-BE49-F238E27FC236}">
                <a16:creationId xmlns:a16="http://schemas.microsoft.com/office/drawing/2014/main" id="{E13FC0DF-D2A8-5EBB-E9D6-B536AC9CEBAD}"/>
              </a:ext>
            </a:extLst>
          </p:cNvPr>
          <p:cNvSpPr txBox="1"/>
          <p:nvPr/>
        </p:nvSpPr>
        <p:spPr>
          <a:xfrm>
            <a:off x="297116" y="4015241"/>
            <a:ext cx="991607" cy="369332"/>
          </a:xfrm>
          <a:prstGeom prst="rect">
            <a:avLst/>
          </a:prstGeom>
          <a:solidFill>
            <a:schemeClr val="accent2">
              <a:lumMod val="50000"/>
              <a:alpha val="88000"/>
            </a:schemeClr>
          </a:solidFill>
        </p:spPr>
        <p:txBody>
          <a:bodyPr wrap="square" rtlCol="0">
            <a:spAutoFit/>
          </a:bodyPr>
          <a:lstStyle/>
          <a:p>
            <a:r>
              <a:rPr lang="en-GB" dirty="0"/>
              <a:t>Ethics</a:t>
            </a:r>
          </a:p>
        </p:txBody>
      </p:sp>
      <p:sp>
        <p:nvSpPr>
          <p:cNvPr id="19" name="TextBox 18">
            <a:extLst>
              <a:ext uri="{FF2B5EF4-FFF2-40B4-BE49-F238E27FC236}">
                <a16:creationId xmlns:a16="http://schemas.microsoft.com/office/drawing/2014/main" id="{C57A4A3B-7B7C-7F0A-5F27-C0B256DD5FA6}"/>
              </a:ext>
            </a:extLst>
          </p:cNvPr>
          <p:cNvSpPr txBox="1"/>
          <p:nvPr/>
        </p:nvSpPr>
        <p:spPr>
          <a:xfrm>
            <a:off x="9154160" y="516727"/>
            <a:ext cx="1201705" cy="646331"/>
          </a:xfrm>
          <a:prstGeom prst="rect">
            <a:avLst/>
          </a:prstGeom>
          <a:solidFill>
            <a:schemeClr val="accent2">
              <a:lumMod val="60000"/>
              <a:lumOff val="40000"/>
              <a:alpha val="33000"/>
            </a:schemeClr>
          </a:solidFill>
        </p:spPr>
        <p:txBody>
          <a:bodyPr wrap="square" rtlCol="0">
            <a:spAutoFit/>
          </a:bodyPr>
          <a:lstStyle/>
          <a:p>
            <a:r>
              <a:rPr lang="en-GB" dirty="0"/>
              <a:t>Town growth</a:t>
            </a:r>
          </a:p>
        </p:txBody>
      </p:sp>
      <p:pic>
        <p:nvPicPr>
          <p:cNvPr id="23" name="Picture 22" descr="A mosaic arch in front of a building&#10;&#10;Description automatically generated">
            <a:extLst>
              <a:ext uri="{FF2B5EF4-FFF2-40B4-BE49-F238E27FC236}">
                <a16:creationId xmlns:a16="http://schemas.microsoft.com/office/drawing/2014/main" id="{2ABE5109-6C63-0AB6-05A2-F2E72CAF9406}"/>
              </a:ext>
            </a:extLst>
          </p:cNvPr>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726999" y="2732905"/>
            <a:ext cx="1662218" cy="1392190"/>
          </a:xfrm>
          <a:prstGeom prst="rect">
            <a:avLst/>
          </a:prstGeom>
        </p:spPr>
      </p:pic>
    </p:spTree>
    <p:extLst>
      <p:ext uri="{BB962C8B-B14F-4D97-AF65-F5344CB8AC3E}">
        <p14:creationId xmlns:p14="http://schemas.microsoft.com/office/powerpoint/2010/main" val="4724905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8" name="Rectangle 37">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1" name="Group 40">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6" name="Rectangle 45">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4" name="Rectangle 43">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Rectangle 48">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CD70190C-F742-D48A-584D-FED8C9CB19EA}"/>
              </a:ext>
            </a:extLst>
          </p:cNvPr>
          <p:cNvSpPr>
            <a:spLocks noGrp="1"/>
          </p:cNvSpPr>
          <p:nvPr>
            <p:ph type="title"/>
          </p:nvPr>
        </p:nvSpPr>
        <p:spPr>
          <a:xfrm>
            <a:off x="198291" y="540000"/>
            <a:ext cx="11442845" cy="2186096"/>
          </a:xfrm>
        </p:spPr>
        <p:txBody>
          <a:bodyPr anchor="t">
            <a:normAutofit/>
          </a:bodyPr>
          <a:lstStyle/>
          <a:p>
            <a:r>
              <a:rPr lang="en-GB" dirty="0"/>
              <a:t>Ambition-</a:t>
            </a:r>
          </a:p>
        </p:txBody>
      </p:sp>
      <p:sp>
        <p:nvSpPr>
          <p:cNvPr id="3" name="Content Placeholder 2">
            <a:extLst>
              <a:ext uri="{FF2B5EF4-FFF2-40B4-BE49-F238E27FC236}">
                <a16:creationId xmlns:a16="http://schemas.microsoft.com/office/drawing/2014/main" id="{35A74103-E01C-AC4B-72B9-0AE37BD907D6}"/>
              </a:ext>
            </a:extLst>
          </p:cNvPr>
          <p:cNvSpPr>
            <a:spLocks noGrp="1"/>
          </p:cNvSpPr>
          <p:nvPr>
            <p:ph idx="1"/>
          </p:nvPr>
        </p:nvSpPr>
        <p:spPr>
          <a:xfrm>
            <a:off x="6330975" y="1108994"/>
            <a:ext cx="5310161" cy="5345594"/>
          </a:xfrm>
        </p:spPr>
        <p:txBody>
          <a:bodyPr anchor="t">
            <a:noAutofit/>
          </a:bodyPr>
          <a:lstStyle/>
          <a:p>
            <a:pPr marL="0" indent="0">
              <a:buNone/>
            </a:pPr>
            <a:r>
              <a:rPr lang="en-GB" sz="2400" dirty="0">
                <a:latin typeface="+mj-lt"/>
              </a:rPr>
              <a:t>Heritage is consultative.(</a:t>
            </a:r>
            <a:r>
              <a:rPr lang="en-GB" sz="2400" dirty="0" err="1">
                <a:latin typeface="+mj-lt"/>
              </a:rPr>
              <a:t>Logan,W</a:t>
            </a:r>
            <a:r>
              <a:rPr lang="en-GB" sz="2400" dirty="0">
                <a:latin typeface="+mj-lt"/>
              </a:rPr>
              <a:t>. 2012)</a:t>
            </a:r>
          </a:p>
          <a:p>
            <a:pPr marL="0" indent="0">
              <a:buNone/>
            </a:pPr>
            <a:r>
              <a:rPr lang="en-GB" sz="2400" dirty="0">
                <a:latin typeface="+mj-lt"/>
              </a:rPr>
              <a:t>A Gateway, then and now.</a:t>
            </a:r>
          </a:p>
          <a:p>
            <a:pPr marL="0" indent="0">
              <a:buNone/>
            </a:pPr>
            <a:r>
              <a:rPr lang="en-GB" sz="2400" dirty="0">
                <a:latin typeface="+mj-lt"/>
              </a:rPr>
              <a:t>Communicating a narrative of the past and hope for the future.</a:t>
            </a:r>
          </a:p>
          <a:p>
            <a:pPr marL="0" indent="0">
              <a:buNone/>
            </a:pPr>
            <a:r>
              <a:rPr lang="en-GB" sz="2400" dirty="0">
                <a:latin typeface="+mj-lt"/>
              </a:rPr>
              <a:t>Beautiful, visual, permanent.</a:t>
            </a:r>
          </a:p>
          <a:p>
            <a:pPr marL="0" indent="0">
              <a:buNone/>
            </a:pPr>
            <a:r>
              <a:rPr lang="en-GB" sz="2400" dirty="0">
                <a:latin typeface="+mj-lt"/>
              </a:rPr>
              <a:t>Narrative- Testimonial Book + Online version. Public events, protests, celebration.</a:t>
            </a:r>
          </a:p>
          <a:p>
            <a:endParaRPr lang="en-GB" sz="2400" dirty="0">
              <a:latin typeface="+mj-lt"/>
            </a:endParaRPr>
          </a:p>
          <a:p>
            <a:endParaRPr lang="en-GB" sz="2400" dirty="0">
              <a:latin typeface="+mj-lt"/>
            </a:endParaRPr>
          </a:p>
        </p:txBody>
      </p:sp>
      <p:grpSp>
        <p:nvGrpSpPr>
          <p:cNvPr id="51" name="Group 50">
            <a:extLst>
              <a:ext uri="{FF2B5EF4-FFF2-40B4-BE49-F238E27FC236}">
                <a16:creationId xmlns:a16="http://schemas.microsoft.com/office/drawing/2014/main" id="{B88B1285-8063-4B0C-BC7D-E13E22CBC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2685" y="-166912"/>
            <a:ext cx="4774524" cy="4774524"/>
            <a:chOff x="2387545" y="19050"/>
            <a:chExt cx="4774524" cy="4774524"/>
          </a:xfrm>
        </p:grpSpPr>
        <p:sp>
          <p:nvSpPr>
            <p:cNvPr id="52" name="Oval 51">
              <a:extLst>
                <a:ext uri="{FF2B5EF4-FFF2-40B4-BE49-F238E27FC236}">
                  <a16:creationId xmlns:a16="http://schemas.microsoft.com/office/drawing/2014/main" id="{55D9E0E1-0E24-4E03-BDB4-DAAF547CD47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387545" y="19050"/>
              <a:ext cx="4774524" cy="4774524"/>
            </a:xfrm>
            <a:prstGeom prst="ellipse">
              <a:avLst/>
            </a:prstGeom>
            <a:solidFill>
              <a:schemeClr val="accent2">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E62FF4AB-6535-4C1F-8AF4-68CDC7C82AD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565836" y="1193574"/>
              <a:ext cx="3600000" cy="360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Oval 54">
            <a:extLst>
              <a:ext uri="{FF2B5EF4-FFF2-40B4-BE49-F238E27FC236}">
                <a16:creationId xmlns:a16="http://schemas.microsoft.com/office/drawing/2014/main" id="{39C45301-BF3C-412B-A22C-DB52E073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2783929"/>
            <a:ext cx="3751944" cy="3751944"/>
          </a:xfrm>
          <a:prstGeom prst="ellipse">
            <a:avLst/>
          </a:prstGeom>
          <a:solidFill>
            <a:schemeClr val="accent1">
              <a:alpha val="60000"/>
            </a:schemeClr>
          </a:solidFill>
          <a:ln>
            <a:noFill/>
          </a:ln>
          <a:effectLst>
            <a:softEdge rad="762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6DB3F3A-3863-AB27-2182-390DD37BED4C}"/>
              </a:ext>
            </a:extLst>
          </p:cNvPr>
          <p:cNvPicPr>
            <a:picLocks noChangeAspect="1"/>
          </p:cNvPicPr>
          <p:nvPr/>
        </p:nvPicPr>
        <p:blipFill>
          <a:blip r:embed="rId3">
            <a:extLst>
              <a:ext uri="{28A0092B-C50C-407E-A947-70E740481C1C}">
                <a14:useLocalDpi xmlns:a14="http://schemas.microsoft.com/office/drawing/2010/main" val="0"/>
              </a:ext>
            </a:extLst>
          </a:blip>
          <a:srcRect l="27404" r="12596"/>
          <a:stretch/>
        </p:blipFill>
        <p:spPr>
          <a:xfrm>
            <a:off x="2622284" y="172452"/>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635000"/>
          </a:effectLst>
        </p:spPr>
      </p:pic>
      <p:pic>
        <p:nvPicPr>
          <p:cNvPr id="7" name="Picture 6" descr="A stained glass window in a park&#10;&#10;Description automatically generated">
            <a:extLst>
              <a:ext uri="{FF2B5EF4-FFF2-40B4-BE49-F238E27FC236}">
                <a16:creationId xmlns:a16="http://schemas.microsoft.com/office/drawing/2014/main" id="{0EEA9503-614E-CD5D-5AAD-7CDDFC77655E}"/>
              </a:ext>
            </a:extLst>
          </p:cNvPr>
          <p:cNvPicPr>
            <a:picLocks noChangeAspect="1"/>
          </p:cNvPicPr>
          <p:nvPr/>
        </p:nvPicPr>
        <p:blipFill>
          <a:blip r:embed="rId4">
            <a:extLst>
              <a:ext uri="{28A0092B-C50C-407E-A947-70E740481C1C}">
                <a14:useLocalDpi xmlns:a14="http://schemas.microsoft.com/office/drawing/2010/main" val="0"/>
              </a:ext>
            </a:extLst>
          </a:blip>
          <a:srcRect l="1276" r="2969" b="-5"/>
          <a:stretch/>
        </p:blipFill>
        <p:spPr>
          <a:xfrm>
            <a:off x="198291" y="3066960"/>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835283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2846B2-5373-5281-A64E-E6DAB9CED729}"/>
            </a:ext>
          </a:extLst>
        </p:cNvPr>
        <p:cNvGrpSpPr/>
        <p:nvPr/>
      </p:nvGrpSpPr>
      <p:grpSpPr>
        <a:xfrm>
          <a:off x="0" y="0"/>
          <a:ext cx="0" cy="0"/>
          <a:chOff x="0" y="0"/>
          <a:chExt cx="0" cy="0"/>
        </a:xfrm>
      </p:grpSpPr>
      <p:pic>
        <p:nvPicPr>
          <p:cNvPr id="4" name="Picture 3" descr="Colored pencils inside a pencil holder which is on top of a wood table">
            <a:extLst>
              <a:ext uri="{FF2B5EF4-FFF2-40B4-BE49-F238E27FC236}">
                <a16:creationId xmlns:a16="http://schemas.microsoft.com/office/drawing/2014/main" id="{5D64A920-A884-DFBB-E327-6E8AD18E53E8}"/>
              </a:ext>
            </a:extLst>
          </p:cNvPr>
          <p:cNvPicPr>
            <a:picLocks noChangeAspect="1"/>
          </p:cNvPicPr>
          <p:nvPr/>
        </p:nvPicPr>
        <p:blipFill>
          <a:blip r:embed="rId2">
            <a:alphaModFix/>
          </a:blip>
          <a:srcRect t="15735" r="1" b="1"/>
          <a:stretch/>
        </p:blipFill>
        <p:spPr>
          <a:xfrm>
            <a:off x="-1469" y="-6"/>
            <a:ext cx="12192687" cy="6858000"/>
          </a:xfrm>
          <a:prstGeom prst="rect">
            <a:avLst/>
          </a:prstGeom>
        </p:spPr>
      </p:pic>
      <p:grpSp>
        <p:nvGrpSpPr>
          <p:cNvPr id="42" name="Group 41">
            <a:extLst>
              <a:ext uri="{FF2B5EF4-FFF2-40B4-BE49-F238E27FC236}">
                <a16:creationId xmlns:a16="http://schemas.microsoft.com/office/drawing/2014/main" id="{A5BA6099-099C-80DA-00A9-E3C55901AF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2406074" y="-5"/>
            <a:ext cx="9785926" cy="6858004"/>
            <a:chOff x="0" y="-3"/>
            <a:chExt cx="9785926" cy="6858004"/>
          </a:xfrm>
        </p:grpSpPr>
        <p:grpSp>
          <p:nvGrpSpPr>
            <p:cNvPr id="43" name="Group 42">
              <a:extLst>
                <a:ext uri="{FF2B5EF4-FFF2-40B4-BE49-F238E27FC236}">
                  <a16:creationId xmlns:a16="http://schemas.microsoft.com/office/drawing/2014/main" id="{F59E5A59-5C50-049B-E668-18B841A8BAF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
              <a:ext cx="9767888" cy="6858003"/>
              <a:chOff x="0" y="-3"/>
              <a:chExt cx="9767888" cy="6858003"/>
            </a:xfrm>
          </p:grpSpPr>
          <p:sp>
            <p:nvSpPr>
              <p:cNvPr id="51" name="Rectangle 50">
                <a:extLst>
                  <a:ext uri="{FF2B5EF4-FFF2-40B4-BE49-F238E27FC236}">
                    <a16:creationId xmlns:a16="http://schemas.microsoft.com/office/drawing/2014/main" id="{1A398F0C-DCC8-BC1C-8A97-1D3FE88052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8999"/>
                <a:ext cx="9767888" cy="3429001"/>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52" name="Rectangle 51">
                <a:extLst>
                  <a:ext uri="{FF2B5EF4-FFF2-40B4-BE49-F238E27FC236}">
                    <a16:creationId xmlns:a16="http://schemas.microsoft.com/office/drawing/2014/main" id="{211969CB-304D-C2A4-FDA4-418EA80B4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3"/>
                <a:ext cx="9767888" cy="3428999"/>
              </a:xfrm>
              <a:prstGeom prst="rect">
                <a:avLst/>
              </a:prstGeom>
              <a:gradFill flip="none" rotWithShape="1">
                <a:gsLst>
                  <a:gs pos="32000">
                    <a:schemeClr val="bg1">
                      <a:alpha val="60000"/>
                    </a:schemeClr>
                  </a:gs>
                  <a:gs pos="0">
                    <a:schemeClr val="bg1">
                      <a:alpha val="80000"/>
                    </a:schemeClr>
                  </a:gs>
                  <a:gs pos="63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grpSp>
        <p:grpSp>
          <p:nvGrpSpPr>
            <p:cNvPr id="44" name="Group 43">
              <a:extLst>
                <a:ext uri="{FF2B5EF4-FFF2-40B4-BE49-F238E27FC236}">
                  <a16:creationId xmlns:a16="http://schemas.microsoft.com/office/drawing/2014/main" id="{4F45E22B-7AFB-6E7E-0778-CB0DC76CB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85926" cy="6858002"/>
              <a:chOff x="0" y="-1"/>
              <a:chExt cx="9785926" cy="6858002"/>
            </a:xfrm>
          </p:grpSpPr>
          <p:sp>
            <p:nvSpPr>
              <p:cNvPr id="49" name="Rectangle 48">
                <a:extLst>
                  <a:ext uri="{FF2B5EF4-FFF2-40B4-BE49-F238E27FC236}">
                    <a16:creationId xmlns:a16="http://schemas.microsoft.com/office/drawing/2014/main" id="{3A0FA89C-4273-EE4F-03CA-DBF3D2A08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429000"/>
                <a:ext cx="9785926" cy="3429001"/>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50" name="Rectangle 49">
                <a:extLst>
                  <a:ext uri="{FF2B5EF4-FFF2-40B4-BE49-F238E27FC236}">
                    <a16:creationId xmlns:a16="http://schemas.microsoft.com/office/drawing/2014/main" id="{E2EBBCFE-F048-ACA9-378E-DD40C00A36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85926" cy="3428999"/>
              </a:xfrm>
              <a:prstGeom prst="rect">
                <a:avLst/>
              </a:prstGeom>
              <a:gradFill flip="none" rotWithShape="1">
                <a:gsLst>
                  <a:gs pos="0">
                    <a:schemeClr val="accent3"/>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grpSp>
        <p:sp>
          <p:nvSpPr>
            <p:cNvPr id="45" name="Rectangle 44">
              <a:extLst>
                <a:ext uri="{FF2B5EF4-FFF2-40B4-BE49-F238E27FC236}">
                  <a16:creationId xmlns:a16="http://schemas.microsoft.com/office/drawing/2014/main" id="{CE60F508-9FEB-BC5D-9FAF-B0D7B66F6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1241733" y="-1241732"/>
              <a:ext cx="6312874" cy="8796338"/>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grpSp>
          <p:nvGrpSpPr>
            <p:cNvPr id="46" name="Group 45">
              <a:extLst>
                <a:ext uri="{FF2B5EF4-FFF2-40B4-BE49-F238E27FC236}">
                  <a16:creationId xmlns:a16="http://schemas.microsoft.com/office/drawing/2014/main" id="{6B8CB930-C885-D1AE-21FA-AE6BFEB3D55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1"/>
              <a:ext cx="9768670" cy="6858002"/>
              <a:chOff x="0" y="-1"/>
              <a:chExt cx="9768670" cy="6858002"/>
            </a:xfrm>
          </p:grpSpPr>
          <p:sp>
            <p:nvSpPr>
              <p:cNvPr id="47" name="Rectangle 46">
                <a:extLst>
                  <a:ext uri="{FF2B5EF4-FFF2-40B4-BE49-F238E27FC236}">
                    <a16:creationId xmlns:a16="http://schemas.microsoft.com/office/drawing/2014/main" id="{0536F991-72CD-5FA9-F34A-EBF288A8D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 y="3429000"/>
                <a:ext cx="9767888" cy="3429001"/>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sp>
            <p:nvSpPr>
              <p:cNvPr id="48" name="Rectangle 47">
                <a:extLst>
                  <a:ext uri="{FF2B5EF4-FFF2-40B4-BE49-F238E27FC236}">
                    <a16:creationId xmlns:a16="http://schemas.microsoft.com/office/drawing/2014/main" id="{67110BD7-8633-B587-5937-44CD1AF756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0" y="-1"/>
                <a:ext cx="9767888" cy="342899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venir Next LT Pro"/>
                  <a:ea typeface="+mn-ea"/>
                  <a:cs typeface="+mn-cs"/>
                </a:endParaRPr>
              </a:p>
            </p:txBody>
          </p:sp>
        </p:grpSp>
      </p:grpSp>
      <p:sp>
        <p:nvSpPr>
          <p:cNvPr id="2" name="Title 1">
            <a:extLst>
              <a:ext uri="{FF2B5EF4-FFF2-40B4-BE49-F238E27FC236}">
                <a16:creationId xmlns:a16="http://schemas.microsoft.com/office/drawing/2014/main" id="{96145169-5267-9E5E-12B6-29A010274D44}"/>
              </a:ext>
            </a:extLst>
          </p:cNvPr>
          <p:cNvSpPr>
            <a:spLocks noGrp="1"/>
          </p:cNvSpPr>
          <p:nvPr>
            <p:ph type="ctrTitle"/>
          </p:nvPr>
        </p:nvSpPr>
        <p:spPr>
          <a:xfrm>
            <a:off x="634702" y="540000"/>
            <a:ext cx="11019060" cy="5814444"/>
          </a:xfrm>
        </p:spPr>
        <p:txBody>
          <a:bodyPr>
            <a:normAutofit/>
          </a:bodyPr>
          <a:lstStyle/>
          <a:p>
            <a:br>
              <a:rPr lang="en-GB" sz="6000" dirty="0">
                <a:solidFill>
                  <a:srgbClr val="FFFFFF"/>
                </a:solidFill>
              </a:rPr>
            </a:br>
            <a:br>
              <a:rPr lang="en-GB" sz="6000" dirty="0">
                <a:solidFill>
                  <a:srgbClr val="FFFFFF"/>
                </a:solidFill>
              </a:rPr>
            </a:br>
            <a:br>
              <a:rPr lang="en-GB" sz="6000" dirty="0">
                <a:solidFill>
                  <a:srgbClr val="FFFFFF"/>
                </a:solidFill>
              </a:rPr>
            </a:br>
            <a:br>
              <a:rPr lang="en-GB" sz="4800" dirty="0">
                <a:solidFill>
                  <a:srgbClr val="FFFFFF"/>
                </a:solidFill>
              </a:rPr>
            </a:br>
            <a:endParaRPr lang="en-GB" sz="4800" dirty="0">
              <a:solidFill>
                <a:srgbClr val="FFFFFF"/>
              </a:solidFill>
            </a:endParaRPr>
          </a:p>
        </p:txBody>
      </p:sp>
      <p:sp>
        <p:nvSpPr>
          <p:cNvPr id="3" name="Subtitle 2">
            <a:extLst>
              <a:ext uri="{FF2B5EF4-FFF2-40B4-BE49-F238E27FC236}">
                <a16:creationId xmlns:a16="http://schemas.microsoft.com/office/drawing/2014/main" id="{D0EA5673-55F0-D80D-2738-8C36F67C3613}"/>
              </a:ext>
            </a:extLst>
          </p:cNvPr>
          <p:cNvSpPr>
            <a:spLocks noGrp="1"/>
          </p:cNvSpPr>
          <p:nvPr>
            <p:ph type="subTitle" idx="1"/>
          </p:nvPr>
        </p:nvSpPr>
        <p:spPr>
          <a:xfrm flipV="1">
            <a:off x="7153200" y="6308725"/>
            <a:ext cx="4500561" cy="45719"/>
          </a:xfrm>
        </p:spPr>
        <p:txBody>
          <a:bodyPr>
            <a:normAutofit fontScale="25000" lnSpcReduction="20000"/>
          </a:bodyPr>
          <a:lstStyle/>
          <a:p>
            <a:endParaRPr lang="en-GB" dirty="0">
              <a:solidFill>
                <a:srgbClr val="FFFFFF"/>
              </a:solidFill>
            </a:endParaRPr>
          </a:p>
        </p:txBody>
      </p:sp>
      <p:sp>
        <p:nvSpPr>
          <p:cNvPr id="6" name="TextBox 5">
            <a:extLst>
              <a:ext uri="{FF2B5EF4-FFF2-40B4-BE49-F238E27FC236}">
                <a16:creationId xmlns:a16="http://schemas.microsoft.com/office/drawing/2014/main" id="{B5BB0F0B-C526-8E09-3995-DE3E46686768}"/>
              </a:ext>
            </a:extLst>
          </p:cNvPr>
          <p:cNvSpPr txBox="1"/>
          <p:nvPr/>
        </p:nvSpPr>
        <p:spPr>
          <a:xfrm>
            <a:off x="617445" y="723206"/>
            <a:ext cx="11036316" cy="5109091"/>
          </a:xfrm>
          <a:prstGeom prst="rect">
            <a:avLst/>
          </a:prstGeom>
          <a:noFill/>
        </p:spPr>
        <p:txBody>
          <a:bodyPr wrap="square" rtlCol="0">
            <a:spAutoFit/>
          </a:bodyPr>
          <a:lstStyle/>
          <a:p>
            <a:r>
              <a:rPr lang="en-GB" dirty="0">
                <a:latin typeface="+mj-lt"/>
              </a:rPr>
              <a:t>Bibliography.</a:t>
            </a:r>
          </a:p>
          <a:p>
            <a:endParaRPr lang="en-GB" dirty="0">
              <a:latin typeface="+mj-lt"/>
            </a:endParaRPr>
          </a:p>
          <a:p>
            <a:r>
              <a:rPr lang="en-GB" sz="1600" dirty="0">
                <a:latin typeface="+mj-lt"/>
              </a:rPr>
              <a:t>Andy Goldsworthy- Beneath the Surface. Available </a:t>
            </a:r>
            <a:r>
              <a:rPr lang="en-GB" sz="1600" dirty="0" err="1">
                <a:latin typeface="+mj-lt"/>
              </a:rPr>
              <a:t>at:https</a:t>
            </a:r>
            <a:r>
              <a:rPr lang="en-GB" sz="1600" dirty="0">
                <a:latin typeface="+mj-lt"/>
              </a:rPr>
              <a:t>://uk.pinterest.com/pin/575616396095338881/</a:t>
            </a:r>
          </a:p>
          <a:p>
            <a:r>
              <a:rPr lang="en-US" sz="1600" dirty="0">
                <a:latin typeface="+mj-lt"/>
              </a:rPr>
              <a:t>Armenta, Xochilt. (2018). Heritage Preservation in War: Proactive and reactive approaches applied to the Old City in Sana’a, Yemen. </a:t>
            </a:r>
          </a:p>
          <a:p>
            <a:r>
              <a:rPr lang="en-GB" sz="1600" dirty="0" err="1">
                <a:effectLst/>
                <a:latin typeface="Aptos" panose="020B0004020202020204" pitchFamily="34" charset="0"/>
                <a:ea typeface="Aptos" panose="020B0004020202020204" pitchFamily="34" charset="0"/>
                <a:cs typeface="Times New Roman" panose="02020603050405020304" pitchFamily="18" charset="0"/>
              </a:rPr>
              <a:t>Bodenhamer</a:t>
            </a:r>
            <a:r>
              <a:rPr lang="en-GB" sz="1600" dirty="0">
                <a:effectLst/>
                <a:latin typeface="Aptos" panose="020B0004020202020204" pitchFamily="34" charset="0"/>
                <a:ea typeface="Aptos" panose="020B0004020202020204" pitchFamily="34" charset="0"/>
                <a:cs typeface="Times New Roman" panose="02020603050405020304" pitchFamily="18" charset="0"/>
              </a:rPr>
              <a:t>, David J, Trevor M Harris, and John Corrigan, ‘Deep Mapping and the Spatial Humanities’, </a:t>
            </a:r>
            <a:r>
              <a:rPr lang="en-GB" sz="1600" i="1" dirty="0">
                <a:effectLst/>
                <a:latin typeface="Aptos" panose="020B0004020202020204" pitchFamily="34" charset="0"/>
                <a:ea typeface="Aptos" panose="020B0004020202020204" pitchFamily="34" charset="0"/>
                <a:cs typeface="Times New Roman" panose="02020603050405020304" pitchFamily="18" charset="0"/>
              </a:rPr>
              <a:t>International Journal of Humanities and Arts Computing</a:t>
            </a:r>
            <a:r>
              <a:rPr lang="en-GB" sz="1600" dirty="0">
                <a:effectLst/>
                <a:latin typeface="Aptos" panose="020B0004020202020204" pitchFamily="34" charset="0"/>
                <a:ea typeface="Aptos" panose="020B0004020202020204" pitchFamily="34" charset="0"/>
                <a:cs typeface="Times New Roman" panose="02020603050405020304" pitchFamily="18" charset="0"/>
              </a:rPr>
              <a:t>, 7.1–2 (2013), 170–75 .</a:t>
            </a:r>
            <a:endParaRPr lang="en-GB" sz="1600" dirty="0">
              <a:latin typeface="+mj-lt"/>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anose="02020603050405020304" pitchFamily="18" charset="0"/>
              </a:rPr>
              <a:t>Goldsworthy, A. 2010. Rain shadow. </a:t>
            </a:r>
            <a:r>
              <a:rPr kumimoji="0" lang="en-GB" sz="16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anose="02020603050405020304" pitchFamily="18" charset="0"/>
                <a:hlinkClick r:id="rId3">
                  <a:extLst>
                    <a:ext uri="{A12FA001-AC4F-418D-AE19-62706E023703}">
                      <ahyp:hlinkClr xmlns:ahyp="http://schemas.microsoft.com/office/drawing/2018/hyperlinkcolor" val="tx"/>
                    </a:ext>
                  </a:extLst>
                </a:hlinkClick>
              </a:rPr>
              <a:t>https://www.theartstory.org/artist/goldsworthy-andy/#pnt_7</a:t>
            </a:r>
            <a:r>
              <a:rPr kumimoji="0" lang="en-GB" sz="1600" b="0" i="0" u="none" strike="noStrike" kern="1200" cap="none" spc="0" normalizeH="0" baseline="0" noProof="0" dirty="0">
                <a:ln>
                  <a:noFill/>
                </a:ln>
                <a:solidFill>
                  <a:prstClr val="white"/>
                </a:solidFill>
                <a:effectLst/>
                <a:uLnTx/>
                <a:uFillTx/>
                <a:latin typeface="Aptos" panose="020B0004020202020204" pitchFamily="34" charset="0"/>
                <a:ea typeface="+mn-ea"/>
                <a:cs typeface="Times New Roman" panose="02020603050405020304" pitchFamily="18" charset="0"/>
              </a:rPr>
              <a:t>.</a:t>
            </a:r>
            <a:endParaRPr lang="en-GB" sz="1600" dirty="0">
              <a:solidFill>
                <a:prstClr val="white"/>
              </a:solidFill>
              <a:latin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effectLst/>
                <a:latin typeface="Aptos" panose="020B0004020202020204" pitchFamily="34" charset="0"/>
                <a:ea typeface="Aptos" panose="020B0004020202020204" pitchFamily="34" charset="0"/>
                <a:cs typeface="Times New Roman" panose="02020603050405020304" pitchFamily="18" charset="0"/>
              </a:rPr>
              <a:t>Harrison, R. Heritage Futures and Future Heritages – Inaugural Lecture by Professor Rodney Harrison. 2017.</a:t>
            </a:r>
            <a:endParaRPr lang="en-GB" sz="1600" dirty="0">
              <a:latin typeface="+mj-lt"/>
            </a:endParaRPr>
          </a:p>
          <a:p>
            <a:r>
              <a:rPr lang="en-GB" sz="1600" dirty="0">
                <a:effectLst/>
                <a:latin typeface="Aptos" panose="020B0004020202020204" pitchFamily="34" charset="0"/>
                <a:ea typeface="Aptos" panose="020B0004020202020204" pitchFamily="34" charset="0"/>
                <a:cs typeface="Times New Roman" panose="02020603050405020304" pitchFamily="18" charset="0"/>
              </a:rPr>
              <a:t>Logan, William, ‘Cultural Diversity, Cultural Heritage and Human Rights: Towards Heritage Management as Human Rights-Based Cultural Practice’, </a:t>
            </a:r>
            <a:r>
              <a:rPr lang="en-GB" sz="1600" i="1" dirty="0">
                <a:effectLst/>
                <a:latin typeface="Aptos" panose="020B0004020202020204" pitchFamily="34" charset="0"/>
                <a:ea typeface="Aptos" panose="020B0004020202020204" pitchFamily="34" charset="0"/>
                <a:cs typeface="Times New Roman" panose="02020603050405020304" pitchFamily="18" charset="0"/>
              </a:rPr>
              <a:t>International Journal of Heritage Studies</a:t>
            </a:r>
            <a:r>
              <a:rPr lang="en-GB" sz="1600" i="1" dirty="0">
                <a:effectLst/>
                <a:latin typeface="Arial" panose="020B0604020202020204" pitchFamily="34" charset="0"/>
                <a:ea typeface="Aptos" panose="020B0004020202020204" pitchFamily="34" charset="0"/>
              </a:rPr>
              <a:t> </a:t>
            </a:r>
            <a:r>
              <a:rPr lang="en-GB" sz="1600" i="1" dirty="0">
                <a:effectLst/>
                <a:latin typeface="Aptos" panose="020B0004020202020204" pitchFamily="34" charset="0"/>
                <a:ea typeface="Aptos" panose="020B0004020202020204" pitchFamily="34" charset="0"/>
                <a:cs typeface="Times New Roman" panose="02020603050405020304" pitchFamily="18" charset="0"/>
              </a:rPr>
              <a:t>: IJHS</a:t>
            </a:r>
            <a:r>
              <a:rPr lang="en-GB" sz="1600" dirty="0">
                <a:effectLst/>
                <a:latin typeface="Aptos" panose="020B0004020202020204" pitchFamily="34" charset="0"/>
                <a:ea typeface="Aptos" panose="020B0004020202020204" pitchFamily="34" charset="0"/>
                <a:cs typeface="Times New Roman" panose="02020603050405020304" pitchFamily="18" charset="0"/>
              </a:rPr>
              <a:t>, 18.3 (2012), 231–44</a:t>
            </a:r>
          </a:p>
          <a:p>
            <a:r>
              <a:rPr lang="en-GB" sz="1600" dirty="0">
                <a:latin typeface="Aptos" panose="020B0004020202020204" pitchFamily="34" charset="0"/>
                <a:ea typeface="Aptos" panose="020B0004020202020204" pitchFamily="34" charset="0"/>
                <a:cs typeface="Times New Roman" panose="02020603050405020304" pitchFamily="18" charset="0"/>
              </a:rPr>
              <a:t>McLucas et al. The Three Landscapes Project</a:t>
            </a:r>
            <a:r>
              <a:rPr lang="en-GB" sz="1600" dirty="0">
                <a:effectLst/>
                <a:latin typeface="Aptos" panose="020B0004020202020204" pitchFamily="34" charset="0"/>
                <a:ea typeface="Aptos" panose="020B0004020202020204" pitchFamily="34" charset="0"/>
                <a:cs typeface="Times New Roman" panose="02020603050405020304" pitchFamily="18" charset="0"/>
              </a:rPr>
              <a:t>. https://uwcitiescollab.wordpress.com/2012/01/19/deep-mapping_the-three-landscapes-project/</a:t>
            </a:r>
          </a:p>
          <a:p>
            <a:r>
              <a:rPr lang="en-GB" sz="1600" dirty="0">
                <a:effectLst/>
                <a:latin typeface="Aptos" panose="020B0004020202020204" pitchFamily="34" charset="0"/>
                <a:ea typeface="Aptos" panose="020B0004020202020204" pitchFamily="34" charset="0"/>
                <a:cs typeface="Times New Roman" panose="02020603050405020304" pitchFamily="18" charset="0"/>
              </a:rPr>
              <a:t>Noga, Marian. “Conceptualizing Creative Economy.” </a:t>
            </a:r>
            <a:r>
              <a:rPr lang="en-GB" sz="1600" dirty="0" err="1">
                <a:effectLst/>
                <a:latin typeface="Aptos" panose="020B0004020202020204" pitchFamily="34" charset="0"/>
                <a:ea typeface="Aptos" panose="020B0004020202020204" pitchFamily="34" charset="0"/>
                <a:cs typeface="Times New Roman" panose="02020603050405020304" pitchFamily="18" charset="0"/>
              </a:rPr>
              <a:t>Toruńskie</a:t>
            </a:r>
            <a:r>
              <a:rPr lang="en-GB" sz="1600" dirty="0">
                <a:effectLst/>
                <a:latin typeface="Aptos" panose="020B0004020202020204" pitchFamily="34" charset="0"/>
                <a:ea typeface="Aptos" panose="020B0004020202020204" pitchFamily="34" charset="0"/>
                <a:cs typeface="Times New Roman" panose="02020603050405020304" pitchFamily="18" charset="0"/>
              </a:rPr>
              <a:t> Studia </a:t>
            </a:r>
            <a:r>
              <a:rPr lang="en-GB" sz="1600" dirty="0" err="1">
                <a:effectLst/>
                <a:latin typeface="Aptos" panose="020B0004020202020204" pitchFamily="34" charset="0"/>
                <a:ea typeface="Aptos" panose="020B0004020202020204" pitchFamily="34" charset="0"/>
                <a:cs typeface="Times New Roman" panose="02020603050405020304" pitchFamily="18" charset="0"/>
              </a:rPr>
              <a:t>Międzynarodowe</a:t>
            </a:r>
            <a:r>
              <a:rPr lang="en-GB" sz="1600" dirty="0">
                <a:effectLst/>
                <a:latin typeface="Aptos" panose="020B0004020202020204" pitchFamily="34" charset="0"/>
                <a:ea typeface="Aptos" panose="020B0004020202020204" pitchFamily="34" charset="0"/>
                <a:cs typeface="Times New Roman" panose="02020603050405020304" pitchFamily="18" charset="0"/>
              </a:rPr>
              <a:t> (2018): n. </a:t>
            </a:r>
            <a:r>
              <a:rPr lang="en-GB" sz="1600" dirty="0" err="1">
                <a:effectLst/>
                <a:latin typeface="Aptos" panose="020B0004020202020204" pitchFamily="34" charset="0"/>
                <a:ea typeface="Aptos" panose="020B0004020202020204" pitchFamily="34" charset="0"/>
                <a:cs typeface="Times New Roman" panose="02020603050405020304" pitchFamily="18" charset="0"/>
              </a:rPr>
              <a:t>pag</a:t>
            </a:r>
            <a:r>
              <a:rPr lang="en-GB" sz="1600" dirty="0">
                <a:effectLst/>
                <a:latin typeface="Aptos" panose="020B0004020202020204" pitchFamily="34" charset="0"/>
                <a:ea typeface="Aptos" panose="020B0004020202020204" pitchFamily="34" charset="0"/>
                <a:cs typeface="Times New Roman" panose="02020603050405020304" pitchFamily="18" charset="0"/>
              </a:rPr>
              <a:t>. Print. Available at: </a:t>
            </a:r>
            <a:r>
              <a:rPr lang="en-GB" sz="1600" u="sng" dirty="0">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https://www.academia.edu/86499216/Conceptualizing_Creative_Economy?email_work_card=view-paper</a:t>
            </a:r>
            <a:r>
              <a:rPr lang="en-GB" sz="16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1600" dirty="0">
              <a:latin typeface="Aptos" panose="020B0004020202020204" pitchFamily="34" charset="0"/>
              <a:cs typeface="Times New Roman" panose="02020603050405020304" pitchFamily="18" charset="0"/>
            </a:endParaRPr>
          </a:p>
          <a:p>
            <a:r>
              <a:rPr lang="en-GB" sz="1600" dirty="0">
                <a:latin typeface="+mj-lt"/>
              </a:rPr>
              <a:t>Images- </a:t>
            </a:r>
          </a:p>
          <a:p>
            <a:r>
              <a:rPr lang="en-GB" sz="1600" dirty="0">
                <a:latin typeface="+mj-lt"/>
              </a:rPr>
              <a:t>D-Day, servicemen- Normandy. </a:t>
            </a:r>
            <a:r>
              <a:rPr lang="en-GB" sz="1600" dirty="0">
                <a:latin typeface="+mj-lt"/>
                <a:hlinkClick r:id="rId5">
                  <a:extLst>
                    <a:ext uri="{A12FA001-AC4F-418D-AE19-62706E023703}">
                      <ahyp:hlinkClr xmlns:ahyp="http://schemas.microsoft.com/office/drawing/2018/hyperlinkcolor" val="tx"/>
                    </a:ext>
                  </a:extLst>
                </a:hlinkClick>
              </a:rPr>
              <a:t>https://www.bbc.co.uk/news/articles/c78dmjp357zo</a:t>
            </a:r>
            <a:endParaRPr lang="en-GB" sz="1600" dirty="0">
              <a:latin typeface="+mj-lt"/>
            </a:endParaRPr>
          </a:p>
          <a:p>
            <a:r>
              <a:rPr lang="en-GB" sz="1600" dirty="0">
                <a:latin typeface="+mj-lt"/>
              </a:rPr>
              <a:t>Murmuration. National Gallery of Victoria. https://www.thisiscolossal.com/2019/05/murmuration-cai-guo-qiang/</a:t>
            </a:r>
          </a:p>
          <a:p>
            <a:endParaRPr lang="en-GB" dirty="0">
              <a:latin typeface="+mj-lt"/>
            </a:endParaRPr>
          </a:p>
        </p:txBody>
      </p:sp>
    </p:spTree>
    <p:extLst>
      <p:ext uri="{BB962C8B-B14F-4D97-AF65-F5344CB8AC3E}">
        <p14:creationId xmlns:p14="http://schemas.microsoft.com/office/powerpoint/2010/main" val="1104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9ADA9-322E-5DD2-80F9-D635373D5FF0}"/>
            </a:ext>
          </a:extLst>
        </p:cNvPr>
        <p:cNvGrpSpPr/>
        <p:nvPr/>
      </p:nvGrpSpPr>
      <p:grpSpPr>
        <a:xfrm>
          <a:off x="0" y="0"/>
          <a:ext cx="0" cy="0"/>
          <a:chOff x="0" y="0"/>
          <a:chExt cx="0" cy="0"/>
        </a:xfrm>
      </p:grpSpPr>
      <p:pic>
        <p:nvPicPr>
          <p:cNvPr id="4" name="Picture 3" descr="Colored pencils inside a pencil holder which is on top of a wood table">
            <a:extLst>
              <a:ext uri="{FF2B5EF4-FFF2-40B4-BE49-F238E27FC236}">
                <a16:creationId xmlns:a16="http://schemas.microsoft.com/office/drawing/2014/main" id="{39497693-CD79-075F-7850-60C280DBBE77}"/>
              </a:ext>
            </a:extLst>
          </p:cNvPr>
          <p:cNvPicPr>
            <a:picLocks noChangeAspect="1"/>
          </p:cNvPicPr>
          <p:nvPr/>
        </p:nvPicPr>
        <p:blipFill>
          <a:blip r:embed="rId2">
            <a:alphaModFix/>
          </a:blip>
          <a:srcRect t="15735" r="1" b="1"/>
          <a:stretch/>
        </p:blipFill>
        <p:spPr>
          <a:xfrm>
            <a:off x="-1469" y="-6"/>
            <a:ext cx="12192687" cy="6858000"/>
          </a:xfrm>
          <a:prstGeom prst="rect">
            <a:avLst/>
          </a:prstGeom>
        </p:spPr>
      </p:pic>
      <p:sp>
        <p:nvSpPr>
          <p:cNvPr id="2" name="Title 1">
            <a:extLst>
              <a:ext uri="{FF2B5EF4-FFF2-40B4-BE49-F238E27FC236}">
                <a16:creationId xmlns:a16="http://schemas.microsoft.com/office/drawing/2014/main" id="{EDAA359E-71E4-C61D-2812-44A8033CA169}"/>
              </a:ext>
            </a:extLst>
          </p:cNvPr>
          <p:cNvSpPr>
            <a:spLocks noGrp="1"/>
          </p:cNvSpPr>
          <p:nvPr>
            <p:ph type="ctrTitle"/>
          </p:nvPr>
        </p:nvSpPr>
        <p:spPr>
          <a:xfrm>
            <a:off x="634702" y="540000"/>
            <a:ext cx="11019060" cy="5814444"/>
          </a:xfrm>
        </p:spPr>
        <p:txBody>
          <a:bodyPr>
            <a:normAutofit/>
          </a:bodyPr>
          <a:lstStyle/>
          <a:p>
            <a:br>
              <a:rPr lang="en-GB" sz="6000" dirty="0">
                <a:solidFill>
                  <a:srgbClr val="FFFFFF"/>
                </a:solidFill>
              </a:rPr>
            </a:br>
            <a:br>
              <a:rPr lang="en-GB" sz="6000" dirty="0">
                <a:solidFill>
                  <a:srgbClr val="FFFFFF"/>
                </a:solidFill>
              </a:rPr>
            </a:br>
            <a:br>
              <a:rPr lang="en-GB" sz="6000" dirty="0">
                <a:solidFill>
                  <a:srgbClr val="FFFFFF"/>
                </a:solidFill>
              </a:rPr>
            </a:br>
            <a:br>
              <a:rPr lang="en-GB" sz="4800" dirty="0">
                <a:solidFill>
                  <a:srgbClr val="FFFFFF"/>
                </a:solidFill>
              </a:rPr>
            </a:br>
            <a:endParaRPr lang="en-GB" sz="4800" dirty="0">
              <a:solidFill>
                <a:srgbClr val="FFFFFF"/>
              </a:solidFill>
            </a:endParaRPr>
          </a:p>
        </p:txBody>
      </p:sp>
      <p:sp>
        <p:nvSpPr>
          <p:cNvPr id="3" name="Subtitle 2">
            <a:extLst>
              <a:ext uri="{FF2B5EF4-FFF2-40B4-BE49-F238E27FC236}">
                <a16:creationId xmlns:a16="http://schemas.microsoft.com/office/drawing/2014/main" id="{A9BA2D48-306E-9A84-6298-2CD8DCBF66E3}"/>
              </a:ext>
            </a:extLst>
          </p:cNvPr>
          <p:cNvSpPr>
            <a:spLocks noGrp="1"/>
          </p:cNvSpPr>
          <p:nvPr>
            <p:ph type="subTitle" idx="1"/>
          </p:nvPr>
        </p:nvSpPr>
        <p:spPr>
          <a:xfrm flipV="1">
            <a:off x="7153200" y="6308725"/>
            <a:ext cx="4500561" cy="45719"/>
          </a:xfrm>
        </p:spPr>
        <p:txBody>
          <a:bodyPr>
            <a:normAutofit fontScale="25000" lnSpcReduction="20000"/>
          </a:bodyPr>
          <a:lstStyle/>
          <a:p>
            <a:endParaRPr lang="en-GB" dirty="0">
              <a:solidFill>
                <a:srgbClr val="FFFFFF"/>
              </a:solidFill>
            </a:endParaRPr>
          </a:p>
        </p:txBody>
      </p:sp>
      <p:sp>
        <p:nvSpPr>
          <p:cNvPr id="6" name="TextBox 5">
            <a:extLst>
              <a:ext uri="{FF2B5EF4-FFF2-40B4-BE49-F238E27FC236}">
                <a16:creationId xmlns:a16="http://schemas.microsoft.com/office/drawing/2014/main" id="{492B70A2-202C-3734-7516-10575B1C3542}"/>
              </a:ext>
            </a:extLst>
          </p:cNvPr>
          <p:cNvSpPr txBox="1"/>
          <p:nvPr/>
        </p:nvSpPr>
        <p:spPr>
          <a:xfrm>
            <a:off x="617445" y="723206"/>
            <a:ext cx="11036316" cy="6774290"/>
          </a:xfrm>
          <a:prstGeom prst="rect">
            <a:avLst/>
          </a:prstGeom>
          <a:noFill/>
        </p:spPr>
        <p:txBody>
          <a:bodyPr wrap="square" rtlCol="0">
            <a:spAutoFit/>
          </a:bodyPr>
          <a:lstStyle/>
          <a:p>
            <a:endParaRPr lang="en-GB" dirty="0">
              <a:latin typeface="+mj-lt"/>
            </a:endParaRPr>
          </a:p>
          <a:p>
            <a:r>
              <a:rPr lang="en-GB" dirty="0">
                <a:latin typeface="+mj-lt"/>
              </a:rPr>
              <a:t>Sources for the Themes-</a:t>
            </a:r>
          </a:p>
          <a:p>
            <a:endParaRPr lang="en-GB" dirty="0">
              <a:latin typeface="+mj-lt"/>
            </a:endParaRPr>
          </a:p>
          <a:p>
            <a:pPr>
              <a:lnSpc>
                <a:spcPct val="107000"/>
              </a:lnSpc>
              <a:spcAft>
                <a:spcPts val="800"/>
              </a:spcAft>
            </a:pPr>
            <a:r>
              <a:rPr lang="en-GB" dirty="0">
                <a:latin typeface="+mj-lt"/>
              </a:rPr>
              <a:t>Roman Wales-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https://cadw.gov.wales/learn/sites-through-centuries/roman-wales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Sarn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Helen Roman road.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https://coflein.gov.uk/en/site/303531/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Wales in the Dark ages- Walker, David,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Medieval Wales.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(Cambridge: Cambridge University Press, 1990) Available at: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https://librarysearch.uwtsd.ac.uk/permalink/44WHELF_UWTSD/11c0l68/alma991297902421 Accessed on 1-12-24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 Stephens Castle-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https://coflein.gov.uk/en/site/303859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Lampeter Castle.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https://www.britainexpress.com/wales/ceredigion/lampeter-castle.htm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Medieval Lampeter-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https://www.dyfedarchaeology.org.uk/wp/discovery/projects/lampeter/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Full report- </a:t>
            </a:r>
            <a:r>
              <a:rPr lang="en-GB" sz="1800" u="sng" kern="100" dirty="0">
                <a:effectLst/>
                <a:latin typeface="Aptos" panose="020B0004020202020204" pitchFamily="34" charset="0"/>
                <a:ea typeface="Aptos" panose="020B000402020202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https://www.dyfedarchaeology.org.uk/wp/wp-content/uploads/historic-towns-2020/EPRN_125663_LAMPETER.pdf</a:t>
            </a: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u="sng" kern="100" dirty="0">
                <a:latin typeface="Aptos" panose="020B0004020202020204" pitchFamily="34" charset="0"/>
                <a:ea typeface="Aptos" panose="020B0004020202020204" pitchFamily="34" charset="0"/>
                <a:cs typeface="Times New Roman" panose="02020603050405020304" pitchFamily="18" charset="0"/>
              </a:rPr>
              <a:t>Bishop Burgess and Coleg </a:t>
            </a:r>
            <a:r>
              <a:rPr lang="en-GB" u="sng" kern="100" dirty="0" err="1">
                <a:latin typeface="Aptos" panose="020B0004020202020204" pitchFamily="34" charset="0"/>
                <a:ea typeface="Aptos" panose="020B0004020202020204" pitchFamily="34" charset="0"/>
                <a:cs typeface="Times New Roman" panose="02020603050405020304" pitchFamily="18" charset="0"/>
              </a:rPr>
              <a:t>Llambed</a:t>
            </a:r>
            <a:r>
              <a:rPr lang="en-GB" u="sng" kern="100" dirty="0">
                <a:latin typeface="Aptos" panose="020B0004020202020204" pitchFamily="34" charset="0"/>
                <a:ea typeface="Aptos" panose="020B0004020202020204" pitchFamily="34" charset="0"/>
                <a:cs typeface="Times New Roman" panose="02020603050405020304" pitchFamily="18" charset="0"/>
              </a:rPr>
              <a:t>. https://www.academia.edu/3630382/Bishop_Burgess_and_Coleg_Llambed</a:t>
            </a:r>
            <a:endParaRPr lang="en-GB" sz="1800" u="sng"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latin typeface="+mj-lt"/>
            </a:endParaRPr>
          </a:p>
        </p:txBody>
      </p:sp>
    </p:spTree>
    <p:extLst>
      <p:ext uri="{BB962C8B-B14F-4D97-AF65-F5344CB8AC3E}">
        <p14:creationId xmlns:p14="http://schemas.microsoft.com/office/powerpoint/2010/main" val="221745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5" ma:contentTypeDescription="Create a new document." ma:contentTypeScope="" ma:versionID="e53fc3e7a4359ea6d9c1a96c4048968b">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567db997196067c84dea3462483e5002"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Props1.xml><?xml version="1.0" encoding="utf-8"?>
<ds:datastoreItem xmlns:ds="http://schemas.openxmlformats.org/officeDocument/2006/customXml" ds:itemID="{271CFB50-3399-4B98-89EC-CAFE42358C10}">
  <ds:schemaRefs>
    <ds:schemaRef ds:uri="http://schemas.microsoft.com/sharepoint/v3/contenttype/forms"/>
  </ds:schemaRefs>
</ds:datastoreItem>
</file>

<file path=customXml/itemProps2.xml><?xml version="1.0" encoding="utf-8"?>
<ds:datastoreItem xmlns:ds="http://schemas.openxmlformats.org/officeDocument/2006/customXml" ds:itemID="{184B6B60-7E61-4F51-A988-89B5C142B1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DFF84A-E581-43A7-BCD7-55EAAC9F319C}">
  <ds:schemaRefs>
    <ds:schemaRef ds:uri="http://schemas.microsoft.com/office/2006/documentManagement/types"/>
    <ds:schemaRef ds:uri="http://purl.org/dc/dcmitype/"/>
    <ds:schemaRef ds:uri="http://purl.org/dc/terms/"/>
    <ds:schemaRef ds:uri="http://schemas.microsoft.com/office/2006/metadata/properties"/>
    <ds:schemaRef ds:uri="f54e4810-f1f5-4bce-aa8e-e4722dc561be"/>
    <ds:schemaRef ds:uri="http://purl.org/dc/elements/1.1/"/>
    <ds:schemaRef ds:uri="http://www.w3.org/XML/1998/namespace"/>
    <ds:schemaRef ds:uri="http://schemas.openxmlformats.org/package/2006/metadata/core-properties"/>
    <ds:schemaRef ds:uri="http://schemas.microsoft.com/office/infopath/2007/PartnerControls"/>
    <ds:schemaRef ds:uri="7b23fa32-4003-4364-bee1-595462966394"/>
  </ds:schemaRefs>
</ds:datastoreItem>
</file>

<file path=docProps/app.xml><?xml version="1.0" encoding="utf-8"?>
<Properties xmlns="http://schemas.openxmlformats.org/officeDocument/2006/extended-properties" xmlns:vt="http://schemas.openxmlformats.org/officeDocument/2006/docPropsVTypes">
  <TotalTime>725</TotalTime>
  <Words>2749</Words>
  <Application>Microsoft Office PowerPoint</Application>
  <PresentationFormat>Widescreen</PresentationFormat>
  <Paragraphs>135</Paragraphs>
  <Slides>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Avenir Next LT Pro</vt:lpstr>
      <vt:lpstr>Bell MT</vt:lpstr>
      <vt:lpstr>Times New Roman</vt:lpstr>
      <vt:lpstr>GlowVTI</vt:lpstr>
      <vt:lpstr>A memorial for Lampeter         University         </vt:lpstr>
      <vt:lpstr>Why is it needed?</vt:lpstr>
      <vt:lpstr>How and where-</vt:lpstr>
      <vt:lpstr>Stained glass panel in wood frame.</vt:lpstr>
      <vt:lpstr>Themes-</vt:lpstr>
      <vt:lpstr>Ambition-</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Smith (1903588)</dc:creator>
  <cp:lastModifiedBy>Paula Smith (1903588)</cp:lastModifiedBy>
  <cp:revision>50</cp:revision>
  <dcterms:created xsi:type="dcterms:W3CDTF">2024-12-07T13:58:40Z</dcterms:created>
  <dcterms:modified xsi:type="dcterms:W3CDTF">2024-12-19T07:12:20Z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