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8" r:id="rId1"/>
  </p:sldMasterIdLst>
  <p:notesMasterIdLst>
    <p:notesMasterId r:id="rId15"/>
  </p:notesMasterIdLst>
  <p:sldIdLst>
    <p:sldId id="256" r:id="rId2"/>
    <p:sldId id="260" r:id="rId3"/>
    <p:sldId id="262" r:id="rId4"/>
    <p:sldId id="258" r:id="rId5"/>
    <p:sldId id="263" r:id="rId6"/>
    <p:sldId id="270" r:id="rId7"/>
    <p:sldId id="283" r:id="rId8"/>
    <p:sldId id="259" r:id="rId9"/>
    <p:sldId id="276" r:id="rId10"/>
    <p:sldId id="273" r:id="rId11"/>
    <p:sldId id="307" r:id="rId12"/>
    <p:sldId id="316" r:id="rId13"/>
    <p:sldId id="315" r:id="rId14"/>
  </p:sldIdLst>
  <p:sldSz cx="9144000" cy="5143500" type="screen16x9"/>
  <p:notesSz cx="6858000" cy="9144000"/>
  <p:embeddedFontLst>
    <p:embeddedFont>
      <p:font typeface="Bebas Neue" panose="020B0606020202050201" pitchFamily="34" charset="0"/>
      <p:regular r:id="rId16"/>
    </p:embeddedFont>
    <p:embeddedFont>
      <p:font typeface="Calibri" panose="020F0502020204030204" pitchFamily="34" charset="0"/>
      <p:regular r:id="rId17"/>
      <p:bold r:id="rId18"/>
      <p:italic r:id="rId19"/>
      <p:boldItalic r:id="rId20"/>
    </p:embeddedFont>
    <p:embeddedFont>
      <p:font typeface="Calibri Light" panose="020F0302020204030204" pitchFamily="34" charset="0"/>
      <p:regular r:id="rId21"/>
      <p:italic r:id="rId22"/>
    </p:embeddedFont>
    <p:embeddedFont>
      <p:font typeface="Cormorant Upright" panose="020B0604020202020204" charset="0"/>
      <p:regular r:id="rId23"/>
      <p:bold r:id="rId24"/>
    </p:embeddedFont>
    <p:embeddedFont>
      <p:font typeface="Helvetica" panose="020B0604020202020204" pitchFamily="34" charset="0"/>
      <p:regular r:id="rId25"/>
      <p:bold r:id="rId26"/>
      <p:italic r:id="rId27"/>
      <p:boldItalic r:id="rId28"/>
    </p:embeddedFont>
    <p:embeddedFont>
      <p:font typeface="Karla" pitchFamily="2" charset="0"/>
      <p:regular r:id="rId29"/>
      <p:bold r:id="rId30"/>
      <p:italic r:id="rId31"/>
      <p:bold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6D678AB-B1E0-43F5-8531-FF3A683B6AB7}">
  <a:tblStyle styleId="{A6D678AB-B1E0-43F5-8531-FF3A683B6AB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69" autoAdjust="0"/>
    <p:restoredTop sz="86385" autoAdjust="0"/>
  </p:normalViewPr>
  <p:slideViewPr>
    <p:cSldViewPr snapToGrid="0">
      <p:cViewPr varScale="1">
        <p:scale>
          <a:sx n="91" d="100"/>
          <a:sy n="91" d="100"/>
        </p:scale>
        <p:origin x="50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font" Target="fonts/font1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32" Type="http://schemas.openxmlformats.org/officeDocument/2006/relationships/font" Target="fonts/font17.fnt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font" Target="fonts/font1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font" Target="fonts/font15.fntdata"/><Relationship Id="rId35" Type="http://schemas.openxmlformats.org/officeDocument/2006/relationships/theme" Target="theme/theme1.xml"/><Relationship Id="rId8" Type="http://schemas.openxmlformats.org/officeDocument/2006/relationships/slide" Target="slides/slide7.xml"/></Relationships>
</file>

<file path=ppt/diagrams/_rels/data4.xml.rels><?xml version="1.0" encoding="UTF-8" standalone="yes"?>
<Relationships xmlns="http://schemas.openxmlformats.org/package/2006/relationships"><Relationship Id="rId1" Type="http://schemas.openxmlformats.org/officeDocument/2006/relationships/image" Target="../media/image15.jpg"/></Relationships>
</file>

<file path=ppt/diagrams/_rels/data5.xml.rels><?xml version="1.0" encoding="UTF-8" standalone="yes"?>
<Relationships xmlns="http://schemas.openxmlformats.org/package/2006/relationships"><Relationship Id="rId1" Type="http://schemas.openxmlformats.org/officeDocument/2006/relationships/image" Target="../media/image15.jpg"/></Relationships>
</file>

<file path=ppt/diagrams/_rels/drawing4.xml.rels><?xml version="1.0" encoding="UTF-8" standalone="yes"?>
<Relationships xmlns="http://schemas.openxmlformats.org/package/2006/relationships"><Relationship Id="rId1" Type="http://schemas.openxmlformats.org/officeDocument/2006/relationships/image" Target="../media/image15.jpg"/></Relationships>
</file>

<file path=ppt/diagrams/_rels/drawing5.xml.rels><?xml version="1.0" encoding="UTF-8" standalone="yes"?>
<Relationships xmlns="http://schemas.openxmlformats.org/package/2006/relationships"><Relationship Id="rId1" Type="http://schemas.openxmlformats.org/officeDocument/2006/relationships/image" Target="../media/image15.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6C2BD3-C803-41FC-B023-B6EDE82FC3E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17FC5F1-6994-4D74-922F-F907A4EF234D}">
      <dgm:prSet phldrT="[Text]" custT="1"/>
      <dgm:spPr/>
      <dgm:t>
        <a:bodyPr/>
        <a:lstStyle/>
        <a:p>
          <a:pPr>
            <a:buFont typeface="+mj-lt"/>
            <a:buAutoNum type="arabicPeriod"/>
          </a:pPr>
          <a:r>
            <a:rPr lang="en-US" sz="1200" dirty="0">
              <a:solidFill>
                <a:schemeClr val="tx1"/>
              </a:solidFill>
            </a:rPr>
            <a:t>Empathy and understanding: According to the consumer’s requirements, customers get in touch with the customer service of JW Marriotts, the customers need empathy as well as understanding them.</a:t>
          </a:r>
        </a:p>
      </dgm:t>
    </dgm:pt>
    <dgm:pt modelId="{E0DDFD65-8A8C-4A8F-8F6F-A00BD7CA7E4C}" type="parTrans" cxnId="{A78C198C-2627-49E3-930B-D88BE51D0599}">
      <dgm:prSet/>
      <dgm:spPr/>
      <dgm:t>
        <a:bodyPr/>
        <a:lstStyle/>
        <a:p>
          <a:endParaRPr lang="en-US"/>
        </a:p>
      </dgm:t>
    </dgm:pt>
    <dgm:pt modelId="{C1C47BF0-855D-487E-BBE3-944D15129578}" type="sibTrans" cxnId="{A78C198C-2627-49E3-930B-D88BE51D0599}">
      <dgm:prSet/>
      <dgm:spPr/>
      <dgm:t>
        <a:bodyPr/>
        <a:lstStyle/>
        <a:p>
          <a:endParaRPr lang="en-US"/>
        </a:p>
      </dgm:t>
    </dgm:pt>
    <dgm:pt modelId="{EA983FDD-7F34-4BEF-A565-6A391BF3D9C9}">
      <dgm:prSet phldrT="[Text]" custT="1"/>
      <dgm:spPr/>
      <dgm:t>
        <a:bodyPr/>
        <a:lstStyle/>
        <a:p>
          <a:pPr>
            <a:buFont typeface="+mj-lt"/>
            <a:buNone/>
          </a:pPr>
          <a:r>
            <a:rPr lang="en-US" sz="1200" dirty="0"/>
            <a:t>Transparency: The guests of JW Marriotts always want transparency in changes in the price, other services, and things.</a:t>
          </a:r>
        </a:p>
      </dgm:t>
    </dgm:pt>
    <dgm:pt modelId="{51822A81-FFEC-47C2-BFA3-F3A138438057}" type="parTrans" cxnId="{449B72B2-EB45-4F0A-9845-7CEAFB887C06}">
      <dgm:prSet/>
      <dgm:spPr/>
      <dgm:t>
        <a:bodyPr/>
        <a:lstStyle/>
        <a:p>
          <a:endParaRPr lang="en-US"/>
        </a:p>
      </dgm:t>
    </dgm:pt>
    <dgm:pt modelId="{39A93807-86FE-47A5-8C1B-28437B445640}" type="sibTrans" cxnId="{449B72B2-EB45-4F0A-9845-7CEAFB887C06}">
      <dgm:prSet/>
      <dgm:spPr/>
      <dgm:t>
        <a:bodyPr/>
        <a:lstStyle/>
        <a:p>
          <a:endParaRPr lang="en-US"/>
        </a:p>
      </dgm:t>
    </dgm:pt>
    <dgm:pt modelId="{9B9A9156-9D54-498D-86CD-6FC7C80E72BB}">
      <dgm:prSet phldrT="[Text]" custT="1"/>
      <dgm:spPr/>
      <dgm:t>
        <a:bodyPr/>
        <a:lstStyle/>
        <a:p>
          <a:pPr>
            <a:buFont typeface="+mj-lt"/>
            <a:buAutoNum type="arabicPeriod"/>
          </a:pPr>
          <a:r>
            <a:rPr lang="en-US" sz="1200" dirty="0">
              <a:solidFill>
                <a:schemeClr val="tx1"/>
              </a:solidFill>
            </a:rPr>
            <a:t>Fairness: The customers of JW Marriotts expect service to the contract length from them (Wood, 2017).</a:t>
          </a:r>
        </a:p>
      </dgm:t>
    </dgm:pt>
    <dgm:pt modelId="{8D37E5C1-567F-4A53-9495-0B99CC12CEE9}" type="parTrans" cxnId="{728981B1-98DD-4E1A-AA95-BDCFA819F472}">
      <dgm:prSet/>
      <dgm:spPr/>
      <dgm:t>
        <a:bodyPr/>
        <a:lstStyle/>
        <a:p>
          <a:endParaRPr lang="en-US"/>
        </a:p>
      </dgm:t>
    </dgm:pt>
    <dgm:pt modelId="{AC620723-F0F9-4453-9E84-311F9D862EA3}" type="sibTrans" cxnId="{728981B1-98DD-4E1A-AA95-BDCFA819F472}">
      <dgm:prSet/>
      <dgm:spPr/>
      <dgm:t>
        <a:bodyPr/>
        <a:lstStyle/>
        <a:p>
          <a:endParaRPr lang="en-US"/>
        </a:p>
      </dgm:t>
    </dgm:pt>
    <dgm:pt modelId="{CC8DBCE5-7868-4117-8048-283C9AB0AEF5}">
      <dgm:prSet phldrT="[Text]" custT="1"/>
      <dgm:spPr/>
      <dgm:t>
        <a:bodyPr/>
        <a:lstStyle/>
        <a:p>
          <a:pPr>
            <a:buFont typeface="+mj-lt"/>
            <a:buNone/>
          </a:pPr>
          <a:r>
            <a:rPr lang="en-US" sz="1200" dirty="0"/>
            <a:t>Options and alternatives: The guests require more options about the services such as payment, and subscriptions for choice freedom for room reservation.</a:t>
          </a:r>
        </a:p>
      </dgm:t>
    </dgm:pt>
    <dgm:pt modelId="{4C83D21D-D0B0-4E65-94F9-B3AEB4FEDAB1}" type="parTrans" cxnId="{A94349D4-FCED-4DF3-A046-A29688611FCE}">
      <dgm:prSet/>
      <dgm:spPr/>
      <dgm:t>
        <a:bodyPr/>
        <a:lstStyle/>
        <a:p>
          <a:endParaRPr lang="en-US"/>
        </a:p>
      </dgm:t>
    </dgm:pt>
    <dgm:pt modelId="{0AD5BC13-A3F7-4AB5-86B3-07340A7CF23E}" type="sibTrans" cxnId="{A94349D4-FCED-4DF3-A046-A29688611FCE}">
      <dgm:prSet/>
      <dgm:spPr/>
      <dgm:t>
        <a:bodyPr/>
        <a:lstStyle/>
        <a:p>
          <a:endParaRPr lang="en-US"/>
        </a:p>
      </dgm:t>
    </dgm:pt>
    <dgm:pt modelId="{86F192CB-45D2-4819-BFE9-5E1EFDA3AB51}">
      <dgm:prSet phldrT="[Text]" custT="1"/>
      <dgm:spPr/>
      <dgm:t>
        <a:bodyPr/>
        <a:lstStyle/>
        <a:p>
          <a:pPr>
            <a:buFont typeface="+mj-lt"/>
            <a:buNone/>
          </a:pPr>
          <a:endParaRPr lang="en-US" sz="1200" dirty="0"/>
        </a:p>
      </dgm:t>
    </dgm:pt>
    <dgm:pt modelId="{032C0E8B-BB6E-4451-B374-E6B1A5BA0FB3}" type="parTrans" cxnId="{FE78B898-C33B-4557-A491-08B350491A99}">
      <dgm:prSet/>
      <dgm:spPr/>
      <dgm:t>
        <a:bodyPr/>
        <a:lstStyle/>
        <a:p>
          <a:endParaRPr lang="en-US"/>
        </a:p>
      </dgm:t>
    </dgm:pt>
    <dgm:pt modelId="{AE27060B-C202-468F-A58D-1749A639E67D}" type="sibTrans" cxnId="{FE78B898-C33B-4557-A491-08B350491A99}">
      <dgm:prSet/>
      <dgm:spPr/>
      <dgm:t>
        <a:bodyPr/>
        <a:lstStyle/>
        <a:p>
          <a:endParaRPr lang="en-US"/>
        </a:p>
      </dgm:t>
    </dgm:pt>
    <dgm:pt modelId="{3D847091-EE14-4442-91B1-309935BD00BD}">
      <dgm:prSet phldrT="[Text]" custT="1"/>
      <dgm:spPr/>
      <dgm:t>
        <a:bodyPr/>
        <a:lstStyle/>
        <a:p>
          <a:pPr>
            <a:buFont typeface="+mj-lt"/>
            <a:buNone/>
          </a:pPr>
          <a:endParaRPr lang="en-US" sz="1200" dirty="0"/>
        </a:p>
      </dgm:t>
    </dgm:pt>
    <dgm:pt modelId="{AFF29F9F-9053-4DC8-A866-226472AECAE4}" type="parTrans" cxnId="{BE66FE1D-42CA-456B-903B-8AF289149D33}">
      <dgm:prSet/>
      <dgm:spPr/>
      <dgm:t>
        <a:bodyPr/>
        <a:lstStyle/>
        <a:p>
          <a:endParaRPr lang="en-US"/>
        </a:p>
      </dgm:t>
    </dgm:pt>
    <dgm:pt modelId="{E03EB5A5-778B-46D0-9DB7-92BD96FE630A}" type="sibTrans" cxnId="{BE66FE1D-42CA-456B-903B-8AF289149D33}">
      <dgm:prSet/>
      <dgm:spPr/>
      <dgm:t>
        <a:bodyPr/>
        <a:lstStyle/>
        <a:p>
          <a:endParaRPr lang="en-US"/>
        </a:p>
      </dgm:t>
    </dgm:pt>
    <dgm:pt modelId="{550C69E0-6D84-4F73-9D20-413A7069271D}" type="pres">
      <dgm:prSet presAssocID="{BC6C2BD3-C803-41FC-B023-B6EDE82FC3EE}" presName="linear" presStyleCnt="0">
        <dgm:presLayoutVars>
          <dgm:animLvl val="lvl"/>
          <dgm:resizeHandles val="exact"/>
        </dgm:presLayoutVars>
      </dgm:prSet>
      <dgm:spPr/>
    </dgm:pt>
    <dgm:pt modelId="{F9B0FC53-2664-4D75-8D68-61AB8A26015B}" type="pres">
      <dgm:prSet presAssocID="{117FC5F1-6994-4D74-922F-F907A4EF234D}" presName="parentText" presStyleLbl="node1" presStyleIdx="0" presStyleCnt="2" custScaleY="61731">
        <dgm:presLayoutVars>
          <dgm:chMax val="0"/>
          <dgm:bulletEnabled val="1"/>
        </dgm:presLayoutVars>
      </dgm:prSet>
      <dgm:spPr/>
    </dgm:pt>
    <dgm:pt modelId="{9EC04BCD-CE23-48F4-9766-7415524EA1FE}" type="pres">
      <dgm:prSet presAssocID="{117FC5F1-6994-4D74-922F-F907A4EF234D}" presName="childText" presStyleLbl="revTx" presStyleIdx="0" presStyleCnt="2" custScaleY="34337">
        <dgm:presLayoutVars>
          <dgm:bulletEnabled val="1"/>
        </dgm:presLayoutVars>
      </dgm:prSet>
      <dgm:spPr/>
    </dgm:pt>
    <dgm:pt modelId="{292AD6B6-17A4-4A9A-AAA0-C82DB385060A}" type="pres">
      <dgm:prSet presAssocID="{9B9A9156-9D54-498D-86CD-6FC7C80E72BB}" presName="parentText" presStyleLbl="node1" presStyleIdx="1" presStyleCnt="2" custScaleY="44999" custLinFactNeighborX="1415" custLinFactNeighborY="16269">
        <dgm:presLayoutVars>
          <dgm:chMax val="0"/>
          <dgm:bulletEnabled val="1"/>
        </dgm:presLayoutVars>
      </dgm:prSet>
      <dgm:spPr/>
    </dgm:pt>
    <dgm:pt modelId="{F327450E-0187-4D5C-A012-564ECE5F80FA}" type="pres">
      <dgm:prSet presAssocID="{9B9A9156-9D54-498D-86CD-6FC7C80E72BB}" presName="childText" presStyleLbl="revTx" presStyleIdx="1" presStyleCnt="2" custScaleY="81032">
        <dgm:presLayoutVars>
          <dgm:bulletEnabled val="1"/>
        </dgm:presLayoutVars>
      </dgm:prSet>
      <dgm:spPr/>
    </dgm:pt>
  </dgm:ptLst>
  <dgm:cxnLst>
    <dgm:cxn modelId="{CE1E3615-62DD-49EC-AF63-DED7B7A19E3F}" type="presOf" srcId="{BC6C2BD3-C803-41FC-B023-B6EDE82FC3EE}" destId="{550C69E0-6D84-4F73-9D20-413A7069271D}" srcOrd="0" destOrd="0" presId="urn:microsoft.com/office/officeart/2005/8/layout/vList2"/>
    <dgm:cxn modelId="{BE66FE1D-42CA-456B-903B-8AF289149D33}" srcId="{9B9A9156-9D54-498D-86CD-6FC7C80E72BB}" destId="{3D847091-EE14-4442-91B1-309935BD00BD}" srcOrd="1" destOrd="0" parTransId="{AFF29F9F-9053-4DC8-A866-226472AECAE4}" sibTransId="{E03EB5A5-778B-46D0-9DB7-92BD96FE630A}"/>
    <dgm:cxn modelId="{7AA94537-7298-44A7-A155-6D712EA4391B}" type="presOf" srcId="{9B9A9156-9D54-498D-86CD-6FC7C80E72BB}" destId="{292AD6B6-17A4-4A9A-AAA0-C82DB385060A}" srcOrd="0" destOrd="0" presId="urn:microsoft.com/office/officeart/2005/8/layout/vList2"/>
    <dgm:cxn modelId="{D5DC426C-D409-4F71-B203-BEFC0F15B543}" type="presOf" srcId="{86F192CB-45D2-4819-BFE9-5E1EFDA3AB51}" destId="{F327450E-0187-4D5C-A012-564ECE5F80FA}" srcOrd="0" destOrd="0" presId="urn:microsoft.com/office/officeart/2005/8/layout/vList2"/>
    <dgm:cxn modelId="{6CF4D178-B5C7-4DFE-9113-5F54870B7305}" type="presOf" srcId="{117FC5F1-6994-4D74-922F-F907A4EF234D}" destId="{F9B0FC53-2664-4D75-8D68-61AB8A26015B}" srcOrd="0" destOrd="0" presId="urn:microsoft.com/office/officeart/2005/8/layout/vList2"/>
    <dgm:cxn modelId="{6D1ED87C-58CB-465E-9315-266F8755D12F}" type="presOf" srcId="{3D847091-EE14-4442-91B1-309935BD00BD}" destId="{F327450E-0187-4D5C-A012-564ECE5F80FA}" srcOrd="0" destOrd="1" presId="urn:microsoft.com/office/officeart/2005/8/layout/vList2"/>
    <dgm:cxn modelId="{A78C198C-2627-49E3-930B-D88BE51D0599}" srcId="{BC6C2BD3-C803-41FC-B023-B6EDE82FC3EE}" destId="{117FC5F1-6994-4D74-922F-F907A4EF234D}" srcOrd="0" destOrd="0" parTransId="{E0DDFD65-8A8C-4A8F-8F6F-A00BD7CA7E4C}" sibTransId="{C1C47BF0-855D-487E-BBE3-944D15129578}"/>
    <dgm:cxn modelId="{386D6D94-5FEF-4CB3-8469-0E0606D79A3B}" type="presOf" srcId="{EA983FDD-7F34-4BEF-A565-6A391BF3D9C9}" destId="{9EC04BCD-CE23-48F4-9766-7415524EA1FE}" srcOrd="0" destOrd="0" presId="urn:microsoft.com/office/officeart/2005/8/layout/vList2"/>
    <dgm:cxn modelId="{FE78B898-C33B-4557-A491-08B350491A99}" srcId="{9B9A9156-9D54-498D-86CD-6FC7C80E72BB}" destId="{86F192CB-45D2-4819-BFE9-5E1EFDA3AB51}" srcOrd="0" destOrd="0" parTransId="{032C0E8B-BB6E-4451-B374-E6B1A5BA0FB3}" sibTransId="{AE27060B-C202-468F-A58D-1749A639E67D}"/>
    <dgm:cxn modelId="{728981B1-98DD-4E1A-AA95-BDCFA819F472}" srcId="{BC6C2BD3-C803-41FC-B023-B6EDE82FC3EE}" destId="{9B9A9156-9D54-498D-86CD-6FC7C80E72BB}" srcOrd="1" destOrd="0" parTransId="{8D37E5C1-567F-4A53-9495-0B99CC12CEE9}" sibTransId="{AC620723-F0F9-4453-9E84-311F9D862EA3}"/>
    <dgm:cxn modelId="{449B72B2-EB45-4F0A-9845-7CEAFB887C06}" srcId="{117FC5F1-6994-4D74-922F-F907A4EF234D}" destId="{EA983FDD-7F34-4BEF-A565-6A391BF3D9C9}" srcOrd="0" destOrd="0" parTransId="{51822A81-FFEC-47C2-BFA3-F3A138438057}" sibTransId="{39A93807-86FE-47A5-8C1B-28437B445640}"/>
    <dgm:cxn modelId="{A94349D4-FCED-4DF3-A046-A29688611FCE}" srcId="{9B9A9156-9D54-498D-86CD-6FC7C80E72BB}" destId="{CC8DBCE5-7868-4117-8048-283C9AB0AEF5}" srcOrd="2" destOrd="0" parTransId="{4C83D21D-D0B0-4E65-94F9-B3AEB4FEDAB1}" sibTransId="{0AD5BC13-A3F7-4AB5-86B3-07340A7CF23E}"/>
    <dgm:cxn modelId="{290A3ADC-F7EC-464C-A454-A26B42A6A5CD}" type="presOf" srcId="{CC8DBCE5-7868-4117-8048-283C9AB0AEF5}" destId="{F327450E-0187-4D5C-A012-564ECE5F80FA}" srcOrd="0" destOrd="2" presId="urn:microsoft.com/office/officeart/2005/8/layout/vList2"/>
    <dgm:cxn modelId="{F96485D1-4FFC-4EBA-8E10-7F3BD566D0B7}" type="presParOf" srcId="{550C69E0-6D84-4F73-9D20-413A7069271D}" destId="{F9B0FC53-2664-4D75-8D68-61AB8A26015B}" srcOrd="0" destOrd="0" presId="urn:microsoft.com/office/officeart/2005/8/layout/vList2"/>
    <dgm:cxn modelId="{BB8FDB6A-686C-4807-ACD2-CEFBCBE81046}" type="presParOf" srcId="{550C69E0-6D84-4F73-9D20-413A7069271D}" destId="{9EC04BCD-CE23-48F4-9766-7415524EA1FE}" srcOrd="1" destOrd="0" presId="urn:microsoft.com/office/officeart/2005/8/layout/vList2"/>
    <dgm:cxn modelId="{75D2E4FB-B59B-429E-BDDA-CC4CEC793055}" type="presParOf" srcId="{550C69E0-6D84-4F73-9D20-413A7069271D}" destId="{292AD6B6-17A4-4A9A-AAA0-C82DB385060A}" srcOrd="2" destOrd="0" presId="urn:microsoft.com/office/officeart/2005/8/layout/vList2"/>
    <dgm:cxn modelId="{867DF150-F315-4362-8957-92E5E6214D0F}" type="presParOf" srcId="{550C69E0-6D84-4F73-9D20-413A7069271D}" destId="{F327450E-0187-4D5C-A012-564ECE5F80FA}"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6C2BD3-C803-41FC-B023-B6EDE82FC3E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17FC5F1-6994-4D74-922F-F907A4EF234D}">
      <dgm:prSet phldrT="[Text]" custT="1"/>
      <dgm:spPr/>
      <dgm:t>
        <a:bodyPr/>
        <a:lstStyle/>
        <a:p>
          <a:pPr>
            <a:buFont typeface="+mj-lt"/>
            <a:buAutoNum type="arabicPeriod"/>
          </a:pPr>
          <a:endParaRPr lang="en-US" sz="1200" dirty="0">
            <a:solidFill>
              <a:schemeClr val="tx1"/>
            </a:solidFill>
          </a:endParaRPr>
        </a:p>
      </dgm:t>
    </dgm:pt>
    <dgm:pt modelId="{E0DDFD65-8A8C-4A8F-8F6F-A00BD7CA7E4C}" type="parTrans" cxnId="{A78C198C-2627-49E3-930B-D88BE51D0599}">
      <dgm:prSet/>
      <dgm:spPr/>
      <dgm:t>
        <a:bodyPr/>
        <a:lstStyle/>
        <a:p>
          <a:endParaRPr lang="en-US"/>
        </a:p>
      </dgm:t>
    </dgm:pt>
    <dgm:pt modelId="{C1C47BF0-855D-487E-BBE3-944D15129578}" type="sibTrans" cxnId="{A78C198C-2627-49E3-930B-D88BE51D0599}">
      <dgm:prSet/>
      <dgm:spPr/>
      <dgm:t>
        <a:bodyPr/>
        <a:lstStyle/>
        <a:p>
          <a:endParaRPr lang="en-US"/>
        </a:p>
      </dgm:t>
    </dgm:pt>
    <dgm:pt modelId="{EA983FDD-7F34-4BEF-A565-6A391BF3D9C9}">
      <dgm:prSet phldrT="[Text]" custT="1"/>
      <dgm:spPr/>
      <dgm:t>
        <a:bodyPr/>
        <a:lstStyle/>
        <a:p>
          <a:pPr>
            <a:buFont typeface="+mj-lt"/>
            <a:buNone/>
          </a:pPr>
          <a:endParaRPr lang="en-US" sz="1200" dirty="0"/>
        </a:p>
      </dgm:t>
    </dgm:pt>
    <dgm:pt modelId="{51822A81-FFEC-47C2-BFA3-F3A138438057}" type="parTrans" cxnId="{449B72B2-EB45-4F0A-9845-7CEAFB887C06}">
      <dgm:prSet/>
      <dgm:spPr/>
      <dgm:t>
        <a:bodyPr/>
        <a:lstStyle/>
        <a:p>
          <a:endParaRPr lang="en-US"/>
        </a:p>
      </dgm:t>
    </dgm:pt>
    <dgm:pt modelId="{39A93807-86FE-47A5-8C1B-28437B445640}" type="sibTrans" cxnId="{449B72B2-EB45-4F0A-9845-7CEAFB887C06}">
      <dgm:prSet/>
      <dgm:spPr/>
      <dgm:t>
        <a:bodyPr/>
        <a:lstStyle/>
        <a:p>
          <a:endParaRPr lang="en-US"/>
        </a:p>
      </dgm:t>
    </dgm:pt>
    <dgm:pt modelId="{86F192CB-45D2-4819-BFE9-5E1EFDA3AB51}">
      <dgm:prSet phldrT="[Text]" custT="1"/>
      <dgm:spPr>
        <a:solidFill>
          <a:schemeClr val="bg2"/>
        </a:solidFill>
      </dgm:spPr>
      <dgm:t>
        <a:bodyPr/>
        <a:lstStyle/>
        <a:p>
          <a:pPr>
            <a:buFont typeface="+mj-lt"/>
            <a:buNone/>
          </a:pPr>
          <a:r>
            <a:rPr lang="en-US" sz="1200" dirty="0">
              <a:solidFill>
                <a:schemeClr val="tx1"/>
              </a:solidFill>
            </a:rPr>
            <a:t>Accessibility: Guests want access to the support and service teams of JW Marriotts through various customer service channels.</a:t>
          </a:r>
          <a:endParaRPr lang="en-US" sz="1200" dirty="0"/>
        </a:p>
      </dgm:t>
    </dgm:pt>
    <dgm:pt modelId="{032C0E8B-BB6E-4451-B374-E6B1A5BA0FB3}" type="parTrans" cxnId="{FE78B898-C33B-4557-A491-08B350491A99}">
      <dgm:prSet/>
      <dgm:spPr/>
      <dgm:t>
        <a:bodyPr/>
        <a:lstStyle/>
        <a:p>
          <a:endParaRPr lang="en-US"/>
        </a:p>
      </dgm:t>
    </dgm:pt>
    <dgm:pt modelId="{AE27060B-C202-468F-A58D-1749A639E67D}" type="sibTrans" cxnId="{FE78B898-C33B-4557-A491-08B350491A99}">
      <dgm:prSet/>
      <dgm:spPr/>
      <dgm:t>
        <a:bodyPr/>
        <a:lstStyle/>
        <a:p>
          <a:endParaRPr lang="en-US"/>
        </a:p>
      </dgm:t>
    </dgm:pt>
    <dgm:pt modelId="{3D847091-EE14-4442-91B1-309935BD00BD}">
      <dgm:prSet phldrT="[Text]" custT="1"/>
      <dgm:spPr/>
      <dgm:t>
        <a:bodyPr/>
        <a:lstStyle/>
        <a:p>
          <a:pPr>
            <a:buFont typeface="+mj-lt"/>
            <a:buNone/>
          </a:pPr>
          <a:endParaRPr lang="en-US" sz="1200" dirty="0"/>
        </a:p>
      </dgm:t>
    </dgm:pt>
    <dgm:pt modelId="{AFF29F9F-9053-4DC8-A866-226472AECAE4}" type="parTrans" cxnId="{BE66FE1D-42CA-456B-903B-8AF289149D33}">
      <dgm:prSet/>
      <dgm:spPr/>
      <dgm:t>
        <a:bodyPr/>
        <a:lstStyle/>
        <a:p>
          <a:endParaRPr lang="en-US"/>
        </a:p>
      </dgm:t>
    </dgm:pt>
    <dgm:pt modelId="{E03EB5A5-778B-46D0-9DB7-92BD96FE630A}" type="sibTrans" cxnId="{BE66FE1D-42CA-456B-903B-8AF289149D33}">
      <dgm:prSet/>
      <dgm:spPr/>
      <dgm:t>
        <a:bodyPr/>
        <a:lstStyle/>
        <a:p>
          <a:endParaRPr lang="en-US"/>
        </a:p>
      </dgm:t>
    </dgm:pt>
    <dgm:pt modelId="{A3859937-800F-4C02-A9ED-80D68F341F7D}">
      <dgm:prSet custT="1"/>
      <dgm:spPr/>
      <dgm:t>
        <a:bodyPr/>
        <a:lstStyle/>
        <a:p>
          <a:pPr>
            <a:buFont typeface="+mj-lt"/>
            <a:buAutoNum type="arabicPeriod"/>
          </a:pPr>
          <a:r>
            <a:rPr lang="en-US" sz="1200" dirty="0">
              <a:solidFill>
                <a:schemeClr val="tx1"/>
              </a:solidFill>
            </a:rPr>
            <a:t>Control: Customers need interaction and empowerment like adjusting terms and changing subscriptions from starting to finishing (Kozak &amp; Kozak, 2016).</a:t>
          </a:r>
        </a:p>
      </dgm:t>
    </dgm:pt>
    <dgm:pt modelId="{E0714A81-68AB-4D67-A475-C4453F99C21D}" type="parTrans" cxnId="{99ADED2A-09DA-4AF6-AFC6-A92B54987CB6}">
      <dgm:prSet/>
      <dgm:spPr/>
      <dgm:t>
        <a:bodyPr/>
        <a:lstStyle/>
        <a:p>
          <a:endParaRPr lang="en-US"/>
        </a:p>
      </dgm:t>
    </dgm:pt>
    <dgm:pt modelId="{6A478460-5829-47E8-BB11-703461A6EB9C}" type="sibTrans" cxnId="{99ADED2A-09DA-4AF6-AFC6-A92B54987CB6}">
      <dgm:prSet/>
      <dgm:spPr/>
      <dgm:t>
        <a:bodyPr/>
        <a:lstStyle/>
        <a:p>
          <a:endParaRPr lang="en-US"/>
        </a:p>
      </dgm:t>
    </dgm:pt>
    <dgm:pt modelId="{38146733-8DB0-41B0-A6F2-5F308DF26668}">
      <dgm:prSet custT="1"/>
      <dgm:spPr/>
      <dgm:t>
        <a:bodyPr/>
        <a:lstStyle/>
        <a:p>
          <a:pPr>
            <a:buFont typeface="+mj-lt"/>
            <a:buAutoNum type="arabicPeriod"/>
          </a:pPr>
          <a:r>
            <a:rPr lang="en-US" sz="1200" dirty="0">
              <a:solidFill>
                <a:schemeClr val="tx1"/>
              </a:solidFill>
            </a:rPr>
            <a:t>Information: The guests need information before getting the services and also the time of getting services. They require clear information about the use of the services (Mack, 2022).</a:t>
          </a:r>
        </a:p>
      </dgm:t>
    </dgm:pt>
    <dgm:pt modelId="{6FC681AF-1F71-4687-83F8-BB3D6E27C1A9}" type="parTrans" cxnId="{5AE99E75-B593-4AE3-9F03-A1003CDFAF9E}">
      <dgm:prSet/>
      <dgm:spPr/>
      <dgm:t>
        <a:bodyPr/>
        <a:lstStyle/>
        <a:p>
          <a:endParaRPr lang="en-US"/>
        </a:p>
      </dgm:t>
    </dgm:pt>
    <dgm:pt modelId="{F4218516-D435-47C6-AA29-BF38890C92A1}" type="sibTrans" cxnId="{5AE99E75-B593-4AE3-9F03-A1003CDFAF9E}">
      <dgm:prSet/>
      <dgm:spPr/>
      <dgm:t>
        <a:bodyPr/>
        <a:lstStyle/>
        <a:p>
          <a:endParaRPr lang="en-US"/>
        </a:p>
      </dgm:t>
    </dgm:pt>
    <dgm:pt modelId="{550C69E0-6D84-4F73-9D20-413A7069271D}" type="pres">
      <dgm:prSet presAssocID="{BC6C2BD3-C803-41FC-B023-B6EDE82FC3EE}" presName="linear" presStyleCnt="0">
        <dgm:presLayoutVars>
          <dgm:animLvl val="lvl"/>
          <dgm:resizeHandles val="exact"/>
        </dgm:presLayoutVars>
      </dgm:prSet>
      <dgm:spPr/>
    </dgm:pt>
    <dgm:pt modelId="{F9B0FC53-2664-4D75-8D68-61AB8A26015B}" type="pres">
      <dgm:prSet presAssocID="{117FC5F1-6994-4D74-922F-F907A4EF234D}" presName="parentText" presStyleLbl="node1" presStyleIdx="0" presStyleCnt="4" custScaleY="61731">
        <dgm:presLayoutVars>
          <dgm:chMax val="0"/>
          <dgm:bulletEnabled val="1"/>
        </dgm:presLayoutVars>
      </dgm:prSet>
      <dgm:spPr/>
    </dgm:pt>
    <dgm:pt modelId="{9EC04BCD-CE23-48F4-9766-7415524EA1FE}" type="pres">
      <dgm:prSet presAssocID="{117FC5F1-6994-4D74-922F-F907A4EF234D}" presName="childText" presStyleLbl="revTx" presStyleIdx="0" presStyleCnt="2" custScaleY="177021">
        <dgm:presLayoutVars>
          <dgm:bulletEnabled val="1"/>
        </dgm:presLayoutVars>
      </dgm:prSet>
      <dgm:spPr/>
    </dgm:pt>
    <dgm:pt modelId="{F4418D84-858B-48CF-9364-935DC4E44B64}" type="pres">
      <dgm:prSet presAssocID="{A3859937-800F-4C02-A9ED-80D68F341F7D}" presName="parentText" presStyleLbl="node1" presStyleIdx="1" presStyleCnt="4" custScaleY="90137" custLinFactY="-201530" custLinFactNeighborX="-855" custLinFactNeighborY="-300000">
        <dgm:presLayoutVars>
          <dgm:chMax val="0"/>
          <dgm:bulletEnabled val="1"/>
        </dgm:presLayoutVars>
      </dgm:prSet>
      <dgm:spPr/>
    </dgm:pt>
    <dgm:pt modelId="{7E00A276-6E29-43CE-80AE-4E11B89AF810}" type="pres">
      <dgm:prSet presAssocID="{6A478460-5829-47E8-BB11-703461A6EB9C}" presName="spacer" presStyleCnt="0"/>
      <dgm:spPr/>
    </dgm:pt>
    <dgm:pt modelId="{B2DC2F4E-D1A4-40A7-BED5-E40E785D359F}" type="pres">
      <dgm:prSet presAssocID="{86F192CB-45D2-4819-BFE9-5E1EFDA3AB51}" presName="parentText" presStyleLbl="node1" presStyleIdx="2" presStyleCnt="4" custLinFactY="-38268" custLinFactNeighborY="-100000">
        <dgm:presLayoutVars>
          <dgm:chMax val="0"/>
          <dgm:bulletEnabled val="1"/>
        </dgm:presLayoutVars>
      </dgm:prSet>
      <dgm:spPr/>
    </dgm:pt>
    <dgm:pt modelId="{22078F81-09D9-4D19-8D20-FC17493466FA}" type="pres">
      <dgm:prSet presAssocID="{86F192CB-45D2-4819-BFE9-5E1EFDA3AB51}" presName="childText" presStyleLbl="revTx" presStyleIdx="1" presStyleCnt="2">
        <dgm:presLayoutVars>
          <dgm:bulletEnabled val="1"/>
        </dgm:presLayoutVars>
      </dgm:prSet>
      <dgm:spPr/>
    </dgm:pt>
    <dgm:pt modelId="{455325BC-180F-4DD6-9B5C-50F42421E642}" type="pres">
      <dgm:prSet presAssocID="{38146733-8DB0-41B0-A6F2-5F308DF26668}" presName="parentText" presStyleLbl="node1" presStyleIdx="3" presStyleCnt="4" custLinFactY="-26078" custLinFactNeighborY="-100000">
        <dgm:presLayoutVars>
          <dgm:chMax val="0"/>
          <dgm:bulletEnabled val="1"/>
        </dgm:presLayoutVars>
      </dgm:prSet>
      <dgm:spPr/>
    </dgm:pt>
  </dgm:ptLst>
  <dgm:cxnLst>
    <dgm:cxn modelId="{DCE56909-0412-4739-ABF8-91F1CE2B1BB5}" type="presOf" srcId="{86F192CB-45D2-4819-BFE9-5E1EFDA3AB51}" destId="{B2DC2F4E-D1A4-40A7-BED5-E40E785D359F}" srcOrd="0" destOrd="0" presId="urn:microsoft.com/office/officeart/2005/8/layout/vList2"/>
    <dgm:cxn modelId="{CE1E3615-62DD-49EC-AF63-DED7B7A19E3F}" type="presOf" srcId="{BC6C2BD3-C803-41FC-B023-B6EDE82FC3EE}" destId="{550C69E0-6D84-4F73-9D20-413A7069271D}" srcOrd="0" destOrd="0" presId="urn:microsoft.com/office/officeart/2005/8/layout/vList2"/>
    <dgm:cxn modelId="{BE66FE1D-42CA-456B-903B-8AF289149D33}" srcId="{86F192CB-45D2-4819-BFE9-5E1EFDA3AB51}" destId="{3D847091-EE14-4442-91B1-309935BD00BD}" srcOrd="0" destOrd="0" parTransId="{AFF29F9F-9053-4DC8-A866-226472AECAE4}" sibTransId="{E03EB5A5-778B-46D0-9DB7-92BD96FE630A}"/>
    <dgm:cxn modelId="{99ADED2A-09DA-4AF6-AFC6-A92B54987CB6}" srcId="{BC6C2BD3-C803-41FC-B023-B6EDE82FC3EE}" destId="{A3859937-800F-4C02-A9ED-80D68F341F7D}" srcOrd="1" destOrd="0" parTransId="{E0714A81-68AB-4D67-A475-C4453F99C21D}" sibTransId="{6A478460-5829-47E8-BB11-703461A6EB9C}"/>
    <dgm:cxn modelId="{718E5B72-7B03-4D69-801F-4C5B0F49697C}" type="presOf" srcId="{A3859937-800F-4C02-A9ED-80D68F341F7D}" destId="{F4418D84-858B-48CF-9364-935DC4E44B64}" srcOrd="0" destOrd="0" presId="urn:microsoft.com/office/officeart/2005/8/layout/vList2"/>
    <dgm:cxn modelId="{5AE99E75-B593-4AE3-9F03-A1003CDFAF9E}" srcId="{BC6C2BD3-C803-41FC-B023-B6EDE82FC3EE}" destId="{38146733-8DB0-41B0-A6F2-5F308DF26668}" srcOrd="3" destOrd="0" parTransId="{6FC681AF-1F71-4687-83F8-BB3D6E27C1A9}" sibTransId="{F4218516-D435-47C6-AA29-BF38890C92A1}"/>
    <dgm:cxn modelId="{6CF4D178-B5C7-4DFE-9113-5F54870B7305}" type="presOf" srcId="{117FC5F1-6994-4D74-922F-F907A4EF234D}" destId="{F9B0FC53-2664-4D75-8D68-61AB8A26015B}" srcOrd="0" destOrd="0" presId="urn:microsoft.com/office/officeart/2005/8/layout/vList2"/>
    <dgm:cxn modelId="{A78C198C-2627-49E3-930B-D88BE51D0599}" srcId="{BC6C2BD3-C803-41FC-B023-B6EDE82FC3EE}" destId="{117FC5F1-6994-4D74-922F-F907A4EF234D}" srcOrd="0" destOrd="0" parTransId="{E0DDFD65-8A8C-4A8F-8F6F-A00BD7CA7E4C}" sibTransId="{C1C47BF0-855D-487E-BBE3-944D15129578}"/>
    <dgm:cxn modelId="{60A6BC90-EBA4-4187-985B-96486E1CBFCF}" type="presOf" srcId="{38146733-8DB0-41B0-A6F2-5F308DF26668}" destId="{455325BC-180F-4DD6-9B5C-50F42421E642}" srcOrd="0" destOrd="0" presId="urn:microsoft.com/office/officeart/2005/8/layout/vList2"/>
    <dgm:cxn modelId="{386D6D94-5FEF-4CB3-8469-0E0606D79A3B}" type="presOf" srcId="{EA983FDD-7F34-4BEF-A565-6A391BF3D9C9}" destId="{9EC04BCD-CE23-48F4-9766-7415524EA1FE}" srcOrd="0" destOrd="0" presId="urn:microsoft.com/office/officeart/2005/8/layout/vList2"/>
    <dgm:cxn modelId="{FE78B898-C33B-4557-A491-08B350491A99}" srcId="{BC6C2BD3-C803-41FC-B023-B6EDE82FC3EE}" destId="{86F192CB-45D2-4819-BFE9-5E1EFDA3AB51}" srcOrd="2" destOrd="0" parTransId="{032C0E8B-BB6E-4451-B374-E6B1A5BA0FB3}" sibTransId="{AE27060B-C202-468F-A58D-1749A639E67D}"/>
    <dgm:cxn modelId="{449B72B2-EB45-4F0A-9845-7CEAFB887C06}" srcId="{117FC5F1-6994-4D74-922F-F907A4EF234D}" destId="{EA983FDD-7F34-4BEF-A565-6A391BF3D9C9}" srcOrd="0" destOrd="0" parTransId="{51822A81-FFEC-47C2-BFA3-F3A138438057}" sibTransId="{39A93807-86FE-47A5-8C1B-28437B445640}"/>
    <dgm:cxn modelId="{5ABBD4CB-8042-4BF0-94D5-F7ECCA7AFB5E}" type="presOf" srcId="{3D847091-EE14-4442-91B1-309935BD00BD}" destId="{22078F81-09D9-4D19-8D20-FC17493466FA}" srcOrd="0" destOrd="0" presId="urn:microsoft.com/office/officeart/2005/8/layout/vList2"/>
    <dgm:cxn modelId="{F96485D1-4FFC-4EBA-8E10-7F3BD566D0B7}" type="presParOf" srcId="{550C69E0-6D84-4F73-9D20-413A7069271D}" destId="{F9B0FC53-2664-4D75-8D68-61AB8A26015B}" srcOrd="0" destOrd="0" presId="urn:microsoft.com/office/officeart/2005/8/layout/vList2"/>
    <dgm:cxn modelId="{BB8FDB6A-686C-4807-ACD2-CEFBCBE81046}" type="presParOf" srcId="{550C69E0-6D84-4F73-9D20-413A7069271D}" destId="{9EC04BCD-CE23-48F4-9766-7415524EA1FE}" srcOrd="1" destOrd="0" presId="urn:microsoft.com/office/officeart/2005/8/layout/vList2"/>
    <dgm:cxn modelId="{3B535BBC-7227-478B-B646-777508A03F5F}" type="presParOf" srcId="{550C69E0-6D84-4F73-9D20-413A7069271D}" destId="{F4418D84-858B-48CF-9364-935DC4E44B64}" srcOrd="2" destOrd="0" presId="urn:microsoft.com/office/officeart/2005/8/layout/vList2"/>
    <dgm:cxn modelId="{9CE5E0C6-2E67-4970-9678-033A88C85D18}" type="presParOf" srcId="{550C69E0-6D84-4F73-9D20-413A7069271D}" destId="{7E00A276-6E29-43CE-80AE-4E11B89AF810}" srcOrd="3" destOrd="0" presId="urn:microsoft.com/office/officeart/2005/8/layout/vList2"/>
    <dgm:cxn modelId="{F664C1E3-E751-42A4-9096-1838B646A40C}" type="presParOf" srcId="{550C69E0-6D84-4F73-9D20-413A7069271D}" destId="{B2DC2F4E-D1A4-40A7-BED5-E40E785D359F}" srcOrd="4" destOrd="0" presId="urn:microsoft.com/office/officeart/2005/8/layout/vList2"/>
    <dgm:cxn modelId="{4137D8FA-D3B4-49BA-9912-150974336A7F}" type="presParOf" srcId="{550C69E0-6D84-4F73-9D20-413A7069271D}" destId="{22078F81-09D9-4D19-8D20-FC17493466FA}" srcOrd="5" destOrd="0" presId="urn:microsoft.com/office/officeart/2005/8/layout/vList2"/>
    <dgm:cxn modelId="{E0858371-D9CC-4F81-9325-1FFA2ACA0E83}" type="presParOf" srcId="{550C69E0-6D84-4F73-9D20-413A7069271D}" destId="{455325BC-180F-4DD6-9B5C-50F42421E642}" srcOrd="6"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F7DBF7-D9AB-4729-A542-B7C219D7C77F}"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B05FDF9A-AF57-4908-B818-A719957AEE21}" type="pres">
      <dgm:prSet presAssocID="{A8F7DBF7-D9AB-4729-A542-B7C219D7C77F}" presName="linearFlow" presStyleCnt="0">
        <dgm:presLayoutVars>
          <dgm:dir/>
          <dgm:resizeHandles val="exact"/>
        </dgm:presLayoutVars>
      </dgm:prSet>
      <dgm:spPr/>
    </dgm:pt>
  </dgm:ptLst>
  <dgm:cxnLst>
    <dgm:cxn modelId="{9378739C-26AB-47C5-B4DE-2842A49D8AC9}" type="presOf" srcId="{A8F7DBF7-D9AB-4729-A542-B7C219D7C77F}" destId="{B05FDF9A-AF57-4908-B818-A719957AEE21}" srcOrd="0"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0A2BDB-1153-49AD-8C29-162955EF7FDC}" type="doc">
      <dgm:prSet loTypeId="urn:microsoft.com/office/officeart/2005/8/layout/vList3" loCatId="list" qsTypeId="urn:microsoft.com/office/officeart/2005/8/quickstyle/simple1" qsCatId="simple" csTypeId="urn:microsoft.com/office/officeart/2005/8/colors/accent1_2" csCatId="accent1" phldr="1"/>
      <dgm:spPr/>
    </dgm:pt>
    <dgm:pt modelId="{BB90F608-9FE2-4E3E-94C9-E65EA7A4B915}">
      <dgm:prSet phldrT="[Text]" custT="1"/>
      <dgm:spPr/>
      <dgm:t>
        <a:bodyPr/>
        <a:lstStyle/>
        <a:p>
          <a:pPr>
            <a:buFont typeface="Wingdings" panose="05000000000000000000" pitchFamily="2" charset="2"/>
            <a:buChar char=""/>
          </a:pPr>
          <a:r>
            <a:rPr lang="en-US" sz="1200" dirty="0">
              <a:solidFill>
                <a:schemeClr val="tx1"/>
              </a:solidFill>
            </a:rPr>
            <a:t>For consumer-targeted marketing has management systems for guests that collect as well as save the details of contact and the guest’s preferences.</a:t>
          </a:r>
        </a:p>
      </dgm:t>
    </dgm:pt>
    <dgm:pt modelId="{1D61DC03-52E4-460B-8E90-72921E5579A1}" type="parTrans" cxnId="{8948AD3C-70AE-4807-A920-9583713EF06F}">
      <dgm:prSet/>
      <dgm:spPr/>
      <dgm:t>
        <a:bodyPr/>
        <a:lstStyle/>
        <a:p>
          <a:endParaRPr lang="en-US"/>
        </a:p>
      </dgm:t>
    </dgm:pt>
    <dgm:pt modelId="{62F1A8E9-217E-445B-B299-7B6E6F1CEBC5}" type="sibTrans" cxnId="{8948AD3C-70AE-4807-A920-9583713EF06F}">
      <dgm:prSet/>
      <dgm:spPr/>
      <dgm:t>
        <a:bodyPr/>
        <a:lstStyle/>
        <a:p>
          <a:endParaRPr lang="en-US"/>
        </a:p>
      </dgm:t>
    </dgm:pt>
    <dgm:pt modelId="{1F5733BA-446B-470C-9D53-3F07D690AECD}">
      <dgm:prSet phldrT="[Text]" custT="1"/>
      <dgm:spPr/>
      <dgm:t>
        <a:bodyPr/>
        <a:lstStyle/>
        <a:p>
          <a:r>
            <a:rPr lang="en-US" sz="1200" dirty="0">
              <a:solidFill>
                <a:schemeClr val="tx1"/>
              </a:solidFill>
            </a:rPr>
            <a:t>For streamlined operations the guest booking services JW Marriott’s add-on</a:t>
          </a:r>
          <a:r>
            <a:rPr lang="en-US" sz="1300" dirty="0">
              <a:solidFill>
                <a:schemeClr val="tx1"/>
              </a:solidFill>
            </a:rPr>
            <a:t>.</a:t>
          </a:r>
        </a:p>
      </dgm:t>
    </dgm:pt>
    <dgm:pt modelId="{81D9B4CD-C4C2-47B5-9242-0E4B122CE851}" type="parTrans" cxnId="{E805CD08-F341-46EA-807A-D6FFBF2BEA4E}">
      <dgm:prSet/>
      <dgm:spPr/>
      <dgm:t>
        <a:bodyPr/>
        <a:lstStyle/>
        <a:p>
          <a:endParaRPr lang="en-US"/>
        </a:p>
      </dgm:t>
    </dgm:pt>
    <dgm:pt modelId="{BD7DDE8B-519C-4983-93AC-C00176119453}" type="sibTrans" cxnId="{E805CD08-F341-46EA-807A-D6FFBF2BEA4E}">
      <dgm:prSet/>
      <dgm:spPr/>
      <dgm:t>
        <a:bodyPr/>
        <a:lstStyle/>
        <a:p>
          <a:endParaRPr lang="en-US"/>
        </a:p>
      </dgm:t>
    </dgm:pt>
    <dgm:pt modelId="{BAC65FDD-EFFD-4E8A-AD1C-4A30729D3661}">
      <dgm:prSet custT="1"/>
      <dgm:spPr/>
      <dgm:t>
        <a:bodyPr/>
        <a:lstStyle/>
        <a:p>
          <a:pPr>
            <a:buFont typeface="Wingdings" panose="05000000000000000000" pitchFamily="2" charset="2"/>
            <a:buChar char=""/>
          </a:pPr>
          <a:r>
            <a:rPr lang="en-US" sz="1200" dirty="0">
              <a:solidFill>
                <a:schemeClr val="tx1"/>
              </a:solidFill>
            </a:rPr>
            <a:t>For remote cloud access the management of hospitality is at its fingertips.</a:t>
          </a:r>
        </a:p>
      </dgm:t>
    </dgm:pt>
    <dgm:pt modelId="{540B27EB-1F39-439D-BA7D-33ACA1CE12E0}" type="parTrans" cxnId="{0AF12200-5747-40CB-8D4D-6F91D4A85E32}">
      <dgm:prSet/>
      <dgm:spPr/>
      <dgm:t>
        <a:bodyPr/>
        <a:lstStyle/>
        <a:p>
          <a:endParaRPr lang="en-US"/>
        </a:p>
      </dgm:t>
    </dgm:pt>
    <dgm:pt modelId="{4BE7CFD3-1044-4455-BCAC-46DCD0E56555}" type="sibTrans" cxnId="{0AF12200-5747-40CB-8D4D-6F91D4A85E32}">
      <dgm:prSet/>
      <dgm:spPr/>
      <dgm:t>
        <a:bodyPr/>
        <a:lstStyle/>
        <a:p>
          <a:endParaRPr lang="en-US"/>
        </a:p>
      </dgm:t>
    </dgm:pt>
    <dgm:pt modelId="{E2EC8748-A66F-45AF-91D0-C0B446F8ACD0}" type="pres">
      <dgm:prSet presAssocID="{A50A2BDB-1153-49AD-8C29-162955EF7FDC}" presName="linearFlow" presStyleCnt="0">
        <dgm:presLayoutVars>
          <dgm:dir/>
          <dgm:resizeHandles val="exact"/>
        </dgm:presLayoutVars>
      </dgm:prSet>
      <dgm:spPr/>
    </dgm:pt>
    <dgm:pt modelId="{36FB30E3-B1F7-4B09-BAD8-2534F9E9CE2A}" type="pres">
      <dgm:prSet presAssocID="{BB90F608-9FE2-4E3E-94C9-E65EA7A4B915}" presName="composite" presStyleCnt="0"/>
      <dgm:spPr/>
    </dgm:pt>
    <dgm:pt modelId="{77068108-F53D-4BED-8E11-FB6EB69CBAA3}" type="pres">
      <dgm:prSet presAssocID="{BB90F608-9FE2-4E3E-94C9-E65EA7A4B915}" presName="imgShp" presStyleLbl="fgImgPlace1" presStyleIdx="0" presStyleCnt="3"/>
      <dgm:spPr>
        <a:blipFill rotWithShape="1">
          <a:blip xmlns:r="http://schemas.openxmlformats.org/officeDocument/2006/relationships" r:embed="rId1">
            <a:alphaModFix/>
          </a:blip>
          <a:srcRect/>
          <a:stretch>
            <a:fillRect l="-25000" r="-25000"/>
          </a:stretch>
        </a:blipFill>
      </dgm:spPr>
    </dgm:pt>
    <dgm:pt modelId="{B41FE184-CECA-4E15-A70B-639B730583CF}" type="pres">
      <dgm:prSet presAssocID="{BB90F608-9FE2-4E3E-94C9-E65EA7A4B915}" presName="txShp" presStyleLbl="node1" presStyleIdx="0" presStyleCnt="3">
        <dgm:presLayoutVars>
          <dgm:bulletEnabled val="1"/>
        </dgm:presLayoutVars>
      </dgm:prSet>
      <dgm:spPr/>
    </dgm:pt>
    <dgm:pt modelId="{0CDDAF2A-BA75-4A9B-B1EC-1AF183B4C0A2}" type="pres">
      <dgm:prSet presAssocID="{62F1A8E9-217E-445B-B299-7B6E6F1CEBC5}" presName="spacing" presStyleCnt="0"/>
      <dgm:spPr/>
    </dgm:pt>
    <dgm:pt modelId="{0E273064-ECE9-48C8-82CD-3A96787AA900}" type="pres">
      <dgm:prSet presAssocID="{1F5733BA-446B-470C-9D53-3F07D690AECD}" presName="composite" presStyleCnt="0"/>
      <dgm:spPr/>
    </dgm:pt>
    <dgm:pt modelId="{1401E7A7-C980-468D-96BF-EBE723C1FC98}" type="pres">
      <dgm:prSet presAssocID="{1F5733BA-446B-470C-9D53-3F07D690AECD}" presName="imgShp" presStyleLbl="fgImgPlace1" presStyleIdx="1" presStyleCnt="3"/>
      <dgm:spPr>
        <a:blipFill rotWithShape="1">
          <a:blip xmlns:r="http://schemas.openxmlformats.org/officeDocument/2006/relationships" r:embed="rId1">
            <a:alphaModFix/>
          </a:blip>
          <a:srcRect/>
          <a:stretch>
            <a:fillRect l="-25000" r="-25000"/>
          </a:stretch>
        </a:blipFill>
      </dgm:spPr>
    </dgm:pt>
    <dgm:pt modelId="{1E797F28-0A87-4CEC-9051-4CAB2D4353A6}" type="pres">
      <dgm:prSet presAssocID="{1F5733BA-446B-470C-9D53-3F07D690AECD}" presName="txShp" presStyleLbl="node1" presStyleIdx="1" presStyleCnt="3">
        <dgm:presLayoutVars>
          <dgm:bulletEnabled val="1"/>
        </dgm:presLayoutVars>
      </dgm:prSet>
      <dgm:spPr/>
    </dgm:pt>
    <dgm:pt modelId="{5BA2FD07-A91C-47BC-960A-37985D284E89}" type="pres">
      <dgm:prSet presAssocID="{BD7DDE8B-519C-4983-93AC-C00176119453}" presName="spacing" presStyleCnt="0"/>
      <dgm:spPr/>
    </dgm:pt>
    <dgm:pt modelId="{EA6431AA-856F-40D8-B2B8-9CA37744739E}" type="pres">
      <dgm:prSet presAssocID="{BAC65FDD-EFFD-4E8A-AD1C-4A30729D3661}" presName="composite" presStyleCnt="0"/>
      <dgm:spPr/>
    </dgm:pt>
    <dgm:pt modelId="{4BD64163-C6F3-4065-B75F-0CC9B70DBD24}" type="pres">
      <dgm:prSet presAssocID="{BAC65FDD-EFFD-4E8A-AD1C-4A30729D3661}" presName="imgShp" presStyleLbl="fgImgPlace1" presStyleIdx="2" presStyleCnt="3"/>
      <dgm:spPr>
        <a:blipFill rotWithShape="1">
          <a:blip xmlns:r="http://schemas.openxmlformats.org/officeDocument/2006/relationships" r:embed="rId1">
            <a:alphaModFix/>
          </a:blip>
          <a:srcRect/>
          <a:stretch>
            <a:fillRect l="-25000" r="-25000"/>
          </a:stretch>
        </a:blipFill>
      </dgm:spPr>
    </dgm:pt>
    <dgm:pt modelId="{EDE12F89-26F6-4E2D-9D1C-0FFD6CB5F86E}" type="pres">
      <dgm:prSet presAssocID="{BAC65FDD-EFFD-4E8A-AD1C-4A30729D3661}" presName="txShp" presStyleLbl="node1" presStyleIdx="2" presStyleCnt="3">
        <dgm:presLayoutVars>
          <dgm:bulletEnabled val="1"/>
        </dgm:presLayoutVars>
      </dgm:prSet>
      <dgm:spPr/>
    </dgm:pt>
  </dgm:ptLst>
  <dgm:cxnLst>
    <dgm:cxn modelId="{0AF12200-5747-40CB-8D4D-6F91D4A85E32}" srcId="{A50A2BDB-1153-49AD-8C29-162955EF7FDC}" destId="{BAC65FDD-EFFD-4E8A-AD1C-4A30729D3661}" srcOrd="2" destOrd="0" parTransId="{540B27EB-1F39-439D-BA7D-33ACA1CE12E0}" sibTransId="{4BE7CFD3-1044-4455-BCAC-46DCD0E56555}"/>
    <dgm:cxn modelId="{E805CD08-F341-46EA-807A-D6FFBF2BEA4E}" srcId="{A50A2BDB-1153-49AD-8C29-162955EF7FDC}" destId="{1F5733BA-446B-470C-9D53-3F07D690AECD}" srcOrd="1" destOrd="0" parTransId="{81D9B4CD-C4C2-47B5-9242-0E4B122CE851}" sibTransId="{BD7DDE8B-519C-4983-93AC-C00176119453}"/>
    <dgm:cxn modelId="{83A53F09-5F65-48B2-AEB9-0F5369BBF0F3}" type="presOf" srcId="{BB90F608-9FE2-4E3E-94C9-E65EA7A4B915}" destId="{B41FE184-CECA-4E15-A70B-639B730583CF}" srcOrd="0" destOrd="0" presId="urn:microsoft.com/office/officeart/2005/8/layout/vList3"/>
    <dgm:cxn modelId="{4D6A0113-5B96-4A2F-9D7C-7729BFEDC9B1}" type="presOf" srcId="{BAC65FDD-EFFD-4E8A-AD1C-4A30729D3661}" destId="{EDE12F89-26F6-4E2D-9D1C-0FFD6CB5F86E}" srcOrd="0" destOrd="0" presId="urn:microsoft.com/office/officeart/2005/8/layout/vList3"/>
    <dgm:cxn modelId="{44CEF927-2F84-4829-A1BB-BE541AFA0963}" type="presOf" srcId="{1F5733BA-446B-470C-9D53-3F07D690AECD}" destId="{1E797F28-0A87-4CEC-9051-4CAB2D4353A6}" srcOrd="0" destOrd="0" presId="urn:microsoft.com/office/officeart/2005/8/layout/vList3"/>
    <dgm:cxn modelId="{8948AD3C-70AE-4807-A920-9583713EF06F}" srcId="{A50A2BDB-1153-49AD-8C29-162955EF7FDC}" destId="{BB90F608-9FE2-4E3E-94C9-E65EA7A4B915}" srcOrd="0" destOrd="0" parTransId="{1D61DC03-52E4-460B-8E90-72921E5579A1}" sibTransId="{62F1A8E9-217E-445B-B299-7B6E6F1CEBC5}"/>
    <dgm:cxn modelId="{742B15E2-9724-4DAB-BA02-34B1A75FC4D4}" type="presOf" srcId="{A50A2BDB-1153-49AD-8C29-162955EF7FDC}" destId="{E2EC8748-A66F-45AF-91D0-C0B446F8ACD0}" srcOrd="0" destOrd="0" presId="urn:microsoft.com/office/officeart/2005/8/layout/vList3"/>
    <dgm:cxn modelId="{2CCA3435-C06B-4CD9-AF05-917AF15D48BE}" type="presParOf" srcId="{E2EC8748-A66F-45AF-91D0-C0B446F8ACD0}" destId="{36FB30E3-B1F7-4B09-BAD8-2534F9E9CE2A}" srcOrd="0" destOrd="0" presId="urn:microsoft.com/office/officeart/2005/8/layout/vList3"/>
    <dgm:cxn modelId="{A1546BD5-A50C-48FE-8AB4-A60BFC5441DC}" type="presParOf" srcId="{36FB30E3-B1F7-4B09-BAD8-2534F9E9CE2A}" destId="{77068108-F53D-4BED-8E11-FB6EB69CBAA3}" srcOrd="0" destOrd="0" presId="urn:microsoft.com/office/officeart/2005/8/layout/vList3"/>
    <dgm:cxn modelId="{0A9E9F6A-19A7-49A1-9E3A-036A33EBFB30}" type="presParOf" srcId="{36FB30E3-B1F7-4B09-BAD8-2534F9E9CE2A}" destId="{B41FE184-CECA-4E15-A70B-639B730583CF}" srcOrd="1" destOrd="0" presId="urn:microsoft.com/office/officeart/2005/8/layout/vList3"/>
    <dgm:cxn modelId="{96CAC99B-CA9F-4ADB-B5C1-6F1C41241181}" type="presParOf" srcId="{E2EC8748-A66F-45AF-91D0-C0B446F8ACD0}" destId="{0CDDAF2A-BA75-4A9B-B1EC-1AF183B4C0A2}" srcOrd="1" destOrd="0" presId="urn:microsoft.com/office/officeart/2005/8/layout/vList3"/>
    <dgm:cxn modelId="{FDD2E18E-F7B1-45DC-868C-574A04A10C6B}" type="presParOf" srcId="{E2EC8748-A66F-45AF-91D0-C0B446F8ACD0}" destId="{0E273064-ECE9-48C8-82CD-3A96787AA900}" srcOrd="2" destOrd="0" presId="urn:microsoft.com/office/officeart/2005/8/layout/vList3"/>
    <dgm:cxn modelId="{FEF15A70-3638-4012-9531-116AB57C96E3}" type="presParOf" srcId="{0E273064-ECE9-48C8-82CD-3A96787AA900}" destId="{1401E7A7-C980-468D-96BF-EBE723C1FC98}" srcOrd="0" destOrd="0" presId="urn:microsoft.com/office/officeart/2005/8/layout/vList3"/>
    <dgm:cxn modelId="{9CC3C667-C24A-4108-8B45-4A5DE48829DE}" type="presParOf" srcId="{0E273064-ECE9-48C8-82CD-3A96787AA900}" destId="{1E797F28-0A87-4CEC-9051-4CAB2D4353A6}" srcOrd="1" destOrd="0" presId="urn:microsoft.com/office/officeart/2005/8/layout/vList3"/>
    <dgm:cxn modelId="{87EA3076-9E66-4BBF-B496-EE02CBFF1352}" type="presParOf" srcId="{E2EC8748-A66F-45AF-91D0-C0B446F8ACD0}" destId="{5BA2FD07-A91C-47BC-960A-37985D284E89}" srcOrd="3" destOrd="0" presId="urn:microsoft.com/office/officeart/2005/8/layout/vList3"/>
    <dgm:cxn modelId="{F9CBF91F-567F-4FE5-8284-1B5F1987BB33}" type="presParOf" srcId="{E2EC8748-A66F-45AF-91D0-C0B446F8ACD0}" destId="{EA6431AA-856F-40D8-B2B8-9CA37744739E}" srcOrd="4" destOrd="0" presId="urn:microsoft.com/office/officeart/2005/8/layout/vList3"/>
    <dgm:cxn modelId="{1E4606F5-58DC-4898-8A6F-1CF82E5C9E18}" type="presParOf" srcId="{EA6431AA-856F-40D8-B2B8-9CA37744739E}" destId="{4BD64163-C6F3-4065-B75F-0CC9B70DBD24}" srcOrd="0" destOrd="0" presId="urn:microsoft.com/office/officeart/2005/8/layout/vList3"/>
    <dgm:cxn modelId="{9C3AE7F8-7AD5-42A8-A059-82BB14E4DDA6}" type="presParOf" srcId="{EA6431AA-856F-40D8-B2B8-9CA37744739E}" destId="{EDE12F89-26F6-4E2D-9D1C-0FFD6CB5F86E}" srcOrd="1" destOrd="0" presId="urn:microsoft.com/office/officeart/2005/8/layout/vLis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0A2BDB-1153-49AD-8C29-162955EF7FDC}" type="doc">
      <dgm:prSet loTypeId="urn:microsoft.com/office/officeart/2005/8/layout/vList3" loCatId="list" qsTypeId="urn:microsoft.com/office/officeart/2005/8/quickstyle/simple1" qsCatId="simple" csTypeId="urn:microsoft.com/office/officeart/2005/8/colors/accent1_2" csCatId="accent1" phldr="1"/>
      <dgm:spPr/>
    </dgm:pt>
    <dgm:pt modelId="{BAC65FDD-EFFD-4E8A-AD1C-4A30729D3661}">
      <dgm:prSet custT="1"/>
      <dgm:spPr/>
      <dgm:t>
        <a:bodyPr/>
        <a:lstStyle/>
        <a:p>
          <a:pPr>
            <a:buFont typeface="Wingdings" panose="05000000000000000000" pitchFamily="2" charset="2"/>
            <a:buChar char=""/>
          </a:pPr>
          <a:r>
            <a:rPr lang="en-US" sz="1200" dirty="0">
              <a:solidFill>
                <a:schemeClr val="tx1"/>
              </a:solidFill>
            </a:rPr>
            <a:t>The management of the employee is more efficient and their scheduling for the services of the guest are remarkable.</a:t>
          </a:r>
        </a:p>
        <a:p>
          <a:pPr>
            <a:buFont typeface="Wingdings" panose="05000000000000000000" pitchFamily="2" charset="2"/>
            <a:buChar char=""/>
          </a:pPr>
          <a:endParaRPr lang="en-US" sz="1000" dirty="0"/>
        </a:p>
      </dgm:t>
    </dgm:pt>
    <dgm:pt modelId="{540B27EB-1F39-439D-BA7D-33ACA1CE12E0}" type="parTrans" cxnId="{0AF12200-5747-40CB-8D4D-6F91D4A85E32}">
      <dgm:prSet/>
      <dgm:spPr/>
      <dgm:t>
        <a:bodyPr/>
        <a:lstStyle/>
        <a:p>
          <a:endParaRPr lang="en-US"/>
        </a:p>
      </dgm:t>
    </dgm:pt>
    <dgm:pt modelId="{4BE7CFD3-1044-4455-BCAC-46DCD0E56555}" type="sibTrans" cxnId="{0AF12200-5747-40CB-8D4D-6F91D4A85E32}">
      <dgm:prSet/>
      <dgm:spPr/>
      <dgm:t>
        <a:bodyPr/>
        <a:lstStyle/>
        <a:p>
          <a:endParaRPr lang="en-US"/>
        </a:p>
      </dgm:t>
    </dgm:pt>
    <dgm:pt modelId="{B3E3884A-0D3E-463C-B48E-A5F38B0D2BBE}">
      <dgm:prSet custT="1"/>
      <dgm:spPr/>
      <dgm:t>
        <a:bodyPr/>
        <a:lstStyle/>
        <a:p>
          <a:pPr>
            <a:buFont typeface="Wingdings" panose="05000000000000000000" pitchFamily="2" charset="2"/>
            <a:buChar char=""/>
          </a:pPr>
          <a:r>
            <a:rPr lang="en-US" sz="1200" dirty="0">
              <a:solidFill>
                <a:schemeClr val="tx1"/>
              </a:solidFill>
            </a:rPr>
            <a:t>It has an integration with more than 100 apps regarding accounting, marketing, reservation, advertising as well as loyalty program apps.</a:t>
          </a:r>
        </a:p>
      </dgm:t>
    </dgm:pt>
    <dgm:pt modelId="{C7C112DA-9AAE-418A-8651-5AF8879F2AC2}" type="parTrans" cxnId="{59C5A553-6F67-4E6E-9BDA-BC3C9DF33BE6}">
      <dgm:prSet/>
      <dgm:spPr/>
      <dgm:t>
        <a:bodyPr/>
        <a:lstStyle/>
        <a:p>
          <a:endParaRPr lang="en-US"/>
        </a:p>
      </dgm:t>
    </dgm:pt>
    <dgm:pt modelId="{A00F9674-A4B3-470D-AC55-8B3A16C29831}" type="sibTrans" cxnId="{59C5A553-6F67-4E6E-9BDA-BC3C9DF33BE6}">
      <dgm:prSet/>
      <dgm:spPr/>
      <dgm:t>
        <a:bodyPr/>
        <a:lstStyle/>
        <a:p>
          <a:endParaRPr lang="en-US"/>
        </a:p>
      </dgm:t>
    </dgm:pt>
    <dgm:pt modelId="{E2EC8748-A66F-45AF-91D0-C0B446F8ACD0}" type="pres">
      <dgm:prSet presAssocID="{A50A2BDB-1153-49AD-8C29-162955EF7FDC}" presName="linearFlow" presStyleCnt="0">
        <dgm:presLayoutVars>
          <dgm:dir/>
          <dgm:resizeHandles val="exact"/>
        </dgm:presLayoutVars>
      </dgm:prSet>
      <dgm:spPr/>
    </dgm:pt>
    <dgm:pt modelId="{5AFA2095-E7A9-4D21-B0D0-E7DE32091F32}" type="pres">
      <dgm:prSet presAssocID="{B3E3884A-0D3E-463C-B48E-A5F38B0D2BBE}" presName="composite" presStyleCnt="0"/>
      <dgm:spPr/>
    </dgm:pt>
    <dgm:pt modelId="{89B53FF5-33BA-46F4-820C-FDD545F69022}" type="pres">
      <dgm:prSet presAssocID="{B3E3884A-0D3E-463C-B48E-A5F38B0D2BBE}" presName="imgShp" presStyleLbl="fgImgPlace1" presStyleIdx="0" presStyleCnt="2"/>
      <dgm:spPr>
        <a:blipFill rotWithShape="1">
          <a:blip xmlns:r="http://schemas.openxmlformats.org/officeDocument/2006/relationships" r:embed="rId1">
            <a:alphaModFix/>
          </a:blip>
          <a:srcRect/>
          <a:stretch>
            <a:fillRect l="-25000" r="-25000"/>
          </a:stretch>
        </a:blipFill>
      </dgm:spPr>
    </dgm:pt>
    <dgm:pt modelId="{E9E11F15-858A-4E42-9D84-61D0965F0CCB}" type="pres">
      <dgm:prSet presAssocID="{B3E3884A-0D3E-463C-B48E-A5F38B0D2BBE}" presName="txShp" presStyleLbl="node1" presStyleIdx="0" presStyleCnt="2">
        <dgm:presLayoutVars>
          <dgm:bulletEnabled val="1"/>
        </dgm:presLayoutVars>
      </dgm:prSet>
      <dgm:spPr/>
    </dgm:pt>
    <dgm:pt modelId="{BC6EE5C1-0533-48A7-9708-02DDBEDC84E0}" type="pres">
      <dgm:prSet presAssocID="{A00F9674-A4B3-470D-AC55-8B3A16C29831}" presName="spacing" presStyleCnt="0"/>
      <dgm:spPr/>
    </dgm:pt>
    <dgm:pt modelId="{EA6431AA-856F-40D8-B2B8-9CA37744739E}" type="pres">
      <dgm:prSet presAssocID="{BAC65FDD-EFFD-4E8A-AD1C-4A30729D3661}" presName="composite" presStyleCnt="0"/>
      <dgm:spPr/>
    </dgm:pt>
    <dgm:pt modelId="{4BD64163-C6F3-4065-B75F-0CC9B70DBD24}" type="pres">
      <dgm:prSet presAssocID="{BAC65FDD-EFFD-4E8A-AD1C-4A30729D3661}" presName="imgShp" presStyleLbl="fgImgPlace1" presStyleIdx="1" presStyleCnt="2"/>
      <dgm:spPr>
        <a:blipFill rotWithShape="1">
          <a:blip xmlns:r="http://schemas.openxmlformats.org/officeDocument/2006/relationships" r:embed="rId1">
            <a:alphaModFix/>
          </a:blip>
          <a:srcRect/>
          <a:stretch>
            <a:fillRect l="-25000" r="-25000"/>
          </a:stretch>
        </a:blipFill>
      </dgm:spPr>
    </dgm:pt>
    <dgm:pt modelId="{EDE12F89-26F6-4E2D-9D1C-0FFD6CB5F86E}" type="pres">
      <dgm:prSet presAssocID="{BAC65FDD-EFFD-4E8A-AD1C-4A30729D3661}" presName="txShp" presStyleLbl="node1" presStyleIdx="1" presStyleCnt="2">
        <dgm:presLayoutVars>
          <dgm:bulletEnabled val="1"/>
        </dgm:presLayoutVars>
      </dgm:prSet>
      <dgm:spPr/>
    </dgm:pt>
  </dgm:ptLst>
  <dgm:cxnLst>
    <dgm:cxn modelId="{0AF12200-5747-40CB-8D4D-6F91D4A85E32}" srcId="{A50A2BDB-1153-49AD-8C29-162955EF7FDC}" destId="{BAC65FDD-EFFD-4E8A-AD1C-4A30729D3661}" srcOrd="1" destOrd="0" parTransId="{540B27EB-1F39-439D-BA7D-33ACA1CE12E0}" sibTransId="{4BE7CFD3-1044-4455-BCAC-46DCD0E56555}"/>
    <dgm:cxn modelId="{4D6A0113-5B96-4A2F-9D7C-7729BFEDC9B1}" type="presOf" srcId="{BAC65FDD-EFFD-4E8A-AD1C-4A30729D3661}" destId="{EDE12F89-26F6-4E2D-9D1C-0FFD6CB5F86E}" srcOrd="0" destOrd="0" presId="urn:microsoft.com/office/officeart/2005/8/layout/vList3"/>
    <dgm:cxn modelId="{59C5A553-6F67-4E6E-9BDA-BC3C9DF33BE6}" srcId="{A50A2BDB-1153-49AD-8C29-162955EF7FDC}" destId="{B3E3884A-0D3E-463C-B48E-A5F38B0D2BBE}" srcOrd="0" destOrd="0" parTransId="{C7C112DA-9AAE-418A-8651-5AF8879F2AC2}" sibTransId="{A00F9674-A4B3-470D-AC55-8B3A16C29831}"/>
    <dgm:cxn modelId="{73998C76-2DA4-4273-926A-36C32037ED43}" type="presOf" srcId="{B3E3884A-0D3E-463C-B48E-A5F38B0D2BBE}" destId="{E9E11F15-858A-4E42-9D84-61D0965F0CCB}" srcOrd="0" destOrd="0" presId="urn:microsoft.com/office/officeart/2005/8/layout/vList3"/>
    <dgm:cxn modelId="{742B15E2-9724-4DAB-BA02-34B1A75FC4D4}" type="presOf" srcId="{A50A2BDB-1153-49AD-8C29-162955EF7FDC}" destId="{E2EC8748-A66F-45AF-91D0-C0B446F8ACD0}" srcOrd="0" destOrd="0" presId="urn:microsoft.com/office/officeart/2005/8/layout/vList3"/>
    <dgm:cxn modelId="{E859E801-20D4-413B-BBF3-606C5E9DC416}" type="presParOf" srcId="{E2EC8748-A66F-45AF-91D0-C0B446F8ACD0}" destId="{5AFA2095-E7A9-4D21-B0D0-E7DE32091F32}" srcOrd="0" destOrd="0" presId="urn:microsoft.com/office/officeart/2005/8/layout/vList3"/>
    <dgm:cxn modelId="{FCDE2ED4-BDC8-4C58-9DD4-E00AA2C9BA18}" type="presParOf" srcId="{5AFA2095-E7A9-4D21-B0D0-E7DE32091F32}" destId="{89B53FF5-33BA-46F4-820C-FDD545F69022}" srcOrd="0" destOrd="0" presId="urn:microsoft.com/office/officeart/2005/8/layout/vList3"/>
    <dgm:cxn modelId="{D0EEDE15-BAF6-42E8-A7BF-D18BBDBB8ADB}" type="presParOf" srcId="{5AFA2095-E7A9-4D21-B0D0-E7DE32091F32}" destId="{E9E11F15-858A-4E42-9D84-61D0965F0CCB}" srcOrd="1" destOrd="0" presId="urn:microsoft.com/office/officeart/2005/8/layout/vList3"/>
    <dgm:cxn modelId="{D89104F8-05F8-4DDC-A3DD-247F21A88F50}" type="presParOf" srcId="{E2EC8748-A66F-45AF-91D0-C0B446F8ACD0}" destId="{BC6EE5C1-0533-48A7-9708-02DDBEDC84E0}" srcOrd="1" destOrd="0" presId="urn:microsoft.com/office/officeart/2005/8/layout/vList3"/>
    <dgm:cxn modelId="{F9CBF91F-567F-4FE5-8284-1B5F1987BB33}" type="presParOf" srcId="{E2EC8748-A66F-45AF-91D0-C0B446F8ACD0}" destId="{EA6431AA-856F-40D8-B2B8-9CA37744739E}" srcOrd="2" destOrd="0" presId="urn:microsoft.com/office/officeart/2005/8/layout/vList3"/>
    <dgm:cxn modelId="{1E4606F5-58DC-4898-8A6F-1CF82E5C9E18}" type="presParOf" srcId="{EA6431AA-856F-40D8-B2B8-9CA37744739E}" destId="{4BD64163-C6F3-4065-B75F-0CC9B70DBD24}" srcOrd="0" destOrd="0" presId="urn:microsoft.com/office/officeart/2005/8/layout/vList3"/>
    <dgm:cxn modelId="{9C3AE7F8-7AD5-42A8-A059-82BB14E4DDA6}" type="presParOf" srcId="{EA6431AA-856F-40D8-B2B8-9CA37744739E}" destId="{EDE12F89-26F6-4E2D-9D1C-0FFD6CB5F86E}" srcOrd="1" destOrd="0" presId="urn:microsoft.com/office/officeart/2005/8/layout/vList3"/>
  </dgm:cxnLst>
  <dgm:bg>
    <a:noFill/>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B0FC53-2664-4D75-8D68-61AB8A26015B}">
      <dsp:nvSpPr>
        <dsp:cNvPr id="0" name=""/>
        <dsp:cNvSpPr/>
      </dsp:nvSpPr>
      <dsp:spPr>
        <a:xfrm>
          <a:off x="0" y="15524"/>
          <a:ext cx="7616413" cy="58878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Font typeface="+mj-lt"/>
            <a:buNone/>
          </a:pPr>
          <a:r>
            <a:rPr lang="en-US" sz="1200" kern="1200" dirty="0">
              <a:solidFill>
                <a:schemeClr val="tx1"/>
              </a:solidFill>
            </a:rPr>
            <a:t>Empathy and understanding: According to the consumer’s requirements, customers get in touch with the customer service of JW Marriotts, the customers need empathy as well as understanding them.</a:t>
          </a:r>
        </a:p>
      </dsp:txBody>
      <dsp:txXfrm>
        <a:off x="28742" y="44266"/>
        <a:ext cx="7558929" cy="531298"/>
      </dsp:txXfrm>
    </dsp:sp>
    <dsp:sp modelId="{9EC04BCD-CE23-48F4-9766-7415524EA1FE}">
      <dsp:nvSpPr>
        <dsp:cNvPr id="0" name=""/>
        <dsp:cNvSpPr/>
      </dsp:nvSpPr>
      <dsp:spPr>
        <a:xfrm>
          <a:off x="0" y="604307"/>
          <a:ext cx="7616413" cy="289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821" tIns="15240" rIns="85344" bIns="15240" numCol="1" spcCol="1270" anchor="t" anchorCtr="0">
          <a:noAutofit/>
        </a:bodyPr>
        <a:lstStyle/>
        <a:p>
          <a:pPr marL="114300" lvl="1" indent="-114300" algn="l" defTabSz="533400">
            <a:lnSpc>
              <a:spcPct val="90000"/>
            </a:lnSpc>
            <a:spcBef>
              <a:spcPct val="0"/>
            </a:spcBef>
            <a:spcAft>
              <a:spcPct val="20000"/>
            </a:spcAft>
            <a:buFont typeface="+mj-lt"/>
            <a:buNone/>
          </a:pPr>
          <a:r>
            <a:rPr lang="en-US" sz="1200" kern="1200" dirty="0"/>
            <a:t>Transparency: The guests of JW Marriotts always want transparency in changes in the price, other services, and things.</a:t>
          </a:r>
        </a:p>
      </dsp:txBody>
      <dsp:txXfrm>
        <a:off x="0" y="604307"/>
        <a:ext cx="7616413" cy="289713"/>
      </dsp:txXfrm>
    </dsp:sp>
    <dsp:sp modelId="{292AD6B6-17A4-4A9A-AAA0-C82DB385060A}">
      <dsp:nvSpPr>
        <dsp:cNvPr id="0" name=""/>
        <dsp:cNvSpPr/>
      </dsp:nvSpPr>
      <dsp:spPr>
        <a:xfrm>
          <a:off x="0" y="1031288"/>
          <a:ext cx="7616413" cy="42919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Font typeface="+mj-lt"/>
            <a:buNone/>
          </a:pPr>
          <a:r>
            <a:rPr lang="en-US" sz="1200" kern="1200" dirty="0">
              <a:solidFill>
                <a:schemeClr val="tx1"/>
              </a:solidFill>
            </a:rPr>
            <a:t>Fairness: The customers of JW Marriotts expect service to the contract length from them (Wood, 2017).</a:t>
          </a:r>
        </a:p>
      </dsp:txBody>
      <dsp:txXfrm>
        <a:off x="20952" y="1052240"/>
        <a:ext cx="7574509" cy="387290"/>
      </dsp:txXfrm>
    </dsp:sp>
    <dsp:sp modelId="{F327450E-0187-4D5C-A012-564ECE5F80FA}">
      <dsp:nvSpPr>
        <dsp:cNvPr id="0" name=""/>
        <dsp:cNvSpPr/>
      </dsp:nvSpPr>
      <dsp:spPr>
        <a:xfrm>
          <a:off x="0" y="1323215"/>
          <a:ext cx="7616413" cy="683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821" tIns="15240" rIns="85344" bIns="15240" numCol="1" spcCol="1270" anchor="t" anchorCtr="0">
          <a:noAutofit/>
        </a:bodyPr>
        <a:lstStyle/>
        <a:p>
          <a:pPr marL="114300" lvl="1" indent="-114300" algn="l" defTabSz="533400">
            <a:lnSpc>
              <a:spcPct val="90000"/>
            </a:lnSpc>
            <a:spcBef>
              <a:spcPct val="0"/>
            </a:spcBef>
            <a:spcAft>
              <a:spcPct val="20000"/>
            </a:spcAft>
            <a:buFont typeface="+mj-lt"/>
            <a:buNone/>
          </a:pPr>
          <a:endParaRPr lang="en-US" sz="1200" kern="1200" dirty="0"/>
        </a:p>
        <a:p>
          <a:pPr marL="114300" lvl="1" indent="-114300" algn="l" defTabSz="533400">
            <a:lnSpc>
              <a:spcPct val="90000"/>
            </a:lnSpc>
            <a:spcBef>
              <a:spcPct val="0"/>
            </a:spcBef>
            <a:spcAft>
              <a:spcPct val="20000"/>
            </a:spcAft>
            <a:buFont typeface="+mj-lt"/>
            <a:buNone/>
          </a:pPr>
          <a:endParaRPr lang="en-US" sz="1200" kern="1200" dirty="0"/>
        </a:p>
        <a:p>
          <a:pPr marL="114300" lvl="1" indent="-114300" algn="l" defTabSz="533400">
            <a:lnSpc>
              <a:spcPct val="90000"/>
            </a:lnSpc>
            <a:spcBef>
              <a:spcPct val="0"/>
            </a:spcBef>
            <a:spcAft>
              <a:spcPct val="20000"/>
            </a:spcAft>
            <a:buFont typeface="+mj-lt"/>
            <a:buNone/>
          </a:pPr>
          <a:r>
            <a:rPr lang="en-US" sz="1200" kern="1200" dirty="0"/>
            <a:t>Options and alternatives: The guests require more options about the services such as payment, and subscriptions for choice freedom for room reservation.</a:t>
          </a:r>
        </a:p>
      </dsp:txBody>
      <dsp:txXfrm>
        <a:off x="0" y="1323215"/>
        <a:ext cx="7616413" cy="6836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B0FC53-2664-4D75-8D68-61AB8A26015B}">
      <dsp:nvSpPr>
        <dsp:cNvPr id="0" name=""/>
        <dsp:cNvSpPr/>
      </dsp:nvSpPr>
      <dsp:spPr>
        <a:xfrm>
          <a:off x="0" y="557"/>
          <a:ext cx="7551869" cy="25970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Font typeface="+mj-lt"/>
            <a:buNone/>
          </a:pPr>
          <a:endParaRPr lang="en-US" sz="1200" kern="1200" dirty="0">
            <a:solidFill>
              <a:schemeClr val="tx1"/>
            </a:solidFill>
          </a:endParaRPr>
        </a:p>
      </dsp:txBody>
      <dsp:txXfrm>
        <a:off x="12678" y="13235"/>
        <a:ext cx="7526513" cy="234347"/>
      </dsp:txXfrm>
    </dsp:sp>
    <dsp:sp modelId="{9EC04BCD-CE23-48F4-9766-7415524EA1FE}">
      <dsp:nvSpPr>
        <dsp:cNvPr id="0" name=""/>
        <dsp:cNvSpPr/>
      </dsp:nvSpPr>
      <dsp:spPr>
        <a:xfrm>
          <a:off x="0" y="260261"/>
          <a:ext cx="7551869" cy="121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772" tIns="15240" rIns="85344" bIns="15240" numCol="1" spcCol="1270" anchor="t" anchorCtr="0">
          <a:noAutofit/>
        </a:bodyPr>
        <a:lstStyle/>
        <a:p>
          <a:pPr marL="114300" lvl="1" indent="-114300" algn="l" defTabSz="533400">
            <a:lnSpc>
              <a:spcPct val="90000"/>
            </a:lnSpc>
            <a:spcBef>
              <a:spcPct val="0"/>
            </a:spcBef>
            <a:spcAft>
              <a:spcPct val="20000"/>
            </a:spcAft>
            <a:buFont typeface="+mj-lt"/>
            <a:buNone/>
          </a:pPr>
          <a:endParaRPr lang="en-US" sz="1200" kern="1200" dirty="0"/>
        </a:p>
      </dsp:txBody>
      <dsp:txXfrm>
        <a:off x="0" y="260261"/>
        <a:ext cx="7551869" cy="121809"/>
      </dsp:txXfrm>
    </dsp:sp>
    <dsp:sp modelId="{F4418D84-858B-48CF-9364-935DC4E44B64}">
      <dsp:nvSpPr>
        <dsp:cNvPr id="0" name=""/>
        <dsp:cNvSpPr/>
      </dsp:nvSpPr>
      <dsp:spPr>
        <a:xfrm>
          <a:off x="0" y="0"/>
          <a:ext cx="7551869" cy="37920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Font typeface="+mj-lt"/>
            <a:buNone/>
          </a:pPr>
          <a:r>
            <a:rPr lang="en-US" sz="1200" kern="1200" dirty="0">
              <a:solidFill>
                <a:schemeClr val="tx1"/>
              </a:solidFill>
            </a:rPr>
            <a:t>Control: Customers need interaction and empowerment like adjusting terms and changing subscriptions from starting to finishing (Kozak &amp; Kozak, 2016).</a:t>
          </a:r>
        </a:p>
      </dsp:txBody>
      <dsp:txXfrm>
        <a:off x="18511" y="18511"/>
        <a:ext cx="7514847" cy="342186"/>
      </dsp:txXfrm>
    </dsp:sp>
    <dsp:sp modelId="{B2DC2F4E-D1A4-40A7-BED5-E40E785D359F}">
      <dsp:nvSpPr>
        <dsp:cNvPr id="0" name=""/>
        <dsp:cNvSpPr/>
      </dsp:nvSpPr>
      <dsp:spPr>
        <a:xfrm>
          <a:off x="0" y="543441"/>
          <a:ext cx="7551869" cy="420702"/>
        </a:xfrm>
        <a:prstGeom prst="round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Font typeface="+mj-lt"/>
            <a:buNone/>
          </a:pPr>
          <a:r>
            <a:rPr lang="en-US" sz="1200" kern="1200" dirty="0">
              <a:solidFill>
                <a:schemeClr val="tx1"/>
              </a:solidFill>
            </a:rPr>
            <a:t>Accessibility: Guests want access to the support and service teams of JW Marriotts through various customer service channels.</a:t>
          </a:r>
          <a:endParaRPr lang="en-US" sz="1200" kern="1200" dirty="0"/>
        </a:p>
      </dsp:txBody>
      <dsp:txXfrm>
        <a:off x="20537" y="563978"/>
        <a:ext cx="7510795" cy="379628"/>
      </dsp:txXfrm>
    </dsp:sp>
    <dsp:sp modelId="{22078F81-09D9-4D19-8D20-FC17493466FA}">
      <dsp:nvSpPr>
        <dsp:cNvPr id="0" name=""/>
        <dsp:cNvSpPr/>
      </dsp:nvSpPr>
      <dsp:spPr>
        <a:xfrm>
          <a:off x="0" y="1193949"/>
          <a:ext cx="7551869" cy="688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772" tIns="15240" rIns="85344" bIns="15240" numCol="1" spcCol="1270" anchor="t" anchorCtr="0">
          <a:noAutofit/>
        </a:bodyPr>
        <a:lstStyle/>
        <a:p>
          <a:pPr marL="114300" lvl="1" indent="-114300" algn="l" defTabSz="533400">
            <a:lnSpc>
              <a:spcPct val="90000"/>
            </a:lnSpc>
            <a:spcBef>
              <a:spcPct val="0"/>
            </a:spcBef>
            <a:spcAft>
              <a:spcPct val="20000"/>
            </a:spcAft>
            <a:buFont typeface="+mj-lt"/>
            <a:buNone/>
          </a:pPr>
          <a:endParaRPr lang="en-US" sz="1200" kern="1200" dirty="0"/>
        </a:p>
      </dsp:txBody>
      <dsp:txXfrm>
        <a:off x="0" y="1193949"/>
        <a:ext cx="7551869" cy="68811"/>
      </dsp:txXfrm>
    </dsp:sp>
    <dsp:sp modelId="{455325BC-180F-4DD6-9B5C-50F42421E642}">
      <dsp:nvSpPr>
        <dsp:cNvPr id="0" name=""/>
        <dsp:cNvSpPr/>
      </dsp:nvSpPr>
      <dsp:spPr>
        <a:xfrm>
          <a:off x="0" y="1084238"/>
          <a:ext cx="7551869" cy="42070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Font typeface="+mj-lt"/>
            <a:buNone/>
          </a:pPr>
          <a:r>
            <a:rPr lang="en-US" sz="1200" kern="1200" dirty="0">
              <a:solidFill>
                <a:schemeClr val="tx1"/>
              </a:solidFill>
            </a:rPr>
            <a:t>Information: The guests need information before getting the services and also the time of getting services. They require clear information about the use of the services (Mack, 2022).</a:t>
          </a:r>
        </a:p>
      </dsp:txBody>
      <dsp:txXfrm>
        <a:off x="20537" y="1104775"/>
        <a:ext cx="7510795" cy="3796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1FE184-CECA-4E15-A70B-639B730583CF}">
      <dsp:nvSpPr>
        <dsp:cNvPr id="0" name=""/>
        <dsp:cNvSpPr/>
      </dsp:nvSpPr>
      <dsp:spPr>
        <a:xfrm rot="10800000">
          <a:off x="1519296" y="268"/>
          <a:ext cx="5408298" cy="628222"/>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7029" tIns="45720" rIns="85344" bIns="45720" numCol="1" spcCol="1270" anchor="ctr" anchorCtr="0">
          <a:noAutofit/>
        </a:bodyPr>
        <a:lstStyle/>
        <a:p>
          <a:pPr marL="0" lvl="0" indent="0" algn="ctr" defTabSz="533400">
            <a:lnSpc>
              <a:spcPct val="90000"/>
            </a:lnSpc>
            <a:spcBef>
              <a:spcPct val="0"/>
            </a:spcBef>
            <a:spcAft>
              <a:spcPct val="35000"/>
            </a:spcAft>
            <a:buFont typeface="Wingdings" panose="05000000000000000000" pitchFamily="2" charset="2"/>
            <a:buNone/>
          </a:pPr>
          <a:r>
            <a:rPr lang="en-US" sz="1200" kern="1200" dirty="0">
              <a:solidFill>
                <a:schemeClr val="tx1"/>
              </a:solidFill>
            </a:rPr>
            <a:t>For consumer-targeted marketing has management systems for guests that collect as well as save the details of contact and the guest’s preferences.</a:t>
          </a:r>
        </a:p>
      </dsp:txBody>
      <dsp:txXfrm rot="10800000">
        <a:off x="1676351" y="268"/>
        <a:ext cx="5251243" cy="628222"/>
      </dsp:txXfrm>
    </dsp:sp>
    <dsp:sp modelId="{77068108-F53D-4BED-8E11-FB6EB69CBAA3}">
      <dsp:nvSpPr>
        <dsp:cNvPr id="0" name=""/>
        <dsp:cNvSpPr/>
      </dsp:nvSpPr>
      <dsp:spPr>
        <a:xfrm>
          <a:off x="1205185" y="268"/>
          <a:ext cx="628222" cy="628222"/>
        </a:xfrm>
        <a:prstGeom prst="ellipse">
          <a:avLst/>
        </a:prstGeom>
        <a:blipFill rotWithShape="1">
          <a:blip xmlns:r="http://schemas.openxmlformats.org/officeDocument/2006/relationships" r:embed="rId1">
            <a:alphaModFix/>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E797F28-0A87-4CEC-9051-4CAB2D4353A6}">
      <dsp:nvSpPr>
        <dsp:cNvPr id="0" name=""/>
        <dsp:cNvSpPr/>
      </dsp:nvSpPr>
      <dsp:spPr>
        <a:xfrm rot="10800000">
          <a:off x="1519296" y="785546"/>
          <a:ext cx="5408298" cy="628222"/>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7029" tIns="45720" rIns="85344" bIns="4572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tx1"/>
              </a:solidFill>
            </a:rPr>
            <a:t>For streamlined operations the guest booking services JW Marriott’s add-on</a:t>
          </a:r>
          <a:r>
            <a:rPr lang="en-US" sz="1300" kern="1200" dirty="0">
              <a:solidFill>
                <a:schemeClr val="tx1"/>
              </a:solidFill>
            </a:rPr>
            <a:t>.</a:t>
          </a:r>
        </a:p>
      </dsp:txBody>
      <dsp:txXfrm rot="10800000">
        <a:off x="1676351" y="785546"/>
        <a:ext cx="5251243" cy="628222"/>
      </dsp:txXfrm>
    </dsp:sp>
    <dsp:sp modelId="{1401E7A7-C980-468D-96BF-EBE723C1FC98}">
      <dsp:nvSpPr>
        <dsp:cNvPr id="0" name=""/>
        <dsp:cNvSpPr/>
      </dsp:nvSpPr>
      <dsp:spPr>
        <a:xfrm>
          <a:off x="1205185" y="785546"/>
          <a:ext cx="628222" cy="628222"/>
        </a:xfrm>
        <a:prstGeom prst="ellipse">
          <a:avLst/>
        </a:prstGeom>
        <a:blipFill rotWithShape="1">
          <a:blip xmlns:r="http://schemas.openxmlformats.org/officeDocument/2006/relationships" r:embed="rId1">
            <a:alphaModFix/>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DE12F89-26F6-4E2D-9D1C-0FFD6CB5F86E}">
      <dsp:nvSpPr>
        <dsp:cNvPr id="0" name=""/>
        <dsp:cNvSpPr/>
      </dsp:nvSpPr>
      <dsp:spPr>
        <a:xfrm rot="10800000">
          <a:off x="1519296" y="1570824"/>
          <a:ext cx="5408298" cy="628222"/>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7029" tIns="45720" rIns="85344" bIns="45720" numCol="1" spcCol="1270" anchor="ctr" anchorCtr="0">
          <a:noAutofit/>
        </a:bodyPr>
        <a:lstStyle/>
        <a:p>
          <a:pPr marL="0" lvl="0" indent="0" algn="ctr" defTabSz="533400">
            <a:lnSpc>
              <a:spcPct val="90000"/>
            </a:lnSpc>
            <a:spcBef>
              <a:spcPct val="0"/>
            </a:spcBef>
            <a:spcAft>
              <a:spcPct val="35000"/>
            </a:spcAft>
            <a:buFont typeface="Wingdings" panose="05000000000000000000" pitchFamily="2" charset="2"/>
            <a:buNone/>
          </a:pPr>
          <a:r>
            <a:rPr lang="en-US" sz="1200" kern="1200" dirty="0">
              <a:solidFill>
                <a:schemeClr val="tx1"/>
              </a:solidFill>
            </a:rPr>
            <a:t>For remote cloud access the management of hospitality is at its fingertips.</a:t>
          </a:r>
        </a:p>
      </dsp:txBody>
      <dsp:txXfrm rot="10800000">
        <a:off x="1676351" y="1570824"/>
        <a:ext cx="5251243" cy="628222"/>
      </dsp:txXfrm>
    </dsp:sp>
    <dsp:sp modelId="{4BD64163-C6F3-4065-B75F-0CC9B70DBD24}">
      <dsp:nvSpPr>
        <dsp:cNvPr id="0" name=""/>
        <dsp:cNvSpPr/>
      </dsp:nvSpPr>
      <dsp:spPr>
        <a:xfrm>
          <a:off x="1205185" y="1570824"/>
          <a:ext cx="628222" cy="628222"/>
        </a:xfrm>
        <a:prstGeom prst="ellipse">
          <a:avLst/>
        </a:prstGeom>
        <a:blipFill rotWithShape="1">
          <a:blip xmlns:r="http://schemas.openxmlformats.org/officeDocument/2006/relationships" r:embed="rId1">
            <a:alphaModFix/>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11F15-858A-4E42-9D84-61D0965F0CCB}">
      <dsp:nvSpPr>
        <dsp:cNvPr id="0" name=""/>
        <dsp:cNvSpPr/>
      </dsp:nvSpPr>
      <dsp:spPr>
        <a:xfrm rot="10800000">
          <a:off x="1531517" y="186"/>
          <a:ext cx="5408298" cy="677107"/>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8585" tIns="45720" rIns="85344" bIns="45720" numCol="1" spcCol="1270" anchor="ctr" anchorCtr="0">
          <a:noAutofit/>
        </a:bodyPr>
        <a:lstStyle/>
        <a:p>
          <a:pPr marL="0" lvl="0" indent="0" algn="ctr" defTabSz="533400">
            <a:lnSpc>
              <a:spcPct val="90000"/>
            </a:lnSpc>
            <a:spcBef>
              <a:spcPct val="0"/>
            </a:spcBef>
            <a:spcAft>
              <a:spcPct val="35000"/>
            </a:spcAft>
            <a:buFont typeface="Wingdings" panose="05000000000000000000" pitchFamily="2" charset="2"/>
            <a:buNone/>
          </a:pPr>
          <a:r>
            <a:rPr lang="en-US" sz="1200" kern="1200" dirty="0">
              <a:solidFill>
                <a:schemeClr val="tx1"/>
              </a:solidFill>
            </a:rPr>
            <a:t>It has an integration with more than 100 apps regarding accounting, marketing, reservation, advertising as well as loyalty program apps.</a:t>
          </a:r>
        </a:p>
      </dsp:txBody>
      <dsp:txXfrm rot="10800000">
        <a:off x="1700794" y="186"/>
        <a:ext cx="5239021" cy="677107"/>
      </dsp:txXfrm>
    </dsp:sp>
    <dsp:sp modelId="{89B53FF5-33BA-46F4-820C-FDD545F69022}">
      <dsp:nvSpPr>
        <dsp:cNvPr id="0" name=""/>
        <dsp:cNvSpPr/>
      </dsp:nvSpPr>
      <dsp:spPr>
        <a:xfrm>
          <a:off x="1192963" y="186"/>
          <a:ext cx="677107" cy="677107"/>
        </a:xfrm>
        <a:prstGeom prst="ellipse">
          <a:avLst/>
        </a:prstGeom>
        <a:blipFill rotWithShape="1">
          <a:blip xmlns:r="http://schemas.openxmlformats.org/officeDocument/2006/relationships" r:embed="rId1">
            <a:alphaModFix/>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DE12F89-26F6-4E2D-9D1C-0FFD6CB5F86E}">
      <dsp:nvSpPr>
        <dsp:cNvPr id="0" name=""/>
        <dsp:cNvSpPr/>
      </dsp:nvSpPr>
      <dsp:spPr>
        <a:xfrm rot="10800000">
          <a:off x="1531517" y="846569"/>
          <a:ext cx="5408298" cy="677107"/>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8585" tIns="45720" rIns="85344" bIns="45720" numCol="1" spcCol="1270" anchor="ctr" anchorCtr="0">
          <a:noAutofit/>
        </a:bodyPr>
        <a:lstStyle/>
        <a:p>
          <a:pPr marL="0" lvl="0" indent="0" algn="ctr" defTabSz="533400">
            <a:lnSpc>
              <a:spcPct val="90000"/>
            </a:lnSpc>
            <a:spcBef>
              <a:spcPct val="0"/>
            </a:spcBef>
            <a:spcAft>
              <a:spcPct val="35000"/>
            </a:spcAft>
            <a:buFont typeface="Wingdings" panose="05000000000000000000" pitchFamily="2" charset="2"/>
            <a:buNone/>
          </a:pPr>
          <a:r>
            <a:rPr lang="en-US" sz="1200" kern="1200" dirty="0">
              <a:solidFill>
                <a:schemeClr val="tx1"/>
              </a:solidFill>
            </a:rPr>
            <a:t>The management of the employee is more efficient and their scheduling for the services of the guest are remarkable.</a:t>
          </a:r>
        </a:p>
        <a:p>
          <a:pPr marL="0" lvl="0" indent="0" algn="ctr" defTabSz="533400">
            <a:lnSpc>
              <a:spcPct val="90000"/>
            </a:lnSpc>
            <a:spcBef>
              <a:spcPct val="0"/>
            </a:spcBef>
            <a:spcAft>
              <a:spcPct val="35000"/>
            </a:spcAft>
            <a:buFont typeface="Wingdings" panose="05000000000000000000" pitchFamily="2" charset="2"/>
            <a:buNone/>
          </a:pPr>
          <a:endParaRPr lang="en-US" sz="1000" kern="1200" dirty="0"/>
        </a:p>
      </dsp:txBody>
      <dsp:txXfrm rot="10800000">
        <a:off x="1700794" y="846569"/>
        <a:ext cx="5239021" cy="677107"/>
      </dsp:txXfrm>
    </dsp:sp>
    <dsp:sp modelId="{4BD64163-C6F3-4065-B75F-0CC9B70DBD24}">
      <dsp:nvSpPr>
        <dsp:cNvPr id="0" name=""/>
        <dsp:cNvSpPr/>
      </dsp:nvSpPr>
      <dsp:spPr>
        <a:xfrm>
          <a:off x="1192963" y="846569"/>
          <a:ext cx="677107" cy="677107"/>
        </a:xfrm>
        <a:prstGeom prst="ellipse">
          <a:avLst/>
        </a:prstGeom>
        <a:blipFill rotWithShape="1">
          <a:blip xmlns:r="http://schemas.openxmlformats.org/officeDocument/2006/relationships" r:embed="rId1">
            <a:alphaModFix/>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eb8ae6714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eb8ae6714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3"/>
        <p:cNvGrpSpPr/>
        <p:nvPr/>
      </p:nvGrpSpPr>
      <p:grpSpPr>
        <a:xfrm>
          <a:off x="0" y="0"/>
          <a:ext cx="0" cy="0"/>
          <a:chOff x="0" y="0"/>
          <a:chExt cx="0" cy="0"/>
        </a:xfrm>
      </p:grpSpPr>
      <p:sp>
        <p:nvSpPr>
          <p:cNvPr id="404" name="Google Shape;404;ge4b7ac326b_0_1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5" name="Google Shape;405;ge4b7ac326b_0_1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8"/>
        <p:cNvGrpSpPr/>
        <p:nvPr/>
      </p:nvGrpSpPr>
      <p:grpSpPr>
        <a:xfrm>
          <a:off x="0" y="0"/>
          <a:ext cx="0" cy="0"/>
          <a:chOff x="0" y="0"/>
          <a:chExt cx="0" cy="0"/>
        </a:xfrm>
      </p:grpSpPr>
      <p:sp>
        <p:nvSpPr>
          <p:cNvPr id="449" name="Google Shape;449;ge4b7ac326b_0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0" name="Google Shape;450;ge4b7ac326b_0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dirty="0">
                <a:solidFill>
                  <a:srgbClr val="7030A0"/>
                </a:solidFill>
                <a:latin typeface="Times New Roman" panose="02020603050405020304" pitchFamily="18" charset="0"/>
                <a:cs typeface="Times New Roman" panose="02020603050405020304" pitchFamily="18" charset="0"/>
              </a:rPr>
              <a:t>JW </a:t>
            </a:r>
            <a:r>
              <a:rPr lang="en-US" sz="1100" dirty="0" err="1">
                <a:solidFill>
                  <a:srgbClr val="7030A0"/>
                </a:solidFill>
                <a:latin typeface="Times New Roman" panose="02020603050405020304" pitchFamily="18" charset="0"/>
                <a:cs typeface="Times New Roman" panose="02020603050405020304" pitchFamily="18" charset="0"/>
              </a:rPr>
              <a:t>Marriotts</a:t>
            </a:r>
            <a:r>
              <a:rPr lang="en-US" sz="1100" dirty="0">
                <a:solidFill>
                  <a:srgbClr val="7030A0"/>
                </a:solidFill>
                <a:latin typeface="Times New Roman" panose="02020603050405020304" pitchFamily="18" charset="0"/>
                <a:cs typeface="Times New Roman" panose="02020603050405020304" pitchFamily="18" charset="0"/>
              </a:rPr>
              <a:t> is referred to as a successful hospitality industry in recent times. The industry has built on the basis of its digital presence of advertising campaigns and marketing strategies which has the larger contribution in achieving success. It’s an American international hospitality company that works on a hotel board portfolio and different facilities of lodging. The industry was established in 1927 and founded by J. Willard </a:t>
            </a:r>
            <a:r>
              <a:rPr lang="en-US" sz="1100" dirty="0" err="1">
                <a:solidFill>
                  <a:srgbClr val="7030A0"/>
                </a:solidFill>
                <a:latin typeface="Times New Roman" panose="02020603050405020304" pitchFamily="18" charset="0"/>
                <a:cs typeface="Times New Roman" panose="02020603050405020304" pitchFamily="18" charset="0"/>
              </a:rPr>
              <a:t>Marriotts</a:t>
            </a:r>
            <a:r>
              <a:rPr lang="en-US" sz="1100" dirty="0">
                <a:solidFill>
                  <a:srgbClr val="7030A0"/>
                </a:solidFill>
                <a:latin typeface="Times New Roman" panose="02020603050405020304" pitchFamily="18" charset="0"/>
                <a:cs typeface="Times New Roman" panose="02020603050405020304" pitchFamily="18" charset="0"/>
              </a:rPr>
              <a:t> in the USA. It has established throughout 131 countries over 7000 properties and offers about 1.4 million hotel rooms (Mack, 2022).</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ge877ae506c_1_1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7" name="Google Shape;387;ge877ae506c_1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group of people is considered the main customers of JW Marriotts and share the same demographic traits (Kozak &amp; Kozak, 2016JW Marriot fulfills their customers' basic needs; therefore, their consumers traveling on a business trip are self-defined, sophisticated, modern, modest, and individualistic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Kaswengi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&amp;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Ingarao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9"/>
        <p:cNvGrpSpPr/>
        <p:nvPr/>
      </p:nvGrpSpPr>
      <p:grpSpPr>
        <a:xfrm>
          <a:off x="0" y="0"/>
          <a:ext cx="0" cy="0"/>
          <a:chOff x="0" y="0"/>
          <a:chExt cx="0" cy="0"/>
        </a:xfrm>
      </p:grpSpPr>
      <p:sp>
        <p:nvSpPr>
          <p:cNvPr id="460" name="Google Shape;460;g1159ca0ef5e_0_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1" name="Google Shape;461;g1159ca0ef5e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JW Marriotts offers the guests timeshare vacations, accommodation, hotel and flight packages, bus or car rental services, hotel room reservations, etc. It provides a personalized and seamless experience to the guests (Yusuf &amp;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Mambuhu</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2020). It helps to meet up the challenges of the data-driven, instant as well as personalized experience of the guests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Parzych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&amp;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Brkić-Vejmelka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2020). JW Marriotts acknowledges and welcome all the guests based on the guest’s service needs, anticipation, and standards as well as appreciates and thank guests with honor (Raghubalan &amp; Raghubalan, 2015).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7"/>
        <p:cNvGrpSpPr/>
        <p:nvPr/>
      </p:nvGrpSpPr>
      <p:grpSpPr>
        <a:xfrm>
          <a:off x="0" y="0"/>
          <a:ext cx="0" cy="0"/>
          <a:chOff x="0" y="0"/>
          <a:chExt cx="0" cy="0"/>
        </a:xfrm>
      </p:grpSpPr>
      <p:sp>
        <p:nvSpPr>
          <p:cNvPr id="558" name="Google Shape;558;ge4b7ac326b_0_2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9" name="Google Shape;559;ge4b7ac326b_0_2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The role of the services-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JW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Marriotts</a:t>
            </a:r>
            <a:r>
              <a:rPr lang="en-US" sz="1800" dirty="0">
                <a:effectLst/>
                <a:latin typeface="Arial" panose="020B0604020202020204" pitchFamily="34" charset="0"/>
                <a:ea typeface="Calibri" panose="020F0502020204030204" pitchFamily="34" charset="0"/>
                <a:cs typeface="Times New Roman" panose="02020603050405020304" pitchFamily="18" charset="0"/>
              </a:rPr>
              <a:t> provides greetings to the guests upon their arrival and makes them feel welcome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guests are administered by check-ins and check-out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Delivered services from the front desk</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Proving messages, emails, or phone calls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80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Processing of including all payments etc.</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7"/>
        <p:cNvGrpSpPr/>
        <p:nvPr/>
      </p:nvGrpSpPr>
      <p:grpSpPr>
        <a:xfrm>
          <a:off x="0" y="0"/>
          <a:ext cx="0" cy="0"/>
          <a:chOff x="0" y="0"/>
          <a:chExt cx="0" cy="0"/>
        </a:xfrm>
      </p:grpSpPr>
      <p:sp>
        <p:nvSpPr>
          <p:cNvPr id="738" name="Google Shape;738;g1159ca0ef5e_0_3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9" name="Google Shape;739;g1159ca0ef5e_0_3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g1159ca0ef5e_0_1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 name="Google Shape;395;g1159ca0ef5e_0_1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The need that helps in considering the role and function of guest services in general are-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US" sz="1800" dirty="0">
                <a:effectLst/>
                <a:latin typeface="Arial" panose="020B0604020202020204" pitchFamily="34" charset="0"/>
                <a:ea typeface="Calibri" panose="020F0502020204030204" pitchFamily="34" charset="0"/>
                <a:cs typeface="Times New Roman" panose="02020603050405020304" pitchFamily="18" charset="0"/>
              </a:rPr>
              <a:t>Empathy and understanding:  The customers get in touch with the customer service of JW Marriotts, the customers need empathy as well as understanding them.</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US" sz="1800" dirty="0">
                <a:effectLst/>
                <a:latin typeface="Arial" panose="020B0604020202020204" pitchFamily="34" charset="0"/>
                <a:ea typeface="Calibri" panose="020F0502020204030204" pitchFamily="34" charset="0"/>
                <a:cs typeface="Times New Roman" panose="02020603050405020304" pitchFamily="18" charset="0"/>
              </a:rPr>
              <a:t>Transparency: The guests of JW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Marriotts</a:t>
            </a:r>
            <a:r>
              <a:rPr lang="en-US" sz="1800" dirty="0">
                <a:effectLst/>
                <a:latin typeface="Arial" panose="020B0604020202020204" pitchFamily="34" charset="0"/>
                <a:ea typeface="Calibri" panose="020F0502020204030204" pitchFamily="34" charset="0"/>
                <a:cs typeface="Times New Roman" panose="02020603050405020304" pitchFamily="18" charset="0"/>
              </a:rPr>
              <a:t> always want transparency in changes in the price, other services, and things.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US" sz="1800" dirty="0">
                <a:effectLst/>
                <a:latin typeface="Arial" panose="020B0604020202020204" pitchFamily="34" charset="0"/>
                <a:ea typeface="Calibri" panose="020F0502020204030204" pitchFamily="34" charset="0"/>
                <a:cs typeface="Times New Roman" panose="02020603050405020304" pitchFamily="18" charset="0"/>
              </a:rPr>
              <a:t>Fairness: The customers of JW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Marriotts</a:t>
            </a:r>
            <a:r>
              <a:rPr lang="en-US" sz="1800" dirty="0">
                <a:effectLst/>
                <a:latin typeface="Arial" panose="020B0604020202020204" pitchFamily="34" charset="0"/>
                <a:ea typeface="Calibri" panose="020F0502020204030204" pitchFamily="34" charset="0"/>
                <a:cs typeface="Times New Roman" panose="02020603050405020304" pitchFamily="18" charset="0"/>
              </a:rPr>
              <a:t> expect service to the contract length from them (Wood, 2017).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US" sz="1800" dirty="0">
                <a:effectLst/>
                <a:latin typeface="Arial" panose="020B0604020202020204" pitchFamily="34" charset="0"/>
                <a:ea typeface="Calibri" panose="020F0502020204030204" pitchFamily="34" charset="0"/>
                <a:cs typeface="Times New Roman" panose="02020603050405020304" pitchFamily="18" charset="0"/>
              </a:rPr>
              <a:t>Options and alternatives: The guests require more options about the services such as payment, and subscriptions for choice freedom for room reservation.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US" sz="1800" dirty="0">
                <a:effectLst/>
                <a:latin typeface="Arial" panose="020B0604020202020204" pitchFamily="34" charset="0"/>
                <a:ea typeface="Calibri" panose="020F0502020204030204" pitchFamily="34" charset="0"/>
                <a:cs typeface="Times New Roman" panose="02020603050405020304" pitchFamily="18" charset="0"/>
              </a:rPr>
              <a:t>Control: Customers need interaction and empowerment like adjusting terms and changing subscriptions from starting to finishing (Kozak &amp; Kozak, 2016).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US" sz="1800" dirty="0">
                <a:effectLst/>
                <a:latin typeface="Arial" panose="020B0604020202020204" pitchFamily="34" charset="0"/>
                <a:ea typeface="Calibri" panose="020F0502020204030204" pitchFamily="34" charset="0"/>
                <a:cs typeface="Times New Roman" panose="02020603050405020304" pitchFamily="18" charset="0"/>
              </a:rPr>
              <a:t>Accessibility: Guests want access to the support and service teams of JW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Marriotts</a:t>
            </a:r>
            <a:r>
              <a:rPr lang="en-US" sz="1800" dirty="0">
                <a:effectLst/>
                <a:latin typeface="Arial" panose="020B0604020202020204" pitchFamily="34" charset="0"/>
                <a:ea typeface="Calibri" panose="020F0502020204030204" pitchFamily="34" charset="0"/>
                <a:cs typeface="Times New Roman" panose="02020603050405020304" pitchFamily="18" charset="0"/>
              </a:rPr>
              <a:t> through various customer service channels.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mj-lt"/>
              <a:buAutoNum type="arabicPeriod"/>
            </a:pPr>
            <a:r>
              <a:rPr lang="en-US" sz="1800" dirty="0">
                <a:effectLst/>
                <a:latin typeface="Arial" panose="020B0604020202020204" pitchFamily="34" charset="0"/>
                <a:ea typeface="Calibri" panose="020F0502020204030204" pitchFamily="34" charset="0"/>
                <a:cs typeface="Times New Roman" panose="02020603050405020304" pitchFamily="18" charset="0"/>
              </a:rPr>
              <a:t>Information: The guests need information before getting the services and also the time of getting services (Mack,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5"/>
        <p:cNvGrpSpPr/>
        <p:nvPr/>
      </p:nvGrpSpPr>
      <p:grpSpPr>
        <a:xfrm>
          <a:off x="0" y="0"/>
          <a:ext cx="0" cy="0"/>
          <a:chOff x="0" y="0"/>
          <a:chExt cx="0" cy="0"/>
        </a:xfrm>
      </p:grpSpPr>
      <p:sp>
        <p:nvSpPr>
          <p:cNvPr id="646" name="Google Shape;646;ge4b7ac326b_0_1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7" name="Google Shape;647;ge4b7ac326b_0_1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The significance of hospitality is-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It gives protection to the guests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It implies respect, warmth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It is referred to as the fast-growing, dynamic, and exciting sector where employees can work efficiently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Parzych</a:t>
            </a:r>
            <a:r>
              <a:rPr lang="en-US" sz="1800" dirty="0">
                <a:effectLst/>
                <a:latin typeface="Arial" panose="020B0604020202020204" pitchFamily="34" charset="0"/>
                <a:ea typeface="Calibri" panose="020F0502020204030204" pitchFamily="34" charset="0"/>
                <a:cs typeface="Times New Roman" panose="02020603050405020304" pitchFamily="18" charset="0"/>
              </a:rPr>
              <a:t> &amp;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Brkić-Vejmelka</a:t>
            </a:r>
            <a:r>
              <a:rPr lang="en-US" sz="1800" dirty="0">
                <a:effectLst/>
                <a:latin typeface="Arial" panose="020B0604020202020204" pitchFamily="34" charset="0"/>
                <a:ea typeface="Calibri" panose="020F0502020204030204" pitchFamily="34" charset="0"/>
                <a:cs typeface="Times New Roman" panose="02020603050405020304" pitchFamily="18" charset="0"/>
              </a:rPr>
              <a:t>, 2020).</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8"/>
        <p:cNvGrpSpPr/>
        <p:nvPr/>
      </p:nvGrpSpPr>
      <p:grpSpPr>
        <a:xfrm>
          <a:off x="0" y="0"/>
          <a:ext cx="0" cy="0"/>
          <a:chOff x="0" y="0"/>
          <a:chExt cx="0" cy="0"/>
        </a:xfrm>
      </p:grpSpPr>
      <p:sp>
        <p:nvSpPr>
          <p:cNvPr id="609" name="Google Shape;609;g1161d1200f5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0" name="Google Shape;610;g1161d1200f5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JW </a:t>
            </a:r>
            <a:r>
              <a:rPr lang="en-US" sz="1100" dirty="0" err="1">
                <a:effectLst/>
                <a:latin typeface="Arial" panose="020B0604020202020204" pitchFamily="34" charset="0"/>
                <a:ea typeface="Calibri" panose="020F0502020204030204" pitchFamily="34" charset="0"/>
                <a:cs typeface="Times New Roman" panose="02020603050405020304" pitchFamily="18" charset="0"/>
              </a:rPr>
              <a:t>Marriotts</a:t>
            </a:r>
            <a:r>
              <a:rPr lang="en-US" sz="1100" dirty="0">
                <a:effectLst/>
                <a:latin typeface="Arial" panose="020B0604020202020204" pitchFamily="34" charset="0"/>
                <a:ea typeface="Calibri" panose="020F0502020204030204" pitchFamily="34" charset="0"/>
                <a:cs typeface="Times New Roman" panose="02020603050405020304" pitchFamily="18" charset="0"/>
              </a:rPr>
              <a:t> can meet up guest expectations through-</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100" dirty="0">
                <a:effectLst/>
                <a:latin typeface="Arial" panose="020B0604020202020204" pitchFamily="34" charset="0"/>
                <a:ea typeface="Calibri" panose="020F0502020204030204" pitchFamily="34" charset="0"/>
                <a:cs typeface="Times New Roman" panose="02020603050405020304" pitchFamily="18" charset="0"/>
              </a:rPr>
              <a:t>For streamlined operations the guest booking services JW Marriott’s add-on.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100" dirty="0">
                <a:effectLst/>
                <a:latin typeface="Arial" panose="020B0604020202020204" pitchFamily="34" charset="0"/>
                <a:ea typeface="Calibri" panose="020F0502020204030204" pitchFamily="34" charset="0"/>
                <a:cs typeface="Times New Roman" panose="02020603050405020304" pitchFamily="18" charset="0"/>
              </a:rPr>
              <a:t>For remote cloud access the management of hospitality is at its fingertips.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100" dirty="0">
                <a:effectLst/>
                <a:latin typeface="Arial" panose="020B0604020202020204" pitchFamily="34" charset="0"/>
                <a:ea typeface="Calibri" panose="020F0502020204030204" pitchFamily="34" charset="0"/>
                <a:cs typeface="Times New Roman" panose="02020603050405020304" pitchFamily="18" charset="0"/>
              </a:rPr>
              <a:t>It has an integration with more than 100 apps regarding accounting, marketing, reservation, advertising as well as loyalty program apps.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US" sz="1100" dirty="0">
                <a:effectLst/>
                <a:latin typeface="Arial" panose="020B0604020202020204" pitchFamily="34" charset="0"/>
                <a:ea typeface="Calibri" panose="020F0502020204030204" pitchFamily="34" charset="0"/>
                <a:cs typeface="Times New Roman" panose="02020603050405020304" pitchFamily="18" charset="0"/>
              </a:rPr>
              <a:t>The management of the employee is more efficient and their scheduling for the services of the guest are remarkable.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1"/>
        <p:cNvGrpSpPr/>
        <p:nvPr/>
      </p:nvGrpSpPr>
      <p:grpSpPr>
        <a:xfrm>
          <a:off x="0" y="0"/>
          <a:ext cx="0" cy="0"/>
          <a:chOff x="0" y="0"/>
          <a:chExt cx="0" cy="0"/>
        </a:xfrm>
      </p:grpSpPr>
      <p:sp>
        <p:nvSpPr>
          <p:cNvPr id="1322" name="Google Shape;1322;ge4b7ac326b_0_3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3" name="Google Shape;1323;ge4b7ac326b_0_3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JW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Marriotts</a:t>
            </a:r>
            <a:r>
              <a:rPr lang="en-US" sz="1800" dirty="0">
                <a:effectLst/>
                <a:latin typeface="Arial" panose="020B0604020202020204" pitchFamily="34" charset="0"/>
                <a:ea typeface="Calibri" panose="020F0502020204030204" pitchFamily="34" charset="0"/>
                <a:cs typeface="Times New Roman" panose="02020603050405020304" pitchFamily="18" charset="0"/>
              </a:rPr>
              <a:t> hotel is nothing but the best experience for the guests which makes the guests at home feeling during residence. For this reason, it has had huge international fame and lodging business over the world for many years. In the end, it provides quality service, and hospitality as well as the best guest services in the hospitality industry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Kaswengi</a:t>
            </a:r>
            <a:r>
              <a:rPr lang="en-US" sz="1800" dirty="0">
                <a:effectLst/>
                <a:latin typeface="Arial" panose="020B0604020202020204" pitchFamily="34" charset="0"/>
                <a:ea typeface="Calibri" panose="020F0502020204030204" pitchFamily="34" charset="0"/>
                <a:cs typeface="Times New Roman" panose="02020603050405020304" pitchFamily="18" charset="0"/>
              </a:rPr>
              <a:t> &amp;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Ingarao</a:t>
            </a:r>
            <a:r>
              <a:rPr lang="en-US" sz="1800" dirty="0">
                <a:effectLst/>
                <a:latin typeface="Arial" panose="020B0604020202020204" pitchFamily="34" charset="0"/>
                <a:ea typeface="Calibri" panose="020F0502020204030204" pitchFamily="34" charset="0"/>
                <a:cs typeface="Times New Roman" panose="02020603050405020304" pitchFamily="18" charset="0"/>
              </a:rPr>
              <a:t>,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8"/>
        <p:cNvGrpSpPr/>
        <p:nvPr/>
      </p:nvGrpSpPr>
      <p:grpSpPr>
        <a:xfrm>
          <a:off x="0" y="0"/>
          <a:ext cx="0" cy="0"/>
          <a:chOff x="0" y="0"/>
          <a:chExt cx="0" cy="0"/>
        </a:xfrm>
      </p:grpSpPr>
      <p:sp>
        <p:nvSpPr>
          <p:cNvPr id="449" name="Google Shape;449;ge4b7ac326b_0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0" name="Google Shape;450;ge4b7ac326b_0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137880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6"/>
        <p:cNvGrpSpPr/>
        <p:nvPr/>
      </p:nvGrpSpPr>
      <p:grpSpPr>
        <a:xfrm>
          <a:off x="0" y="0"/>
          <a:ext cx="0" cy="0"/>
          <a:chOff x="0" y="0"/>
          <a:chExt cx="0" cy="0"/>
        </a:xfrm>
      </p:grpSpPr>
      <p:sp>
        <p:nvSpPr>
          <p:cNvPr id="1457" name="Google Shape;1457;ge4b7ac326b_0_4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8" name="Google Shape;1458;ge4b7ac326b_0_4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2"/>
        </a:solidFill>
        <a:effectLst/>
      </p:bgPr>
    </p:bg>
    <p:spTree>
      <p:nvGrpSpPr>
        <p:cNvPr id="1" name="Shape 9"/>
        <p:cNvGrpSpPr/>
        <p:nvPr/>
      </p:nvGrpSpPr>
      <p:grpSpPr>
        <a:xfrm>
          <a:off x="0" y="0"/>
          <a:ext cx="0" cy="0"/>
          <a:chOff x="0" y="0"/>
          <a:chExt cx="0" cy="0"/>
        </a:xfrm>
      </p:grpSpPr>
      <p:sp>
        <p:nvSpPr>
          <p:cNvPr id="10" name="Google Shape;10;p2"/>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715100" y="1429612"/>
            <a:ext cx="4722900" cy="1573500"/>
          </a:xfrm>
          <a:prstGeom prst="rect">
            <a:avLst/>
          </a:prstGeom>
        </p:spPr>
        <p:txBody>
          <a:bodyPr spcFirstLastPara="1" wrap="square" lIns="91425" tIns="91425" rIns="91425" bIns="91425" anchor="ctr" anchorCtr="0">
            <a:noAutofit/>
          </a:bodyPr>
          <a:lstStyle>
            <a:lvl1pPr lvl="0">
              <a:lnSpc>
                <a:spcPct val="90000"/>
              </a:lnSpc>
              <a:spcBef>
                <a:spcPts val="0"/>
              </a:spcBef>
              <a:spcAft>
                <a:spcPts val="0"/>
              </a:spcAft>
              <a:buClr>
                <a:srgbClr val="191919"/>
              </a:buClr>
              <a:buSzPts val="5200"/>
              <a:buNone/>
              <a:defRPr sz="54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2" name="Google Shape;12;p2"/>
          <p:cNvSpPr txBox="1">
            <a:spLocks noGrp="1"/>
          </p:cNvSpPr>
          <p:nvPr>
            <p:ph type="subTitle" idx="1"/>
          </p:nvPr>
        </p:nvSpPr>
        <p:spPr>
          <a:xfrm>
            <a:off x="715100" y="3182313"/>
            <a:ext cx="4359000" cy="2286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lt2"/>
        </a:solidFill>
        <a:effectLst/>
      </p:bgPr>
    </p:bg>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876522" y="1824255"/>
            <a:ext cx="3721800" cy="8418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48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title" idx="2" hasCustomPrompt="1"/>
          </p:nvPr>
        </p:nvSpPr>
        <p:spPr>
          <a:xfrm>
            <a:off x="876515" y="954320"/>
            <a:ext cx="1224600" cy="8418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78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6" name="Google Shape;16;p3"/>
          <p:cNvSpPr txBox="1">
            <a:spLocks noGrp="1"/>
          </p:cNvSpPr>
          <p:nvPr>
            <p:ph type="subTitle" idx="1"/>
          </p:nvPr>
        </p:nvSpPr>
        <p:spPr>
          <a:xfrm>
            <a:off x="876525" y="2697202"/>
            <a:ext cx="3184500" cy="568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7" name="Google Shape;17;p3"/>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18" name="Google Shape;18;p3"/>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lt2"/>
        </a:solidFill>
        <a:effectLst/>
      </p:bgPr>
    </p:bg>
    <p:spTree>
      <p:nvGrpSpPr>
        <p:cNvPr id="1" name="Shape 25"/>
        <p:cNvGrpSpPr/>
        <p:nvPr/>
      </p:nvGrpSpPr>
      <p:grpSpPr>
        <a:xfrm>
          <a:off x="0" y="0"/>
          <a:ext cx="0" cy="0"/>
          <a:chOff x="0" y="0"/>
          <a:chExt cx="0" cy="0"/>
        </a:xfrm>
      </p:grpSpPr>
      <p:sp>
        <p:nvSpPr>
          <p:cNvPr id="26" name="Google Shape;26;p5"/>
          <p:cNvSpPr/>
          <p:nvPr/>
        </p:nvSpPr>
        <p:spPr>
          <a:xfrm>
            <a:off x="285580" y="279600"/>
            <a:ext cx="4307700" cy="4049100"/>
          </a:xfrm>
          <a:prstGeom prst="rect">
            <a:avLst/>
          </a:prstGeom>
          <a:solidFill>
            <a:schemeClr val="accent3"/>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7" name="Google Shape;27;p5"/>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5"/>
          <p:cNvSpPr txBox="1">
            <a:spLocks noGrp="1"/>
          </p:cNvSpPr>
          <p:nvPr>
            <p:ph type="subTitle" idx="1"/>
          </p:nvPr>
        </p:nvSpPr>
        <p:spPr>
          <a:xfrm>
            <a:off x="1079050" y="2833267"/>
            <a:ext cx="2718300" cy="3474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2500"/>
              <a:buFont typeface="Bebas Neue"/>
              <a:buNone/>
              <a:defRPr sz="1800" b="1" i="1">
                <a:latin typeface="Cormorant Upright"/>
                <a:ea typeface="Cormorant Upright"/>
                <a:cs typeface="Cormorant Upright"/>
                <a:sym typeface="Cormorant Upright"/>
              </a:defRPr>
            </a:lvl1pPr>
            <a:lvl2pPr lvl="1" algn="ctr">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29" name="Google Shape;29;p5"/>
          <p:cNvSpPr txBox="1">
            <a:spLocks noGrp="1"/>
          </p:cNvSpPr>
          <p:nvPr>
            <p:ph type="subTitle" idx="2"/>
          </p:nvPr>
        </p:nvSpPr>
        <p:spPr>
          <a:xfrm>
            <a:off x="5384050" y="468650"/>
            <a:ext cx="2718300" cy="347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500"/>
              <a:buFont typeface="Bebas Neue"/>
              <a:buNone/>
              <a:defRPr sz="1800" b="1" i="1">
                <a:latin typeface="Cormorant Upright"/>
                <a:ea typeface="Cormorant Upright"/>
                <a:cs typeface="Cormorant Upright"/>
                <a:sym typeface="Cormorant Upright"/>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30" name="Google Shape;30;p5"/>
          <p:cNvSpPr txBox="1">
            <a:spLocks noGrp="1"/>
          </p:cNvSpPr>
          <p:nvPr>
            <p:ph type="subTitle" idx="3"/>
          </p:nvPr>
        </p:nvSpPr>
        <p:spPr>
          <a:xfrm>
            <a:off x="1079050" y="3138651"/>
            <a:ext cx="2718300" cy="1117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1" name="Google Shape;31;p5"/>
          <p:cNvSpPr txBox="1">
            <a:spLocks noGrp="1"/>
          </p:cNvSpPr>
          <p:nvPr>
            <p:ph type="subTitle" idx="4"/>
          </p:nvPr>
        </p:nvSpPr>
        <p:spPr>
          <a:xfrm>
            <a:off x="5384050" y="774034"/>
            <a:ext cx="2718300" cy="1117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2"/>
        </a:solidFill>
        <a:effectLst/>
      </p:bgPr>
    </p:bg>
    <p:spTree>
      <p:nvGrpSpPr>
        <p:cNvPr id="1" name="Shape 44"/>
        <p:cNvGrpSpPr/>
        <p:nvPr/>
      </p:nvGrpSpPr>
      <p:grpSpPr>
        <a:xfrm>
          <a:off x="0" y="0"/>
          <a:ext cx="0" cy="0"/>
          <a:chOff x="0" y="0"/>
          <a:chExt cx="0" cy="0"/>
        </a:xfrm>
      </p:grpSpPr>
      <p:sp>
        <p:nvSpPr>
          <p:cNvPr id="45" name="Google Shape;45;p8"/>
          <p:cNvSpPr txBox="1">
            <a:spLocks noGrp="1"/>
          </p:cNvSpPr>
          <p:nvPr>
            <p:ph type="title"/>
          </p:nvPr>
        </p:nvSpPr>
        <p:spPr>
          <a:xfrm>
            <a:off x="2609400" y="1414500"/>
            <a:ext cx="3925200" cy="16974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65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
        <p:nvSpPr>
          <p:cNvPr id="46" name="Google Shape;46;p8"/>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47" name="Google Shape;47;p8"/>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lt2"/>
        </a:solidFill>
        <a:effectLst/>
      </p:bgPr>
    </p:bg>
    <p:spTree>
      <p:nvGrpSpPr>
        <p:cNvPr id="1" name="Shape 48"/>
        <p:cNvGrpSpPr/>
        <p:nvPr/>
      </p:nvGrpSpPr>
      <p:grpSpPr>
        <a:xfrm>
          <a:off x="0" y="0"/>
          <a:ext cx="0" cy="0"/>
          <a:chOff x="0" y="0"/>
          <a:chExt cx="0" cy="0"/>
        </a:xfrm>
      </p:grpSpPr>
      <p:sp>
        <p:nvSpPr>
          <p:cNvPr id="49" name="Google Shape;49;p9"/>
          <p:cNvSpPr txBox="1">
            <a:spLocks noGrp="1"/>
          </p:cNvSpPr>
          <p:nvPr>
            <p:ph type="title"/>
          </p:nvPr>
        </p:nvSpPr>
        <p:spPr>
          <a:xfrm>
            <a:off x="642625" y="1138950"/>
            <a:ext cx="3351600" cy="7500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sz="3300" i="1"/>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50" name="Google Shape;50;p9"/>
          <p:cNvSpPr txBox="1">
            <a:spLocks noGrp="1"/>
          </p:cNvSpPr>
          <p:nvPr>
            <p:ph type="subTitle" idx="1"/>
          </p:nvPr>
        </p:nvSpPr>
        <p:spPr>
          <a:xfrm>
            <a:off x="642625" y="1812885"/>
            <a:ext cx="3351600" cy="1671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 name="Google Shape;51;p9"/>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52" name="Google Shape;52;p9"/>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67"/>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68"/>
        <p:cNvGrpSpPr/>
        <p:nvPr/>
      </p:nvGrpSpPr>
      <p:grpSpPr>
        <a:xfrm>
          <a:off x="0" y="0"/>
          <a:ext cx="0" cy="0"/>
          <a:chOff x="0" y="0"/>
          <a:chExt cx="0" cy="0"/>
        </a:xfrm>
      </p:grpSpPr>
      <p:sp>
        <p:nvSpPr>
          <p:cNvPr id="69" name="Google Shape;69;p13"/>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13"/>
          <p:cNvSpPr/>
          <p:nvPr/>
        </p:nvSpPr>
        <p:spPr>
          <a:xfrm>
            <a:off x="285700" y="279600"/>
            <a:ext cx="8578800" cy="8190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13"/>
          <p:cNvSpPr txBox="1">
            <a:spLocks noGrp="1"/>
          </p:cNvSpPr>
          <p:nvPr>
            <p:ph type="title"/>
          </p:nvPr>
        </p:nvSpPr>
        <p:spPr>
          <a:xfrm>
            <a:off x="720000" y="1542750"/>
            <a:ext cx="2336400" cy="4617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1800" i="1"/>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72" name="Google Shape;72;p13"/>
          <p:cNvSpPr txBox="1">
            <a:spLocks noGrp="1"/>
          </p:cNvSpPr>
          <p:nvPr>
            <p:ph type="title" idx="2" hasCustomPrompt="1"/>
          </p:nvPr>
        </p:nvSpPr>
        <p:spPr>
          <a:xfrm>
            <a:off x="720000" y="1071150"/>
            <a:ext cx="539400" cy="6252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3" name="Google Shape;73;p13"/>
          <p:cNvSpPr txBox="1">
            <a:spLocks noGrp="1"/>
          </p:cNvSpPr>
          <p:nvPr>
            <p:ph type="subTitle" idx="1"/>
          </p:nvPr>
        </p:nvSpPr>
        <p:spPr>
          <a:xfrm>
            <a:off x="720000" y="1863713"/>
            <a:ext cx="2235000" cy="557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4" name="Google Shape;74;p13"/>
          <p:cNvSpPr txBox="1">
            <a:spLocks noGrp="1"/>
          </p:cNvSpPr>
          <p:nvPr>
            <p:ph type="title" idx="3"/>
          </p:nvPr>
        </p:nvSpPr>
        <p:spPr>
          <a:xfrm>
            <a:off x="720000" y="429768"/>
            <a:ext cx="7704000" cy="6675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5" name="Google Shape;75;p13"/>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76" name="Google Shape;76;p13"/>
          <p:cNvSpPr txBox="1">
            <a:spLocks noGrp="1"/>
          </p:cNvSpPr>
          <p:nvPr>
            <p:ph type="title" idx="4"/>
          </p:nvPr>
        </p:nvSpPr>
        <p:spPr>
          <a:xfrm>
            <a:off x="3406900" y="1542750"/>
            <a:ext cx="2336400" cy="4617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1800" i="1"/>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77" name="Google Shape;77;p13"/>
          <p:cNvSpPr txBox="1">
            <a:spLocks noGrp="1"/>
          </p:cNvSpPr>
          <p:nvPr>
            <p:ph type="title" idx="5" hasCustomPrompt="1"/>
          </p:nvPr>
        </p:nvSpPr>
        <p:spPr>
          <a:xfrm>
            <a:off x="3406900" y="1071150"/>
            <a:ext cx="539400" cy="6252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8" name="Google Shape;78;p13"/>
          <p:cNvSpPr txBox="1">
            <a:spLocks noGrp="1"/>
          </p:cNvSpPr>
          <p:nvPr>
            <p:ph type="subTitle" idx="6"/>
          </p:nvPr>
        </p:nvSpPr>
        <p:spPr>
          <a:xfrm>
            <a:off x="3406900" y="1863713"/>
            <a:ext cx="2235000" cy="557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9" name="Google Shape;79;p13"/>
          <p:cNvSpPr txBox="1">
            <a:spLocks noGrp="1"/>
          </p:cNvSpPr>
          <p:nvPr>
            <p:ph type="title" idx="7"/>
          </p:nvPr>
        </p:nvSpPr>
        <p:spPr>
          <a:xfrm>
            <a:off x="720000" y="3171525"/>
            <a:ext cx="2336400" cy="4617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1800" i="1"/>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80" name="Google Shape;80;p13"/>
          <p:cNvSpPr txBox="1">
            <a:spLocks noGrp="1"/>
          </p:cNvSpPr>
          <p:nvPr>
            <p:ph type="title" idx="8" hasCustomPrompt="1"/>
          </p:nvPr>
        </p:nvSpPr>
        <p:spPr>
          <a:xfrm>
            <a:off x="720000" y="2699925"/>
            <a:ext cx="539400" cy="6252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1" name="Google Shape;81;p13"/>
          <p:cNvSpPr txBox="1">
            <a:spLocks noGrp="1"/>
          </p:cNvSpPr>
          <p:nvPr>
            <p:ph type="subTitle" idx="9"/>
          </p:nvPr>
        </p:nvSpPr>
        <p:spPr>
          <a:xfrm>
            <a:off x="720000" y="3492488"/>
            <a:ext cx="2235000" cy="557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82" name="Google Shape;82;p13"/>
          <p:cNvSpPr txBox="1">
            <a:spLocks noGrp="1"/>
          </p:cNvSpPr>
          <p:nvPr>
            <p:ph type="title" idx="13"/>
          </p:nvPr>
        </p:nvSpPr>
        <p:spPr>
          <a:xfrm>
            <a:off x="3406900" y="3171525"/>
            <a:ext cx="2336400" cy="4617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1800" i="1"/>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83" name="Google Shape;83;p13"/>
          <p:cNvSpPr txBox="1">
            <a:spLocks noGrp="1"/>
          </p:cNvSpPr>
          <p:nvPr>
            <p:ph type="title" idx="14" hasCustomPrompt="1"/>
          </p:nvPr>
        </p:nvSpPr>
        <p:spPr>
          <a:xfrm>
            <a:off x="3406900" y="2699925"/>
            <a:ext cx="539400" cy="6252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4" name="Google Shape;84;p13"/>
          <p:cNvSpPr txBox="1">
            <a:spLocks noGrp="1"/>
          </p:cNvSpPr>
          <p:nvPr>
            <p:ph type="subTitle" idx="15"/>
          </p:nvPr>
        </p:nvSpPr>
        <p:spPr>
          <a:xfrm>
            <a:off x="3406900" y="3492488"/>
            <a:ext cx="2235000" cy="557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Quote">
  <p:cSld name="BLANK_1_1">
    <p:bg>
      <p:bgPr>
        <a:solidFill>
          <a:schemeClr val="accent2"/>
        </a:solidFill>
        <a:effectLst/>
      </p:bgPr>
    </p:bg>
    <p:spTree>
      <p:nvGrpSpPr>
        <p:cNvPr id="1" name="Shape 108"/>
        <p:cNvGrpSpPr/>
        <p:nvPr/>
      </p:nvGrpSpPr>
      <p:grpSpPr>
        <a:xfrm>
          <a:off x="0" y="0"/>
          <a:ext cx="0" cy="0"/>
          <a:chOff x="0" y="0"/>
          <a:chExt cx="0" cy="0"/>
        </a:xfrm>
      </p:grpSpPr>
      <p:sp>
        <p:nvSpPr>
          <p:cNvPr id="109" name="Google Shape;109;p15"/>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10" name="Google Shape;110;p15"/>
          <p:cNvSpPr txBox="1">
            <a:spLocks noGrp="1"/>
          </p:cNvSpPr>
          <p:nvPr>
            <p:ph type="title"/>
          </p:nvPr>
        </p:nvSpPr>
        <p:spPr>
          <a:xfrm>
            <a:off x="4593875" y="2636702"/>
            <a:ext cx="4270500" cy="416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100" i="1"/>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11" name="Google Shape;111;p15"/>
          <p:cNvSpPr txBox="1">
            <a:spLocks noGrp="1"/>
          </p:cNvSpPr>
          <p:nvPr>
            <p:ph type="subTitle" idx="1"/>
          </p:nvPr>
        </p:nvSpPr>
        <p:spPr>
          <a:xfrm>
            <a:off x="4868075" y="1435947"/>
            <a:ext cx="3722100" cy="129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500"/>
              <a:buNone/>
              <a:defRPr sz="18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sp>
        <p:nvSpPr>
          <p:cNvPr id="112" name="Google Shape;112;p15"/>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113" name="Google Shape;113;p15"/>
          <p:cNvSpPr/>
          <p:nvPr/>
        </p:nvSpPr>
        <p:spPr>
          <a:xfrm>
            <a:off x="285580" y="279600"/>
            <a:ext cx="4307700" cy="40491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14" name="Google Shape;114;p15"/>
          <p:cNvSpPr txBox="1"/>
          <p:nvPr/>
        </p:nvSpPr>
        <p:spPr>
          <a:xfrm>
            <a:off x="285700" y="4328700"/>
            <a:ext cx="8039400" cy="5346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1200" b="1" i="1">
                <a:solidFill>
                  <a:schemeClr val="dk1"/>
                </a:solidFill>
                <a:latin typeface="Cormorant Upright"/>
                <a:ea typeface="Cormorant Upright"/>
                <a:cs typeface="Cormorant Upright"/>
                <a:sym typeface="Cormorant Upright"/>
              </a:rPr>
              <a:t>Just relax...</a:t>
            </a:r>
            <a:endParaRPr sz="1200" b="1" i="1">
              <a:solidFill>
                <a:schemeClr val="dk1"/>
              </a:solidFill>
              <a:latin typeface="Cormorant Upright"/>
              <a:ea typeface="Cormorant Upright"/>
              <a:cs typeface="Cormorant Upright"/>
              <a:sym typeface="Cormorant Upright"/>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Quote 1">
  <p:cSld name="BLANK_1_1_1">
    <p:bg>
      <p:bgPr>
        <a:solidFill>
          <a:schemeClr val="lt2"/>
        </a:solidFill>
        <a:effectLst/>
      </p:bgPr>
    </p:bg>
    <p:spTree>
      <p:nvGrpSpPr>
        <p:cNvPr id="1" name="Shape 115"/>
        <p:cNvGrpSpPr/>
        <p:nvPr/>
      </p:nvGrpSpPr>
      <p:grpSpPr>
        <a:xfrm>
          <a:off x="0" y="0"/>
          <a:ext cx="0" cy="0"/>
          <a:chOff x="0" y="0"/>
          <a:chExt cx="0" cy="0"/>
        </a:xfrm>
      </p:grpSpPr>
      <p:sp>
        <p:nvSpPr>
          <p:cNvPr id="116" name="Google Shape;116;p16"/>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17" name="Google Shape;117;p16"/>
          <p:cNvSpPr txBox="1">
            <a:spLocks noGrp="1"/>
          </p:cNvSpPr>
          <p:nvPr>
            <p:ph type="title"/>
          </p:nvPr>
        </p:nvSpPr>
        <p:spPr>
          <a:xfrm>
            <a:off x="1230138" y="1754450"/>
            <a:ext cx="6683700" cy="535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800" i="1"/>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18" name="Google Shape;118;p16"/>
          <p:cNvSpPr txBox="1">
            <a:spLocks noGrp="1"/>
          </p:cNvSpPr>
          <p:nvPr>
            <p:ph type="subTitle" idx="1"/>
          </p:nvPr>
        </p:nvSpPr>
        <p:spPr>
          <a:xfrm>
            <a:off x="1230163" y="973900"/>
            <a:ext cx="6683700" cy="780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500"/>
              <a:buNone/>
              <a:defRPr sz="20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sp>
        <p:nvSpPr>
          <p:cNvPr id="119" name="Google Shape;119;p16"/>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3">
  <p:cSld name="CUSTOM_1_1">
    <p:bg>
      <p:bgPr>
        <a:solidFill>
          <a:schemeClr val="accent2"/>
        </a:solidFill>
        <a:effectLst/>
      </p:bgPr>
    </p:bg>
    <p:spTree>
      <p:nvGrpSpPr>
        <p:cNvPr id="1" name="Shape 264"/>
        <p:cNvGrpSpPr/>
        <p:nvPr/>
      </p:nvGrpSpPr>
      <p:grpSpPr>
        <a:xfrm>
          <a:off x="0" y="0"/>
          <a:ext cx="0" cy="0"/>
          <a:chOff x="0" y="0"/>
          <a:chExt cx="0" cy="0"/>
        </a:xfrm>
      </p:grpSpPr>
      <p:sp>
        <p:nvSpPr>
          <p:cNvPr id="265" name="Google Shape;265;p31"/>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31"/>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
        <p:nvSpPr>
          <p:cNvPr id="267" name="Google Shape;267;p31"/>
          <p:cNvSpPr txBox="1">
            <a:spLocks noGrp="1"/>
          </p:cNvSpPr>
          <p:nvPr>
            <p:ph type="title"/>
          </p:nvPr>
        </p:nvSpPr>
        <p:spPr>
          <a:xfrm>
            <a:off x="2242200" y="1266463"/>
            <a:ext cx="4659600" cy="986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54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68" name="Google Shape;268;p31"/>
          <p:cNvSpPr txBox="1">
            <a:spLocks noGrp="1"/>
          </p:cNvSpPr>
          <p:nvPr>
            <p:ph type="subTitle" idx="1"/>
          </p:nvPr>
        </p:nvSpPr>
        <p:spPr>
          <a:xfrm>
            <a:off x="2242200" y="2195283"/>
            <a:ext cx="4659600" cy="1238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5">
  <p:cSld name="CUSTOM_1_1_1_1">
    <p:bg>
      <p:bgPr>
        <a:solidFill>
          <a:schemeClr val="dk2"/>
        </a:solidFill>
        <a:effectLst/>
      </p:bgPr>
    </p:bg>
    <p:spTree>
      <p:nvGrpSpPr>
        <p:cNvPr id="1" name="Shape 275"/>
        <p:cNvGrpSpPr/>
        <p:nvPr/>
      </p:nvGrpSpPr>
      <p:grpSpPr>
        <a:xfrm>
          <a:off x="0" y="0"/>
          <a:ext cx="0" cy="0"/>
          <a:chOff x="0" y="0"/>
          <a:chExt cx="0" cy="0"/>
        </a:xfrm>
      </p:grpSpPr>
      <p:sp>
        <p:nvSpPr>
          <p:cNvPr id="276" name="Google Shape;276;p33"/>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33"/>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
        <p:nvSpPr>
          <p:cNvPr id="278" name="Google Shape;278;p33"/>
          <p:cNvSpPr txBox="1">
            <a:spLocks noGrp="1"/>
          </p:cNvSpPr>
          <p:nvPr>
            <p:ph type="title"/>
          </p:nvPr>
        </p:nvSpPr>
        <p:spPr>
          <a:xfrm>
            <a:off x="5267738" y="1421100"/>
            <a:ext cx="2903700" cy="6402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i="1"/>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79" name="Google Shape;279;p33"/>
          <p:cNvSpPr txBox="1">
            <a:spLocks noGrp="1"/>
          </p:cNvSpPr>
          <p:nvPr>
            <p:ph type="subTitle" idx="1"/>
          </p:nvPr>
        </p:nvSpPr>
        <p:spPr>
          <a:xfrm>
            <a:off x="5260963" y="1959517"/>
            <a:ext cx="2903700" cy="136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sz="1600"/>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a:endParaRPr/>
          </a:p>
        </p:txBody>
      </p:sp>
      <p:sp>
        <p:nvSpPr>
          <p:cNvPr id="280" name="Google Shape;280;p33"/>
          <p:cNvSpPr/>
          <p:nvPr/>
        </p:nvSpPr>
        <p:spPr>
          <a:xfrm>
            <a:off x="285700" y="278100"/>
            <a:ext cx="4282200" cy="40506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7">
  <p:cSld name="CUSTOM_1_1_1_1_1_1">
    <p:bg>
      <p:bgPr>
        <a:solidFill>
          <a:schemeClr val="lt2"/>
        </a:solidFill>
        <a:effectLst/>
      </p:bgPr>
    </p:bg>
    <p:spTree>
      <p:nvGrpSpPr>
        <p:cNvPr id="1" name="Shape 287"/>
        <p:cNvGrpSpPr/>
        <p:nvPr/>
      </p:nvGrpSpPr>
      <p:grpSpPr>
        <a:xfrm>
          <a:off x="0" y="0"/>
          <a:ext cx="0" cy="0"/>
          <a:chOff x="0" y="0"/>
          <a:chExt cx="0" cy="0"/>
        </a:xfrm>
      </p:grpSpPr>
      <p:sp>
        <p:nvSpPr>
          <p:cNvPr id="288" name="Google Shape;288;p35"/>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35"/>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
        <p:nvSpPr>
          <p:cNvPr id="290" name="Google Shape;290;p35"/>
          <p:cNvSpPr txBox="1">
            <a:spLocks noGrp="1"/>
          </p:cNvSpPr>
          <p:nvPr>
            <p:ph type="title"/>
          </p:nvPr>
        </p:nvSpPr>
        <p:spPr>
          <a:xfrm>
            <a:off x="2068650" y="2856250"/>
            <a:ext cx="5006700" cy="741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500"/>
              <a:buNone/>
              <a:defRPr i="1"/>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91" name="Google Shape;291;p35"/>
          <p:cNvSpPr txBox="1">
            <a:spLocks noGrp="1"/>
          </p:cNvSpPr>
          <p:nvPr>
            <p:ph type="subTitle" idx="1"/>
          </p:nvPr>
        </p:nvSpPr>
        <p:spPr>
          <a:xfrm>
            <a:off x="2068650" y="3420599"/>
            <a:ext cx="5006700" cy="741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hanks">
  <p:cSld name="BLANK_1_1_1_1_1_1_2">
    <p:bg>
      <p:bgPr>
        <a:solidFill>
          <a:schemeClr val="lt2"/>
        </a:solidFill>
        <a:effectLst/>
      </p:bgPr>
    </p:bg>
    <p:spTree>
      <p:nvGrpSpPr>
        <p:cNvPr id="1" name="Shape 344"/>
        <p:cNvGrpSpPr/>
        <p:nvPr/>
      </p:nvGrpSpPr>
      <p:grpSpPr>
        <a:xfrm>
          <a:off x="0" y="0"/>
          <a:ext cx="0" cy="0"/>
          <a:chOff x="0" y="0"/>
          <a:chExt cx="0" cy="0"/>
        </a:xfrm>
      </p:grpSpPr>
      <p:sp>
        <p:nvSpPr>
          <p:cNvPr id="345" name="Google Shape;345;p45"/>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45"/>
          <p:cNvSpPr txBox="1">
            <a:spLocks noGrp="1"/>
          </p:cNvSpPr>
          <p:nvPr>
            <p:ph type="ctrTitle"/>
          </p:nvPr>
        </p:nvSpPr>
        <p:spPr>
          <a:xfrm>
            <a:off x="2430000" y="898425"/>
            <a:ext cx="4284000" cy="72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200"/>
              <a:buNone/>
              <a:defRPr sz="5900" i="1"/>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347" name="Google Shape;347;p45"/>
          <p:cNvSpPr txBox="1">
            <a:spLocks noGrp="1"/>
          </p:cNvSpPr>
          <p:nvPr>
            <p:ph type="subTitle" idx="1"/>
          </p:nvPr>
        </p:nvSpPr>
        <p:spPr>
          <a:xfrm>
            <a:off x="2425050" y="2291243"/>
            <a:ext cx="4293900" cy="1061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348" name="Google Shape;348;p45"/>
          <p:cNvSpPr txBox="1"/>
          <p:nvPr/>
        </p:nvSpPr>
        <p:spPr>
          <a:xfrm>
            <a:off x="2909850" y="3422914"/>
            <a:ext cx="3324300" cy="4329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300"/>
              </a:spcBef>
              <a:spcAft>
                <a:spcPts val="0"/>
              </a:spcAft>
              <a:buNone/>
            </a:pPr>
            <a:r>
              <a:rPr lang="en" sz="1000">
                <a:solidFill>
                  <a:schemeClr val="dk1"/>
                </a:solidFill>
                <a:latin typeface="Karla"/>
                <a:ea typeface="Karla"/>
                <a:cs typeface="Karla"/>
                <a:sym typeface="Karla"/>
              </a:rPr>
              <a:t>CREDITS: This presentation template was created by </a:t>
            </a:r>
            <a:r>
              <a:rPr lang="en" sz="1000" b="1">
                <a:solidFill>
                  <a:schemeClr val="dk1"/>
                </a:solidFill>
                <a:uFill>
                  <a:noFill/>
                </a:uFill>
                <a:latin typeface="Karla"/>
                <a:ea typeface="Karla"/>
                <a:cs typeface="Karla"/>
                <a:sym typeface="Karla"/>
                <a:hlinkClick r:id="rId2">
                  <a:extLst>
                    <a:ext uri="{A12FA001-AC4F-418D-AE19-62706E023703}">
                      <ahyp:hlinkClr xmlns:ahyp="http://schemas.microsoft.com/office/drawing/2018/hyperlinkcolor" val="tx"/>
                    </a:ext>
                  </a:extLst>
                </a:hlinkClick>
              </a:rPr>
              <a:t>Slidesgo</a:t>
            </a:r>
            <a:r>
              <a:rPr lang="en" sz="1000" b="1">
                <a:solidFill>
                  <a:schemeClr val="dk1"/>
                </a:solidFill>
                <a:latin typeface="Karla"/>
                <a:ea typeface="Karla"/>
                <a:cs typeface="Karla"/>
                <a:sym typeface="Karla"/>
              </a:rPr>
              <a:t>, </a:t>
            </a:r>
            <a:r>
              <a:rPr lang="en" sz="1000">
                <a:solidFill>
                  <a:schemeClr val="dk1"/>
                </a:solidFill>
                <a:latin typeface="Karla"/>
                <a:ea typeface="Karla"/>
                <a:cs typeface="Karla"/>
                <a:sym typeface="Karla"/>
              </a:rPr>
              <a:t>including icons by </a:t>
            </a:r>
            <a:r>
              <a:rPr lang="en" sz="1000" b="1">
                <a:solidFill>
                  <a:schemeClr val="dk1"/>
                </a:solidFill>
                <a:uFill>
                  <a:noFill/>
                </a:uFill>
                <a:latin typeface="Karla"/>
                <a:ea typeface="Karla"/>
                <a:cs typeface="Karla"/>
                <a:sym typeface="Karla"/>
                <a:hlinkClick r:id="rId3">
                  <a:extLst>
                    <a:ext uri="{A12FA001-AC4F-418D-AE19-62706E023703}">
                      <ahyp:hlinkClr xmlns:ahyp="http://schemas.microsoft.com/office/drawing/2018/hyperlinkcolor" val="tx"/>
                    </a:ext>
                  </a:extLst>
                </a:hlinkClick>
              </a:rPr>
              <a:t>Flaticon</a:t>
            </a:r>
            <a:r>
              <a:rPr lang="en" sz="1000">
                <a:solidFill>
                  <a:schemeClr val="dk1"/>
                </a:solidFill>
                <a:latin typeface="Karla"/>
                <a:ea typeface="Karla"/>
                <a:cs typeface="Karla"/>
                <a:sym typeface="Karla"/>
              </a:rPr>
              <a:t> and infographics &amp; images by </a:t>
            </a:r>
            <a:r>
              <a:rPr lang="en" sz="1000" b="1">
                <a:solidFill>
                  <a:schemeClr val="dk1"/>
                </a:solidFill>
                <a:uFill>
                  <a:noFill/>
                </a:uFill>
                <a:latin typeface="Karla"/>
                <a:ea typeface="Karla"/>
                <a:cs typeface="Karla"/>
                <a:sym typeface="Karla"/>
                <a:hlinkClick r:id="rId4">
                  <a:extLst>
                    <a:ext uri="{A12FA001-AC4F-418D-AE19-62706E023703}">
                      <ahyp:hlinkClr xmlns:ahyp="http://schemas.microsoft.com/office/drawing/2018/hyperlinkcolor" val="tx"/>
                    </a:ext>
                  </a:extLst>
                </a:hlinkClick>
              </a:rPr>
              <a:t>Freepik</a:t>
            </a:r>
            <a:endParaRPr sz="1000" b="1">
              <a:solidFill>
                <a:schemeClr val="dk1"/>
              </a:solidFill>
              <a:latin typeface="Karla"/>
              <a:ea typeface="Karla"/>
              <a:cs typeface="Karla"/>
              <a:sym typeface="Karla"/>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349"/>
        <p:cNvGrpSpPr/>
        <p:nvPr/>
      </p:nvGrpSpPr>
      <p:grpSpPr>
        <a:xfrm>
          <a:off x="0" y="0"/>
          <a:ext cx="0" cy="0"/>
          <a:chOff x="0" y="0"/>
          <a:chExt cx="0" cy="0"/>
        </a:xfrm>
      </p:grpSpPr>
      <p:sp>
        <p:nvSpPr>
          <p:cNvPr id="350" name="Google Shape;350;p46"/>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351"/>
        <p:cNvGrpSpPr/>
        <p:nvPr/>
      </p:nvGrpSpPr>
      <p:grpSpPr>
        <a:xfrm>
          <a:off x="0" y="0"/>
          <a:ext cx="0" cy="0"/>
          <a:chOff x="0" y="0"/>
          <a:chExt cx="0" cy="0"/>
        </a:xfrm>
      </p:grpSpPr>
      <p:sp>
        <p:nvSpPr>
          <p:cNvPr id="352" name="Google Shape;352;p47"/>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
        <p:nvSpPr>
          <p:cNvPr id="353" name="Google Shape;353;p47"/>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2">
  <p:cSld name="BLANK_1_1_1_1_1_1_1_1_1">
    <p:bg>
      <p:bgPr>
        <a:solidFill>
          <a:schemeClr val="lt2"/>
        </a:solidFill>
        <a:effectLst/>
      </p:bgPr>
    </p:bg>
    <p:spTree>
      <p:nvGrpSpPr>
        <p:cNvPr id="1" name="Shape 354"/>
        <p:cNvGrpSpPr/>
        <p:nvPr/>
      </p:nvGrpSpPr>
      <p:grpSpPr>
        <a:xfrm>
          <a:off x="0" y="0"/>
          <a:ext cx="0" cy="0"/>
          <a:chOff x="0" y="0"/>
          <a:chExt cx="0" cy="0"/>
        </a:xfrm>
      </p:grpSpPr>
      <p:sp>
        <p:nvSpPr>
          <p:cNvPr id="355" name="Google Shape;355;p48"/>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
        <p:nvSpPr>
          <p:cNvPr id="356" name="Google Shape;356;p48"/>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3">
  <p:cSld name="BLANK_1_1_1_1_1_1_1_1_1_1">
    <p:bg>
      <p:bgPr>
        <a:solidFill>
          <a:schemeClr val="accent2"/>
        </a:solidFill>
        <a:effectLst/>
      </p:bgPr>
    </p:bg>
    <p:spTree>
      <p:nvGrpSpPr>
        <p:cNvPr id="1" name="Shape 357"/>
        <p:cNvGrpSpPr/>
        <p:nvPr/>
      </p:nvGrpSpPr>
      <p:grpSpPr>
        <a:xfrm>
          <a:off x="0" y="0"/>
          <a:ext cx="0" cy="0"/>
          <a:chOff x="0" y="0"/>
          <a:chExt cx="0" cy="0"/>
        </a:xfrm>
      </p:grpSpPr>
      <p:sp>
        <p:nvSpPr>
          <p:cNvPr id="358" name="Google Shape;358;p49"/>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
        <p:nvSpPr>
          <p:cNvPr id="359" name="Google Shape;359;p49"/>
          <p:cNvSpPr/>
          <p:nvPr/>
        </p:nvSpPr>
        <p:spPr>
          <a:xfrm>
            <a:off x="285700" y="279600"/>
            <a:ext cx="8578800" cy="45843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2375" y="539500"/>
            <a:ext cx="7699200" cy="6675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1pPr>
            <a:lvl2pPr lvl="1"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2pPr>
            <a:lvl3pPr lvl="2"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3pPr>
            <a:lvl4pPr lvl="3"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4pPr>
            <a:lvl5pPr lvl="4"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5pPr>
            <a:lvl6pPr lvl="5"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6pPr>
            <a:lvl7pPr lvl="6"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7pPr>
            <a:lvl8pPr lvl="7"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8pPr>
            <a:lvl9pPr lvl="8" rtl="0">
              <a:spcBef>
                <a:spcPts val="0"/>
              </a:spcBef>
              <a:spcAft>
                <a:spcPts val="0"/>
              </a:spcAft>
              <a:buClr>
                <a:schemeClr val="dk1"/>
              </a:buClr>
              <a:buSzPts val="3000"/>
              <a:buFont typeface="Cormorant Upright"/>
              <a:buNone/>
              <a:defRPr sz="3000" b="1">
                <a:solidFill>
                  <a:schemeClr val="dk1"/>
                </a:solidFill>
                <a:latin typeface="Cormorant Upright"/>
                <a:ea typeface="Cormorant Upright"/>
                <a:cs typeface="Cormorant Upright"/>
                <a:sym typeface="Cormorant Upright"/>
              </a:defRPr>
            </a:lvl9pPr>
          </a:lstStyle>
          <a:p>
            <a:endParaRPr/>
          </a:p>
        </p:txBody>
      </p:sp>
      <p:sp>
        <p:nvSpPr>
          <p:cNvPr id="7" name="Google Shape;7;p1"/>
          <p:cNvSpPr txBox="1">
            <a:spLocks noGrp="1"/>
          </p:cNvSpPr>
          <p:nvPr>
            <p:ph type="body" idx="1"/>
          </p:nvPr>
        </p:nvSpPr>
        <p:spPr>
          <a:xfrm>
            <a:off x="722375" y="1362400"/>
            <a:ext cx="7699200" cy="32337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1pPr>
            <a:lvl2pPr marL="914400" lvl="1"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2pPr>
            <a:lvl3pPr marL="1371600" lvl="2"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3pPr>
            <a:lvl4pPr marL="1828800" lvl="3"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4pPr>
            <a:lvl5pPr marL="2286000" lvl="4"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5pPr>
            <a:lvl6pPr marL="2743200" lvl="5"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6pPr>
            <a:lvl7pPr marL="3200400" lvl="6"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7pPr>
            <a:lvl8pPr marL="3657600" lvl="7"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8pPr>
            <a:lvl9pPr marL="4114800" lvl="8" indent="-317500">
              <a:lnSpc>
                <a:spcPct val="100000"/>
              </a:lnSpc>
              <a:spcBef>
                <a:spcPts val="0"/>
              </a:spcBef>
              <a:spcAft>
                <a:spcPts val="0"/>
              </a:spcAft>
              <a:buClr>
                <a:schemeClr val="dk1"/>
              </a:buClr>
              <a:buSzPts val="1400"/>
              <a:buFont typeface="Karla"/>
              <a:buChar char="■"/>
              <a:defRPr>
                <a:solidFill>
                  <a:schemeClr val="dk1"/>
                </a:solidFill>
                <a:latin typeface="Karla"/>
                <a:ea typeface="Karla"/>
                <a:cs typeface="Karla"/>
                <a:sym typeface="Karla"/>
              </a:defRPr>
            </a:lvl9pPr>
          </a:lstStyle>
          <a:p>
            <a:endParaRPr/>
          </a:p>
        </p:txBody>
      </p:sp>
      <p:sp>
        <p:nvSpPr>
          <p:cNvPr id="8" name="Google Shape;8;p1"/>
          <p:cNvSpPr txBox="1">
            <a:spLocks noGrp="1"/>
          </p:cNvSpPr>
          <p:nvPr>
            <p:ph type="sldNum" idx="12"/>
          </p:nvPr>
        </p:nvSpPr>
        <p:spPr>
          <a:xfrm>
            <a:off x="8325100" y="4328700"/>
            <a:ext cx="539400" cy="5352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rtl="0">
              <a:buNone/>
              <a:defRPr sz="1800" b="1">
                <a:solidFill>
                  <a:schemeClr val="dk1"/>
                </a:solidFill>
                <a:latin typeface="Cormorant Upright"/>
                <a:ea typeface="Cormorant Upright"/>
                <a:cs typeface="Cormorant Upright"/>
                <a:sym typeface="Cormorant Upright"/>
              </a:defRPr>
            </a:lvl1pPr>
            <a:lvl2pPr lvl="1" algn="ctr" rtl="0">
              <a:buNone/>
              <a:defRPr sz="1800" b="1">
                <a:solidFill>
                  <a:schemeClr val="dk1"/>
                </a:solidFill>
                <a:latin typeface="Cormorant Upright"/>
                <a:ea typeface="Cormorant Upright"/>
                <a:cs typeface="Cormorant Upright"/>
                <a:sym typeface="Cormorant Upright"/>
              </a:defRPr>
            </a:lvl2pPr>
            <a:lvl3pPr lvl="2" algn="ctr" rtl="0">
              <a:buNone/>
              <a:defRPr sz="1800" b="1">
                <a:solidFill>
                  <a:schemeClr val="dk1"/>
                </a:solidFill>
                <a:latin typeface="Cormorant Upright"/>
                <a:ea typeface="Cormorant Upright"/>
                <a:cs typeface="Cormorant Upright"/>
                <a:sym typeface="Cormorant Upright"/>
              </a:defRPr>
            </a:lvl3pPr>
            <a:lvl4pPr lvl="3" algn="ctr" rtl="0">
              <a:buNone/>
              <a:defRPr sz="1800" b="1">
                <a:solidFill>
                  <a:schemeClr val="dk1"/>
                </a:solidFill>
                <a:latin typeface="Cormorant Upright"/>
                <a:ea typeface="Cormorant Upright"/>
                <a:cs typeface="Cormorant Upright"/>
                <a:sym typeface="Cormorant Upright"/>
              </a:defRPr>
            </a:lvl4pPr>
            <a:lvl5pPr lvl="4" algn="ctr" rtl="0">
              <a:buNone/>
              <a:defRPr sz="1800" b="1">
                <a:solidFill>
                  <a:schemeClr val="dk1"/>
                </a:solidFill>
                <a:latin typeface="Cormorant Upright"/>
                <a:ea typeface="Cormorant Upright"/>
                <a:cs typeface="Cormorant Upright"/>
                <a:sym typeface="Cormorant Upright"/>
              </a:defRPr>
            </a:lvl5pPr>
            <a:lvl6pPr lvl="5" algn="ctr" rtl="0">
              <a:buNone/>
              <a:defRPr sz="1800" b="1">
                <a:solidFill>
                  <a:schemeClr val="dk1"/>
                </a:solidFill>
                <a:latin typeface="Cormorant Upright"/>
                <a:ea typeface="Cormorant Upright"/>
                <a:cs typeface="Cormorant Upright"/>
                <a:sym typeface="Cormorant Upright"/>
              </a:defRPr>
            </a:lvl6pPr>
            <a:lvl7pPr lvl="6" algn="ctr" rtl="0">
              <a:buNone/>
              <a:defRPr sz="1800" b="1">
                <a:solidFill>
                  <a:schemeClr val="dk1"/>
                </a:solidFill>
                <a:latin typeface="Cormorant Upright"/>
                <a:ea typeface="Cormorant Upright"/>
                <a:cs typeface="Cormorant Upright"/>
                <a:sym typeface="Cormorant Upright"/>
              </a:defRPr>
            </a:lvl7pPr>
            <a:lvl8pPr lvl="7" algn="ctr" rtl="0">
              <a:buNone/>
              <a:defRPr sz="1800" b="1">
                <a:solidFill>
                  <a:schemeClr val="dk1"/>
                </a:solidFill>
                <a:latin typeface="Cormorant Upright"/>
                <a:ea typeface="Cormorant Upright"/>
                <a:cs typeface="Cormorant Upright"/>
                <a:sym typeface="Cormorant Upright"/>
              </a:defRPr>
            </a:lvl8pPr>
            <a:lvl9pPr lvl="8" algn="ctr" rtl="0">
              <a:buNone/>
              <a:defRPr sz="1800" b="1">
                <a:solidFill>
                  <a:schemeClr val="dk1"/>
                </a:solidFill>
                <a:latin typeface="Cormorant Upright"/>
                <a:ea typeface="Cormorant Upright"/>
                <a:cs typeface="Cormorant Upright"/>
                <a:sym typeface="Cormorant Upright"/>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4" r:id="rId4"/>
    <p:sldLayoutId id="2147483655" r:id="rId5"/>
    <p:sldLayoutId id="2147483658" r:id="rId6"/>
    <p:sldLayoutId id="2147483659" r:id="rId7"/>
    <p:sldLayoutId id="2147483661" r:id="rId8"/>
    <p:sldLayoutId id="2147483662" r:id="rId9"/>
    <p:sldLayoutId id="2147483677" r:id="rId10"/>
    <p:sldLayoutId id="2147483679" r:id="rId11"/>
    <p:sldLayoutId id="2147483681" r:id="rId12"/>
    <p:sldLayoutId id="2147483691" r:id="rId13"/>
    <p:sldLayoutId id="2147483692" r:id="rId14"/>
    <p:sldLayoutId id="2147483693" r:id="rId15"/>
    <p:sldLayoutId id="2147483694" r:id="rId16"/>
    <p:sldLayoutId id="2147483695" r:id="rId17"/>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25886520"/><Relationship Id="rId3" Type="http://schemas.openxmlformats.org/officeDocument/2006/relationships/image" Target="../media/image2.jpg"/><Relationship Id="rId7" Type="http://schemas.openxmlformats.org/officeDocument/2006/relationships/hyperlink" Target="#_Toc125886519"/><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_Toc125886518"/><Relationship Id="rId5" Type="http://schemas.openxmlformats.org/officeDocument/2006/relationships/hyperlink" Target="#_Toc125886517"/><Relationship Id="rId4" Type="http://schemas.openxmlformats.org/officeDocument/2006/relationships/hyperlink" Target="#_Toc125886516"/><Relationship Id="rId9" Type="http://schemas.openxmlformats.org/officeDocument/2006/relationships/hyperlink" Target="#_Toc125886521"/></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5.xml"/><Relationship Id="rId5" Type="http://schemas.openxmlformats.org/officeDocument/2006/relationships/image" Target="../media/image5.jpe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10.xml"/><Relationship Id="rId5" Type="http://schemas.openxmlformats.org/officeDocument/2006/relationships/image" Target="../media/image9.jpg"/><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1.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diagramData" Target="../diagrams/data5.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17" Type="http://schemas.microsoft.com/office/2007/relationships/diagramDrawing" Target="../diagrams/drawing5.xml"/><Relationship Id="rId2" Type="http://schemas.openxmlformats.org/officeDocument/2006/relationships/notesSlide" Target="../notesSlides/notesSlide10.xml"/><Relationship Id="rId16" Type="http://schemas.openxmlformats.org/officeDocument/2006/relationships/diagramColors" Target="../diagrams/colors5.xml"/><Relationship Id="rId1" Type="http://schemas.openxmlformats.org/officeDocument/2006/relationships/slideLayout" Target="../slideLayouts/slideLayout1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diagramQuickStyle" Target="../diagrams/quickStyle5.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7.jp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19.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371"/>
        <p:cNvGrpSpPr/>
        <p:nvPr/>
      </p:nvGrpSpPr>
      <p:grpSpPr>
        <a:xfrm>
          <a:off x="0" y="0"/>
          <a:ext cx="0" cy="0"/>
          <a:chOff x="0" y="0"/>
          <a:chExt cx="0" cy="0"/>
        </a:xfrm>
      </p:grpSpPr>
      <p:pic>
        <p:nvPicPr>
          <p:cNvPr id="373" name="Google Shape;373;p54"/>
          <p:cNvPicPr preferRelativeResize="0"/>
          <p:nvPr/>
        </p:nvPicPr>
        <p:blipFill rotWithShape="1">
          <a:blip r:embed="rId3">
            <a:alphaModFix/>
          </a:blip>
          <a:srcRect l="49924" t="8361" r="17144" b="19742"/>
          <a:stretch/>
        </p:blipFill>
        <p:spPr>
          <a:xfrm>
            <a:off x="5393775" y="722431"/>
            <a:ext cx="2928600" cy="3596400"/>
          </a:xfrm>
          <a:prstGeom prst="round2SameRect">
            <a:avLst>
              <a:gd name="adj1" fmla="val 50000"/>
              <a:gd name="adj2" fmla="val 0"/>
            </a:avLst>
          </a:prstGeom>
          <a:noFill/>
          <a:ln>
            <a:noFill/>
          </a:ln>
        </p:spPr>
      </p:pic>
      <p:sp>
        <p:nvSpPr>
          <p:cNvPr id="374" name="Google Shape;374;p54"/>
          <p:cNvSpPr txBox="1">
            <a:spLocks noGrp="1"/>
          </p:cNvSpPr>
          <p:nvPr>
            <p:ph type="ctrTitle"/>
          </p:nvPr>
        </p:nvSpPr>
        <p:spPr>
          <a:xfrm>
            <a:off x="615647" y="781664"/>
            <a:ext cx="4557905" cy="2448232"/>
          </a:xfrm>
          <a:prstGeom prst="rect">
            <a:avLst/>
          </a:prstGeom>
        </p:spPr>
        <p:txBody>
          <a:bodyPr spcFirstLastPara="1" wrap="square" lIns="91425" tIns="91425" rIns="91425" bIns="91425" anchor="ctr" anchorCtr="0">
            <a:noAutofit/>
          </a:bodyPr>
          <a:lstStyle/>
          <a:p>
            <a:br>
              <a:rPr lang="en-US" sz="2400" dirty="0">
                <a:latin typeface="Times New Roman" panose="02020603050405020304" pitchFamily="18" charset="0"/>
                <a:cs typeface="Times New Roman" panose="02020603050405020304" pitchFamily="18" charset="0"/>
              </a:rPr>
            </a:br>
            <a:br>
              <a:rPr lang="en-US" sz="2400" dirty="0">
                <a:latin typeface="Times New Roman" panose="02020603050405020304" pitchFamily="18" charset="0"/>
                <a:cs typeface="Times New Roman" panose="02020603050405020304" pitchFamily="18" charset="0"/>
              </a:rPr>
            </a:br>
            <a:r>
              <a:rPr lang="en-US" sz="2800" dirty="0">
                <a:latin typeface="+mj-lt"/>
              </a:rPr>
              <a:t>BMIH4003 Hospitality and Guest Services</a:t>
            </a:r>
            <a:br>
              <a:rPr lang="en-US" dirty="0"/>
            </a:br>
            <a:br>
              <a:rPr lang="en-US" sz="2400" dirty="0">
                <a:latin typeface="Times New Roman" panose="02020603050405020304" pitchFamily="18" charset="0"/>
                <a:cs typeface="Times New Roman" panose="02020603050405020304" pitchFamily="18" charset="0"/>
              </a:rPr>
            </a:br>
            <a:r>
              <a:rPr lang="en-US" sz="2000" dirty="0">
                <a:latin typeface="+mj-lt"/>
                <a:cs typeface="Times New Roman" panose="02020603050405020304" pitchFamily="18" charset="0"/>
              </a:rPr>
              <a:t>The role and importance of quality service, hospitality, and guest services in the hospitality industry based on JW Marriotts</a:t>
            </a:r>
            <a:br>
              <a:rPr lang="en-US" sz="2400" dirty="0"/>
            </a:br>
            <a:endParaRPr sz="2400" dirty="0"/>
          </a:p>
        </p:txBody>
      </p:sp>
      <p:sp>
        <p:nvSpPr>
          <p:cNvPr id="375" name="Google Shape;375;p54"/>
          <p:cNvSpPr txBox="1">
            <a:spLocks noGrp="1"/>
          </p:cNvSpPr>
          <p:nvPr>
            <p:ph type="subTitle" idx="1"/>
          </p:nvPr>
        </p:nvSpPr>
        <p:spPr>
          <a:xfrm>
            <a:off x="615647" y="3699731"/>
            <a:ext cx="4359000" cy="539400"/>
          </a:xfrm>
          <a:prstGeom prst="rect">
            <a:avLst/>
          </a:prstGeom>
        </p:spPr>
        <p:txBody>
          <a:bodyPr spcFirstLastPara="1" wrap="square" lIns="91425" tIns="91425" rIns="91425" bIns="91425" anchor="ctr" anchorCtr="0">
            <a:noAutofit/>
          </a:bodyPr>
          <a:lstStyle/>
          <a:p>
            <a:pPr marL="0" indent="0"/>
            <a:r>
              <a:rPr lang="en-US" sz="1800" b="1" dirty="0">
                <a:latin typeface="+mj-lt"/>
              </a:rPr>
              <a:t>Student Name: Showkoth Choudhoury</a:t>
            </a:r>
          </a:p>
          <a:p>
            <a:pPr marL="0" lvl="0" indent="0" algn="l" rtl="0">
              <a:spcBef>
                <a:spcPts val="0"/>
              </a:spcBef>
              <a:spcAft>
                <a:spcPts val="0"/>
              </a:spcAft>
              <a:buNone/>
            </a:pP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74"/>
                                        </p:tgtEl>
                                        <p:attrNameLst>
                                          <p:attrName>style.visibility</p:attrName>
                                        </p:attrNameLst>
                                      </p:cBhvr>
                                      <p:to>
                                        <p:strVal val="visible"/>
                                      </p:to>
                                    </p:set>
                                    <p:animEffect transition="in" filter="fade">
                                      <p:cBhvr>
                                        <p:cTn id="7" dur="500"/>
                                        <p:tgtEl>
                                          <p:spTgt spid="374"/>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75"/>
                                        </p:tgtEl>
                                        <p:attrNameLst>
                                          <p:attrName>style.visibility</p:attrName>
                                        </p:attrNameLst>
                                      </p:cBhvr>
                                      <p:to>
                                        <p:strVal val="visible"/>
                                      </p:to>
                                    </p:set>
                                    <p:animEffect transition="in" filter="fade">
                                      <p:cBhvr>
                                        <p:cTn id="11" dur="500"/>
                                        <p:tgtEl>
                                          <p:spTgt spid="375"/>
                                        </p:tgtEl>
                                      </p:cBhvr>
                                    </p:animEffect>
                                  </p:childTnLst>
                                </p:cTn>
                              </p:par>
                            </p:childTnLst>
                          </p:cTn>
                        </p:par>
                        <p:par>
                          <p:cTn id="12" fill="hold">
                            <p:stCondLst>
                              <p:cond delay="1000"/>
                            </p:stCondLst>
                            <p:childTnLst>
                              <p:par>
                                <p:cTn id="13" presetID="2" presetClass="entr" presetSubtype="1" fill="hold" nodeType="afterEffect">
                                  <p:stCondLst>
                                    <p:cond delay="0"/>
                                  </p:stCondLst>
                                  <p:childTnLst>
                                    <p:set>
                                      <p:cBhvr>
                                        <p:cTn id="14" dur="1" fill="hold">
                                          <p:stCondLst>
                                            <p:cond delay="0"/>
                                          </p:stCondLst>
                                        </p:cTn>
                                        <p:tgtEl>
                                          <p:spTgt spid="373"/>
                                        </p:tgtEl>
                                        <p:attrNameLst>
                                          <p:attrName>style.visibility</p:attrName>
                                        </p:attrNameLst>
                                      </p:cBhvr>
                                      <p:to>
                                        <p:strVal val="visible"/>
                                      </p:to>
                                    </p:set>
                                    <p:anim calcmode="lin" valueType="num">
                                      <p:cBhvr additive="base">
                                        <p:cTn id="15" dur="500"/>
                                        <p:tgtEl>
                                          <p:spTgt spid="37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06"/>
        <p:cNvGrpSpPr/>
        <p:nvPr/>
      </p:nvGrpSpPr>
      <p:grpSpPr>
        <a:xfrm>
          <a:off x="0" y="0"/>
          <a:ext cx="0" cy="0"/>
          <a:chOff x="0" y="0"/>
          <a:chExt cx="0" cy="0"/>
        </a:xfrm>
      </p:grpSpPr>
      <p:pic>
        <p:nvPicPr>
          <p:cNvPr id="407" name="Google Shape;407;p58"/>
          <p:cNvPicPr preferRelativeResize="0"/>
          <p:nvPr/>
        </p:nvPicPr>
        <p:blipFill rotWithShape="1">
          <a:blip r:embed="rId3">
            <a:alphaModFix/>
          </a:blip>
          <a:srcRect l="27694" t="1880" r="36958" b="24095"/>
          <a:stretch/>
        </p:blipFill>
        <p:spPr>
          <a:xfrm>
            <a:off x="6624638" y="1688469"/>
            <a:ext cx="2235000" cy="2632800"/>
          </a:xfrm>
          <a:prstGeom prst="snipRoundRect">
            <a:avLst>
              <a:gd name="adj1" fmla="val 50000"/>
              <a:gd name="adj2" fmla="val 0"/>
            </a:avLst>
          </a:prstGeom>
          <a:noFill/>
          <a:ln>
            <a:noFill/>
          </a:ln>
        </p:spPr>
      </p:pic>
      <p:sp>
        <p:nvSpPr>
          <p:cNvPr id="411" name="Google Shape;411;p58"/>
          <p:cNvSpPr txBox="1">
            <a:spLocks noGrp="1"/>
          </p:cNvSpPr>
          <p:nvPr>
            <p:ph type="title" idx="3"/>
          </p:nvPr>
        </p:nvSpPr>
        <p:spPr>
          <a:xfrm>
            <a:off x="720000" y="429768"/>
            <a:ext cx="7704000" cy="667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Table of </a:t>
            </a:r>
            <a:r>
              <a:rPr lang="en" i="1" dirty="0"/>
              <a:t>contents</a:t>
            </a:r>
            <a:endParaRPr i="1" dirty="0"/>
          </a:p>
        </p:txBody>
      </p:sp>
      <p:sp>
        <p:nvSpPr>
          <p:cNvPr id="412" name="Google Shape;412;p58"/>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2</a:t>
            </a:fld>
            <a:endParaRPr/>
          </a:p>
        </p:txBody>
      </p:sp>
      <p:sp>
        <p:nvSpPr>
          <p:cNvPr id="31" name="Rectangle 5">
            <a:extLst>
              <a:ext uri="{FF2B5EF4-FFF2-40B4-BE49-F238E27FC236}">
                <a16:creationId xmlns:a16="http://schemas.microsoft.com/office/drawing/2014/main" id="{FE5785B4-1299-1D00-2990-7AC922624A19}"/>
              </a:ext>
            </a:extLst>
          </p:cNvPr>
          <p:cNvSpPr>
            <a:spLocks noGrp="1" noChangeArrowheads="1"/>
          </p:cNvSpPr>
          <p:nvPr>
            <p:ph type="title" idx="7"/>
          </p:nvPr>
        </p:nvSpPr>
        <p:spPr bwMode="auto">
          <a:xfrm>
            <a:off x="340963" y="2020376"/>
            <a:ext cx="8518675" cy="2308324"/>
          </a:xfrm>
          <a:prstGeom prst="rect">
            <a:avLst/>
          </a:prstGeom>
          <a:solidFill>
            <a:schemeClr val="tx2"/>
          </a:solidFill>
          <a:ln>
            <a:noFill/>
          </a:ln>
          <a:effec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marL="457200" eaLnBrk="0" fontAlgn="base" hangingPunct="0">
              <a:spcBef>
                <a:spcPct val="0"/>
              </a:spcBef>
              <a:spcAft>
                <a:spcPct val="0"/>
              </a:spcAft>
              <a:tabLst>
                <a:tab pos="5724525" algn="r"/>
              </a:tabLst>
              <a:defRPr>
                <a:solidFill>
                  <a:schemeClr val="tx1"/>
                </a:solidFill>
                <a:latin typeface="Arial" panose="020B0604020202020204" pitchFamily="34" charset="0"/>
              </a:defRPr>
            </a:lvl2pPr>
            <a:lvl3pPr marL="914400" eaLnBrk="0" fontAlgn="base" hangingPunct="0">
              <a:spcBef>
                <a:spcPct val="0"/>
              </a:spcBef>
              <a:spcAft>
                <a:spcPct val="0"/>
              </a:spcAft>
              <a:tabLst>
                <a:tab pos="5724525" algn="r"/>
              </a:tabLst>
              <a:defRPr>
                <a:solidFill>
                  <a:schemeClr val="tx1"/>
                </a:solidFill>
                <a:latin typeface="Arial" panose="020B0604020202020204" pitchFamily="34" charset="0"/>
              </a:defRPr>
            </a:lvl3pPr>
            <a:lvl4pPr marL="1371600" eaLnBrk="0" fontAlgn="base" hangingPunct="0">
              <a:spcBef>
                <a:spcPct val="0"/>
              </a:spcBef>
              <a:spcAft>
                <a:spcPct val="0"/>
              </a:spcAft>
              <a:tabLst>
                <a:tab pos="5724525" algn="r"/>
              </a:tabLst>
              <a:defRPr>
                <a:solidFill>
                  <a:schemeClr val="tx1"/>
                </a:solidFill>
                <a:latin typeface="Arial" panose="020B0604020202020204" pitchFamily="34" charset="0"/>
              </a:defRPr>
            </a:lvl4pPr>
            <a:lvl5pPr marL="1828800" eaLnBrk="0" fontAlgn="base" hangingPunct="0">
              <a:spcBef>
                <a:spcPct val="0"/>
              </a:spcBef>
              <a:spcAft>
                <a:spcPct val="0"/>
              </a:spcAft>
              <a:tabLst>
                <a:tab pos="5724525" algn="r"/>
              </a:tabLst>
              <a:defRPr>
                <a:solidFill>
                  <a:schemeClr val="tx1"/>
                </a:solidFill>
                <a:latin typeface="Arial" panose="020B0604020202020204" pitchFamily="34" charset="0"/>
              </a:defRPr>
            </a:lvl5pPr>
            <a:lvl6pPr marL="2286000" eaLnBrk="0" fontAlgn="base" hangingPunct="0">
              <a:spcBef>
                <a:spcPct val="0"/>
              </a:spcBef>
              <a:spcAft>
                <a:spcPct val="0"/>
              </a:spcAft>
              <a:tabLst>
                <a:tab pos="5724525" algn="r"/>
              </a:tabLst>
              <a:defRPr>
                <a:solidFill>
                  <a:schemeClr val="tx1"/>
                </a:solidFill>
                <a:latin typeface="Arial" panose="020B0604020202020204" pitchFamily="34" charset="0"/>
              </a:defRPr>
            </a:lvl6pPr>
            <a:lvl7pPr marL="2743200" eaLnBrk="0" fontAlgn="base" hangingPunct="0">
              <a:spcBef>
                <a:spcPct val="0"/>
              </a:spcBef>
              <a:spcAft>
                <a:spcPct val="0"/>
              </a:spcAft>
              <a:tabLst>
                <a:tab pos="5724525" algn="r"/>
              </a:tabLst>
              <a:defRPr>
                <a:solidFill>
                  <a:schemeClr val="tx1"/>
                </a:solidFill>
                <a:latin typeface="Arial" panose="020B0604020202020204" pitchFamily="34" charset="0"/>
              </a:defRPr>
            </a:lvl7pPr>
            <a:lvl8pPr marL="3200400" eaLnBrk="0" fontAlgn="base" hangingPunct="0">
              <a:spcBef>
                <a:spcPct val="0"/>
              </a:spcBef>
              <a:spcAft>
                <a:spcPct val="0"/>
              </a:spcAft>
              <a:tabLst>
                <a:tab pos="5724525" algn="r"/>
              </a:tabLst>
              <a:defRPr>
                <a:solidFill>
                  <a:schemeClr val="tx1"/>
                </a:solidFill>
                <a:latin typeface="Arial" panose="020B0604020202020204" pitchFamily="34" charset="0"/>
              </a:defRPr>
            </a:lvl8pPr>
            <a:lvl9pPr marL="3657600"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b="0" i="0" strike="noStrike" cap="none" normalizeH="0" baseline="0" dirty="0">
                <a:ln>
                  <a:noFill/>
                </a:ln>
                <a:effectLst/>
                <a:latin typeface="+mn-lt"/>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Introduction</a:t>
            </a:r>
            <a:r>
              <a:rPr lang="en-US" altLang="en-US" b="0" i="0" dirty="0">
                <a:latin typeface="+mn-lt"/>
                <a:ea typeface="Calibri" panose="020F0502020204030204" pitchFamily="34" charset="0"/>
                <a:cs typeface="Times New Roman" panose="02020603050405020304" pitchFamily="18" charset="0"/>
              </a:rPr>
              <a:t>                                                                                                         </a:t>
            </a:r>
            <a:r>
              <a:rPr kumimoji="0" lang="en-US" altLang="en-US" b="0" i="0" strike="noStrike" cap="none" normalizeH="0" baseline="0" dirty="0">
                <a:ln>
                  <a:noFill/>
                </a:ln>
                <a:effectLst/>
                <a:latin typeface="+mn-lt"/>
                <a:ea typeface="Calibri" panose="020F0502020204030204" pitchFamily="34" charset="0"/>
                <a:cs typeface="Times New Roman" panose="02020603050405020304" pitchFamily="18" charset="0"/>
              </a:rPr>
              <a:t>3</a:t>
            </a:r>
            <a:endParaRPr kumimoji="0" lang="en-US" altLang="en-US" b="0" i="0"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b="0" i="0" u="sng" strike="noStrike" cap="none" normalizeH="0" baseline="0" dirty="0">
                <a:ln>
                  <a:noFill/>
                </a:ln>
                <a:solidFill>
                  <a:srgbClr val="0000FF"/>
                </a:solidFill>
                <a:effectLst/>
                <a:latin typeface="+mn-lt"/>
                <a:ea typeface="Calibri" panose="020F0502020204030204" pitchFamily="34" charset="0"/>
                <a:cs typeface="Times New Roman" panose="02020603050405020304" pitchFamily="18" charset="0"/>
                <a:hlinkClick r:id="rId5"/>
              </a:rPr>
              <a:t>Identification of the JW Marriotts main consumers</a:t>
            </a:r>
            <a:r>
              <a:rPr kumimoji="0" lang="en-US" altLang="en-US" b="0" i="0" strike="noStrike" cap="none" normalizeH="0" baseline="0" dirty="0">
                <a:ln>
                  <a:noFill/>
                </a:ln>
                <a:solidFill>
                  <a:srgbClr val="0000FF"/>
                </a:solidFill>
                <a:effectLst/>
                <a:latin typeface="+mn-lt"/>
                <a:ea typeface="Calibri" panose="020F0502020204030204" pitchFamily="34" charset="0"/>
                <a:cs typeface="Times New Roman" panose="02020603050405020304" pitchFamily="18" charset="0"/>
              </a:rPr>
              <a:t>                                             </a:t>
            </a:r>
            <a:r>
              <a:rPr kumimoji="0" lang="en-US" altLang="en-US" b="0" i="0" strike="noStrike" cap="none" normalizeH="0" baseline="0" dirty="0">
                <a:ln>
                  <a:noFill/>
                </a:ln>
                <a:effectLst/>
                <a:latin typeface="+mn-lt"/>
                <a:ea typeface="Calibri" panose="020F0502020204030204" pitchFamily="34" charset="0"/>
                <a:cs typeface="Times New Roman" panose="02020603050405020304" pitchFamily="18" charset="0"/>
              </a:rPr>
              <a:t>4</a:t>
            </a:r>
            <a:endParaRPr kumimoji="0" lang="en-US" altLang="en-US" b="0" i="0" u="sng"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b="0" i="0" u="sng" strike="noStrike" cap="none" normalizeH="0" baseline="0" dirty="0">
                <a:ln>
                  <a:noFill/>
                </a:ln>
                <a:solidFill>
                  <a:srgbClr val="0000FF"/>
                </a:solidFill>
                <a:effectLst/>
                <a:latin typeface="+mn-lt"/>
                <a:ea typeface="Calibri" panose="020F0502020204030204" pitchFamily="34" charset="0"/>
                <a:cs typeface="Times New Roman" panose="02020603050405020304" pitchFamily="18" charset="0"/>
                <a:hlinkClick r:id="rId6"/>
              </a:rPr>
              <a:t>Outline of the nature, scope, and role of the guest services as well as facilities that are provided to the guests by JW Marriotts</a:t>
            </a:r>
            <a:r>
              <a:rPr kumimoji="0" lang="en-US" altLang="en-US" b="0" i="0" strike="noStrike" cap="none" normalizeH="0" baseline="0" dirty="0">
                <a:ln>
                  <a:noFill/>
                </a:ln>
                <a:solidFill>
                  <a:srgbClr val="0000FF"/>
                </a:solidFill>
                <a:effectLst/>
                <a:latin typeface="+mn-lt"/>
                <a:ea typeface="Calibri" panose="020F0502020204030204" pitchFamily="34" charset="0"/>
                <a:cs typeface="Times New Roman" panose="02020603050405020304" pitchFamily="18" charset="0"/>
              </a:rPr>
              <a:t>                                                        </a:t>
            </a:r>
            <a:r>
              <a:rPr kumimoji="0" lang="en-US" altLang="en-US" b="0" i="0" strike="noStrike" cap="none" normalizeH="0" baseline="0" dirty="0">
                <a:ln>
                  <a:noFill/>
                </a:ln>
                <a:effectLst/>
                <a:latin typeface="+mn-lt"/>
                <a:ea typeface="Calibri" panose="020F0502020204030204" pitchFamily="34" charset="0"/>
                <a:cs typeface="Times New Roman" panose="02020603050405020304" pitchFamily="18" charset="0"/>
              </a:rPr>
              <a:t>5</a:t>
            </a:r>
            <a:endParaRPr kumimoji="0" lang="en-US" altLang="en-US" b="0" i="0" u="sng"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b="0" i="0" u="sng" strike="noStrike" cap="none" normalizeH="0" baseline="0" dirty="0">
                <a:ln>
                  <a:noFill/>
                </a:ln>
                <a:solidFill>
                  <a:srgbClr val="0000FF"/>
                </a:solidFill>
                <a:effectLst/>
                <a:latin typeface="+mn-lt"/>
                <a:ea typeface="Calibri" panose="020F0502020204030204" pitchFamily="34" charset="0"/>
                <a:cs typeface="Times New Roman" panose="02020603050405020304" pitchFamily="18" charset="0"/>
                <a:hlinkClick r:id="rId7"/>
              </a:rPr>
              <a:t>The need to consider the role and function of guest services in general</a:t>
            </a:r>
            <a:r>
              <a:rPr kumimoji="0" lang="en-US" altLang="en-US" b="0" i="0" strike="noStrike" cap="none" normalizeH="0" baseline="0" dirty="0">
                <a:ln>
                  <a:noFill/>
                </a:ln>
                <a:solidFill>
                  <a:srgbClr val="0000FF"/>
                </a:solidFill>
                <a:effectLst/>
                <a:latin typeface="+mn-lt"/>
                <a:ea typeface="Calibri" panose="020F0502020204030204" pitchFamily="34" charset="0"/>
                <a:cs typeface="Times New Roman" panose="02020603050405020304" pitchFamily="18" charset="0"/>
              </a:rPr>
              <a:t>           </a:t>
            </a:r>
            <a:r>
              <a:rPr lang="en-US" altLang="en-US" b="0" i="0" dirty="0">
                <a:latin typeface="+mn-lt"/>
                <a:ea typeface="Calibri" panose="020F0502020204030204" pitchFamily="34" charset="0"/>
                <a:cs typeface="Times New Roman" panose="02020603050405020304" pitchFamily="18" charset="0"/>
              </a:rPr>
              <a:t>8</a:t>
            </a:r>
            <a:endParaRPr kumimoji="0" lang="en-US" altLang="en-US" b="0" i="0" u="sng"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b="0" i="0" u="sng" strike="noStrike" cap="none" normalizeH="0" baseline="0" dirty="0">
                <a:ln>
                  <a:noFill/>
                </a:ln>
                <a:solidFill>
                  <a:srgbClr val="0000FF"/>
                </a:solidFill>
                <a:effectLst/>
                <a:latin typeface="+mn-lt"/>
                <a:ea typeface="Calibri" panose="020F0502020204030204" pitchFamily="34" charset="0"/>
                <a:cs typeface="Times New Roman" panose="02020603050405020304" pitchFamily="18" charset="0"/>
                <a:hlinkClick r:id="rId8"/>
              </a:rPr>
              <a:t>The importance of hospitality and how JW Marriotts meet guest expectations</a:t>
            </a:r>
            <a:r>
              <a:rPr kumimoji="0" lang="en-US" altLang="en-US" b="0" i="0" strike="noStrike" cap="none" normalizeH="0" baseline="0" dirty="0">
                <a:ln>
                  <a:noFill/>
                </a:ln>
                <a:solidFill>
                  <a:srgbClr val="0000FF"/>
                </a:solidFill>
                <a:effectLst/>
                <a:latin typeface="+mn-lt"/>
                <a:ea typeface="Calibri" panose="020F0502020204030204" pitchFamily="34" charset="0"/>
                <a:cs typeface="Times New Roman" panose="02020603050405020304" pitchFamily="18" charset="0"/>
              </a:rPr>
              <a:t> </a:t>
            </a:r>
            <a:r>
              <a:rPr kumimoji="0" lang="en-US" altLang="en-US" b="0" i="0" strike="noStrike" cap="none" normalizeH="0" baseline="0" dirty="0">
                <a:ln>
                  <a:noFill/>
                </a:ln>
                <a:effectLst/>
                <a:latin typeface="+mn-lt"/>
                <a:ea typeface="Calibri" panose="020F0502020204030204" pitchFamily="34" charset="0"/>
                <a:cs typeface="Times New Roman" panose="02020603050405020304" pitchFamily="18" charset="0"/>
              </a:rPr>
              <a:t>9</a:t>
            </a:r>
            <a:endParaRPr kumimoji="0" lang="en-US" altLang="en-US" b="0" i="0" u="sng" strike="noStrike" cap="none" normalizeH="0" baseline="0" dirty="0">
              <a:ln>
                <a:noFill/>
              </a:ln>
              <a:effectLst/>
              <a:latin typeface="+mn-lt"/>
              <a:ea typeface="Calibri" panose="020F0502020204030204" pitchFamily="34" charset="0"/>
              <a:cs typeface="Times New Roman" panose="02020603050405020304" pitchFamily="18" charset="0"/>
              <a:hlinkClick r:id="rId9"/>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b="0" i="0" u="sng" strike="noStrike" cap="none" normalizeH="0" baseline="0" dirty="0">
                <a:ln>
                  <a:noFill/>
                </a:ln>
                <a:solidFill>
                  <a:srgbClr val="0000FF"/>
                </a:solidFill>
                <a:effectLst/>
                <a:latin typeface="+mn-lt"/>
                <a:ea typeface="Calibri" panose="020F0502020204030204" pitchFamily="34" charset="0"/>
                <a:cs typeface="Times New Roman" panose="02020603050405020304" pitchFamily="18" charset="0"/>
                <a:hlinkClick r:id="rId9"/>
              </a:rPr>
              <a:t>Conclusion</a:t>
            </a:r>
            <a:r>
              <a:rPr kumimoji="0" lang="en-US" altLang="en-US" b="0" i="0" strike="noStrike" cap="none" normalizeH="0" baseline="0" dirty="0">
                <a:ln>
                  <a:noFill/>
                </a:ln>
                <a:solidFill>
                  <a:srgbClr val="0000FF"/>
                </a:solidFill>
                <a:effectLst/>
                <a:latin typeface="+mn-lt"/>
                <a:ea typeface="Calibri" panose="020F0502020204030204" pitchFamily="34" charset="0"/>
                <a:cs typeface="Times New Roman" panose="02020603050405020304" pitchFamily="18" charset="0"/>
              </a:rPr>
              <a:t>                                                                                                        </a:t>
            </a:r>
            <a:r>
              <a:rPr kumimoji="0" lang="en-US" altLang="en-US" b="0" i="0" strike="noStrike" cap="none" normalizeH="0" baseline="0" dirty="0">
                <a:ln>
                  <a:noFill/>
                </a:ln>
                <a:effectLst/>
                <a:latin typeface="+mn-lt"/>
                <a:ea typeface="Calibri" panose="020F0502020204030204" pitchFamily="34" charset="0"/>
                <a:cs typeface="Times New Roman" panose="02020603050405020304" pitchFamily="18" charset="0"/>
              </a:rPr>
              <a:t>11</a:t>
            </a:r>
            <a:r>
              <a:rPr kumimoji="0" lang="en-US" altLang="en-US" b="0" i="0" u="sng" strike="noStrike" cap="none" normalizeH="0" baseline="0" dirty="0">
                <a:ln>
                  <a:noFill/>
                </a:ln>
                <a:solidFill>
                  <a:schemeClr val="tx1"/>
                </a:solidFill>
                <a:effectLst/>
                <a:latin typeface="+mn-lt"/>
              </a:rPr>
              <a:t> </a:t>
            </a:r>
            <a:br>
              <a:rPr kumimoji="0" lang="en-US" altLang="en-US" b="0" i="0" u="sng" strike="noStrike" cap="none" normalizeH="0" baseline="0" dirty="0">
                <a:ln>
                  <a:noFill/>
                </a:ln>
                <a:solidFill>
                  <a:schemeClr val="tx1"/>
                </a:solidFill>
                <a:effectLst/>
                <a:latin typeface="+mn-lt"/>
              </a:rPr>
            </a:br>
            <a:r>
              <a:rPr kumimoji="0" lang="en-US" altLang="en-US" b="0" i="0" u="sng" strike="noStrike" cap="none" normalizeH="0" baseline="0" dirty="0">
                <a:ln>
                  <a:noFill/>
                </a:ln>
                <a:solidFill>
                  <a:schemeClr val="tx1"/>
                </a:solidFill>
                <a:effectLst/>
                <a:latin typeface="+mn-lt"/>
              </a:rPr>
              <a:t>References                                                                                                       12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451"/>
        <p:cNvGrpSpPr/>
        <p:nvPr/>
      </p:nvGrpSpPr>
      <p:grpSpPr>
        <a:xfrm>
          <a:off x="0" y="0"/>
          <a:ext cx="0" cy="0"/>
          <a:chOff x="0" y="0"/>
          <a:chExt cx="0" cy="0"/>
        </a:xfrm>
      </p:grpSpPr>
      <p:pic>
        <p:nvPicPr>
          <p:cNvPr id="452" name="Google Shape;452;p60"/>
          <p:cNvPicPr preferRelativeResize="0"/>
          <p:nvPr/>
        </p:nvPicPr>
        <p:blipFill rotWithShape="1">
          <a:blip r:embed="rId3">
            <a:alphaModFix/>
          </a:blip>
          <a:srcRect l="43462" t="6112" r="1555"/>
          <a:stretch/>
        </p:blipFill>
        <p:spPr>
          <a:xfrm>
            <a:off x="5294475" y="2395827"/>
            <a:ext cx="2408400" cy="2313300"/>
          </a:xfrm>
          <a:prstGeom prst="round2DiagRect">
            <a:avLst>
              <a:gd name="adj1" fmla="val 0"/>
              <a:gd name="adj2" fmla="val 26503"/>
            </a:avLst>
          </a:prstGeom>
          <a:noFill/>
          <a:ln>
            <a:noFill/>
          </a:ln>
        </p:spPr>
      </p:pic>
      <p:sp>
        <p:nvSpPr>
          <p:cNvPr id="453" name="Google Shape;453;p60"/>
          <p:cNvSpPr txBox="1">
            <a:spLocks noGrp="1"/>
          </p:cNvSpPr>
          <p:nvPr>
            <p:ph type="title"/>
          </p:nvPr>
        </p:nvSpPr>
        <p:spPr>
          <a:xfrm>
            <a:off x="611008" y="495695"/>
            <a:ext cx="3351600" cy="620724"/>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rgbClr val="0070C0"/>
                </a:solidFill>
              </a:rPr>
              <a:t>Introduction</a:t>
            </a:r>
            <a:endParaRPr dirty="0">
              <a:solidFill>
                <a:srgbClr val="0070C0"/>
              </a:solidFill>
            </a:endParaRPr>
          </a:p>
        </p:txBody>
      </p:sp>
      <p:sp>
        <p:nvSpPr>
          <p:cNvPr id="454" name="Google Shape;454;p60"/>
          <p:cNvSpPr txBox="1">
            <a:spLocks noGrp="1"/>
          </p:cNvSpPr>
          <p:nvPr>
            <p:ph type="subTitle" idx="1"/>
          </p:nvPr>
        </p:nvSpPr>
        <p:spPr>
          <a:xfrm>
            <a:off x="429974" y="1116419"/>
            <a:ext cx="4141551" cy="3668232"/>
          </a:xfrm>
          <a:prstGeom prst="rect">
            <a:avLst/>
          </a:prstGeom>
        </p:spPr>
        <p:txBody>
          <a:bodyPr spcFirstLastPara="1" wrap="square" lIns="91425" tIns="91425" rIns="91425" bIns="91425" anchor="t" anchorCtr="0">
            <a:noAutofit/>
          </a:bodyPr>
          <a:lstStyle/>
          <a:p>
            <a:pPr marL="0" indent="0" algn="just"/>
            <a:r>
              <a:rPr lang="en-US" sz="1400" dirty="0">
                <a:solidFill>
                  <a:srgbClr val="7030A0"/>
                </a:solidFill>
                <a:latin typeface="Times New Roman" panose="02020603050405020304" pitchFamily="18" charset="0"/>
                <a:cs typeface="Times New Roman" panose="02020603050405020304" pitchFamily="18" charset="0"/>
              </a:rPr>
              <a:t>JW Marriotts is referred to as a successful hospitality industry in recent times. The industry has built on the basis of its digital presence of advertising campaigns and marketing strategies which has the larger contribution in achieving success. It’s an American international hospitality company that works on a hotel board portfolio and different facilities of lodging. The industry was established in 1927 and founded by J. Willard Marriotts in the USA. It has established throughout 131 countries over 7000 properties and offers about 1.4 million hotel rooms. It has about 30 brands that differentiate based on comfort and convenience and is known as the most renowned organization (Mack, 2022).</a:t>
            </a:r>
          </a:p>
          <a:p>
            <a:pPr marL="0" lvl="0" indent="0" algn="l" rtl="0">
              <a:spcBef>
                <a:spcPts val="0"/>
              </a:spcBef>
              <a:spcAft>
                <a:spcPts val="0"/>
              </a:spcAft>
              <a:buNone/>
            </a:pPr>
            <a:endParaRPr dirty="0"/>
          </a:p>
        </p:txBody>
      </p:sp>
      <p:sp>
        <p:nvSpPr>
          <p:cNvPr id="455" name="Google Shape;455;p60"/>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3</a:t>
            </a:fld>
            <a:endParaRPr/>
          </a:p>
        </p:txBody>
      </p:sp>
      <p:pic>
        <p:nvPicPr>
          <p:cNvPr id="456" name="Google Shape;456;p60"/>
          <p:cNvPicPr preferRelativeResize="0"/>
          <p:nvPr/>
        </p:nvPicPr>
        <p:blipFill rotWithShape="1">
          <a:blip r:embed="rId4">
            <a:alphaModFix/>
          </a:blip>
          <a:srcRect l="27044" r="27048" b="23059"/>
          <a:stretch/>
        </p:blipFill>
        <p:spPr>
          <a:xfrm flipH="1">
            <a:off x="7561300" y="1362620"/>
            <a:ext cx="1303200" cy="1228500"/>
          </a:xfrm>
          <a:prstGeom prst="round2DiagRect">
            <a:avLst>
              <a:gd name="adj1" fmla="val 32971"/>
              <a:gd name="adj2" fmla="val 0"/>
            </a:avLst>
          </a:prstGeom>
          <a:noFill/>
          <a:ln>
            <a:noFill/>
          </a:ln>
        </p:spPr>
      </p:pic>
      <p:sp>
        <p:nvSpPr>
          <p:cNvPr id="457" name="Google Shape;457;p60"/>
          <p:cNvSpPr/>
          <p:nvPr/>
        </p:nvSpPr>
        <p:spPr>
          <a:xfrm>
            <a:off x="6667275" y="1266575"/>
            <a:ext cx="1035600" cy="10356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descr="Marketing Strategy of Marriott International - A Case Study - About Marriott">
            <a:extLst>
              <a:ext uri="{FF2B5EF4-FFF2-40B4-BE49-F238E27FC236}">
                <a16:creationId xmlns:a16="http://schemas.microsoft.com/office/drawing/2014/main" id="{DAB803E7-87E9-3016-4117-F99FC222744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777032" y="434373"/>
            <a:ext cx="2542734" cy="1620184"/>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53"/>
                                        </p:tgtEl>
                                        <p:attrNameLst>
                                          <p:attrName>style.visibility</p:attrName>
                                        </p:attrNameLst>
                                      </p:cBhvr>
                                      <p:to>
                                        <p:strVal val="visible"/>
                                      </p:to>
                                    </p:set>
                                    <p:animEffect transition="in" filter="fade">
                                      <p:cBhvr>
                                        <p:cTn id="7" dur="500"/>
                                        <p:tgtEl>
                                          <p:spTgt spid="453"/>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54"/>
                                        </p:tgtEl>
                                        <p:attrNameLst>
                                          <p:attrName>style.visibility</p:attrName>
                                        </p:attrNameLst>
                                      </p:cBhvr>
                                      <p:to>
                                        <p:strVal val="visible"/>
                                      </p:to>
                                    </p:set>
                                    <p:animEffect transition="in" filter="fade">
                                      <p:cBhvr>
                                        <p:cTn id="11" dur="500"/>
                                        <p:tgtEl>
                                          <p:spTgt spid="454"/>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457"/>
                                        </p:tgtEl>
                                        <p:attrNameLst>
                                          <p:attrName>style.visibility</p:attrName>
                                        </p:attrNameLst>
                                      </p:cBhvr>
                                      <p:to>
                                        <p:strVal val="visible"/>
                                      </p:to>
                                    </p:set>
                                    <p:animEffect transition="in" filter="fade">
                                      <p:cBhvr>
                                        <p:cTn id="15" dur="500"/>
                                        <p:tgtEl>
                                          <p:spTgt spid="457"/>
                                        </p:tgtEl>
                                      </p:cBhvr>
                                    </p:animEffect>
                                  </p:childTnLst>
                                </p:cTn>
                              </p:par>
                            </p:childTnLst>
                          </p:cTn>
                        </p:par>
                        <p:par>
                          <p:cTn id="16" fill="hold">
                            <p:stCondLst>
                              <p:cond delay="1500"/>
                            </p:stCondLst>
                            <p:childTnLst>
                              <p:par>
                                <p:cTn id="17" presetID="23" presetClass="entr" presetSubtype="16" fill="hold" nodeType="afterEffect">
                                  <p:stCondLst>
                                    <p:cond delay="0"/>
                                  </p:stCondLst>
                                  <p:childTnLst>
                                    <p:set>
                                      <p:cBhvr>
                                        <p:cTn id="18" dur="1" fill="hold">
                                          <p:stCondLst>
                                            <p:cond delay="0"/>
                                          </p:stCondLst>
                                        </p:cTn>
                                        <p:tgtEl>
                                          <p:spTgt spid="452"/>
                                        </p:tgtEl>
                                        <p:attrNameLst>
                                          <p:attrName>style.visibility</p:attrName>
                                        </p:attrNameLst>
                                      </p:cBhvr>
                                      <p:to>
                                        <p:strVal val="visible"/>
                                      </p:to>
                                    </p:set>
                                    <p:anim calcmode="lin" valueType="num">
                                      <p:cBhvr additive="base">
                                        <p:cTn id="19" dur="500"/>
                                        <p:tgtEl>
                                          <p:spTgt spid="452"/>
                                        </p:tgtEl>
                                        <p:attrNameLst>
                                          <p:attrName>ppt_w</p:attrName>
                                        </p:attrNameLst>
                                      </p:cBhvr>
                                      <p:tavLst>
                                        <p:tav tm="0">
                                          <p:val>
                                            <p:strVal val="0"/>
                                          </p:val>
                                        </p:tav>
                                        <p:tav tm="100000">
                                          <p:val>
                                            <p:strVal val="#ppt_w"/>
                                          </p:val>
                                        </p:tav>
                                      </p:tavLst>
                                    </p:anim>
                                    <p:anim calcmode="lin" valueType="num">
                                      <p:cBhvr additive="base">
                                        <p:cTn id="20" dur="500"/>
                                        <p:tgtEl>
                                          <p:spTgt spid="452"/>
                                        </p:tgtEl>
                                        <p:attrNameLst>
                                          <p:attrName>ppt_h</p:attrName>
                                        </p:attrNameLst>
                                      </p:cBhvr>
                                      <p:tavLst>
                                        <p:tav tm="0">
                                          <p:val>
                                            <p:strVal val="0"/>
                                          </p:val>
                                        </p:tav>
                                        <p:tav tm="100000">
                                          <p:val>
                                            <p:strVal val="#ppt_h"/>
                                          </p:val>
                                        </p:tav>
                                      </p:tavLst>
                                    </p:anim>
                                  </p:childTnLst>
                                </p:cTn>
                              </p:par>
                              <p:par>
                                <p:cTn id="21" presetID="23" presetClass="entr" presetSubtype="16" fill="hold" nodeType="withEffect">
                                  <p:stCondLst>
                                    <p:cond delay="0"/>
                                  </p:stCondLst>
                                  <p:childTnLst>
                                    <p:set>
                                      <p:cBhvr>
                                        <p:cTn id="22" dur="1" fill="hold">
                                          <p:stCondLst>
                                            <p:cond delay="0"/>
                                          </p:stCondLst>
                                        </p:cTn>
                                        <p:tgtEl>
                                          <p:spTgt spid="456"/>
                                        </p:tgtEl>
                                        <p:attrNameLst>
                                          <p:attrName>style.visibility</p:attrName>
                                        </p:attrNameLst>
                                      </p:cBhvr>
                                      <p:to>
                                        <p:strVal val="visible"/>
                                      </p:to>
                                    </p:set>
                                    <p:anim calcmode="lin" valueType="num">
                                      <p:cBhvr additive="base">
                                        <p:cTn id="23" dur="500"/>
                                        <p:tgtEl>
                                          <p:spTgt spid="456"/>
                                        </p:tgtEl>
                                        <p:attrNameLst>
                                          <p:attrName>ppt_w</p:attrName>
                                        </p:attrNameLst>
                                      </p:cBhvr>
                                      <p:tavLst>
                                        <p:tav tm="0">
                                          <p:val>
                                            <p:strVal val="0"/>
                                          </p:val>
                                        </p:tav>
                                        <p:tav tm="100000">
                                          <p:val>
                                            <p:strVal val="#ppt_w"/>
                                          </p:val>
                                        </p:tav>
                                      </p:tavLst>
                                    </p:anim>
                                    <p:anim calcmode="lin" valueType="num">
                                      <p:cBhvr additive="base">
                                        <p:cTn id="24" dur="500"/>
                                        <p:tgtEl>
                                          <p:spTgt spid="456"/>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Shape 388"/>
        <p:cNvGrpSpPr/>
        <p:nvPr/>
      </p:nvGrpSpPr>
      <p:grpSpPr>
        <a:xfrm>
          <a:off x="0" y="0"/>
          <a:ext cx="0" cy="0"/>
          <a:chOff x="0" y="0"/>
          <a:chExt cx="0" cy="0"/>
        </a:xfrm>
      </p:grpSpPr>
      <p:sp>
        <p:nvSpPr>
          <p:cNvPr id="389" name="Google Shape;389;p56"/>
          <p:cNvSpPr txBox="1">
            <a:spLocks noGrp="1"/>
          </p:cNvSpPr>
          <p:nvPr>
            <p:ph type="ctrTitle"/>
          </p:nvPr>
        </p:nvSpPr>
        <p:spPr>
          <a:xfrm>
            <a:off x="350874" y="496503"/>
            <a:ext cx="8253376" cy="534856"/>
          </a:xfrm>
          <a:prstGeom prst="rect">
            <a:avLst/>
          </a:prstGeom>
        </p:spPr>
        <p:txBody>
          <a:bodyPr spcFirstLastPara="1" wrap="square" lIns="91425" tIns="91425" rIns="91425" bIns="91425" anchor="t" anchorCtr="0">
            <a:noAutofit/>
          </a:bodyPr>
          <a:lstStyle/>
          <a:p>
            <a:pPr algn="ctr"/>
            <a:r>
              <a:rPr lang="en-US" sz="2800" b="1" kern="0" dirty="0">
                <a:solidFill>
                  <a:srgbClr val="002060"/>
                </a:solidFill>
                <a:effectLst/>
                <a:latin typeface="Times New Roman" panose="02020603050405020304" pitchFamily="18" charset="0"/>
                <a:ea typeface="Times New Roman" panose="02020603050405020304" pitchFamily="18" charset="0"/>
                <a:cs typeface="Times New Roman" panose="02020603050405020304" pitchFamily="18" charset="0"/>
              </a:rPr>
              <a:t>Identification of the JW Marriotts main consumers</a:t>
            </a:r>
            <a:b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dirty="0"/>
          </a:p>
        </p:txBody>
      </p:sp>
      <p:sp>
        <p:nvSpPr>
          <p:cNvPr id="390" name="Google Shape;390;p56"/>
          <p:cNvSpPr txBox="1">
            <a:spLocks noGrp="1"/>
          </p:cNvSpPr>
          <p:nvPr>
            <p:ph type="subTitle" idx="1"/>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“A holiday is an opportunity to journey within. It is also a chance to chill, to relax. It is when I switch on my rest mode”</a:t>
            </a:r>
            <a:endParaRPr/>
          </a:p>
        </p:txBody>
      </p:sp>
      <p:sp>
        <p:nvSpPr>
          <p:cNvPr id="391" name="Google Shape;391;p56"/>
          <p:cNvSpPr txBox="1">
            <a:spLocks noGrp="1"/>
          </p:cNvSpPr>
          <p:nvPr>
            <p:ph type="sldNum" idx="4294967295"/>
          </p:nvPr>
        </p:nvSpPr>
        <p:spPr>
          <a:xfrm>
            <a:off x="8604250" y="4329113"/>
            <a:ext cx="539750" cy="534987"/>
          </a:xfrm>
          <a:prstGeom prst="rect">
            <a:avLst/>
          </a:prstGeom>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4</a:t>
            </a:fld>
            <a:endParaRPr/>
          </a:p>
        </p:txBody>
      </p:sp>
      <p:sp>
        <p:nvSpPr>
          <p:cNvPr id="2" name="Google Shape;389;p56">
            <a:extLst>
              <a:ext uri="{FF2B5EF4-FFF2-40B4-BE49-F238E27FC236}">
                <a16:creationId xmlns:a16="http://schemas.microsoft.com/office/drawing/2014/main" id="{A77D1AC4-3DED-E587-F974-2269C8AF1186}"/>
              </a:ext>
            </a:extLst>
          </p:cNvPr>
          <p:cNvSpPr txBox="1">
            <a:spLocks/>
          </p:cNvSpPr>
          <p:nvPr/>
        </p:nvSpPr>
        <p:spPr>
          <a:xfrm>
            <a:off x="350874" y="1031359"/>
            <a:ext cx="5741582" cy="3832741"/>
          </a:xfrm>
          <a:prstGeom prst="rect">
            <a:avLst/>
          </a:prstGeom>
          <a:solidFill>
            <a:schemeClr val="tx2"/>
          </a:solid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rgbClr val="191919"/>
              </a:buClr>
              <a:buSzPts val="5200"/>
              <a:buFont typeface="Cormorant Upright"/>
              <a:buNone/>
              <a:defRPr sz="5400" b="1" i="0" u="none" strike="noStrike" cap="none">
                <a:solidFill>
                  <a:schemeClr val="dk1"/>
                </a:solidFill>
                <a:latin typeface="Cormorant Upright"/>
                <a:ea typeface="Cormorant Upright"/>
                <a:cs typeface="Cormorant Upright"/>
                <a:sym typeface="Cormorant Upright"/>
              </a:defRPr>
            </a:lvl1pPr>
            <a:lvl2pPr marR="0" lvl="1" algn="ctr" rtl="0">
              <a:lnSpc>
                <a:spcPct val="100000"/>
              </a:lnSpc>
              <a:spcBef>
                <a:spcPts val="0"/>
              </a:spcBef>
              <a:spcAft>
                <a:spcPts val="0"/>
              </a:spcAft>
              <a:buClr>
                <a:schemeClr val="dk1"/>
              </a:buClr>
              <a:buSzPts val="5200"/>
              <a:buFont typeface="Cormorant Upright"/>
              <a:buNone/>
              <a:defRPr sz="5200" b="1" i="0" u="none" strike="noStrike" cap="none">
                <a:solidFill>
                  <a:schemeClr val="dk1"/>
                </a:solidFill>
                <a:latin typeface="Cormorant Upright"/>
                <a:ea typeface="Cormorant Upright"/>
                <a:cs typeface="Cormorant Upright"/>
                <a:sym typeface="Cormorant Upright"/>
              </a:defRPr>
            </a:lvl2pPr>
            <a:lvl3pPr marR="0" lvl="2" algn="ctr" rtl="0">
              <a:lnSpc>
                <a:spcPct val="100000"/>
              </a:lnSpc>
              <a:spcBef>
                <a:spcPts val="0"/>
              </a:spcBef>
              <a:spcAft>
                <a:spcPts val="0"/>
              </a:spcAft>
              <a:buClr>
                <a:schemeClr val="dk1"/>
              </a:buClr>
              <a:buSzPts val="5200"/>
              <a:buFont typeface="Cormorant Upright"/>
              <a:buNone/>
              <a:defRPr sz="5200" b="1" i="0" u="none" strike="noStrike" cap="none">
                <a:solidFill>
                  <a:schemeClr val="dk1"/>
                </a:solidFill>
                <a:latin typeface="Cormorant Upright"/>
                <a:ea typeface="Cormorant Upright"/>
                <a:cs typeface="Cormorant Upright"/>
                <a:sym typeface="Cormorant Upright"/>
              </a:defRPr>
            </a:lvl3pPr>
            <a:lvl4pPr marR="0" lvl="3" algn="ctr" rtl="0">
              <a:lnSpc>
                <a:spcPct val="100000"/>
              </a:lnSpc>
              <a:spcBef>
                <a:spcPts val="0"/>
              </a:spcBef>
              <a:spcAft>
                <a:spcPts val="0"/>
              </a:spcAft>
              <a:buClr>
                <a:schemeClr val="dk1"/>
              </a:buClr>
              <a:buSzPts val="5200"/>
              <a:buFont typeface="Cormorant Upright"/>
              <a:buNone/>
              <a:defRPr sz="5200" b="1" i="0" u="none" strike="noStrike" cap="none">
                <a:solidFill>
                  <a:schemeClr val="dk1"/>
                </a:solidFill>
                <a:latin typeface="Cormorant Upright"/>
                <a:ea typeface="Cormorant Upright"/>
                <a:cs typeface="Cormorant Upright"/>
                <a:sym typeface="Cormorant Upright"/>
              </a:defRPr>
            </a:lvl4pPr>
            <a:lvl5pPr marR="0" lvl="4" algn="ctr" rtl="0">
              <a:lnSpc>
                <a:spcPct val="100000"/>
              </a:lnSpc>
              <a:spcBef>
                <a:spcPts val="0"/>
              </a:spcBef>
              <a:spcAft>
                <a:spcPts val="0"/>
              </a:spcAft>
              <a:buClr>
                <a:schemeClr val="dk1"/>
              </a:buClr>
              <a:buSzPts val="5200"/>
              <a:buFont typeface="Cormorant Upright"/>
              <a:buNone/>
              <a:defRPr sz="5200" b="1" i="0" u="none" strike="noStrike" cap="none">
                <a:solidFill>
                  <a:schemeClr val="dk1"/>
                </a:solidFill>
                <a:latin typeface="Cormorant Upright"/>
                <a:ea typeface="Cormorant Upright"/>
                <a:cs typeface="Cormorant Upright"/>
                <a:sym typeface="Cormorant Upright"/>
              </a:defRPr>
            </a:lvl5pPr>
            <a:lvl6pPr marR="0" lvl="5" algn="ctr" rtl="0">
              <a:lnSpc>
                <a:spcPct val="100000"/>
              </a:lnSpc>
              <a:spcBef>
                <a:spcPts val="0"/>
              </a:spcBef>
              <a:spcAft>
                <a:spcPts val="0"/>
              </a:spcAft>
              <a:buClr>
                <a:schemeClr val="dk1"/>
              </a:buClr>
              <a:buSzPts val="5200"/>
              <a:buFont typeface="Cormorant Upright"/>
              <a:buNone/>
              <a:defRPr sz="5200" b="1" i="0" u="none" strike="noStrike" cap="none">
                <a:solidFill>
                  <a:schemeClr val="dk1"/>
                </a:solidFill>
                <a:latin typeface="Cormorant Upright"/>
                <a:ea typeface="Cormorant Upright"/>
                <a:cs typeface="Cormorant Upright"/>
                <a:sym typeface="Cormorant Upright"/>
              </a:defRPr>
            </a:lvl6pPr>
            <a:lvl7pPr marR="0" lvl="6" algn="ctr" rtl="0">
              <a:lnSpc>
                <a:spcPct val="100000"/>
              </a:lnSpc>
              <a:spcBef>
                <a:spcPts val="0"/>
              </a:spcBef>
              <a:spcAft>
                <a:spcPts val="0"/>
              </a:spcAft>
              <a:buClr>
                <a:schemeClr val="dk1"/>
              </a:buClr>
              <a:buSzPts val="5200"/>
              <a:buFont typeface="Cormorant Upright"/>
              <a:buNone/>
              <a:defRPr sz="5200" b="1" i="0" u="none" strike="noStrike" cap="none">
                <a:solidFill>
                  <a:schemeClr val="dk1"/>
                </a:solidFill>
                <a:latin typeface="Cormorant Upright"/>
                <a:ea typeface="Cormorant Upright"/>
                <a:cs typeface="Cormorant Upright"/>
                <a:sym typeface="Cormorant Upright"/>
              </a:defRPr>
            </a:lvl7pPr>
            <a:lvl8pPr marR="0" lvl="7" algn="ctr" rtl="0">
              <a:lnSpc>
                <a:spcPct val="100000"/>
              </a:lnSpc>
              <a:spcBef>
                <a:spcPts val="0"/>
              </a:spcBef>
              <a:spcAft>
                <a:spcPts val="0"/>
              </a:spcAft>
              <a:buClr>
                <a:schemeClr val="dk1"/>
              </a:buClr>
              <a:buSzPts val="5200"/>
              <a:buFont typeface="Cormorant Upright"/>
              <a:buNone/>
              <a:defRPr sz="5200" b="1" i="0" u="none" strike="noStrike" cap="none">
                <a:solidFill>
                  <a:schemeClr val="dk1"/>
                </a:solidFill>
                <a:latin typeface="Cormorant Upright"/>
                <a:ea typeface="Cormorant Upright"/>
                <a:cs typeface="Cormorant Upright"/>
                <a:sym typeface="Cormorant Upright"/>
              </a:defRPr>
            </a:lvl8pPr>
            <a:lvl9pPr marR="0" lvl="8" algn="ctr" rtl="0">
              <a:lnSpc>
                <a:spcPct val="100000"/>
              </a:lnSpc>
              <a:spcBef>
                <a:spcPts val="0"/>
              </a:spcBef>
              <a:spcAft>
                <a:spcPts val="0"/>
              </a:spcAft>
              <a:buClr>
                <a:schemeClr val="dk1"/>
              </a:buClr>
              <a:buSzPts val="5200"/>
              <a:buFont typeface="Cormorant Upright"/>
              <a:buNone/>
              <a:defRPr sz="5200" b="1" i="0" u="none" strike="noStrike" cap="none">
                <a:solidFill>
                  <a:schemeClr val="dk1"/>
                </a:solidFill>
                <a:latin typeface="Cormorant Upright"/>
                <a:ea typeface="Cormorant Upright"/>
                <a:cs typeface="Cormorant Upright"/>
                <a:sym typeface="Cormorant Upright"/>
              </a:defRPr>
            </a:lvl9pPr>
          </a:lstStyle>
          <a:p>
            <a:pPr marL="0" marR="0">
              <a:lnSpc>
                <a:spcPct val="150000"/>
              </a:lnSpc>
              <a:spcBef>
                <a:spcPts val="0"/>
              </a:spcBef>
              <a:spcAft>
                <a:spcPts val="80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JW Marriotts has several brands and based on their brands they have varieties of consumers. Such brand and their main consumers are-</a:t>
            </a:r>
          </a:p>
          <a:p>
            <a:pPr marL="0" marR="0">
              <a:lnSpc>
                <a:spcPct val="150000"/>
              </a:lnSpc>
              <a:spcBef>
                <a:spcPts val="0"/>
              </a:spcBef>
              <a:spcAft>
                <a:spcPts val="800"/>
              </a:spcAft>
            </a:pP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6" name="Table 5">
            <a:extLst>
              <a:ext uri="{FF2B5EF4-FFF2-40B4-BE49-F238E27FC236}">
                <a16:creationId xmlns:a16="http://schemas.microsoft.com/office/drawing/2014/main" id="{68E20335-5ACC-71C3-39A8-5952BA5F21B8}"/>
              </a:ext>
            </a:extLst>
          </p:cNvPr>
          <p:cNvGraphicFramePr>
            <a:graphicFrameLocks noGrp="1"/>
          </p:cNvGraphicFramePr>
          <p:nvPr>
            <p:extLst>
              <p:ext uri="{D42A27DB-BD31-4B8C-83A1-F6EECF244321}">
                <p14:modId xmlns:p14="http://schemas.microsoft.com/office/powerpoint/2010/main" val="2868572409"/>
              </p:ext>
            </p:extLst>
          </p:nvPr>
        </p:nvGraphicFramePr>
        <p:xfrm>
          <a:off x="398817" y="1749422"/>
          <a:ext cx="5645696" cy="3114678"/>
        </p:xfrm>
        <a:graphic>
          <a:graphicData uri="http://schemas.openxmlformats.org/drawingml/2006/table">
            <a:tbl>
              <a:tblPr firstRow="1" firstCol="1" bandRow="1">
                <a:tableStyleId>{A6D678AB-B1E0-43F5-8531-FF3A683B6AB7}</a:tableStyleId>
              </a:tblPr>
              <a:tblGrid>
                <a:gridCol w="2822848">
                  <a:extLst>
                    <a:ext uri="{9D8B030D-6E8A-4147-A177-3AD203B41FA5}">
                      <a16:colId xmlns:a16="http://schemas.microsoft.com/office/drawing/2014/main" val="3776643127"/>
                    </a:ext>
                  </a:extLst>
                </a:gridCol>
                <a:gridCol w="2822848">
                  <a:extLst>
                    <a:ext uri="{9D8B030D-6E8A-4147-A177-3AD203B41FA5}">
                      <a16:colId xmlns:a16="http://schemas.microsoft.com/office/drawing/2014/main" val="406097329"/>
                    </a:ext>
                  </a:extLst>
                </a:gridCol>
              </a:tblGrid>
              <a:tr h="233982">
                <a:tc>
                  <a:txBody>
                    <a:bodyPr/>
                    <a:lstStyle/>
                    <a:p>
                      <a:pPr marL="0" marR="0" algn="ctr">
                        <a:lnSpc>
                          <a:spcPct val="150000"/>
                        </a:lnSpc>
                        <a:spcBef>
                          <a:spcPts val="0"/>
                        </a:spcBef>
                        <a:spcAft>
                          <a:spcPts val="0"/>
                        </a:spcAft>
                      </a:pPr>
                      <a:r>
                        <a:rPr lang="en-US" sz="1200" b="1" dirty="0">
                          <a:effectLst/>
                        </a:rPr>
                        <a:t>Brand name</a:t>
                      </a:r>
                      <a:endParaRPr lang="en-US"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b="1">
                          <a:effectLst/>
                        </a:rPr>
                        <a:t>Main consumers</a:t>
                      </a:r>
                      <a:endParaRPr lang="en-US" sz="11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09200114"/>
                  </a:ext>
                </a:extLst>
              </a:tr>
              <a:tr h="758391">
                <a:tc>
                  <a:txBody>
                    <a:bodyPr/>
                    <a:lstStyle/>
                    <a:p>
                      <a:pPr marL="0" marR="0" algn="l">
                        <a:lnSpc>
                          <a:spcPct val="150000"/>
                        </a:lnSpc>
                        <a:spcBef>
                          <a:spcPts val="0"/>
                        </a:spcBef>
                        <a:spcAft>
                          <a:spcPts val="0"/>
                        </a:spcAft>
                      </a:pPr>
                      <a:r>
                        <a:rPr lang="en-US" sz="1200" b="1" dirty="0">
                          <a:effectLst/>
                        </a:rPr>
                        <a:t>Marriott Conference Centers</a:t>
                      </a:r>
                      <a:endParaRPr lang="en-US"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b="1">
                          <a:effectLst/>
                        </a:rPr>
                        <a:t>For dealing with and conducting meetings the corporates are referred to as the main consumers.</a:t>
                      </a:r>
                      <a:endParaRPr lang="en-US" sz="11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94904411"/>
                  </a:ext>
                </a:extLst>
              </a:tr>
              <a:tr h="233982">
                <a:tc>
                  <a:txBody>
                    <a:bodyPr/>
                    <a:lstStyle/>
                    <a:p>
                      <a:pPr marL="0" marR="0" algn="l">
                        <a:lnSpc>
                          <a:spcPct val="150000"/>
                        </a:lnSpc>
                        <a:spcBef>
                          <a:spcPts val="0"/>
                        </a:spcBef>
                        <a:spcAft>
                          <a:spcPts val="0"/>
                        </a:spcAft>
                      </a:pPr>
                      <a:r>
                        <a:rPr lang="en-US" sz="1200" b="1" dirty="0">
                          <a:effectLst/>
                        </a:rPr>
                        <a:t>Ritz-Carlton Hotels</a:t>
                      </a:r>
                      <a:endParaRPr lang="en-US"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b="1" dirty="0">
                          <a:effectLst/>
                        </a:rPr>
                        <a:t>The travelers who are luxurious</a:t>
                      </a:r>
                      <a:endParaRPr lang="en-US"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56135286"/>
                  </a:ext>
                </a:extLst>
              </a:tr>
              <a:tr h="496186">
                <a:tc>
                  <a:txBody>
                    <a:bodyPr/>
                    <a:lstStyle/>
                    <a:p>
                      <a:pPr marL="0" marR="0" algn="l">
                        <a:lnSpc>
                          <a:spcPct val="150000"/>
                        </a:lnSpc>
                        <a:spcBef>
                          <a:spcPts val="0"/>
                        </a:spcBef>
                        <a:spcAft>
                          <a:spcPts val="0"/>
                        </a:spcAft>
                      </a:pPr>
                      <a:r>
                        <a:rPr lang="en-US" sz="1200" b="1" dirty="0">
                          <a:effectLst/>
                        </a:rPr>
                        <a:t>Marriott Courtyard</a:t>
                      </a:r>
                      <a:endParaRPr lang="en-US"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b="1" dirty="0">
                          <a:effectLst/>
                        </a:rPr>
                        <a:t>The travelers who travel over the roads.</a:t>
                      </a:r>
                      <a:endParaRPr lang="en-US"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82928288"/>
                  </a:ext>
                </a:extLst>
              </a:tr>
              <a:tr h="496186">
                <a:tc>
                  <a:txBody>
                    <a:bodyPr/>
                    <a:lstStyle/>
                    <a:p>
                      <a:pPr marL="0" marR="0" algn="l">
                        <a:lnSpc>
                          <a:spcPct val="150000"/>
                        </a:lnSpc>
                        <a:spcBef>
                          <a:spcPts val="0"/>
                        </a:spcBef>
                        <a:spcAft>
                          <a:spcPts val="0"/>
                        </a:spcAft>
                      </a:pPr>
                      <a:r>
                        <a:rPr lang="en-US" sz="1200" b="1" dirty="0">
                          <a:effectLst/>
                        </a:rPr>
                        <a:t>Marriott Vacation Clubs</a:t>
                      </a:r>
                      <a:endParaRPr lang="en-US"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b="1" dirty="0">
                          <a:effectLst/>
                        </a:rPr>
                        <a:t>The travelers who need shopping of timeshares.</a:t>
                      </a:r>
                      <a:endParaRPr lang="en-US"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6634754"/>
                  </a:ext>
                </a:extLst>
              </a:tr>
              <a:tr h="758391">
                <a:tc>
                  <a:txBody>
                    <a:bodyPr/>
                    <a:lstStyle/>
                    <a:p>
                      <a:pPr marL="0" marR="0" algn="l">
                        <a:lnSpc>
                          <a:spcPct val="150000"/>
                        </a:lnSpc>
                        <a:spcBef>
                          <a:spcPts val="0"/>
                        </a:spcBef>
                        <a:spcAft>
                          <a:spcPts val="0"/>
                        </a:spcAft>
                      </a:pPr>
                      <a:r>
                        <a:rPr lang="en-US" sz="1200" b="1" dirty="0">
                          <a:effectLst/>
                        </a:rPr>
                        <a:t>Marriott </a:t>
                      </a:r>
                      <a:r>
                        <a:rPr lang="en-US" sz="1200" b="1" dirty="0" err="1">
                          <a:effectLst/>
                        </a:rPr>
                        <a:t>ExecuStay</a:t>
                      </a:r>
                      <a:endParaRPr lang="en-US"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50000"/>
                        </a:lnSpc>
                        <a:spcBef>
                          <a:spcPts val="0"/>
                        </a:spcBef>
                        <a:spcAft>
                          <a:spcPts val="0"/>
                        </a:spcAft>
                      </a:pPr>
                      <a:r>
                        <a:rPr lang="en-US" sz="1200" b="1" dirty="0">
                          <a:effectLst/>
                        </a:rPr>
                        <a:t>The travelers who have a requirement of a total month of accommodation.</a:t>
                      </a:r>
                      <a:endParaRPr lang="en-US"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44764718"/>
                  </a:ext>
                </a:extLst>
              </a:tr>
            </a:tbl>
          </a:graphicData>
        </a:graphic>
      </p:graphicFrame>
      <p:pic>
        <p:nvPicPr>
          <p:cNvPr id="8" name="Picture 7">
            <a:extLst>
              <a:ext uri="{FF2B5EF4-FFF2-40B4-BE49-F238E27FC236}">
                <a16:creationId xmlns:a16="http://schemas.microsoft.com/office/drawing/2014/main" id="{F648508D-244A-F9CB-3249-B0E7123FB220}"/>
              </a:ext>
            </a:extLst>
          </p:cNvPr>
          <p:cNvPicPr>
            <a:picLocks noChangeAspect="1"/>
          </p:cNvPicPr>
          <p:nvPr/>
        </p:nvPicPr>
        <p:blipFill>
          <a:blip r:embed="rId3"/>
          <a:stretch>
            <a:fillRect/>
          </a:stretch>
        </p:blipFill>
        <p:spPr>
          <a:xfrm>
            <a:off x="6220047" y="1340534"/>
            <a:ext cx="2573079" cy="267940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62"/>
        <p:cNvGrpSpPr/>
        <p:nvPr/>
      </p:nvGrpSpPr>
      <p:grpSpPr>
        <a:xfrm>
          <a:off x="0" y="0"/>
          <a:ext cx="0" cy="0"/>
          <a:chOff x="0" y="0"/>
          <a:chExt cx="0" cy="0"/>
        </a:xfrm>
      </p:grpSpPr>
      <p:pic>
        <p:nvPicPr>
          <p:cNvPr id="463" name="Google Shape;463;p61"/>
          <p:cNvPicPr preferRelativeResize="0"/>
          <p:nvPr/>
        </p:nvPicPr>
        <p:blipFill rotWithShape="1">
          <a:blip r:embed="rId3">
            <a:alphaModFix/>
          </a:blip>
          <a:srcRect l="23413" r="7170"/>
          <a:stretch/>
        </p:blipFill>
        <p:spPr>
          <a:xfrm>
            <a:off x="5248641" y="1469095"/>
            <a:ext cx="1303200" cy="1251600"/>
          </a:xfrm>
          <a:prstGeom prst="round2DiagRect">
            <a:avLst>
              <a:gd name="adj1" fmla="val 0"/>
              <a:gd name="adj2" fmla="val 26503"/>
            </a:avLst>
          </a:prstGeom>
          <a:noFill/>
          <a:ln>
            <a:noFill/>
          </a:ln>
        </p:spPr>
      </p:pic>
      <p:sp>
        <p:nvSpPr>
          <p:cNvPr id="464" name="Google Shape;464;p61"/>
          <p:cNvSpPr/>
          <p:nvPr/>
        </p:nvSpPr>
        <p:spPr>
          <a:xfrm rot="-5400000" flipH="1">
            <a:off x="1590646" y="2385576"/>
            <a:ext cx="1035600" cy="10356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65" name="Google Shape;465;p61"/>
          <p:cNvPicPr preferRelativeResize="0"/>
          <p:nvPr/>
        </p:nvPicPr>
        <p:blipFill rotWithShape="1">
          <a:blip r:embed="rId4">
            <a:alphaModFix/>
          </a:blip>
          <a:srcRect l="14897" r="14260"/>
          <a:stretch/>
        </p:blipFill>
        <p:spPr>
          <a:xfrm flipH="1">
            <a:off x="5248641" y="3276299"/>
            <a:ext cx="1684200" cy="1587600"/>
          </a:xfrm>
          <a:prstGeom prst="round2DiagRect">
            <a:avLst>
              <a:gd name="adj1" fmla="val 32971"/>
              <a:gd name="adj2" fmla="val 0"/>
            </a:avLst>
          </a:prstGeom>
          <a:noFill/>
          <a:ln>
            <a:noFill/>
          </a:ln>
        </p:spPr>
      </p:pic>
      <p:sp>
        <p:nvSpPr>
          <p:cNvPr id="467" name="Google Shape;467;p61"/>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5</a:t>
            </a:fld>
            <a:endParaRPr/>
          </a:p>
        </p:txBody>
      </p:sp>
      <p:sp>
        <p:nvSpPr>
          <p:cNvPr id="468" name="Google Shape;468;p61"/>
          <p:cNvSpPr txBox="1">
            <a:spLocks noGrp="1"/>
          </p:cNvSpPr>
          <p:nvPr>
            <p:ph type="title"/>
          </p:nvPr>
        </p:nvSpPr>
        <p:spPr>
          <a:xfrm>
            <a:off x="368135" y="421314"/>
            <a:ext cx="8260815" cy="726162"/>
          </a:xfrm>
          <a:prstGeom prst="rect">
            <a:avLst/>
          </a:prstGeom>
          <a:solidFill>
            <a:schemeClr val="bg2"/>
          </a:solidFill>
        </p:spPr>
        <p:txBody>
          <a:bodyPr spcFirstLastPara="1" wrap="square" lIns="91425" tIns="91425" rIns="91425" bIns="91425" anchor="t" anchorCtr="0">
            <a:noAutofit/>
          </a:bodyPr>
          <a:lstStyle/>
          <a:p>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Outline of the nature, scope, and role of the guest services as well as facilities that are provided to the guests by JW Marriotts</a:t>
            </a:r>
            <a:b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dirty="0"/>
          </a:p>
        </p:txBody>
      </p:sp>
      <p:sp>
        <p:nvSpPr>
          <p:cNvPr id="469" name="Google Shape;469;p61"/>
          <p:cNvSpPr txBox="1">
            <a:spLocks noGrp="1"/>
          </p:cNvSpPr>
          <p:nvPr>
            <p:ph type="subTitle" idx="1"/>
          </p:nvPr>
        </p:nvSpPr>
        <p:spPr>
          <a:xfrm>
            <a:off x="515049" y="1306286"/>
            <a:ext cx="4616551" cy="3557613"/>
          </a:xfrm>
          <a:prstGeom prst="rect">
            <a:avLst/>
          </a:prstGeom>
          <a:solidFill>
            <a:schemeClr val="accent3">
              <a:lumMod val="60000"/>
              <a:lumOff val="40000"/>
            </a:schemeClr>
          </a:solidFill>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100"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t>The services include-</a:t>
            </a:r>
            <a:endParaRPr lang="en-US" sz="11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100"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t>The information on the airport schedule,</a:t>
            </a:r>
            <a:endParaRPr lang="en-US" sz="11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100"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t>Babysitting, </a:t>
            </a:r>
            <a:endParaRPr lang="en-US" sz="11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100"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t>Services of baggage, cashier, timely check-out</a:t>
            </a:r>
            <a:endParaRPr lang="en-US" sz="11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100"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t>Dry cleaning and housekeeping</a:t>
            </a:r>
            <a:endParaRPr lang="en-US" sz="11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100"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t>Hair salon, internet, laundry, and in-room dining</a:t>
            </a:r>
            <a:endParaRPr lang="en-US" sz="11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100"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t>Pharmacy and restaurants (Celine, 2019).</a:t>
            </a:r>
            <a:endParaRPr lang="en-US" sz="11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100"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t>Church, Masque, Temple, etc. religious services</a:t>
            </a:r>
            <a:endParaRPr lang="en-US" sz="11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100"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t>Sundry and telephone services</a:t>
            </a:r>
            <a:endParaRPr lang="en-US" sz="11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100"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t>Parking, safety, and security services</a:t>
            </a:r>
            <a:endParaRPr lang="en-US" sz="11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100"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t>Swimming pool, business center, currency exchange, doctor services</a:t>
            </a:r>
            <a:endParaRPr lang="en-US" sz="11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100"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t>Executive lounge, fitness center, beauty salon, spa, smoking areas, etc.</a:t>
            </a:r>
            <a:endParaRPr lang="en-US" sz="11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US" sz="1100" dirty="0">
                <a:solidFill>
                  <a:srgbClr val="7030A0"/>
                </a:solidFill>
                <a:effectLst/>
                <a:latin typeface="Times New Roman" panose="02020603050405020304" pitchFamily="18" charset="0"/>
                <a:ea typeface="Calibri" panose="020F0502020204030204" pitchFamily="34" charset="0"/>
                <a:cs typeface="Times New Roman" panose="02020603050405020304" pitchFamily="18" charset="0"/>
              </a:rPr>
              <a:t>Services for disabled people, water, mail and postage stamps, etc.</a:t>
            </a:r>
            <a:endParaRPr lang="en-US" sz="11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rtl="0">
              <a:spcBef>
                <a:spcPts val="0"/>
              </a:spcBef>
              <a:spcAft>
                <a:spcPts val="0"/>
              </a:spcAft>
              <a:buNone/>
            </a:pPr>
            <a:endParaRPr sz="1100" dirty="0"/>
          </a:p>
        </p:txBody>
      </p:sp>
      <p:pic>
        <p:nvPicPr>
          <p:cNvPr id="2" name="Google Shape;538;p66">
            <a:extLst>
              <a:ext uri="{FF2B5EF4-FFF2-40B4-BE49-F238E27FC236}">
                <a16:creationId xmlns:a16="http://schemas.microsoft.com/office/drawing/2014/main" id="{07AD19BA-CFF0-522E-6FE6-58D0D647B130}"/>
              </a:ext>
            </a:extLst>
          </p:cNvPr>
          <p:cNvPicPr preferRelativeResize="0"/>
          <p:nvPr/>
        </p:nvPicPr>
        <p:blipFill rotWithShape="1">
          <a:blip r:embed="rId5">
            <a:alphaModFix/>
          </a:blip>
          <a:srcRect l="22356" t="10518" r="37670" b="10517"/>
          <a:stretch/>
        </p:blipFill>
        <p:spPr>
          <a:xfrm>
            <a:off x="6690284" y="1306286"/>
            <a:ext cx="2134200" cy="2371500"/>
          </a:xfrm>
          <a:prstGeom prst="round2SameRect">
            <a:avLst>
              <a:gd name="adj1" fmla="val 0"/>
              <a:gd name="adj2" fmla="val 50000"/>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560"/>
        <p:cNvGrpSpPr/>
        <p:nvPr/>
      </p:nvGrpSpPr>
      <p:grpSpPr>
        <a:xfrm>
          <a:off x="0" y="0"/>
          <a:ext cx="0" cy="0"/>
          <a:chOff x="0" y="0"/>
          <a:chExt cx="0" cy="0"/>
        </a:xfrm>
      </p:grpSpPr>
      <p:grpSp>
        <p:nvGrpSpPr>
          <p:cNvPr id="561" name="Google Shape;561;p68"/>
          <p:cNvGrpSpPr/>
          <p:nvPr/>
        </p:nvGrpSpPr>
        <p:grpSpPr>
          <a:xfrm>
            <a:off x="4648850" y="2108499"/>
            <a:ext cx="4244400" cy="2147652"/>
            <a:chOff x="4621000" y="1687954"/>
            <a:chExt cx="4244400" cy="2338090"/>
          </a:xfrm>
        </p:grpSpPr>
        <p:pic>
          <p:nvPicPr>
            <p:cNvPr id="562" name="Google Shape;562;p68"/>
            <p:cNvPicPr preferRelativeResize="0"/>
            <p:nvPr/>
          </p:nvPicPr>
          <p:blipFill rotWithShape="1">
            <a:blip r:embed="rId3">
              <a:alphaModFix/>
            </a:blip>
            <a:srcRect l="4634" t="4298" b="1237"/>
            <a:stretch/>
          </p:blipFill>
          <p:spPr>
            <a:xfrm>
              <a:off x="4859050" y="1760076"/>
              <a:ext cx="3737102" cy="2265968"/>
            </a:xfrm>
            <a:prstGeom prst="rect">
              <a:avLst/>
            </a:prstGeom>
            <a:noFill/>
            <a:ln>
              <a:noFill/>
            </a:ln>
          </p:spPr>
        </p:pic>
        <p:sp>
          <p:nvSpPr>
            <p:cNvPr id="563" name="Google Shape;563;p68"/>
            <p:cNvSpPr/>
            <p:nvPr/>
          </p:nvSpPr>
          <p:spPr>
            <a:xfrm>
              <a:off x="8360800" y="1687954"/>
              <a:ext cx="504600" cy="5046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68"/>
            <p:cNvSpPr/>
            <p:nvPr/>
          </p:nvSpPr>
          <p:spPr>
            <a:xfrm>
              <a:off x="4621000" y="1687954"/>
              <a:ext cx="504600" cy="5046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5" name="Google Shape;565;p68"/>
          <p:cNvSpPr txBox="1">
            <a:spLocks noGrp="1"/>
          </p:cNvSpPr>
          <p:nvPr>
            <p:ph type="subTitle" idx="3"/>
          </p:nvPr>
        </p:nvSpPr>
        <p:spPr>
          <a:xfrm>
            <a:off x="419549" y="409900"/>
            <a:ext cx="4075602" cy="3846251"/>
          </a:xfrm>
          <a:prstGeom prst="rect">
            <a:avLst/>
          </a:prstGeom>
          <a:solidFill>
            <a:schemeClr val="accent1">
              <a:lumMod val="20000"/>
              <a:lumOff val="80000"/>
            </a:schemeClr>
          </a:solidFill>
        </p:spPr>
        <p:txBody>
          <a:bodyPr spcFirstLastPara="1" wrap="square" lIns="91425" tIns="91425" rIns="91425" bIns="91425" anchor="t" anchorCtr="0">
            <a:noAutofit/>
          </a:bodyPr>
          <a:lstStyle/>
          <a:p>
            <a:pPr marL="0" marR="0">
              <a:lnSpc>
                <a:spcPct val="150000"/>
              </a:lnSpc>
              <a:spcBef>
                <a:spcPts val="0"/>
              </a:spcBef>
              <a:spcAft>
                <a:spcPts val="800"/>
              </a:spcAft>
            </a:pPr>
            <a:r>
              <a:rPr lang="en-US"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The role of the services-</a:t>
            </a:r>
            <a:endParaRPr lang="en-US"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Wingdings" panose="05000000000000000000" pitchFamily="2" charset="2"/>
              <a:buChar char=""/>
            </a:pPr>
            <a:r>
              <a:rPr lang="en-US"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JW Marriotts provides greetings to the guests upon their arrival and makes them feel welcome</a:t>
            </a:r>
            <a:endParaRPr lang="en-US"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Wingdings" panose="05000000000000000000" pitchFamily="2" charset="2"/>
              <a:buChar char=""/>
            </a:pPr>
            <a:r>
              <a:rPr lang="en-US"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The guests are administered by check-ins and check-out</a:t>
            </a:r>
            <a:endParaRPr lang="en-US"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Wingdings" panose="05000000000000000000" pitchFamily="2" charset="2"/>
              <a:buChar char=""/>
            </a:pPr>
            <a:r>
              <a:rPr lang="en-US"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Delivered services from the front desk</a:t>
            </a:r>
            <a:endParaRPr lang="en-US"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Wingdings" panose="05000000000000000000" pitchFamily="2" charset="2"/>
              <a:buChar char=""/>
            </a:pPr>
            <a:r>
              <a:rPr lang="en-US"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The assignment of specific rooms to the guests and other cares.</a:t>
            </a:r>
            <a:endParaRPr lang="en-US"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Wingdings" panose="05000000000000000000" pitchFamily="2" charset="2"/>
              <a:buChar char=""/>
            </a:pPr>
            <a:r>
              <a:rPr lang="en-US"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Proving messages, emails, or phone calls</a:t>
            </a:r>
            <a:endParaRPr lang="en-US"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800"/>
              </a:spcAft>
              <a:buFont typeface="Wingdings" panose="05000000000000000000" pitchFamily="2" charset="2"/>
              <a:buChar char=""/>
            </a:pPr>
            <a:r>
              <a:rPr lang="en-US"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Processing of including all payments etc.</a:t>
            </a:r>
            <a:endParaRPr lang="en-US"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0" marR="0" fontAlgn="base">
              <a:spcBef>
                <a:spcPts val="0"/>
              </a:spcBef>
              <a:spcAft>
                <a:spcPts val="0"/>
              </a:spcAft>
            </a:pPr>
            <a:r>
              <a:rPr lang="en-US" dirty="0">
                <a:solidFill>
                  <a:srgbClr val="0070C0"/>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US" dirty="0">
              <a:solidFill>
                <a:srgbClr val="0070C0"/>
              </a:solidFill>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sp>
        <p:nvSpPr>
          <p:cNvPr id="569" name="Google Shape;569;p68"/>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6</a:t>
            </a:fld>
            <a:endParaRPr/>
          </a:p>
        </p:txBody>
      </p:sp>
      <p:pic>
        <p:nvPicPr>
          <p:cNvPr id="573" name="Google Shape;573;p68"/>
          <p:cNvPicPr preferRelativeResize="0"/>
          <p:nvPr/>
        </p:nvPicPr>
        <p:blipFill rotWithShape="1">
          <a:blip r:embed="rId4">
            <a:alphaModFix/>
          </a:blip>
          <a:srcRect t="36998" b="31657"/>
          <a:stretch/>
        </p:blipFill>
        <p:spPr>
          <a:xfrm>
            <a:off x="4875998" y="409901"/>
            <a:ext cx="3737102" cy="1626049"/>
          </a:xfrm>
          <a:prstGeom prst="rect">
            <a:avLst/>
          </a:prstGeom>
          <a:noFill/>
          <a:ln>
            <a:noFill/>
          </a:ln>
        </p:spPr>
      </p:pic>
      <p:sp>
        <p:nvSpPr>
          <p:cNvPr id="3" name="Subtitle 2">
            <a:extLst>
              <a:ext uri="{FF2B5EF4-FFF2-40B4-BE49-F238E27FC236}">
                <a16:creationId xmlns:a16="http://schemas.microsoft.com/office/drawing/2014/main" id="{B25A640C-F840-FDA5-E310-8DCCB129C4CC}"/>
              </a:ext>
            </a:extLst>
          </p:cNvPr>
          <p:cNvSpPr>
            <a:spLocks noGrp="1"/>
          </p:cNvSpPr>
          <p:nvPr>
            <p:ph type="subTitle" idx="2"/>
          </p:nvPr>
        </p:nvSpPr>
        <p:spPr/>
        <p:txBody>
          <a:bodyPr/>
          <a:lstStyle/>
          <a:p>
            <a:endParaRPr lang="en-US"/>
          </a:p>
        </p:txBody>
      </p:sp>
      <p:sp>
        <p:nvSpPr>
          <p:cNvPr id="5" name="Subtitle 4">
            <a:extLst>
              <a:ext uri="{FF2B5EF4-FFF2-40B4-BE49-F238E27FC236}">
                <a16:creationId xmlns:a16="http://schemas.microsoft.com/office/drawing/2014/main" id="{54492558-9E41-1893-41B6-1D5375AACD34}"/>
              </a:ext>
            </a:extLst>
          </p:cNvPr>
          <p:cNvSpPr>
            <a:spLocks noGrp="1"/>
          </p:cNvSpPr>
          <p:nvPr>
            <p:ph type="subTitle" idx="4"/>
          </p:nvPr>
        </p:nvSpPr>
        <p:spPr/>
        <p:txBody>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61"/>
                                        </p:tgtEl>
                                        <p:attrNameLst>
                                          <p:attrName>style.visibility</p:attrName>
                                        </p:attrNameLst>
                                      </p:cBhvr>
                                      <p:to>
                                        <p:strVal val="visible"/>
                                      </p:to>
                                    </p:set>
                                    <p:animEffect transition="in" filter="fade">
                                      <p:cBhvr>
                                        <p:cTn id="7" dur="500"/>
                                        <p:tgtEl>
                                          <p:spTgt spid="5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740"/>
        <p:cNvGrpSpPr/>
        <p:nvPr/>
      </p:nvGrpSpPr>
      <p:grpSpPr>
        <a:xfrm>
          <a:off x="0" y="0"/>
          <a:ext cx="0" cy="0"/>
          <a:chOff x="0" y="0"/>
          <a:chExt cx="0" cy="0"/>
        </a:xfrm>
      </p:grpSpPr>
      <p:sp>
        <p:nvSpPr>
          <p:cNvPr id="745" name="Google Shape;745;p81"/>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7</a:t>
            </a:fld>
            <a:endParaRPr/>
          </a:p>
        </p:txBody>
      </p:sp>
      <p:pic>
        <p:nvPicPr>
          <p:cNvPr id="6" name="Picture 5">
            <a:extLst>
              <a:ext uri="{FF2B5EF4-FFF2-40B4-BE49-F238E27FC236}">
                <a16:creationId xmlns:a16="http://schemas.microsoft.com/office/drawing/2014/main" id="{20D35806-D84E-7423-72A7-74D1B0E9A902}"/>
              </a:ext>
            </a:extLst>
          </p:cNvPr>
          <p:cNvPicPr>
            <a:picLocks noChangeAspect="1"/>
          </p:cNvPicPr>
          <p:nvPr/>
        </p:nvPicPr>
        <p:blipFill>
          <a:blip r:embed="rId3"/>
          <a:stretch>
            <a:fillRect/>
          </a:stretch>
        </p:blipFill>
        <p:spPr>
          <a:xfrm>
            <a:off x="350782" y="344245"/>
            <a:ext cx="4059853" cy="3324113"/>
          </a:xfrm>
          <a:prstGeom prst="rect">
            <a:avLst/>
          </a:prstGeom>
        </p:spPr>
      </p:pic>
      <p:sp>
        <p:nvSpPr>
          <p:cNvPr id="8" name="TextBox 7">
            <a:extLst>
              <a:ext uri="{FF2B5EF4-FFF2-40B4-BE49-F238E27FC236}">
                <a16:creationId xmlns:a16="http://schemas.microsoft.com/office/drawing/2014/main" id="{60218B2F-B910-B59D-BF97-C732FF360BF0}"/>
              </a:ext>
            </a:extLst>
          </p:cNvPr>
          <p:cNvSpPr txBox="1"/>
          <p:nvPr/>
        </p:nvSpPr>
        <p:spPr>
          <a:xfrm>
            <a:off x="311973" y="3832890"/>
            <a:ext cx="4378362" cy="380938"/>
          </a:xfrm>
          <a:prstGeom prst="rect">
            <a:avLst/>
          </a:prstGeom>
          <a:noFill/>
        </p:spPr>
        <p:txBody>
          <a:bodyPr wrap="square">
            <a:spAutoFit/>
          </a:bodyPr>
          <a:lstStyle/>
          <a:p>
            <a:pPr marL="0" marR="0" algn="ctr">
              <a:lnSpc>
                <a:spcPct val="150000"/>
              </a:lnSpc>
              <a:spcBef>
                <a:spcPts val="0"/>
              </a:spcBef>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Figure 1: Number of deals of JW Marriotts (Minor, 2017).</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3A5F1BC6-3C15-4E69-0016-A647C64A2196}"/>
              </a:ext>
            </a:extLst>
          </p:cNvPr>
          <p:cNvPicPr>
            <a:picLocks noChangeAspect="1"/>
          </p:cNvPicPr>
          <p:nvPr/>
        </p:nvPicPr>
        <p:blipFill>
          <a:blip r:embed="rId4"/>
          <a:stretch>
            <a:fillRect/>
          </a:stretch>
        </p:blipFill>
        <p:spPr>
          <a:xfrm>
            <a:off x="4733367" y="344245"/>
            <a:ext cx="4059852" cy="3324113"/>
          </a:xfrm>
          <a:prstGeom prst="rect">
            <a:avLst/>
          </a:prstGeom>
        </p:spPr>
      </p:pic>
      <p:sp>
        <p:nvSpPr>
          <p:cNvPr id="11" name="TextBox 10">
            <a:extLst>
              <a:ext uri="{FF2B5EF4-FFF2-40B4-BE49-F238E27FC236}">
                <a16:creationId xmlns:a16="http://schemas.microsoft.com/office/drawing/2014/main" id="{403584B0-68FE-EF74-3753-B220BFB9A7A3}"/>
              </a:ext>
            </a:extLst>
          </p:cNvPr>
          <p:cNvSpPr txBox="1"/>
          <p:nvPr/>
        </p:nvSpPr>
        <p:spPr>
          <a:xfrm>
            <a:off x="4733366" y="3673359"/>
            <a:ext cx="4059853" cy="700000"/>
          </a:xfrm>
          <a:prstGeom prst="rect">
            <a:avLst/>
          </a:prstGeom>
          <a:noFill/>
        </p:spPr>
        <p:txBody>
          <a:bodyPr wrap="square">
            <a:spAutoFit/>
          </a:bodyPr>
          <a:lstStyle/>
          <a:p>
            <a:pPr marL="0" marR="0" algn="ctr">
              <a:lnSpc>
                <a:spcPct val="150000"/>
              </a:lnSpc>
              <a:spcBef>
                <a:spcPts val="0"/>
              </a:spcBef>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Figure 2: The deal value of JW Marriotts (</a:t>
            </a:r>
            <a:r>
              <a:rPr lang="en-US" sz="1400" dirty="0" err="1">
                <a:effectLst/>
                <a:latin typeface="Times New Roman" panose="02020603050405020304" pitchFamily="18" charset="0"/>
                <a:ea typeface="Calibri" panose="020F0502020204030204" pitchFamily="34" charset="0"/>
                <a:cs typeface="Times New Roman" panose="02020603050405020304" pitchFamily="18" charset="0"/>
              </a:rPr>
              <a:t>Milburne</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et al., 2020</a:t>
            </a:r>
            <a:r>
              <a:rPr lang="en-US" sz="1200" dirty="0">
                <a:effectLst/>
                <a:latin typeface="Calibri" panose="020F0502020204030204" pitchFamily="34" charset="0"/>
                <a:ea typeface="Calibri" panose="020F0502020204030204" pitchFamily="34" charset="0"/>
                <a:cs typeface="Times New Roman" panose="02020603050405020304" pitchFamily="18" charset="0"/>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57"/>
          <p:cNvSpPr txBox="1">
            <a:spLocks noGrp="1"/>
          </p:cNvSpPr>
          <p:nvPr>
            <p:ph type="title"/>
          </p:nvPr>
        </p:nvSpPr>
        <p:spPr>
          <a:xfrm>
            <a:off x="473336" y="806824"/>
            <a:ext cx="7873279" cy="3861188"/>
          </a:xfrm>
          <a:prstGeom prst="rect">
            <a:avLst/>
          </a:prstGeom>
          <a:solidFill>
            <a:schemeClr val="bg2"/>
          </a:solidFill>
        </p:spPr>
        <p:txBody>
          <a:bodyPr spcFirstLastPara="1" wrap="square" lIns="91425" tIns="91425" rIns="91425" bIns="91425" anchor="t" anchorCtr="0">
            <a:noAutofit/>
          </a:bodyPr>
          <a:lstStyle/>
          <a:p>
            <a:pPr algn="l"/>
            <a:r>
              <a:rPr lang="en-US" sz="900" i="0" dirty="0">
                <a:latin typeface="Times New Roman" panose="02020603050405020304" pitchFamily="18" charset="0"/>
                <a:cs typeface="Times New Roman" panose="02020603050405020304" pitchFamily="18" charset="0"/>
              </a:rPr>
              <a:t>The need that helps in considering the role and function of guest services in general are- </a:t>
            </a:r>
            <a:br>
              <a:rPr lang="en-US" dirty="0"/>
            </a:br>
            <a:endParaRPr sz="1000" b="0" i="0" dirty="0">
              <a:latin typeface="Times New Roman" panose="02020603050405020304" pitchFamily="18" charset="0"/>
              <a:cs typeface="Times New Roman" panose="02020603050405020304" pitchFamily="18" charset="0"/>
            </a:endParaRPr>
          </a:p>
        </p:txBody>
      </p:sp>
      <p:sp>
        <p:nvSpPr>
          <p:cNvPr id="399" name="Google Shape;399;p57"/>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8</a:t>
            </a:fld>
            <a:endParaRPr/>
          </a:p>
        </p:txBody>
      </p:sp>
      <p:sp>
        <p:nvSpPr>
          <p:cNvPr id="3" name="Subtitle 2">
            <a:extLst>
              <a:ext uri="{FF2B5EF4-FFF2-40B4-BE49-F238E27FC236}">
                <a16:creationId xmlns:a16="http://schemas.microsoft.com/office/drawing/2014/main" id="{D146ED63-FE6B-0F40-2BC3-677F0E165A6B}"/>
              </a:ext>
            </a:extLst>
          </p:cNvPr>
          <p:cNvSpPr>
            <a:spLocks noGrp="1"/>
          </p:cNvSpPr>
          <p:nvPr>
            <p:ph type="subTitle" idx="1"/>
          </p:nvPr>
        </p:nvSpPr>
        <p:spPr>
          <a:xfrm>
            <a:off x="473336" y="428763"/>
            <a:ext cx="8229600" cy="378061"/>
          </a:xfrm>
        </p:spPr>
        <p:txBody>
          <a:bodyPr/>
          <a:lstStyle/>
          <a:p>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The need to consider the role and function of guest services in general</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endParaRPr lang="en-US" dirty="0"/>
          </a:p>
          <a:p>
            <a:endParaRPr lang="en-US" dirty="0"/>
          </a:p>
        </p:txBody>
      </p:sp>
      <p:graphicFrame>
        <p:nvGraphicFramePr>
          <p:cNvPr id="4" name="Diagram 3">
            <a:extLst>
              <a:ext uri="{FF2B5EF4-FFF2-40B4-BE49-F238E27FC236}">
                <a16:creationId xmlns:a16="http://schemas.microsoft.com/office/drawing/2014/main" id="{CC2A83AA-0E93-9D4F-9D9D-6210DE23974C}"/>
              </a:ext>
            </a:extLst>
          </p:cNvPr>
          <p:cNvGraphicFramePr/>
          <p:nvPr>
            <p:extLst>
              <p:ext uri="{D42A27DB-BD31-4B8C-83A1-F6EECF244321}">
                <p14:modId xmlns:p14="http://schemas.microsoft.com/office/powerpoint/2010/main" val="276026562"/>
              </p:ext>
            </p:extLst>
          </p:nvPr>
        </p:nvGraphicFramePr>
        <p:xfrm>
          <a:off x="570155" y="1161828"/>
          <a:ext cx="7616413" cy="20224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a:extLst>
              <a:ext uri="{FF2B5EF4-FFF2-40B4-BE49-F238E27FC236}">
                <a16:creationId xmlns:a16="http://schemas.microsoft.com/office/drawing/2014/main" id="{DA496382-84EF-C753-6778-9F43673EF875}"/>
              </a:ext>
            </a:extLst>
          </p:cNvPr>
          <p:cNvGraphicFramePr/>
          <p:nvPr>
            <p:extLst>
              <p:ext uri="{D42A27DB-BD31-4B8C-83A1-F6EECF244321}">
                <p14:modId xmlns:p14="http://schemas.microsoft.com/office/powerpoint/2010/main" val="360283197"/>
              </p:ext>
            </p:extLst>
          </p:nvPr>
        </p:nvGraphicFramePr>
        <p:xfrm>
          <a:off x="634699" y="3338997"/>
          <a:ext cx="7551869" cy="16840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97"/>
                                        </p:tgtEl>
                                        <p:attrNameLst>
                                          <p:attrName>style.visibility</p:attrName>
                                        </p:attrNameLst>
                                      </p:cBhvr>
                                      <p:to>
                                        <p:strVal val="visible"/>
                                      </p:to>
                                    </p:set>
                                    <p:animEffect transition="in" filter="fade">
                                      <p:cBhvr>
                                        <p:cTn id="7" dur="500"/>
                                        <p:tgtEl>
                                          <p:spTgt spid="3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648"/>
        <p:cNvGrpSpPr/>
        <p:nvPr/>
      </p:nvGrpSpPr>
      <p:grpSpPr>
        <a:xfrm>
          <a:off x="0" y="0"/>
          <a:ext cx="0" cy="0"/>
          <a:chOff x="0" y="0"/>
          <a:chExt cx="0" cy="0"/>
        </a:xfrm>
      </p:grpSpPr>
      <p:sp>
        <p:nvSpPr>
          <p:cNvPr id="650" name="Google Shape;650;p74"/>
          <p:cNvSpPr txBox="1">
            <a:spLocks noGrp="1"/>
          </p:cNvSpPr>
          <p:nvPr>
            <p:ph type="title" idx="2"/>
          </p:nvPr>
        </p:nvSpPr>
        <p:spPr>
          <a:xfrm>
            <a:off x="365760" y="280202"/>
            <a:ext cx="8347934" cy="1042390"/>
          </a:xfrm>
          <a:prstGeom prst="rect">
            <a:avLst/>
          </a:prstGeom>
        </p:spPr>
        <p:txBody>
          <a:bodyPr spcFirstLastPara="1" wrap="square" lIns="91425" tIns="91425" rIns="91425" bIns="91425" anchor="ctr" anchorCtr="0">
            <a:noAutofit/>
          </a:bodyPr>
          <a:lstStyle/>
          <a:p>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The importance of hospitality and how JW Marriotts meet guest expectations</a:t>
            </a:r>
            <a:br>
              <a:rPr lang="en-US" sz="2800" dirty="0">
                <a:latin typeface="Times New Roman" panose="02020603050405020304" pitchFamily="18" charset="0"/>
                <a:cs typeface="Times New Roman" panose="02020603050405020304" pitchFamily="18" charset="0"/>
              </a:rPr>
            </a:br>
            <a:endParaRPr sz="2800" dirty="0">
              <a:latin typeface="Times New Roman" panose="02020603050405020304" pitchFamily="18" charset="0"/>
              <a:cs typeface="Times New Roman" panose="02020603050405020304" pitchFamily="18" charset="0"/>
            </a:endParaRPr>
          </a:p>
        </p:txBody>
      </p:sp>
      <p:sp>
        <p:nvSpPr>
          <p:cNvPr id="651" name="Google Shape;651;p74"/>
          <p:cNvSpPr txBox="1">
            <a:spLocks noGrp="1"/>
          </p:cNvSpPr>
          <p:nvPr>
            <p:ph type="subTitle" idx="1"/>
          </p:nvPr>
        </p:nvSpPr>
        <p:spPr>
          <a:xfrm>
            <a:off x="430306" y="1322592"/>
            <a:ext cx="5249732" cy="3432288"/>
          </a:xfrm>
          <a:prstGeom prst="rect">
            <a:avLst/>
          </a:prstGeom>
          <a:solidFill>
            <a:schemeClr val="accent2"/>
          </a:solidFill>
        </p:spPr>
        <p:txBody>
          <a:bodyPr spcFirstLastPara="1" wrap="square" lIns="91425" tIns="91425" rIns="91425" bIns="91425" anchor="ctr" anchorCtr="0">
            <a:noAutofit/>
          </a:bodyPr>
          <a:lstStyle/>
          <a:p>
            <a:pPr marL="139700" indent="0"/>
            <a:r>
              <a:rPr lang="en-US" dirty="0">
                <a:solidFill>
                  <a:srgbClr val="002060"/>
                </a:solidFill>
              </a:rPr>
              <a:t>The significance of hospitality is-</a:t>
            </a:r>
          </a:p>
          <a:p>
            <a:pPr marL="139700" indent="0"/>
            <a:endParaRPr lang="en-US" dirty="0">
              <a:solidFill>
                <a:srgbClr val="002060"/>
              </a:solidFill>
            </a:endParaRPr>
          </a:p>
          <a:p>
            <a:pPr lvl="0">
              <a:buFont typeface="Wingdings" panose="05000000000000000000" pitchFamily="2" charset="2"/>
              <a:buChar char="Ø"/>
            </a:pPr>
            <a:r>
              <a:rPr lang="en-US" dirty="0">
                <a:solidFill>
                  <a:srgbClr val="002060"/>
                </a:solidFill>
              </a:rPr>
              <a:t>It gives protection to the guests</a:t>
            </a:r>
          </a:p>
          <a:p>
            <a:pPr lvl="0">
              <a:buFont typeface="Wingdings" panose="05000000000000000000" pitchFamily="2" charset="2"/>
              <a:buChar char="Ø"/>
            </a:pPr>
            <a:r>
              <a:rPr lang="en-US" dirty="0">
                <a:solidFill>
                  <a:srgbClr val="002060"/>
                </a:solidFill>
              </a:rPr>
              <a:t>It implies respect, warmth </a:t>
            </a:r>
          </a:p>
          <a:p>
            <a:pPr lvl="0">
              <a:buFont typeface="Wingdings" panose="05000000000000000000" pitchFamily="2" charset="2"/>
              <a:buChar char="Ø"/>
            </a:pPr>
            <a:r>
              <a:rPr lang="en-US" dirty="0">
                <a:solidFill>
                  <a:srgbClr val="002060"/>
                </a:solidFill>
              </a:rPr>
              <a:t>It establishes appreciation as well as understanding among different cultures</a:t>
            </a:r>
          </a:p>
          <a:p>
            <a:pPr lvl="0">
              <a:buFont typeface="Wingdings" panose="05000000000000000000" pitchFamily="2" charset="2"/>
              <a:buChar char="Ø"/>
            </a:pPr>
            <a:r>
              <a:rPr lang="en-US" dirty="0">
                <a:solidFill>
                  <a:srgbClr val="002060"/>
                </a:solidFill>
              </a:rPr>
              <a:t>It is referred to as the fast-growing, most dynamic, and most exciting sector where the employees can work efficiently (</a:t>
            </a:r>
            <a:r>
              <a:rPr lang="en-US" dirty="0" err="1">
                <a:solidFill>
                  <a:srgbClr val="002060"/>
                </a:solidFill>
              </a:rPr>
              <a:t>Parzych</a:t>
            </a:r>
            <a:r>
              <a:rPr lang="en-US" dirty="0">
                <a:solidFill>
                  <a:srgbClr val="002060"/>
                </a:solidFill>
              </a:rPr>
              <a:t> &amp; </a:t>
            </a:r>
            <a:r>
              <a:rPr lang="en-US" dirty="0" err="1">
                <a:solidFill>
                  <a:srgbClr val="002060"/>
                </a:solidFill>
              </a:rPr>
              <a:t>Brkić-Vejmelka</a:t>
            </a:r>
            <a:r>
              <a:rPr lang="en-US" dirty="0">
                <a:solidFill>
                  <a:srgbClr val="002060"/>
                </a:solidFill>
              </a:rPr>
              <a:t>, 2020).</a:t>
            </a:r>
          </a:p>
          <a:p>
            <a:pPr marL="0" lvl="0" indent="0" algn="l" rtl="0">
              <a:spcBef>
                <a:spcPts val="0"/>
              </a:spcBef>
              <a:spcAft>
                <a:spcPts val="0"/>
              </a:spcAft>
              <a:buNone/>
            </a:pPr>
            <a:endParaRPr dirty="0"/>
          </a:p>
        </p:txBody>
      </p:sp>
      <p:sp>
        <p:nvSpPr>
          <p:cNvPr id="652" name="Google Shape;652;p74"/>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9</a:t>
            </a:fld>
            <a:endParaRPr/>
          </a:p>
        </p:txBody>
      </p:sp>
      <p:pic>
        <p:nvPicPr>
          <p:cNvPr id="654" name="Google Shape;654;p74"/>
          <p:cNvPicPr preferRelativeResize="0"/>
          <p:nvPr/>
        </p:nvPicPr>
        <p:blipFill rotWithShape="1">
          <a:blip r:embed="rId3">
            <a:alphaModFix/>
          </a:blip>
          <a:srcRect t="19898" r="9950" b="26248"/>
          <a:stretch/>
        </p:blipFill>
        <p:spPr>
          <a:xfrm>
            <a:off x="5905948" y="1323191"/>
            <a:ext cx="2953702" cy="2998134"/>
          </a:xfrm>
          <a:prstGeom prst="snipRoundRect">
            <a:avLst>
              <a:gd name="adj1" fmla="val 50000"/>
              <a:gd name="adj2" fmla="val 0"/>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50"/>
                                        </p:tgtEl>
                                        <p:attrNameLst>
                                          <p:attrName>style.visibility</p:attrName>
                                        </p:attrNameLst>
                                      </p:cBhvr>
                                      <p:to>
                                        <p:strVal val="visible"/>
                                      </p:to>
                                    </p:set>
                                    <p:animEffect transition="in" filter="fade">
                                      <p:cBhvr>
                                        <p:cTn id="7" dur="500"/>
                                        <p:tgtEl>
                                          <p:spTgt spid="650"/>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651"/>
                                        </p:tgtEl>
                                        <p:attrNameLst>
                                          <p:attrName>style.visibility</p:attrName>
                                        </p:attrNameLst>
                                      </p:cBhvr>
                                      <p:to>
                                        <p:strVal val="visible"/>
                                      </p:to>
                                    </p:set>
                                    <p:animEffect transition="in" filter="fade">
                                      <p:cBhvr>
                                        <p:cTn id="11" dur="500"/>
                                        <p:tgtEl>
                                          <p:spTgt spid="651"/>
                                        </p:tgtEl>
                                      </p:cBhvr>
                                    </p:animEffect>
                                  </p:childTnLst>
                                </p:cTn>
                              </p:par>
                            </p:childTnLst>
                          </p:cTn>
                        </p:par>
                        <p:par>
                          <p:cTn id="12" fill="hold">
                            <p:stCondLst>
                              <p:cond delay="1000"/>
                            </p:stCondLst>
                            <p:childTnLst>
                              <p:par>
                                <p:cTn id="13" presetID="23" presetClass="entr" presetSubtype="16" fill="hold" nodeType="afterEffect">
                                  <p:stCondLst>
                                    <p:cond delay="0"/>
                                  </p:stCondLst>
                                  <p:childTnLst>
                                    <p:set>
                                      <p:cBhvr>
                                        <p:cTn id="14" dur="1" fill="hold">
                                          <p:stCondLst>
                                            <p:cond delay="0"/>
                                          </p:stCondLst>
                                        </p:cTn>
                                        <p:tgtEl>
                                          <p:spTgt spid="654"/>
                                        </p:tgtEl>
                                        <p:attrNameLst>
                                          <p:attrName>style.visibility</p:attrName>
                                        </p:attrNameLst>
                                      </p:cBhvr>
                                      <p:to>
                                        <p:strVal val="visible"/>
                                      </p:to>
                                    </p:set>
                                    <p:anim calcmode="lin" valueType="num">
                                      <p:cBhvr additive="base">
                                        <p:cTn id="15" dur="500"/>
                                        <p:tgtEl>
                                          <p:spTgt spid="654"/>
                                        </p:tgtEl>
                                        <p:attrNameLst>
                                          <p:attrName>ppt_w</p:attrName>
                                        </p:attrNameLst>
                                      </p:cBhvr>
                                      <p:tavLst>
                                        <p:tav tm="0">
                                          <p:val>
                                            <p:strVal val="0"/>
                                          </p:val>
                                        </p:tav>
                                        <p:tav tm="100000">
                                          <p:val>
                                            <p:strVal val="#ppt_w"/>
                                          </p:val>
                                        </p:tav>
                                      </p:tavLst>
                                    </p:anim>
                                    <p:anim calcmode="lin" valueType="num">
                                      <p:cBhvr additive="base">
                                        <p:cTn id="16" dur="500"/>
                                        <p:tgtEl>
                                          <p:spTgt spid="654"/>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11"/>
        <p:cNvGrpSpPr/>
        <p:nvPr/>
      </p:nvGrpSpPr>
      <p:grpSpPr>
        <a:xfrm>
          <a:off x="0" y="0"/>
          <a:ext cx="0" cy="0"/>
          <a:chOff x="0" y="0"/>
          <a:chExt cx="0" cy="0"/>
        </a:xfrm>
      </p:grpSpPr>
      <p:sp>
        <p:nvSpPr>
          <p:cNvPr id="612" name="Google Shape;612;p71"/>
          <p:cNvSpPr txBox="1">
            <a:spLocks noGrp="1"/>
          </p:cNvSpPr>
          <p:nvPr>
            <p:ph type="title"/>
          </p:nvPr>
        </p:nvSpPr>
        <p:spPr>
          <a:xfrm>
            <a:off x="290457" y="363686"/>
            <a:ext cx="8132781" cy="535200"/>
          </a:xfrm>
          <a:prstGeom prst="rect">
            <a:avLst/>
          </a:prstGeom>
        </p:spPr>
        <p:txBody>
          <a:bodyPr spcFirstLastPara="1" wrap="square" lIns="91425" tIns="91425" rIns="91425" bIns="91425" anchor="t" anchorCtr="0">
            <a:noAutofit/>
          </a:bodyPr>
          <a:lstStyle/>
          <a:p>
            <a:r>
              <a:rPr lang="en-US" sz="1800" i="0" dirty="0">
                <a:effectLst/>
                <a:latin typeface="Times New Roman" panose="02020603050405020304" pitchFamily="18" charset="0"/>
                <a:ea typeface="Calibri" panose="020F0502020204030204" pitchFamily="34" charset="0"/>
                <a:cs typeface="Times New Roman" panose="02020603050405020304" pitchFamily="18" charset="0"/>
              </a:rPr>
              <a:t>JW Marriotts can meet up guest expectations through-</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dirty="0"/>
          </a:p>
        </p:txBody>
      </p:sp>
      <p:sp>
        <p:nvSpPr>
          <p:cNvPr id="615" name="Google Shape;615;p71"/>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10</a:t>
            </a:fld>
            <a:endParaRPr/>
          </a:p>
        </p:txBody>
      </p:sp>
      <p:graphicFrame>
        <p:nvGraphicFramePr>
          <p:cNvPr id="5" name="Diagram 4">
            <a:extLst>
              <a:ext uri="{FF2B5EF4-FFF2-40B4-BE49-F238E27FC236}">
                <a16:creationId xmlns:a16="http://schemas.microsoft.com/office/drawing/2014/main" id="{6D0FA6A4-9276-27C6-967A-8FD2FE73BD9A}"/>
              </a:ext>
            </a:extLst>
          </p:cNvPr>
          <p:cNvGraphicFramePr/>
          <p:nvPr>
            <p:extLst>
              <p:ext uri="{D42A27DB-BD31-4B8C-83A1-F6EECF244321}">
                <p14:modId xmlns:p14="http://schemas.microsoft.com/office/powerpoint/2010/main" val="282575625"/>
              </p:ext>
            </p:extLst>
          </p:nvPr>
        </p:nvGraphicFramePr>
        <p:xfrm>
          <a:off x="279500" y="898886"/>
          <a:ext cx="8498740" cy="34364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9CCB8D0E-4899-5C4D-D9B8-05FE4CCEEC5B}"/>
              </a:ext>
            </a:extLst>
          </p:cNvPr>
          <p:cNvGraphicFramePr/>
          <p:nvPr>
            <p:extLst>
              <p:ext uri="{D42A27DB-BD31-4B8C-83A1-F6EECF244321}">
                <p14:modId xmlns:p14="http://schemas.microsoft.com/office/powerpoint/2010/main" val="1685337800"/>
              </p:ext>
            </p:extLst>
          </p:nvPr>
        </p:nvGraphicFramePr>
        <p:xfrm>
          <a:off x="505610" y="803470"/>
          <a:ext cx="8132780" cy="21993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9" name="Diagram 8">
            <a:extLst>
              <a:ext uri="{FF2B5EF4-FFF2-40B4-BE49-F238E27FC236}">
                <a16:creationId xmlns:a16="http://schemas.microsoft.com/office/drawing/2014/main" id="{3AAC9932-BCCB-8839-5CC7-3E2785C2B9DC}"/>
              </a:ext>
            </a:extLst>
          </p:cNvPr>
          <p:cNvGraphicFramePr/>
          <p:nvPr>
            <p:extLst>
              <p:ext uri="{D42A27DB-BD31-4B8C-83A1-F6EECF244321}">
                <p14:modId xmlns:p14="http://schemas.microsoft.com/office/powerpoint/2010/main" val="2797193340"/>
              </p:ext>
            </p:extLst>
          </p:nvPr>
        </p:nvGraphicFramePr>
        <p:xfrm>
          <a:off x="505610" y="3144955"/>
          <a:ext cx="8132780" cy="1523863"/>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Shape 1324"/>
        <p:cNvGrpSpPr/>
        <p:nvPr/>
      </p:nvGrpSpPr>
      <p:grpSpPr>
        <a:xfrm>
          <a:off x="0" y="0"/>
          <a:ext cx="0" cy="0"/>
          <a:chOff x="0" y="0"/>
          <a:chExt cx="0" cy="0"/>
        </a:xfrm>
      </p:grpSpPr>
      <p:sp>
        <p:nvSpPr>
          <p:cNvPr id="1325" name="Google Shape;1325;p105"/>
          <p:cNvSpPr txBox="1">
            <a:spLocks noGrp="1"/>
          </p:cNvSpPr>
          <p:nvPr>
            <p:ph type="title"/>
          </p:nvPr>
        </p:nvSpPr>
        <p:spPr>
          <a:xfrm>
            <a:off x="1899395" y="430307"/>
            <a:ext cx="3925200" cy="1204855"/>
          </a:xfrm>
          <a:prstGeom prst="rect">
            <a:avLst/>
          </a:prstGeom>
          <a:solidFill>
            <a:schemeClr val="tx2"/>
          </a:solidFill>
        </p:spPr>
        <p:txBody>
          <a:bodyPr spcFirstLastPara="1" wrap="square" lIns="91425" tIns="91425" rIns="91425" bIns="91425" anchor="ctr" anchorCtr="0">
            <a:noAutofit/>
          </a:bodyPr>
          <a:lstStyle/>
          <a:p>
            <a:br>
              <a:rPr lang="en-US" dirty="0"/>
            </a:br>
            <a:r>
              <a:rPr lang="en-US" dirty="0"/>
              <a:t>Conclusion</a:t>
            </a:r>
            <a:br>
              <a:rPr lang="en-US" dirty="0"/>
            </a:br>
            <a:endParaRPr dirty="0"/>
          </a:p>
        </p:txBody>
      </p:sp>
      <p:sp>
        <p:nvSpPr>
          <p:cNvPr id="1326" name="Google Shape;1326;p105"/>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11</a:t>
            </a:fld>
            <a:endParaRPr/>
          </a:p>
        </p:txBody>
      </p:sp>
      <p:sp>
        <p:nvSpPr>
          <p:cNvPr id="1327" name="Google Shape;1327;p105"/>
          <p:cNvSpPr txBox="1"/>
          <p:nvPr/>
        </p:nvSpPr>
        <p:spPr>
          <a:xfrm>
            <a:off x="2489725" y="1900526"/>
            <a:ext cx="5775537" cy="2840020"/>
          </a:xfrm>
          <a:prstGeom prst="rect">
            <a:avLst/>
          </a:prstGeom>
          <a:solidFill>
            <a:schemeClr val="tx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algn="ctr"/>
            <a:r>
              <a:rPr lang="en-US" sz="1800" dirty="0"/>
              <a:t>JW Marriotts hotel is nothing but the best experience for the guests which makes the guests at home feeling during residence. For this reason, it has had huge international fame and lodging business over the world for many years. In the end, it provides quality service, and hospitality as well as the best guest services in the hospitality industry (</a:t>
            </a:r>
            <a:r>
              <a:rPr lang="en-US" sz="1800" dirty="0" err="1"/>
              <a:t>Kaswengi</a:t>
            </a:r>
            <a:r>
              <a:rPr lang="en-US" sz="1800" dirty="0"/>
              <a:t> &amp; </a:t>
            </a:r>
            <a:r>
              <a:rPr lang="en-US" sz="1800" dirty="0" err="1"/>
              <a:t>Ingarao</a:t>
            </a:r>
            <a:r>
              <a:rPr lang="en-US" sz="1800" dirty="0"/>
              <a:t>, 2022).</a:t>
            </a:r>
          </a:p>
          <a:p>
            <a:pPr marL="0" lvl="0" indent="0" algn="ctr" rtl="0">
              <a:spcBef>
                <a:spcPts val="0"/>
              </a:spcBef>
              <a:spcAft>
                <a:spcPts val="0"/>
              </a:spcAft>
              <a:buNone/>
            </a:pPr>
            <a:endParaRPr sz="1200" b="1" i="1" dirty="0">
              <a:solidFill>
                <a:schemeClr val="dk1"/>
              </a:solidFill>
              <a:latin typeface="Cormorant Upright"/>
              <a:ea typeface="Cormorant Upright"/>
              <a:cs typeface="Cormorant Upright"/>
              <a:sym typeface="Cormorant Upright"/>
            </a:endParaRPr>
          </a:p>
        </p:txBody>
      </p:sp>
      <p:pic>
        <p:nvPicPr>
          <p:cNvPr id="1328" name="Google Shape;1328;p105"/>
          <p:cNvPicPr preferRelativeResize="0"/>
          <p:nvPr/>
        </p:nvPicPr>
        <p:blipFill rotWithShape="1">
          <a:blip r:embed="rId3">
            <a:alphaModFix/>
          </a:blip>
          <a:srcRect l="23983" t="13765" r="14249" b="4394"/>
          <a:stretch/>
        </p:blipFill>
        <p:spPr>
          <a:xfrm flipH="1">
            <a:off x="6734618" y="454508"/>
            <a:ext cx="1839600" cy="1371000"/>
          </a:xfrm>
          <a:prstGeom prst="round2DiagRect">
            <a:avLst>
              <a:gd name="adj1" fmla="val 35238"/>
              <a:gd name="adj2" fmla="val 0"/>
            </a:avLst>
          </a:prstGeom>
          <a:noFill/>
          <a:ln>
            <a:noFill/>
          </a:ln>
        </p:spPr>
      </p:pic>
      <p:pic>
        <p:nvPicPr>
          <p:cNvPr id="1329" name="Google Shape;1329;p105"/>
          <p:cNvPicPr preferRelativeResize="0"/>
          <p:nvPr/>
        </p:nvPicPr>
        <p:blipFill rotWithShape="1">
          <a:blip r:embed="rId4">
            <a:alphaModFix/>
          </a:blip>
          <a:srcRect t="24163" r="23365" b="43683"/>
          <a:stretch/>
        </p:blipFill>
        <p:spPr>
          <a:xfrm flipH="1">
            <a:off x="568300" y="2659987"/>
            <a:ext cx="1837800" cy="1371000"/>
          </a:xfrm>
          <a:prstGeom prst="round2DiagRect">
            <a:avLst>
              <a:gd name="adj1" fmla="val 26472"/>
              <a:gd name="adj2" fmla="val 0"/>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25"/>
                                        </p:tgtEl>
                                        <p:attrNameLst>
                                          <p:attrName>style.visibility</p:attrName>
                                        </p:attrNameLst>
                                      </p:cBhvr>
                                      <p:to>
                                        <p:strVal val="visible"/>
                                      </p:to>
                                    </p:set>
                                    <p:animEffect transition="in" filter="fade">
                                      <p:cBhvr>
                                        <p:cTn id="7" dur="500"/>
                                        <p:tgtEl>
                                          <p:spTgt spid="1325"/>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327"/>
                                        </p:tgtEl>
                                        <p:attrNameLst>
                                          <p:attrName>style.visibility</p:attrName>
                                        </p:attrNameLst>
                                      </p:cBhvr>
                                      <p:to>
                                        <p:strVal val="visible"/>
                                      </p:to>
                                    </p:set>
                                    <p:animEffect transition="in" filter="fade">
                                      <p:cBhvr>
                                        <p:cTn id="11" dur="500"/>
                                        <p:tgtEl>
                                          <p:spTgt spid="1327"/>
                                        </p:tgtEl>
                                      </p:cBhvr>
                                    </p:animEffect>
                                  </p:childTnLst>
                                </p:cTn>
                              </p:par>
                            </p:childTnLst>
                          </p:cTn>
                        </p:par>
                        <p:par>
                          <p:cTn id="12" fill="hold">
                            <p:stCondLst>
                              <p:cond delay="1000"/>
                            </p:stCondLst>
                            <p:childTnLst>
                              <p:par>
                                <p:cTn id="13" presetID="23" presetClass="entr" presetSubtype="16" fill="hold" nodeType="afterEffect">
                                  <p:stCondLst>
                                    <p:cond delay="0"/>
                                  </p:stCondLst>
                                  <p:childTnLst>
                                    <p:set>
                                      <p:cBhvr>
                                        <p:cTn id="14" dur="1" fill="hold">
                                          <p:stCondLst>
                                            <p:cond delay="0"/>
                                          </p:stCondLst>
                                        </p:cTn>
                                        <p:tgtEl>
                                          <p:spTgt spid="1328"/>
                                        </p:tgtEl>
                                        <p:attrNameLst>
                                          <p:attrName>style.visibility</p:attrName>
                                        </p:attrNameLst>
                                      </p:cBhvr>
                                      <p:to>
                                        <p:strVal val="visible"/>
                                      </p:to>
                                    </p:set>
                                    <p:anim calcmode="lin" valueType="num">
                                      <p:cBhvr additive="base">
                                        <p:cTn id="15" dur="500"/>
                                        <p:tgtEl>
                                          <p:spTgt spid="1328"/>
                                        </p:tgtEl>
                                        <p:attrNameLst>
                                          <p:attrName>ppt_w</p:attrName>
                                        </p:attrNameLst>
                                      </p:cBhvr>
                                      <p:tavLst>
                                        <p:tav tm="0">
                                          <p:val>
                                            <p:strVal val="0"/>
                                          </p:val>
                                        </p:tav>
                                        <p:tav tm="100000">
                                          <p:val>
                                            <p:strVal val="#ppt_w"/>
                                          </p:val>
                                        </p:tav>
                                      </p:tavLst>
                                    </p:anim>
                                    <p:anim calcmode="lin" valueType="num">
                                      <p:cBhvr additive="base">
                                        <p:cTn id="16" dur="500"/>
                                        <p:tgtEl>
                                          <p:spTgt spid="1328"/>
                                        </p:tgtEl>
                                        <p:attrNameLst>
                                          <p:attrName>ppt_h</p:attrName>
                                        </p:attrNameLst>
                                      </p:cBhvr>
                                      <p:tavLst>
                                        <p:tav tm="0">
                                          <p:val>
                                            <p:strVal val="0"/>
                                          </p:val>
                                        </p:tav>
                                        <p:tav tm="100000">
                                          <p:val>
                                            <p:strVal val="#ppt_h"/>
                                          </p:val>
                                        </p:tav>
                                      </p:tavLst>
                                    </p:anim>
                                  </p:childTnLst>
                                </p:cTn>
                              </p:par>
                            </p:childTnLst>
                          </p:cTn>
                        </p:par>
                        <p:par>
                          <p:cTn id="17" fill="hold">
                            <p:stCondLst>
                              <p:cond delay="1500"/>
                            </p:stCondLst>
                            <p:childTnLst>
                              <p:par>
                                <p:cTn id="18" presetID="23" presetClass="entr" presetSubtype="16" fill="hold" nodeType="afterEffect">
                                  <p:stCondLst>
                                    <p:cond delay="0"/>
                                  </p:stCondLst>
                                  <p:childTnLst>
                                    <p:set>
                                      <p:cBhvr>
                                        <p:cTn id="19" dur="1" fill="hold">
                                          <p:stCondLst>
                                            <p:cond delay="0"/>
                                          </p:stCondLst>
                                        </p:cTn>
                                        <p:tgtEl>
                                          <p:spTgt spid="1329"/>
                                        </p:tgtEl>
                                        <p:attrNameLst>
                                          <p:attrName>style.visibility</p:attrName>
                                        </p:attrNameLst>
                                      </p:cBhvr>
                                      <p:to>
                                        <p:strVal val="visible"/>
                                      </p:to>
                                    </p:set>
                                    <p:anim calcmode="lin" valueType="num">
                                      <p:cBhvr additive="base">
                                        <p:cTn id="20" dur="500"/>
                                        <p:tgtEl>
                                          <p:spTgt spid="1329"/>
                                        </p:tgtEl>
                                        <p:attrNameLst>
                                          <p:attrName>ppt_w</p:attrName>
                                        </p:attrNameLst>
                                      </p:cBhvr>
                                      <p:tavLst>
                                        <p:tav tm="0">
                                          <p:val>
                                            <p:strVal val="0"/>
                                          </p:val>
                                        </p:tav>
                                        <p:tav tm="100000">
                                          <p:val>
                                            <p:strVal val="#ppt_w"/>
                                          </p:val>
                                        </p:tav>
                                      </p:tavLst>
                                    </p:anim>
                                    <p:anim calcmode="lin" valueType="num">
                                      <p:cBhvr additive="base">
                                        <p:cTn id="21" dur="500"/>
                                        <p:tgtEl>
                                          <p:spTgt spid="1329"/>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451"/>
        <p:cNvGrpSpPr/>
        <p:nvPr/>
      </p:nvGrpSpPr>
      <p:grpSpPr>
        <a:xfrm>
          <a:off x="0" y="0"/>
          <a:ext cx="0" cy="0"/>
          <a:chOff x="0" y="0"/>
          <a:chExt cx="0" cy="0"/>
        </a:xfrm>
      </p:grpSpPr>
      <p:sp>
        <p:nvSpPr>
          <p:cNvPr id="453" name="Google Shape;453;p60"/>
          <p:cNvSpPr txBox="1">
            <a:spLocks noGrp="1"/>
          </p:cNvSpPr>
          <p:nvPr>
            <p:ph type="title"/>
          </p:nvPr>
        </p:nvSpPr>
        <p:spPr>
          <a:xfrm>
            <a:off x="429973" y="358849"/>
            <a:ext cx="8164827" cy="620724"/>
          </a:xfrm>
          <a:prstGeom prst="rect">
            <a:avLst/>
          </a:prstGeom>
          <a:solidFill>
            <a:schemeClr val="bg2"/>
          </a:solidFill>
        </p:spPr>
        <p:txBody>
          <a:bodyPr spcFirstLastPara="1" wrap="square" lIns="91425" tIns="91425" rIns="91425" bIns="91425" anchor="t" anchorCtr="0">
            <a:noAutofit/>
          </a:bodyPr>
          <a:lstStyle/>
          <a:p>
            <a:pPr algn="ctr"/>
            <a:r>
              <a:rPr lang="en-US" i="0" dirty="0"/>
              <a:t>References</a:t>
            </a:r>
            <a:br>
              <a:rPr lang="en-US" dirty="0"/>
            </a:br>
            <a:endParaRPr dirty="0">
              <a:solidFill>
                <a:srgbClr val="0070C0"/>
              </a:solidFill>
            </a:endParaRPr>
          </a:p>
        </p:txBody>
      </p:sp>
      <p:sp>
        <p:nvSpPr>
          <p:cNvPr id="454" name="Google Shape;454;p60"/>
          <p:cNvSpPr txBox="1">
            <a:spLocks noGrp="1"/>
          </p:cNvSpPr>
          <p:nvPr>
            <p:ph type="subTitle" idx="1"/>
          </p:nvPr>
        </p:nvSpPr>
        <p:spPr>
          <a:xfrm>
            <a:off x="429974" y="1098890"/>
            <a:ext cx="4002178" cy="3747480"/>
          </a:xfrm>
          <a:prstGeom prst="rect">
            <a:avLst/>
          </a:prstGeom>
          <a:solidFill>
            <a:schemeClr val="bg2">
              <a:lumMod val="90000"/>
            </a:schemeClr>
          </a:solidFill>
        </p:spPr>
        <p:txBody>
          <a:bodyPr spcFirstLastPara="1" wrap="square" lIns="91425" tIns="91425" rIns="91425" bIns="91425" anchor="t" anchorCtr="0">
            <a:noAutofit/>
          </a:bodyPr>
          <a:lstStyle/>
          <a:p>
            <a:r>
              <a:rPr lang="en-US" sz="1200" dirty="0"/>
              <a:t>Celine, M. (2019) </a:t>
            </a:r>
            <a:r>
              <a:rPr lang="en-US" sz="1200" i="1" dirty="0"/>
              <a:t>Pet in peril</a:t>
            </a:r>
            <a:r>
              <a:rPr lang="en-US" sz="1200" dirty="0"/>
              <a:t>. Toronto: Worldwide. </a:t>
            </a:r>
          </a:p>
          <a:p>
            <a:r>
              <a:rPr lang="en-US" sz="1200" dirty="0" err="1"/>
              <a:t>Kaswengi</a:t>
            </a:r>
            <a:r>
              <a:rPr lang="en-US" sz="1200" dirty="0"/>
              <a:t>, J. and </a:t>
            </a:r>
            <a:r>
              <a:rPr lang="en-US" sz="1200" dirty="0" err="1"/>
              <a:t>Ingarao</a:t>
            </a:r>
            <a:r>
              <a:rPr lang="en-US" sz="1200" dirty="0"/>
              <a:t>, A. (2022) </a:t>
            </a:r>
            <a:r>
              <a:rPr lang="en-US" sz="1200" i="1" dirty="0"/>
              <a:t>Brand, label, and product intelligence: Second international conference, </a:t>
            </a:r>
            <a:r>
              <a:rPr lang="en-US" sz="1200" i="1" dirty="0" err="1"/>
              <a:t>cobli</a:t>
            </a:r>
            <a:r>
              <a:rPr lang="en-US" sz="1200" i="1" dirty="0"/>
              <a:t> 2021</a:t>
            </a:r>
            <a:r>
              <a:rPr lang="en-US" sz="1200" dirty="0"/>
              <a:t>. Cham: Springer International Publishing AG. </a:t>
            </a:r>
          </a:p>
          <a:p>
            <a:r>
              <a:rPr lang="en-US" sz="1200" dirty="0"/>
              <a:t>Kozak, M. and Kozak, N. (2016) </a:t>
            </a:r>
            <a:r>
              <a:rPr lang="en-US" sz="1200" i="1" dirty="0"/>
              <a:t>Tourist </a:t>
            </a:r>
            <a:r>
              <a:rPr lang="en-US" sz="1200" i="1" dirty="0" err="1"/>
              <a:t>behaviour</a:t>
            </a:r>
            <a:r>
              <a:rPr lang="en-US" sz="1200" i="1" dirty="0"/>
              <a:t>: An international perspective</a:t>
            </a:r>
            <a:r>
              <a:rPr lang="en-US" sz="1200" dirty="0"/>
              <a:t>. Wallingford, </a:t>
            </a:r>
            <a:r>
              <a:rPr lang="en-US" sz="1200" dirty="0" err="1"/>
              <a:t>Oxfordshire</a:t>
            </a:r>
            <a:r>
              <a:rPr lang="en-US" sz="1200" dirty="0"/>
              <a:t>, UK: CABI. </a:t>
            </a:r>
          </a:p>
          <a:p>
            <a:r>
              <a:rPr lang="en-US" sz="1200" dirty="0"/>
              <a:t>Mack, A. (2022) </a:t>
            </a:r>
            <a:r>
              <a:rPr lang="en-US" sz="1200" i="1" dirty="0"/>
              <a:t>Hospitality</a:t>
            </a:r>
            <a:r>
              <a:rPr lang="en-US" sz="1200" dirty="0"/>
              <a:t>. Baltimore, MD: Johns Hopkins University Press. </a:t>
            </a:r>
          </a:p>
          <a:p>
            <a:r>
              <a:rPr lang="en-US" sz="1200" dirty="0" err="1"/>
              <a:t>Milburne</a:t>
            </a:r>
            <a:r>
              <a:rPr lang="en-US" sz="1200" dirty="0"/>
              <a:t>, M., Rae, J. and Marsh, N. (2020) </a:t>
            </a:r>
            <a:r>
              <a:rPr lang="en-US" sz="1200" i="1" dirty="0"/>
              <a:t>Aussie heroes: Devilish deals</a:t>
            </a:r>
            <a:r>
              <a:rPr lang="en-US" sz="1200" dirty="0"/>
              <a:t>. Sydney, NSW: Mills &amp; Boon. </a:t>
            </a:r>
          </a:p>
          <a:p>
            <a:r>
              <a:rPr lang="en-US" sz="1200" dirty="0"/>
              <a:t>Minor, K.B. (2017) </a:t>
            </a:r>
            <a:r>
              <a:rPr lang="en-US" sz="1200" i="1" dirty="0"/>
              <a:t>Hospitable or hostile?: The impact of daily deals in the hotel sector of the hospitality industry</a:t>
            </a:r>
            <a:r>
              <a:rPr lang="en-US" sz="1200" dirty="0"/>
              <a:t>. </a:t>
            </a:r>
          </a:p>
          <a:p>
            <a:pPr marL="0" lvl="0" indent="0" algn="l" rtl="0">
              <a:spcBef>
                <a:spcPts val="0"/>
              </a:spcBef>
              <a:spcAft>
                <a:spcPts val="0"/>
              </a:spcAft>
              <a:buNone/>
            </a:pPr>
            <a:endParaRPr dirty="0"/>
          </a:p>
        </p:txBody>
      </p:sp>
      <p:sp>
        <p:nvSpPr>
          <p:cNvPr id="455" name="Google Shape;455;p60"/>
          <p:cNvSpPr txBox="1">
            <a:spLocks noGrp="1"/>
          </p:cNvSpPr>
          <p:nvPr>
            <p:ph type="sldNum" idx="12"/>
          </p:nvPr>
        </p:nvSpPr>
        <p:spPr>
          <a:xfrm>
            <a:off x="8325100" y="4328700"/>
            <a:ext cx="539400" cy="535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12</a:t>
            </a:fld>
            <a:endParaRPr/>
          </a:p>
        </p:txBody>
      </p:sp>
      <p:sp>
        <p:nvSpPr>
          <p:cNvPr id="457" name="Google Shape;457;p60"/>
          <p:cNvSpPr/>
          <p:nvPr/>
        </p:nvSpPr>
        <p:spPr>
          <a:xfrm>
            <a:off x="6667275" y="1266575"/>
            <a:ext cx="1035600" cy="10356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Google Shape;454;p60">
            <a:extLst>
              <a:ext uri="{FF2B5EF4-FFF2-40B4-BE49-F238E27FC236}">
                <a16:creationId xmlns:a16="http://schemas.microsoft.com/office/drawing/2014/main" id="{922727C9-03E6-3A24-0B91-9483544AA9B0}"/>
              </a:ext>
            </a:extLst>
          </p:cNvPr>
          <p:cNvSpPr txBox="1">
            <a:spLocks/>
          </p:cNvSpPr>
          <p:nvPr/>
        </p:nvSpPr>
        <p:spPr>
          <a:xfrm>
            <a:off x="4711849" y="1116418"/>
            <a:ext cx="3882951" cy="3747481"/>
          </a:xfrm>
          <a:prstGeom prst="rect">
            <a:avLst/>
          </a:prstGeom>
          <a:solidFill>
            <a:schemeClr val="bg2">
              <a:lumMod val="90000"/>
            </a:schemeClr>
          </a:solid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Karla"/>
              <a:buNone/>
              <a:defRPr sz="1600" b="0" i="0" u="none" strike="noStrike" cap="none">
                <a:solidFill>
                  <a:schemeClr val="dk1"/>
                </a:solidFill>
                <a:latin typeface="Karla"/>
                <a:ea typeface="Karla"/>
                <a:cs typeface="Karla"/>
                <a:sym typeface="Karla"/>
              </a:defRPr>
            </a:lvl1pPr>
            <a:lvl2pPr marL="914400" marR="0" lvl="1" indent="-317500" algn="ctr" rtl="0">
              <a:lnSpc>
                <a:spcPct val="100000"/>
              </a:lnSpc>
              <a:spcBef>
                <a:spcPts val="0"/>
              </a:spcBef>
              <a:spcAft>
                <a:spcPts val="0"/>
              </a:spcAft>
              <a:buClr>
                <a:schemeClr val="dk1"/>
              </a:buClr>
              <a:buSzPts val="1400"/>
              <a:buFont typeface="Karla"/>
              <a:buNone/>
              <a:defRPr sz="1400" b="0" i="0" u="none" strike="noStrike" cap="none">
                <a:solidFill>
                  <a:schemeClr val="dk1"/>
                </a:solidFill>
                <a:latin typeface="Karla"/>
                <a:ea typeface="Karla"/>
                <a:cs typeface="Karla"/>
                <a:sym typeface="Karla"/>
              </a:defRPr>
            </a:lvl2pPr>
            <a:lvl3pPr marL="1371600" marR="0" lvl="2" indent="-317500" algn="ctr" rtl="0">
              <a:lnSpc>
                <a:spcPct val="100000"/>
              </a:lnSpc>
              <a:spcBef>
                <a:spcPts val="0"/>
              </a:spcBef>
              <a:spcAft>
                <a:spcPts val="0"/>
              </a:spcAft>
              <a:buClr>
                <a:schemeClr val="dk1"/>
              </a:buClr>
              <a:buSzPts val="1400"/>
              <a:buFont typeface="Karla"/>
              <a:buNone/>
              <a:defRPr sz="1400" b="0" i="0" u="none" strike="noStrike" cap="none">
                <a:solidFill>
                  <a:schemeClr val="dk1"/>
                </a:solidFill>
                <a:latin typeface="Karla"/>
                <a:ea typeface="Karla"/>
                <a:cs typeface="Karla"/>
                <a:sym typeface="Karla"/>
              </a:defRPr>
            </a:lvl3pPr>
            <a:lvl4pPr marL="1828800" marR="0" lvl="3" indent="-317500" algn="ctr" rtl="0">
              <a:lnSpc>
                <a:spcPct val="100000"/>
              </a:lnSpc>
              <a:spcBef>
                <a:spcPts val="0"/>
              </a:spcBef>
              <a:spcAft>
                <a:spcPts val="0"/>
              </a:spcAft>
              <a:buClr>
                <a:schemeClr val="dk1"/>
              </a:buClr>
              <a:buSzPts val="1400"/>
              <a:buFont typeface="Karla"/>
              <a:buNone/>
              <a:defRPr sz="1400" b="0" i="0" u="none" strike="noStrike" cap="none">
                <a:solidFill>
                  <a:schemeClr val="dk1"/>
                </a:solidFill>
                <a:latin typeface="Karla"/>
                <a:ea typeface="Karla"/>
                <a:cs typeface="Karla"/>
                <a:sym typeface="Karla"/>
              </a:defRPr>
            </a:lvl4pPr>
            <a:lvl5pPr marL="2286000" marR="0" lvl="4" indent="-317500" algn="ctr" rtl="0">
              <a:lnSpc>
                <a:spcPct val="100000"/>
              </a:lnSpc>
              <a:spcBef>
                <a:spcPts val="0"/>
              </a:spcBef>
              <a:spcAft>
                <a:spcPts val="0"/>
              </a:spcAft>
              <a:buClr>
                <a:schemeClr val="dk1"/>
              </a:buClr>
              <a:buSzPts val="1400"/>
              <a:buFont typeface="Karla"/>
              <a:buNone/>
              <a:defRPr sz="1400" b="0" i="0" u="none" strike="noStrike" cap="none">
                <a:solidFill>
                  <a:schemeClr val="dk1"/>
                </a:solidFill>
                <a:latin typeface="Karla"/>
                <a:ea typeface="Karla"/>
                <a:cs typeface="Karla"/>
                <a:sym typeface="Karla"/>
              </a:defRPr>
            </a:lvl5pPr>
            <a:lvl6pPr marL="2743200" marR="0" lvl="5" indent="-317500" algn="ctr" rtl="0">
              <a:lnSpc>
                <a:spcPct val="100000"/>
              </a:lnSpc>
              <a:spcBef>
                <a:spcPts val="0"/>
              </a:spcBef>
              <a:spcAft>
                <a:spcPts val="0"/>
              </a:spcAft>
              <a:buClr>
                <a:schemeClr val="dk1"/>
              </a:buClr>
              <a:buSzPts val="1400"/>
              <a:buFont typeface="Karla"/>
              <a:buNone/>
              <a:defRPr sz="1400" b="0" i="0" u="none" strike="noStrike" cap="none">
                <a:solidFill>
                  <a:schemeClr val="dk1"/>
                </a:solidFill>
                <a:latin typeface="Karla"/>
                <a:ea typeface="Karla"/>
                <a:cs typeface="Karla"/>
                <a:sym typeface="Karla"/>
              </a:defRPr>
            </a:lvl6pPr>
            <a:lvl7pPr marL="3200400" marR="0" lvl="6" indent="-317500" algn="ctr" rtl="0">
              <a:lnSpc>
                <a:spcPct val="100000"/>
              </a:lnSpc>
              <a:spcBef>
                <a:spcPts val="0"/>
              </a:spcBef>
              <a:spcAft>
                <a:spcPts val="0"/>
              </a:spcAft>
              <a:buClr>
                <a:schemeClr val="dk1"/>
              </a:buClr>
              <a:buSzPts val="1400"/>
              <a:buFont typeface="Karla"/>
              <a:buNone/>
              <a:defRPr sz="1400" b="0" i="0" u="none" strike="noStrike" cap="none">
                <a:solidFill>
                  <a:schemeClr val="dk1"/>
                </a:solidFill>
                <a:latin typeface="Karla"/>
                <a:ea typeface="Karla"/>
                <a:cs typeface="Karla"/>
                <a:sym typeface="Karla"/>
              </a:defRPr>
            </a:lvl7pPr>
            <a:lvl8pPr marL="3657600" marR="0" lvl="7" indent="-317500" algn="ctr" rtl="0">
              <a:lnSpc>
                <a:spcPct val="100000"/>
              </a:lnSpc>
              <a:spcBef>
                <a:spcPts val="0"/>
              </a:spcBef>
              <a:spcAft>
                <a:spcPts val="0"/>
              </a:spcAft>
              <a:buClr>
                <a:schemeClr val="dk1"/>
              </a:buClr>
              <a:buSzPts val="1400"/>
              <a:buFont typeface="Karla"/>
              <a:buNone/>
              <a:defRPr sz="1400" b="0" i="0" u="none" strike="noStrike" cap="none">
                <a:solidFill>
                  <a:schemeClr val="dk1"/>
                </a:solidFill>
                <a:latin typeface="Karla"/>
                <a:ea typeface="Karla"/>
                <a:cs typeface="Karla"/>
                <a:sym typeface="Karla"/>
              </a:defRPr>
            </a:lvl8pPr>
            <a:lvl9pPr marL="4114800" marR="0" lvl="8" indent="-317500" algn="ctr" rtl="0">
              <a:lnSpc>
                <a:spcPct val="100000"/>
              </a:lnSpc>
              <a:spcBef>
                <a:spcPts val="0"/>
              </a:spcBef>
              <a:spcAft>
                <a:spcPts val="0"/>
              </a:spcAft>
              <a:buClr>
                <a:schemeClr val="dk1"/>
              </a:buClr>
              <a:buSzPts val="1400"/>
              <a:buFont typeface="Karla"/>
              <a:buNone/>
              <a:defRPr sz="1400" b="0" i="0" u="none" strike="noStrike" cap="none">
                <a:solidFill>
                  <a:schemeClr val="dk1"/>
                </a:solidFill>
                <a:latin typeface="Karla"/>
                <a:ea typeface="Karla"/>
                <a:cs typeface="Karla"/>
                <a:sym typeface="Karla"/>
              </a:defRPr>
            </a:lvl9pPr>
          </a:lstStyle>
          <a:p>
            <a:r>
              <a:rPr lang="en-US" sz="1200" dirty="0" err="1"/>
              <a:t>Parzych</a:t>
            </a:r>
            <a:r>
              <a:rPr lang="en-US" sz="1200" dirty="0"/>
              <a:t>, K. and </a:t>
            </a:r>
            <a:r>
              <a:rPr lang="en-US" sz="1200" dirty="0" err="1"/>
              <a:t>Brkić-Vejmelka</a:t>
            </a:r>
            <a:r>
              <a:rPr lang="en-US" sz="1200" dirty="0"/>
              <a:t>, J. (2020) “Guests’ assessment of hotel facilities and services: Zadar Case Study,” </a:t>
            </a:r>
            <a:r>
              <a:rPr lang="en-US" sz="1200" i="1" dirty="0"/>
              <a:t>European Journal of Tourism, Hospitality and Recreation</a:t>
            </a:r>
            <a:r>
              <a:rPr lang="en-US" sz="1200" dirty="0"/>
              <a:t>, 10(3), pp. 241–250. Available at: https://doi.org/10.2478/ejthr-2020-0021. </a:t>
            </a:r>
          </a:p>
          <a:p>
            <a:r>
              <a:rPr lang="en-US" sz="1200" dirty="0"/>
              <a:t>Raghubalan, G. and Raghubalan, S. (2015) </a:t>
            </a:r>
            <a:r>
              <a:rPr lang="en-US" sz="1200" i="1" dirty="0"/>
              <a:t>Hotel Housekeeping: Operations and Management</a:t>
            </a:r>
            <a:r>
              <a:rPr lang="en-US" sz="1200" dirty="0"/>
              <a:t>. New Delhi, India: Oxford University Press. </a:t>
            </a:r>
          </a:p>
          <a:p>
            <a:r>
              <a:rPr lang="en-US" sz="1200" dirty="0"/>
              <a:t>Wood, R.C. (2017) “Facilities management,” </a:t>
            </a:r>
            <a:r>
              <a:rPr lang="en-US" sz="1200" i="1" dirty="0"/>
              <a:t>Hotel Accommodation Management</a:t>
            </a:r>
            <a:r>
              <a:rPr lang="en-US" sz="1200" dirty="0"/>
              <a:t>, pp. 177–190. Available at: https://doi.org/10.4324/9781315169965-14. </a:t>
            </a:r>
          </a:p>
          <a:p>
            <a:r>
              <a:rPr lang="en-US" sz="1200" dirty="0"/>
              <a:t>Yusuf, C.F. and </a:t>
            </a:r>
            <a:r>
              <a:rPr lang="en-US" sz="1200" dirty="0" err="1"/>
              <a:t>Mambuhu</a:t>
            </a:r>
            <a:r>
              <a:rPr lang="en-US" sz="1200" dirty="0"/>
              <a:t>, N.M. (2020) “Services Marketing Mix Services Satisfaction Hotel </a:t>
            </a:r>
            <a:r>
              <a:rPr lang="en-US" sz="1200" dirty="0" err="1"/>
              <a:t>Ini</a:t>
            </a:r>
            <a:r>
              <a:rPr lang="en-US" sz="1200" dirty="0"/>
              <a:t> </a:t>
            </a:r>
            <a:r>
              <a:rPr lang="en-US" sz="1200" dirty="0" err="1"/>
              <a:t>Luwuk</a:t>
            </a:r>
            <a:r>
              <a:rPr lang="en-US" sz="1200" dirty="0"/>
              <a:t> (case study hotel </a:t>
            </a:r>
            <a:r>
              <a:rPr lang="en-US" sz="1200" dirty="0" err="1"/>
              <a:t>estrella</a:t>
            </a:r>
            <a:r>
              <a:rPr lang="en-US" sz="1200" dirty="0"/>
              <a:t>, Hotel </a:t>
            </a:r>
            <a:r>
              <a:rPr lang="en-US" sz="1200" dirty="0" err="1"/>
              <a:t>Santika</a:t>
            </a:r>
            <a:r>
              <a:rPr lang="en-US" sz="1200" dirty="0"/>
              <a:t>, and Swiss Bel Inn),” </a:t>
            </a:r>
            <a:r>
              <a:rPr lang="en-US" sz="1200" i="1" dirty="0"/>
              <a:t>Journal of Industrial Engineering Management</a:t>
            </a:r>
            <a:r>
              <a:rPr lang="en-US" sz="1200" dirty="0"/>
              <a:t>, 5(2), pp. 43–52. Available at: https://doi.org/10.33536/jiem.v5i2.668. </a:t>
            </a:r>
          </a:p>
        </p:txBody>
      </p:sp>
    </p:spTree>
    <p:extLst>
      <p:ext uri="{BB962C8B-B14F-4D97-AF65-F5344CB8AC3E}">
        <p14:creationId xmlns:p14="http://schemas.microsoft.com/office/powerpoint/2010/main" val="3193373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53"/>
                                        </p:tgtEl>
                                        <p:attrNameLst>
                                          <p:attrName>style.visibility</p:attrName>
                                        </p:attrNameLst>
                                      </p:cBhvr>
                                      <p:to>
                                        <p:strVal val="visible"/>
                                      </p:to>
                                    </p:set>
                                    <p:animEffect transition="in" filter="fade">
                                      <p:cBhvr>
                                        <p:cTn id="7" dur="500"/>
                                        <p:tgtEl>
                                          <p:spTgt spid="453"/>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54"/>
                                        </p:tgtEl>
                                        <p:attrNameLst>
                                          <p:attrName>style.visibility</p:attrName>
                                        </p:attrNameLst>
                                      </p:cBhvr>
                                      <p:to>
                                        <p:strVal val="visible"/>
                                      </p:to>
                                    </p:set>
                                    <p:animEffect transition="in" filter="fade">
                                      <p:cBhvr>
                                        <p:cTn id="11" dur="500"/>
                                        <p:tgtEl>
                                          <p:spTgt spid="454"/>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457"/>
                                        </p:tgtEl>
                                        <p:attrNameLst>
                                          <p:attrName>style.visibility</p:attrName>
                                        </p:attrNameLst>
                                      </p:cBhvr>
                                      <p:to>
                                        <p:strVal val="visible"/>
                                      </p:to>
                                    </p:set>
                                    <p:animEffect transition="in" filter="fade">
                                      <p:cBhvr>
                                        <p:cTn id="15" dur="500"/>
                                        <p:tgtEl>
                                          <p:spTgt spid="457"/>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1459"/>
        <p:cNvGrpSpPr/>
        <p:nvPr/>
      </p:nvGrpSpPr>
      <p:grpSpPr>
        <a:xfrm>
          <a:off x="0" y="0"/>
          <a:ext cx="0" cy="0"/>
          <a:chOff x="0" y="0"/>
          <a:chExt cx="0" cy="0"/>
        </a:xfrm>
      </p:grpSpPr>
      <p:sp>
        <p:nvSpPr>
          <p:cNvPr id="1461" name="Google Shape;1461;p113"/>
          <p:cNvSpPr txBox="1">
            <a:spLocks noGrp="1"/>
          </p:cNvSpPr>
          <p:nvPr>
            <p:ph type="ctrTitle"/>
          </p:nvPr>
        </p:nvSpPr>
        <p:spPr>
          <a:xfrm>
            <a:off x="2236362" y="436819"/>
            <a:ext cx="4284000" cy="907887"/>
          </a:xfrm>
          <a:prstGeom prst="rect">
            <a:avLst/>
          </a:prstGeom>
          <a:solidFill>
            <a:schemeClr val="bg2">
              <a:lumMod val="75000"/>
            </a:scheme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US" dirty="0"/>
              <a:t>Thank you!</a:t>
            </a:r>
            <a:endParaRPr dirty="0"/>
          </a:p>
        </p:txBody>
      </p:sp>
      <p:pic>
        <p:nvPicPr>
          <p:cNvPr id="1463" name="Google Shape;1463;p113"/>
          <p:cNvPicPr preferRelativeResize="0"/>
          <p:nvPr/>
        </p:nvPicPr>
        <p:blipFill rotWithShape="1">
          <a:blip r:embed="rId3">
            <a:alphaModFix/>
          </a:blip>
          <a:srcRect l="34448" t="16072" r="2654" b="18801"/>
          <a:stretch/>
        </p:blipFill>
        <p:spPr>
          <a:xfrm>
            <a:off x="2430000" y="1432185"/>
            <a:ext cx="1819800" cy="3349800"/>
          </a:xfrm>
          <a:prstGeom prst="snipRoundRect">
            <a:avLst>
              <a:gd name="adj1" fmla="val 50000"/>
              <a:gd name="adj2" fmla="val 0"/>
            </a:avLst>
          </a:prstGeom>
          <a:noFill/>
          <a:ln>
            <a:noFill/>
          </a:ln>
        </p:spPr>
      </p:pic>
      <p:pic>
        <p:nvPicPr>
          <p:cNvPr id="1464" name="Google Shape;1464;p113"/>
          <p:cNvPicPr preferRelativeResize="0"/>
          <p:nvPr/>
        </p:nvPicPr>
        <p:blipFill rotWithShape="1">
          <a:blip r:embed="rId4">
            <a:alphaModFix/>
          </a:blip>
          <a:srcRect l="50941" r="18500"/>
          <a:stretch/>
        </p:blipFill>
        <p:spPr>
          <a:xfrm flipH="1">
            <a:off x="4249800" y="1432185"/>
            <a:ext cx="1819800" cy="3349800"/>
          </a:xfrm>
          <a:prstGeom prst="snipRoundRect">
            <a:avLst>
              <a:gd name="adj1" fmla="val 50000"/>
              <a:gd name="adj2" fmla="val 0"/>
            </a:avLst>
          </a:prstGeom>
          <a:noFill/>
          <a:ln>
            <a:noFill/>
          </a:ln>
        </p:spPr>
      </p:pic>
    </p:spTree>
  </p:cSld>
  <p:clrMapOvr>
    <a:masterClrMapping/>
  </p:clrMapOvr>
</p:sld>
</file>

<file path=ppt/theme/theme1.xml><?xml version="1.0" encoding="utf-8"?>
<a:theme xmlns:a="http://schemas.openxmlformats.org/drawingml/2006/main" name="Boutique Hotel Pitch Deck XL by Slidesgo">
  <a:themeElements>
    <a:clrScheme name="Simple Light">
      <a:dk1>
        <a:srgbClr val="1D1B1B"/>
      </a:dk1>
      <a:lt1>
        <a:srgbClr val="FFFFFF"/>
      </a:lt1>
      <a:dk2>
        <a:srgbClr val="E2EFF0"/>
      </a:dk2>
      <a:lt2>
        <a:srgbClr val="E5CEBD"/>
      </a:lt2>
      <a:accent1>
        <a:srgbClr val="A5BDC0"/>
      </a:accent1>
      <a:accent2>
        <a:srgbClr val="B0B4A7"/>
      </a:accent2>
      <a:accent3>
        <a:srgbClr val="C3B2A5"/>
      </a:accent3>
      <a:accent4>
        <a:srgbClr val="83867B"/>
      </a:accent4>
      <a:accent5>
        <a:srgbClr val="FFFFFF"/>
      </a:accent5>
      <a:accent6>
        <a:srgbClr val="FFFFFF"/>
      </a:accent6>
      <a:hlink>
        <a:srgbClr val="1D1B1B"/>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1254</TotalTime>
  <Words>2047</Words>
  <Application>Microsoft Office PowerPoint</Application>
  <PresentationFormat>On-screen Show (16:9)</PresentationFormat>
  <Paragraphs>124</Paragraphs>
  <Slides>13</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Calibri Light</vt:lpstr>
      <vt:lpstr>Times New Roman</vt:lpstr>
      <vt:lpstr>Calibri</vt:lpstr>
      <vt:lpstr>Arial</vt:lpstr>
      <vt:lpstr>Bebas Neue</vt:lpstr>
      <vt:lpstr>Helvetica</vt:lpstr>
      <vt:lpstr>Karla</vt:lpstr>
      <vt:lpstr>Wingdings</vt:lpstr>
      <vt:lpstr>Cormorant Upright</vt:lpstr>
      <vt:lpstr>Boutique Hotel Pitch Deck XL by Slidesgo</vt:lpstr>
      <vt:lpstr>  BMIH4003 Hospitality and Guest Services  The role and importance of quality service, hospitality, and guest services in the hospitality industry based on JW Marriotts </vt:lpstr>
      <vt:lpstr>Table of contents</vt:lpstr>
      <vt:lpstr>Introduction</vt:lpstr>
      <vt:lpstr>Identification of the JW Marriotts main consumers </vt:lpstr>
      <vt:lpstr>Outline of the nature, scope, and role of the guest services as well as facilities that are provided to the guests by JW Marriotts </vt:lpstr>
      <vt:lpstr>PowerPoint Presentation</vt:lpstr>
      <vt:lpstr>PowerPoint Presentation</vt:lpstr>
      <vt:lpstr>The need that helps in considering the role and function of guest services in general are-  </vt:lpstr>
      <vt:lpstr> The importance of hospitality and how JW Marriotts meet guest expectations </vt:lpstr>
      <vt:lpstr>JW Marriotts can meet up guest expectations through- </vt:lpstr>
      <vt:lpstr> Conclusion </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and Guest Services  The role and importance of quality service, hospitality, and guest services in the hospitality industry based on JW Marriotts</dc:title>
  <dc:creator>absaar choudhoury</dc:creator>
  <cp:lastModifiedBy>Showkoth</cp:lastModifiedBy>
  <cp:revision>3</cp:revision>
  <dcterms:modified xsi:type="dcterms:W3CDTF">2023-02-09T13:08:38Z</dcterms:modified>
</cp:coreProperties>
</file>