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crdownload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57" r:id="rId3"/>
    <p:sldId id="258" r:id="rId4"/>
    <p:sldId id="259" r:id="rId5"/>
    <p:sldId id="265" r:id="rId6"/>
    <p:sldId id="266" r:id="rId7"/>
    <p:sldId id="261" r:id="rId8"/>
    <p:sldId id="262" r:id="rId9"/>
    <p:sldId id="263" r:id="rId10"/>
    <p:sldId id="267" r:id="rId11"/>
    <p:sldId id="268" r:id="rId12"/>
    <p:sldId id="264" r:id="rId13"/>
    <p:sldId id="269" r:id="rId1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4FC-1498-4304-9810-04745E24B74D}" v="8" dt="2022-11-12T20:56:59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62" d="100"/>
          <a:sy n="62" d="100"/>
        </p:scale>
        <p:origin x="-1488" y="-6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" userId="ce39f077b7b925eb" providerId="LiveId" clId="{1664F4FC-1498-4304-9810-04745E24B74D}"/>
    <pc:docChg chg="undo custSel addSld modSld">
      <pc:chgData name="Alexandra Padure" userId="ce39f077b7b925eb" providerId="LiveId" clId="{1664F4FC-1498-4304-9810-04745E24B74D}" dt="2022-11-12T21:02:55.153" v="763" actId="14100"/>
      <pc:docMkLst>
        <pc:docMk/>
      </pc:docMkLst>
      <pc:sldChg chg="addSp delSp modSp mod">
        <pc:chgData name="Alexandra Padure" userId="ce39f077b7b925eb" providerId="LiveId" clId="{1664F4FC-1498-4304-9810-04745E24B74D}" dt="2022-11-12T20:56:59.784" v="736" actId="2711"/>
        <pc:sldMkLst>
          <pc:docMk/>
          <pc:sldMk cId="0" sldId="256"/>
        </pc:sldMkLst>
        <pc:spChg chg="add del mod">
          <ac:chgData name="Alexandra Padure" userId="ce39f077b7b925eb" providerId="LiveId" clId="{1664F4FC-1498-4304-9810-04745E24B74D}" dt="2022-11-12T20:55:43.638" v="666" actId="478"/>
          <ac:spMkLst>
            <pc:docMk/>
            <pc:sldMk cId="0" sldId="256"/>
            <ac:spMk id="2" creationId="{0AB1CF86-55CB-0D0E-86E2-9AD6E13C42B4}"/>
          </ac:spMkLst>
        </pc:spChg>
        <pc:spChg chg="add del mod">
          <ac:chgData name="Alexandra Padure" userId="ce39f077b7b925eb" providerId="LiveId" clId="{1664F4FC-1498-4304-9810-04745E24B74D}" dt="2022-11-12T20:55:22.783" v="604" actId="478"/>
          <ac:spMkLst>
            <pc:docMk/>
            <pc:sldMk cId="0" sldId="256"/>
            <ac:spMk id="3" creationId="{0FA7DCE4-3399-8B8D-D82B-EF155B6CAFA9}"/>
          </ac:spMkLst>
        </pc:spChg>
        <pc:spChg chg="add mod">
          <ac:chgData name="Alexandra Padure" userId="ce39f077b7b925eb" providerId="LiveId" clId="{1664F4FC-1498-4304-9810-04745E24B74D}" dt="2022-11-12T20:56:59.784" v="736" actId="2711"/>
          <ac:spMkLst>
            <pc:docMk/>
            <pc:sldMk cId="0" sldId="256"/>
            <ac:spMk id="4" creationId="{93270E0E-303A-01A7-6278-53179394D59E}"/>
          </ac:spMkLst>
        </pc:spChg>
        <pc:spChg chg="del mod">
          <ac:chgData name="Alexandra Padure" userId="ce39f077b7b925eb" providerId="LiveId" clId="{1664F4FC-1498-4304-9810-04745E24B74D}" dt="2022-11-12T20:55:47.414" v="667"/>
          <ac:spMkLst>
            <pc:docMk/>
            <pc:sldMk cId="0" sldId="256"/>
            <ac:spMk id="2051" creationId="{D63EA6C5-97B2-1A90-1597-D419286E965F}"/>
          </ac:spMkLst>
        </pc:spChg>
      </pc:sldChg>
      <pc:sldChg chg="addSp delSp modSp mod setBg setClrOvrMap">
        <pc:chgData name="Alexandra Padure" userId="ce39f077b7b925eb" providerId="LiveId" clId="{1664F4FC-1498-4304-9810-04745E24B74D}" dt="2022-11-12T20:52:48.331" v="522" actId="20577"/>
        <pc:sldMkLst>
          <pc:docMk/>
          <pc:sldMk cId="0" sldId="257"/>
        </pc:sldMkLst>
        <pc:spChg chg="add mod">
          <ac:chgData name="Alexandra Padure" userId="ce39f077b7b925eb" providerId="LiveId" clId="{1664F4FC-1498-4304-9810-04745E24B74D}" dt="2022-11-12T20:52:48.331" v="522" actId="20577"/>
          <ac:spMkLst>
            <pc:docMk/>
            <pc:sldMk cId="0" sldId="257"/>
            <ac:spMk id="3" creationId="{F17FE7AF-A558-7BD6-8ABF-F3DA0F27E0C6}"/>
          </ac:spMkLst>
        </pc:spChg>
        <pc:spChg chg="mod or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74" creationId="{E99DA8AF-90A8-233E-0F4C-A07DC0631F16}"/>
          </ac:spMkLst>
        </pc:spChg>
        <pc:spChg chg="del mod">
          <ac:chgData name="Alexandra Padure" userId="ce39f077b7b925eb" providerId="LiveId" clId="{1664F4FC-1498-4304-9810-04745E24B74D}" dt="2022-11-12T17:29:49.930" v="504"/>
          <ac:spMkLst>
            <pc:docMk/>
            <pc:sldMk cId="0" sldId="257"/>
            <ac:spMk id="3075" creationId="{8F0A9CAA-606E-1DAC-4CD3-879F73B52B65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1" creationId="{B5809B1F-0726-44C0-B0A1-7FCE2A129E20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3" creationId="{26EE9A0B-C601-4E3F-8541-29CA20DE1186}"/>
          </ac:spMkLst>
        </pc:spChg>
        <pc:spChg chg="add del">
          <ac:chgData name="Alexandra Padure" userId="ce39f077b7b925eb" providerId="LiveId" clId="{1664F4FC-1498-4304-9810-04745E24B74D}" dt="2022-11-12T20:48:25.111" v="511" actId="26606"/>
          <ac:spMkLst>
            <pc:docMk/>
            <pc:sldMk cId="0" sldId="257"/>
            <ac:spMk id="3085" creationId="{99F1FFA9-D672-408C-9220-ADEEC6ABDD09}"/>
          </ac:spMkLst>
        </pc:spChg>
        <pc:spChg chg="add del">
          <ac:chgData name="Alexandra Padure" userId="ce39f077b7b925eb" providerId="LiveId" clId="{1664F4FC-1498-4304-9810-04745E24B74D}" dt="2022-11-12T20:48:26.375" v="513" actId="26606"/>
          <ac:spMkLst>
            <pc:docMk/>
            <pc:sldMk cId="0" sldId="257"/>
            <ac:spMk id="3087" creationId="{CEF6118E-44FB-4509-B4D9-129052E4C6EE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89" creationId="{B5809B1F-0726-44C0-B0A1-7FCE2A129E20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90" creationId="{26EE9A0B-C601-4E3F-8541-29CA20DE1186}"/>
          </ac:spMkLst>
        </pc:spChg>
        <pc:picChg chg="add mod or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2" creationId="{AEC94314-6618-F91F-D51A-AFFB833B396F}"/>
          </ac:picMkLst>
        </pc:picChg>
        <pc:picChg chg="mo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3076" creationId="{0A7A916E-F282-621D-D26B-6514F1666BA6}"/>
          </ac:picMkLst>
        </pc:picChg>
      </pc:sldChg>
      <pc:sldChg chg="modSp mod">
        <pc:chgData name="Alexandra Padure" userId="ce39f077b7b925eb" providerId="LiveId" clId="{1664F4FC-1498-4304-9810-04745E24B74D}" dt="2022-11-12T17:30:28.634" v="505" actId="20577"/>
        <pc:sldMkLst>
          <pc:docMk/>
          <pc:sldMk cId="0" sldId="258"/>
        </pc:sldMkLst>
        <pc:spChg chg="mod">
          <ac:chgData name="Alexandra Padure" userId="ce39f077b7b925eb" providerId="LiveId" clId="{1664F4FC-1498-4304-9810-04745E24B74D}" dt="2022-11-12T17:30:28.634" v="505" actId="20577"/>
          <ac:spMkLst>
            <pc:docMk/>
            <pc:sldMk cId="0" sldId="258"/>
            <ac:spMk id="2" creationId="{DC888001-DBBA-94E0-0E97-3F14546F2E1F}"/>
          </ac:spMkLst>
        </pc:spChg>
      </pc:sldChg>
      <pc:sldChg chg="addSp modSp new mod modClrScheme chgLayout">
        <pc:chgData name="Alexandra Padure" userId="ce39f077b7b925eb" providerId="LiveId" clId="{1664F4FC-1498-4304-9810-04745E24B74D}" dt="2022-11-12T21:02:55.153" v="763" actId="14100"/>
        <pc:sldMkLst>
          <pc:docMk/>
          <pc:sldMk cId="2521795744" sldId="260"/>
        </pc:sldMkLst>
        <pc:spChg chg="add mod">
          <ac:chgData name="Alexandra Padure" userId="ce39f077b7b925eb" providerId="LiveId" clId="{1664F4FC-1498-4304-9810-04745E24B74D}" dt="2022-11-12T21:01:12.845" v="753" actId="20577"/>
          <ac:spMkLst>
            <pc:docMk/>
            <pc:sldMk cId="2521795744" sldId="260"/>
            <ac:spMk id="2" creationId="{BF1A30D3-0A84-E29A-9E55-BBFF35493A40}"/>
          </ac:spMkLst>
        </pc:spChg>
        <pc:spChg chg="add mod">
          <ac:chgData name="Alexandra Padure" userId="ce39f077b7b925eb" providerId="LiveId" clId="{1664F4FC-1498-4304-9810-04745E24B74D}" dt="2022-11-12T21:01:58.170" v="758" actId="1076"/>
          <ac:spMkLst>
            <pc:docMk/>
            <pc:sldMk cId="2521795744" sldId="260"/>
            <ac:spMk id="4" creationId="{3C478932-504B-87BD-8CE9-4DCC86439283}"/>
          </ac:spMkLst>
        </pc:spChg>
        <pc:spChg chg="add mod">
          <ac:chgData name="Alexandra Padure" userId="ce39f077b7b925eb" providerId="LiveId" clId="{1664F4FC-1498-4304-9810-04745E24B74D}" dt="2022-11-12T21:02:25.813" v="760" actId="1076"/>
          <ac:spMkLst>
            <pc:docMk/>
            <pc:sldMk cId="2521795744" sldId="260"/>
            <ac:spMk id="6" creationId="{41B7E000-BA22-5029-695E-DF1396A5E4EB}"/>
          </ac:spMkLst>
        </pc:spChg>
        <pc:spChg chg="add mod">
          <ac:chgData name="Alexandra Padure" userId="ce39f077b7b925eb" providerId="LiveId" clId="{1664F4FC-1498-4304-9810-04745E24B74D}" dt="2022-11-12T21:02:55.153" v="763" actId="14100"/>
          <ac:spMkLst>
            <pc:docMk/>
            <pc:sldMk cId="2521795744" sldId="260"/>
            <ac:spMk id="8" creationId="{D3C098D9-8D0A-DC5C-3812-9B7FA203DF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72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49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FFF39D"/>
                </a:solidFill>
              </a:rPr>
              <a:pPr/>
              <a:t>13/11/2022</a:t>
            </a:fld>
            <a:endParaRPr lang="en-GB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GB">
              <a:solidFill>
                <a:srgbClr val="FFF39D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9558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7748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9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1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5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21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5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4"/>
            <a:ext cx="22352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5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B580E6C-1581-422B-B666-FA9A026274C5}" type="datetimeFigureOut">
              <a:rPr lang="en-GB" smtClean="0">
                <a:solidFill>
                  <a:srgbClr val="575F6D"/>
                </a:solidFill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13/11/2022</a:t>
            </a:fld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B0729DD-D81C-4D2A-AF06-8D861FD54497}" type="slidenum">
              <a:rPr lang="en-GB" smtClean="0"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69968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crdownload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5-benefits-of-teamwork-in-the-workplace" TargetMode="External"/><Relationship Id="rId7" Type="http://schemas.openxmlformats.org/officeDocument/2006/relationships/hyperlink" Target="https://www.callcenter.com/9-ways-to-encourage-customers-to-give-feedback-118879.htm" TargetMode="External"/><Relationship Id="rId2" Type="http://schemas.openxmlformats.org/officeDocument/2006/relationships/hyperlink" Target="https://www.spiceworks.com/hr/engagement-retention/guest-article/effective-communication-in-the-workplace-how-and-wh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ulticall.in/how-to-overcome-the-seven-barriers-to-effective-communications/" TargetMode="External"/><Relationship Id="rId5" Type="http://schemas.openxmlformats.org/officeDocument/2006/relationships/hyperlink" Target="presentation%204002w.pptx" TargetMode="External"/><Relationship Id="rId4" Type="http://schemas.openxmlformats.org/officeDocument/2006/relationships/hyperlink" Target="https://hrmcmatrix.com/importance-of-teamwork-in-the-workplace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owbixmarketing.com/" TargetMode="External"/><Relationship Id="rId2" Type="http://schemas.openxmlformats.org/officeDocument/2006/relationships/hyperlink" Target="https://doi.org/10.5465/ame.1988.427725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municationtheory.org/shannon-and-weaver-model-of-communication/" TargetMode="External"/><Relationship Id="rId5" Type="http://schemas.openxmlformats.org/officeDocument/2006/relationships/hyperlink" Target="https://sm.pcmag.com/t/pcmag_uk/guide/t/the-best-v/the-best-video-conferencing-software-for-2022_8fy3.640.jpg" TargetMode="External"/><Relationship Id="rId4" Type="http://schemas.openxmlformats.org/officeDocument/2006/relationships/hyperlink" Target="4002%20-%20Copy.ppt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7435" y="1052739"/>
            <a:ext cx="10363200" cy="147002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Strategies for Effective Communication in a Business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Seeting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07968" y="3886200"/>
            <a:ext cx="6048672" cy="2135088"/>
          </a:xfrm>
        </p:spPr>
        <p:txBody>
          <a:bodyPr>
            <a:normAutofit/>
          </a:bodyPr>
          <a:lstStyle/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Alexandra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Padure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2130815</a:t>
            </a:r>
          </a:p>
          <a:p>
            <a:pPr algn="r"/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Ioana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Otrocol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2125444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Livia Dragan 2130234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Valentina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Dinca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2131463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4002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="" xmlns:a16="http://schemas.microsoft.com/office/drawing/2014/main" id="{AE6B6961-0271-0DD4-3D4F-830D5DED7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9" r="-2" b="-2"/>
          <a:stretch>
            <a:fillRect/>
          </a:stretch>
        </p:blipFill>
        <p:spPr bwMode="auto">
          <a:xfrm>
            <a:off x="729049" y="2560502"/>
            <a:ext cx="5721178" cy="4297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62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Freeform: Shape 3080">
            <a:extLst>
              <a:ext uri="{FF2B5EF4-FFF2-40B4-BE49-F238E27FC236}">
                <a16:creationId xmlns="" xmlns:a16="http://schemas.microsoft.com/office/drawing/2014/main" id="{B5809B1F-0726-44C0-B0A1-7FCE2A129E2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2560321" y="4232366"/>
            <a:ext cx="561012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90" name="Freeform: Shape 3082">
            <a:extLst>
              <a:ext uri="{FF2B5EF4-FFF2-40B4-BE49-F238E27FC236}">
                <a16:creationId xmlns="" xmlns:a16="http://schemas.microsoft.com/office/drawing/2014/main" id="{26EE9A0B-C601-4E3F-8541-29CA20DE118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0800000" flipH="1">
            <a:off x="1" y="8"/>
            <a:ext cx="5904411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6" name="Picture 9">
            <a:extLst>
              <a:ext uri="{FF2B5EF4-FFF2-40B4-BE49-F238E27FC236}">
                <a16:creationId xmlns="" xmlns:a16="http://schemas.microsoft.com/office/drawing/2014/main" id="{0A7A916E-F282-621D-D26B-6514F1666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r="10901" b="-1"/>
          <a:stretch/>
        </p:blipFill>
        <p:spPr bwMode="auto">
          <a:xfrm>
            <a:off x="6" y="10"/>
            <a:ext cx="5681097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TextBox 4">
            <a:extLst>
              <a:ext uri="{FF2B5EF4-FFF2-40B4-BE49-F238E27FC236}">
                <a16:creationId xmlns="" xmlns:a16="http://schemas.microsoft.com/office/drawing/2014/main" id="{E99DA8AF-90A8-233E-0F4C-A07DC0631F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9144" y="2009949"/>
            <a:ext cx="4884189" cy="24388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one of the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main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concerns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at work.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Creating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maintaining a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 environment means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workplace communication.</a:t>
            </a: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AEC94314-6618-F91F-D51A-AFFB833B39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6444"/>
          <a:stretch/>
        </p:blipFill>
        <p:spPr>
          <a:xfrm>
            <a:off x="2785873" y="4448810"/>
            <a:ext cx="5148923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17FE7AF-A558-7BD6-8ABF-F3DA0F27E0C6}"/>
              </a:ext>
            </a:extLst>
          </p:cNvPr>
          <p:cNvSpPr txBox="1"/>
          <p:nvPr/>
        </p:nvSpPr>
        <p:spPr>
          <a:xfrm>
            <a:off x="6910088" y="3229341"/>
            <a:ext cx="488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to success for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his team is very important because they will have a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important contract and thus communicating they will be able to acquire and have good results.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C888001-DBBA-94E0-0E97-3F14546F2E1F}"/>
              </a:ext>
            </a:extLst>
          </p:cNvPr>
          <p:cNvSpPr txBox="1"/>
          <p:nvPr/>
        </p:nvSpPr>
        <p:spPr>
          <a:xfrm>
            <a:off x="223287" y="87872"/>
            <a:ext cx="63582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Tom and his co-workers communication is the key to success because , if we communicate with each other our task can be easier than is look. Here we have some example what communication is helpful for: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DD4E5344-CB06-DCBF-958D-DDBF19A71AC1}"/>
              </a:ext>
            </a:extLst>
          </p:cNvPr>
          <p:cNvSpPr txBox="1"/>
          <p:nvPr/>
        </p:nvSpPr>
        <p:spPr>
          <a:xfrm>
            <a:off x="308344" y="1233381"/>
            <a:ext cx="578765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trust: once you are un a team is better to trust each other because that effective communication does and the ability to trust is important in a team.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 or resolving problems :the ability to communicate can easily prevent conflicts and can resolve big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relationship: if a team communicate can build relationship between a leader and workers if you listen to your teammates you show them respect and that you care about them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productivity: having a team members who understand their role , the role of others and your expectation can help you focus more on your work and not be distracted by workplace problems.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2070145"/>
            <a:ext cx="5552989" cy="31731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857103" y="5671751"/>
            <a:ext cx="4955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3: Teamwork importance: 15 ways  teams are good for business, (2022)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C6B6618D-3776-CA4F-574D-2C51E2407A55}"/>
              </a:ext>
            </a:extLst>
          </p:cNvPr>
          <p:cNvSpPr txBox="1"/>
          <p:nvPr/>
        </p:nvSpPr>
        <p:spPr>
          <a:xfrm>
            <a:off x="457203" y="255185"/>
            <a:ext cx="64752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team building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:As employers work together and grow as a team, they form bonds that grow into trust and friendship. It’s human nature also employees who liked and trust each other are best for business because they are more likely to : communicate well with each other.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98076" y="5869459"/>
            <a:ext cx="51939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4: 10 proven importance of teamwork in the workplace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141" y="1824845"/>
            <a:ext cx="5719145" cy="38135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5033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7381" y="1700808"/>
            <a:ext cx="96010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model of Shannon-Weaver- communicate by a signal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340" y="2434289"/>
            <a:ext cx="9709093" cy="2372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128054" y="5424616"/>
            <a:ext cx="4337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5. The Shannon-Weaver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Model, (2022)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881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ched Right Arrow 1"/>
          <p:cNvSpPr/>
          <p:nvPr/>
        </p:nvSpPr>
        <p:spPr>
          <a:xfrm>
            <a:off x="431372" y="1619799"/>
            <a:ext cx="1920213" cy="576064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Notched Right Arrow 2"/>
          <p:cNvSpPr/>
          <p:nvPr/>
        </p:nvSpPr>
        <p:spPr>
          <a:xfrm>
            <a:off x="2447595" y="1544240"/>
            <a:ext cx="1728192" cy="683360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lowchart: Process 3"/>
          <p:cNvSpPr/>
          <p:nvPr/>
        </p:nvSpPr>
        <p:spPr>
          <a:xfrm>
            <a:off x="4371261" y="1614004"/>
            <a:ext cx="2282891" cy="734876"/>
          </a:xfrm>
          <a:prstGeom prst="flowChartProcess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channel of communication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otched Right Arrow 4"/>
          <p:cNvSpPr/>
          <p:nvPr/>
        </p:nvSpPr>
        <p:spPr>
          <a:xfrm>
            <a:off x="6808852" y="1610798"/>
            <a:ext cx="1967541" cy="594066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Notched Right Arrow 5"/>
          <p:cNvSpPr/>
          <p:nvPr/>
        </p:nvSpPr>
        <p:spPr>
          <a:xfrm>
            <a:off x="8776392" y="1470992"/>
            <a:ext cx="2927648" cy="89168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teams from all departments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Up Arrow 6"/>
          <p:cNvSpPr/>
          <p:nvPr/>
        </p:nvSpPr>
        <p:spPr>
          <a:xfrm>
            <a:off x="4216565" y="2996955"/>
            <a:ext cx="2839145" cy="2600659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and disagreement</a:t>
            </a:r>
          </a:p>
        </p:txBody>
      </p:sp>
      <p:sp>
        <p:nvSpPr>
          <p:cNvPr id="9" name="Lightning Bolt 8"/>
          <p:cNvSpPr/>
          <p:nvPr/>
        </p:nvSpPr>
        <p:spPr>
          <a:xfrm>
            <a:off x="4175787" y="1021085"/>
            <a:ext cx="864096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Lightning Bolt 9"/>
          <p:cNvSpPr/>
          <p:nvPr/>
        </p:nvSpPr>
        <p:spPr>
          <a:xfrm>
            <a:off x="4881800" y="972315"/>
            <a:ext cx="661392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Lightning Bolt 10"/>
          <p:cNvSpPr/>
          <p:nvPr/>
        </p:nvSpPr>
        <p:spPr>
          <a:xfrm>
            <a:off x="5531884" y="914395"/>
            <a:ext cx="529248" cy="60204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2" name="Lightning Bolt 11"/>
          <p:cNvSpPr/>
          <p:nvPr/>
        </p:nvSpPr>
        <p:spPr>
          <a:xfrm>
            <a:off x="4734861" y="2389468"/>
            <a:ext cx="768075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3" name="Lightning Bolt 12"/>
          <p:cNvSpPr/>
          <p:nvPr/>
        </p:nvSpPr>
        <p:spPr>
          <a:xfrm>
            <a:off x="5372954" y="2389468"/>
            <a:ext cx="688183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Lightning Bolt 13"/>
          <p:cNvSpPr/>
          <p:nvPr/>
        </p:nvSpPr>
        <p:spPr>
          <a:xfrm>
            <a:off x="6061138" y="2389468"/>
            <a:ext cx="556479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911424" y="2227600"/>
            <a:ext cx="0" cy="3721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0032437" y="2492896"/>
            <a:ext cx="0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1295469" y="5877272"/>
            <a:ext cx="8160907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lowchart: Process 34"/>
          <p:cNvSpPr/>
          <p:nvPr/>
        </p:nvSpPr>
        <p:spPr>
          <a:xfrm>
            <a:off x="3119669" y="6162976"/>
            <a:ext cx="4672952" cy="57606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21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B737A4A-354F-8A8F-3A54-DEADD6456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822" y="384314"/>
            <a:ext cx="9952383" cy="3869634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let’s discover which communication barriers have or can negatively impact the project team.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After analysing the case I would say that Tom team project has encountered some barriers which has already impacted negatively the team 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="" xmlns:a16="http://schemas.microsoft.com/office/drawing/2014/main" id="{ED1FB655-8AB1-6997-660E-4922AEDE7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437" y="2441241"/>
            <a:ext cx="7143751" cy="2857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5600FCC4-C2B4-37E2-1951-5F49C1ED86E2}"/>
              </a:ext>
            </a:extLst>
          </p:cNvPr>
          <p:cNvSpPr txBox="1"/>
          <p:nvPr/>
        </p:nvSpPr>
        <p:spPr>
          <a:xfrm>
            <a:off x="5387014" y="5298741"/>
            <a:ext cx="41889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of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Communication, (2022)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359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="" xmlns:a16="http://schemas.microsoft.com/office/drawing/2014/main" id="{79BB35BC-D5C2-4C8B-A22A-A71E619191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AABB3165-94DD-2F21-BADF-9976F4157A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61" r="22469"/>
          <a:stretch/>
        </p:blipFill>
        <p:spPr>
          <a:xfrm>
            <a:off x="25" y="18"/>
            <a:ext cx="5678193" cy="6366497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1966A1E-50E5-259C-B390-249B5B2E89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513789" y="1026950"/>
            <a:ext cx="4840011" cy="5150021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of the barriers are attitude barriers, emotional barriers ,feedback issues but the biggest barrier who have the most negative impact on the team is the perceptual barrier.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 did not take in consideration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are different and they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perceive the same things differently. This is a fact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must take into consideration during the communication process. Knowing the levels of public perception is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must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 a good communication.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messages or communications he wants to transmit must be simple and clear. There should be no room for a diversified interpretative whole.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had been clear in the way he communicated with his team, he could have avoided many barriers.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CA62A48C-101A-076E-AF94-F16DE127EF1D}"/>
              </a:ext>
            </a:extLst>
          </p:cNvPr>
          <p:cNvSpPr txBox="1"/>
          <p:nvPr/>
        </p:nvSpPr>
        <p:spPr>
          <a:xfrm>
            <a:off x="1391480" y="6366507"/>
            <a:ext cx="37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3B023659-E096-3A23-9CBF-225348684203}"/>
              </a:ext>
            </a:extLst>
          </p:cNvPr>
          <p:cNvSpPr txBox="1"/>
          <p:nvPr/>
        </p:nvSpPr>
        <p:spPr>
          <a:xfrm>
            <a:off x="0" y="6426854"/>
            <a:ext cx="79948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Overcome the Seven Barriers to Effective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Communications, (2022)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95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="" xmlns:a16="http://schemas.microsoft.com/office/drawing/2014/main" id="{687AFE0E-B37D-4531-AFE8-231C8348EAF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79840AF-A337-7275-30F7-70093F5A7B7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6" y="2013631"/>
            <a:ext cx="4614759" cy="4163337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wants that his team project to overcome this barriers he will have to use regular feedback.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Without feedback his team will have no chance to learn and grow. Feedback supports creativity and innovation. Feedback ultimately gives us a sense of security because we know where we are and what our strengths, weaknesses and blind spots are.</a:t>
            </a:r>
          </a:p>
          <a:p>
            <a:endParaRPr lang="en-GB" sz="20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="" xmlns:a16="http://schemas.microsoft.com/office/drawing/2014/main" id="{3C5104EF-8643-4223-968F-84AEA86857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32" r="18312" b="-2"/>
          <a:stretch/>
        </p:blipFill>
        <p:spPr>
          <a:xfrm>
            <a:off x="6101337" y="1323779"/>
            <a:ext cx="5283867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6094476" y="5832389"/>
            <a:ext cx="57432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8. 9 ways to encourage customers to give feedback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592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651153-0B6B-CABF-9B04-C55377EA8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40"/>
            <a:ext cx="10515600" cy="6574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channels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50243C-6DAC-37B3-06FD-957F3AF8FE2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199" y="1651819"/>
            <a:ext cx="10515600" cy="4355691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term "channel" refers to any method for delivering messages. A speaker may use verbal or nonverbal communication techniques. </a:t>
            </a:r>
          </a:p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selection of various media has been the focus of studies about communication channels. The so-called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Lendle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Daft model of channel richness was created by Daft and Lengel in the middle of the 1980s. It advocated a hierarchy of media richness with four levels, with face-to-face being the richest and followed by phone, email, and text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27F3AE1-E452-A5C0-9C66-F119F1171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93" y="3556765"/>
            <a:ext cx="9596611" cy="1487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60BBC19-4A34-34A1-ADB0-4D6835B96702}"/>
              </a:ext>
            </a:extLst>
          </p:cNvPr>
          <p:cNvSpPr txBox="1"/>
          <p:nvPr/>
        </p:nvSpPr>
        <p:spPr>
          <a:xfrm>
            <a:off x="3047999" y="5279867"/>
            <a:ext cx="6096000" cy="355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GB" sz="1600" dirty="0" smtClean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 </a:t>
            </a: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Hierarchy of media richness </a:t>
            </a:r>
            <a:endParaRPr lang="en-GB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671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9797CF-083D-1D6E-6FE0-D4D31D49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3932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roposal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4BCD166-0AF7-5B68-F117-2620C474FDA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074327"/>
            <a:ext cx="10515600" cy="5660770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Face-to-face interaction is crucial in business because it allows participants in a conversation to have visual contact with the other party or parties. Since both the speaker and the listener can see and understand signals such as nonverbal cues, it enables a better exchange of knowledge. Face-to-face is the right channel for information processing because it provides immediate feedback. Therefore, Tom should meet his team regularly.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10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Video conferencing should also be used to communicate successfully with his team and the other Amazon warehouses in Europe, if face-to-face interactions are not available because emails might be ambiguous and misinterpreted and do not build relationships.</a:t>
            </a:r>
          </a:p>
          <a:p>
            <a:pPr marL="0" indent="0" algn="ctr">
              <a:buNone/>
            </a:pPr>
            <a:endParaRPr lang="en-GB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71DA1355-F08E-04DE-BC2C-44835FE4D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596" y="4604959"/>
            <a:ext cx="2442043" cy="14274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A1C25725-42E0-FE19-73D6-2D67D038DE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136" y="2084443"/>
            <a:ext cx="2304963" cy="1344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3EDD8DB-752E-3AE2-B411-8293B391E95C}"/>
              </a:ext>
            </a:extLst>
          </p:cNvPr>
          <p:cNvSpPr txBox="1"/>
          <p:nvPr/>
        </p:nvSpPr>
        <p:spPr>
          <a:xfrm>
            <a:off x="5596485" y="6122157"/>
            <a:ext cx="1187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</a:t>
            </a:r>
            <a:endParaRPr lang="en-GB" sz="1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440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5C7EAD2-5A91-16E7-F7B7-6C6FAE4BB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423815F-05B5-881A-9FF2-264577895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285103"/>
            <a:ext cx="10515600" cy="4891860"/>
          </a:xfrm>
        </p:spPr>
        <p:txBody>
          <a:bodyPr>
            <a:normAutofit fontScale="85000" lnSpcReduction="20000"/>
          </a:bodyPr>
          <a:lstStyle/>
          <a:p>
            <a:pPr lvl="1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Figures 1 and 2: “Effective Communication in the Workplace: How and Why?”, December 2021 viewed at 11.11.2022 Available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https://www.spiceworks.com/hr/engagement-retention/guest-article/effective-communication-in-the-workplace-how-and-why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3: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“Teamwork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importance: 15 ways  teams are good for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business”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(2022,November 12), viewed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13.11.2022 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www.careeraddict.com/5-benefits-of-teamwork-in-the-workplace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4: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“10 proven importance of teamwork in the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workplace”,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13.12.2022 Available at: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://hrmcmatrix.com/importance-of-teamwork-in-the-workplace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G,Beyer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(2021) “The Shannon- Weaver Model”,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at 11. 11.2022  Available at https://garthbox.com/the-shannon-weaver-model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6: “Barriers of Communication –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Javatpoint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”.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www.javatpoint.com. 11 November 2022 Available at: 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www.javatpoint.com/barriers-of-communication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600" i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“How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Overcome The Seven Barriers to Effective </a:t>
            </a:r>
            <a:r>
              <a:rPr lang="en-GB" sz="1600" i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Communications”</a:t>
            </a: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(2022, November 2). </a:t>
            </a:r>
            <a:r>
              <a:rPr lang="en-GB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MultiCall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viewed at 11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ovember 2022 Available at: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. 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https://www.multicall.in/how-to-overcome-the-seven-barriers-to-effective-communications</a:t>
            </a: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8: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“9 ways to encourage customers to give feedback” ,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Call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Helper,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iewed at 12.11.2022 Available at: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https://www.callcenter.com/9-ways-to-encourage-customers-to-give-feedback-118879.htm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4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CF4C4A7-957C-CACC-F636-3F2BFBF1BC10}"/>
              </a:ext>
            </a:extLst>
          </p:cNvPr>
          <p:cNvSpPr txBox="1"/>
          <p:nvPr/>
        </p:nvSpPr>
        <p:spPr>
          <a:xfrm>
            <a:off x="795618" y="798674"/>
            <a:ext cx="1036319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9.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Lengel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R.H. and Daft, R.L. (1988) “The selection of communication media as an executive skill,” Academy of Management Perspectives, 2(3), pp. 225–232.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viewed 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doi.org/10.5465/ame.1988.4277259</a:t>
            </a:r>
            <a:endParaRPr lang="en-GB" sz="14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 smtClean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Marouf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(2008). </a:t>
            </a:r>
            <a:r>
              <a:rPr lang="en-GB" sz="1400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Channels and Employee 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Characteristics: 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Investigation</a:t>
            </a:r>
            <a:r>
              <a:rPr lang="en-GB" sz="1400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Singapore Journal of Library &amp; Information Management, 37.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10 .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Aziz, S. (2019),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https://wowbixmarketing.com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Viewed at 10.11.2022 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https://wowbixmarketing.com/face-to-face-communication/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11.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Mclaughlin, M.,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Brame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Mcallister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N.M. (2022) : https://uk.pcmag.com/cloud-services/9067/the-best-video-conferencing-software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viewed at 10.11.2022 Available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the-best-video-conferencing-software-for-2022_8fy3.640.jpg (640×360) (pcmag.com)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Lengel, R.H. and Daft, R.L. (1988) “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selection of communication media as an executive skill,” Academy of Management Perspectives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2(3), pp. 225–232.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viewed at 10.11.2022 Available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https://doi.org/10.5465/ame.1988.4277259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Denis.M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(2020) </a:t>
            </a:r>
            <a:r>
              <a:rPr lang="en-GB" sz="1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“Communication Theory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</a:t>
            </a:r>
            <a:r>
              <a:rPr lang="en-GB" sz="1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11.11.2022 Available at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https://www.communicationtheory.org/shannon-and-weaver-model-of-communication/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6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82537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531</TotalTime>
  <Words>958</Words>
  <Application>Microsoft Office PowerPoint</Application>
  <PresentationFormat>Custom</PresentationFormat>
  <Paragraphs>75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1_Oriel</vt:lpstr>
      <vt:lpstr>Strategies for Effective Communication in a Business Seeting</vt:lpstr>
      <vt:lpstr>PowerPoint Presentation</vt:lpstr>
      <vt:lpstr>PowerPoint Presentation</vt:lpstr>
      <vt:lpstr>PowerPoint Presentation</vt:lpstr>
      <vt:lpstr>Model of communication</vt:lpstr>
      <vt:lpstr>PowerPoint Presentation</vt:lpstr>
      <vt:lpstr>Now let’s discover which communication barriers have or can negatively impact the project team. After analysing the case I would say that Tom team project has encountered some barriers which has already impacted negatively the team .   </vt:lpstr>
      <vt:lpstr>PowerPoint Presentation</vt:lpstr>
      <vt:lpstr>PowerPoint Presentation</vt:lpstr>
      <vt:lpstr>Business communication channels</vt:lpstr>
      <vt:lpstr>Proposal</vt:lpstr>
      <vt:lpstr>References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Alexandra Padure</dc:creator>
  <cp:lastModifiedBy>Tudor Dinca</cp:lastModifiedBy>
  <cp:revision>21</cp:revision>
  <dcterms:created xsi:type="dcterms:W3CDTF">2022-11-11T21:20:18Z</dcterms:created>
  <dcterms:modified xsi:type="dcterms:W3CDTF">2022-11-13T10:50:35Z</dcterms:modified>
</cp:coreProperties>
</file>