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04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803405"/>
            <a:ext cx="73152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632201"/>
            <a:ext cx="73152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932170" y="4323845"/>
            <a:ext cx="2297429" cy="365125"/>
          </a:xfrm>
        </p:spPr>
        <p:txBody>
          <a:bodyPr/>
          <a:lstStyle/>
          <a:p>
            <a:fld id="{EA7BA494-156A-4F58-B2CB-93F3840B43A7}" type="datetimeFigureOut">
              <a:rPr lang="bg-BG" smtClean="0"/>
              <a:t>22.11.2019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4400" y="4323846"/>
            <a:ext cx="4880610" cy="365125"/>
          </a:xfrm>
        </p:spPr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7900" y="1430867"/>
            <a:ext cx="2171700" cy="365125"/>
          </a:xfrm>
        </p:spPr>
        <p:txBody>
          <a:bodyPr/>
          <a:lstStyle/>
          <a:p>
            <a:fld id="{47389F60-FF49-49C0-94F3-E58171044AA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07763140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BA494-156A-4F58-B2CB-93F3840B43A7}" type="datetimeFigureOut">
              <a:rPr lang="bg-BG" smtClean="0"/>
              <a:t>22.11.2019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89F60-FF49-49C0-94F3-E58171044AA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63012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753534"/>
            <a:ext cx="7955280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360" y="3641726"/>
            <a:ext cx="7955281" cy="1354134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EA7BA494-156A-4F58-B2CB-93F3840B43A7}" type="datetimeFigureOut">
              <a:rPr lang="bg-BG" smtClean="0"/>
              <a:t>22.11.2019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3" cy="365125"/>
          </a:xfrm>
        </p:spPr>
        <p:txBody>
          <a:bodyPr/>
          <a:lstStyle/>
          <a:p>
            <a:fld id="{47389F60-FF49-49C0-94F3-E58171044AA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422252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4360" y="2194560"/>
            <a:ext cx="3910579" cy="40690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2099" y="2194560"/>
            <a:ext cx="3907540" cy="40690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BA494-156A-4F58-B2CB-93F3840B43A7}" type="datetimeFigureOut">
              <a:rPr lang="bg-BG" smtClean="0"/>
              <a:t>22.11.2019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89F60-FF49-49C0-94F3-E58171044AA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908122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1700" y="762000"/>
            <a:ext cx="637794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1279" y="2183802"/>
            <a:ext cx="3683659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59" y="3132667"/>
            <a:ext cx="3910579" cy="31309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9018" y="2183802"/>
            <a:ext cx="368062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2098" y="3132667"/>
            <a:ext cx="3907541" cy="31309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BA494-156A-4F58-B2CB-93F3840B43A7}" type="datetimeFigureOut">
              <a:rPr lang="bg-BG" smtClean="0"/>
              <a:t>22.11.2019 г.</a:t>
            </a:fld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89F60-FF49-49C0-94F3-E58171044AA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7387207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BA494-156A-4F58-B2CB-93F3840B43A7}" type="datetimeFigureOut">
              <a:rPr lang="bg-BG" smtClean="0"/>
              <a:t>22.11.2019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89F60-FF49-49C0-94F3-E58171044AA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008555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BA494-156A-4F58-B2CB-93F3840B43A7}" type="datetimeFigureOut">
              <a:rPr lang="bg-BG" smtClean="0"/>
              <a:t>22.11.2019 г.</a:t>
            </a:fld>
            <a:endParaRPr lang="bg-B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89F60-FF49-49C0-94F3-E58171044AA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67810074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1524000"/>
            <a:ext cx="30861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746760"/>
            <a:ext cx="4663440" cy="551688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3124200"/>
            <a:ext cx="3086100" cy="31394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BA494-156A-4F58-B2CB-93F3840B43A7}" type="datetimeFigureOut">
              <a:rPr lang="bg-BG" smtClean="0"/>
              <a:t>22.11.2019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89F60-FF49-49C0-94F3-E58171044AA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76310601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1524000"/>
            <a:ext cx="407573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77524" y="751242"/>
            <a:ext cx="3674234" cy="5512398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3124200"/>
            <a:ext cx="4075730" cy="31394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BA494-156A-4F58-B2CB-93F3840B43A7}" type="datetimeFigureOut">
              <a:rPr lang="bg-BG" smtClean="0"/>
              <a:t>22.11.2019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89F60-FF49-49C0-94F3-E58171044AA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0651409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55" y="4697361"/>
            <a:ext cx="7956482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94355" y="977035"/>
            <a:ext cx="7950260" cy="3406972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5516716"/>
            <a:ext cx="7955280" cy="746924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BA494-156A-4F58-B2CB-93F3840B43A7}" type="datetimeFigureOut">
              <a:rPr lang="bg-BG" smtClean="0"/>
              <a:t>22.11.2019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89F60-FF49-49C0-94F3-E58171044AA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3226826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753533"/>
            <a:ext cx="795528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649134"/>
            <a:ext cx="7772400" cy="1330852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EA7BA494-156A-4F58-B2CB-93F3840B43A7}" type="datetimeFigureOut">
              <a:rPr lang="bg-BG" smtClean="0"/>
              <a:t>22.11.2019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47389F60-FF49-49C0-94F3-E58171044AA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7175342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51" y="753534"/>
            <a:ext cx="7613650" cy="2756234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77899" y="3509768"/>
            <a:ext cx="7194552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174597"/>
            <a:ext cx="7778752" cy="821265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EA7BA494-156A-4F58-B2CB-93F3840B43A7}" type="datetimeFigureOut">
              <a:rPr lang="bg-BG" smtClean="0"/>
              <a:t>22.11.2019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79438"/>
            <a:ext cx="4830656" cy="365125"/>
          </a:xfrm>
        </p:spPr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47389F60-FF49-49C0-94F3-E58171044AAD}" type="slidenum">
              <a:rPr lang="bg-BG" smtClean="0"/>
              <a:t>‹#›</a:t>
            </a:fld>
            <a:endParaRPr lang="bg-BG"/>
          </a:p>
        </p:txBody>
      </p:sp>
      <p:sp>
        <p:nvSpPr>
          <p:cNvPr id="13" name="TextBox 12"/>
          <p:cNvSpPr txBox="1"/>
          <p:nvPr/>
        </p:nvSpPr>
        <p:spPr>
          <a:xfrm>
            <a:off x="231458" y="80772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46733" y="302133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462801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124702"/>
            <a:ext cx="7774782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92" y="3648316"/>
            <a:ext cx="7773608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78884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EA7BA494-156A-4F58-B2CB-93F3840B43A7}" type="datetimeFigureOut">
              <a:rPr lang="bg-BG" smtClean="0"/>
              <a:t>22.11.2019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78884"/>
            <a:ext cx="4830656" cy="365125"/>
          </a:xfrm>
        </p:spPr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47389F60-FF49-49C0-94F3-E58171044AA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1813525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171701" y="762000"/>
            <a:ext cx="637793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94361" y="2202080"/>
            <a:ext cx="2560320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94360" y="2904564"/>
            <a:ext cx="2560320" cy="335907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02237" y="2201333"/>
            <a:ext cx="2560320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00781" y="2904068"/>
            <a:ext cx="2560320" cy="335957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89319" y="2192866"/>
            <a:ext cx="2560320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89320" y="2904564"/>
            <a:ext cx="2560320" cy="335907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BA494-156A-4F58-B2CB-93F3840B43A7}" type="datetimeFigureOut">
              <a:rPr lang="bg-BG" smtClean="0"/>
              <a:t>22.11.2019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89F60-FF49-49C0-94F3-E58171044AA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8179151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171702" y="762000"/>
            <a:ext cx="6381984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94360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94360" y="2331720"/>
            <a:ext cx="2560320" cy="15073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94360" y="4796103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91873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291872" y="2331720"/>
            <a:ext cx="2560320" cy="1509862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290858" y="4796102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93365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93364" y="2331721"/>
            <a:ext cx="2560320" cy="1508919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93272" y="4796100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BA494-156A-4F58-B2CB-93F3840B43A7}" type="datetimeFigureOut">
              <a:rPr lang="bg-BG" smtClean="0"/>
              <a:t>22.11.2019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89F60-FF49-49C0-94F3-E58171044AA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2207312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94360" y="2194560"/>
            <a:ext cx="7955280" cy="40690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BA494-156A-4F58-B2CB-93F3840B43A7}" type="datetimeFigureOut">
              <a:rPr lang="bg-BG" smtClean="0"/>
              <a:t>22.11.2019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89F60-FF49-49C0-94F3-E58171044AA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2385095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6590" y="747183"/>
            <a:ext cx="1543050" cy="424867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94360" y="746126"/>
            <a:ext cx="6278035" cy="424973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EA7BA494-156A-4F58-B2CB-93F3840B43A7}" type="datetimeFigureOut">
              <a:rPr lang="bg-BG" smtClean="0"/>
              <a:t>22.11.2019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47389F60-FF49-49C0-94F3-E58171044AA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32184810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0810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71700" y="764373"/>
            <a:ext cx="637794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360" y="2194560"/>
            <a:ext cx="7955280" cy="4069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12230" y="6356351"/>
            <a:ext cx="21374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7BA494-156A-4F58-B2CB-93F3840B43A7}" type="datetimeFigureOut">
              <a:rPr lang="bg-BG" smtClean="0"/>
              <a:t>22.11.2019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4360" y="6355846"/>
            <a:ext cx="56807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72250" y="381001"/>
            <a:ext cx="19773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389F60-FF49-49C0-94F3-E58171044AA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1224733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  <p:sldLayoutId id="2147483840" r:id="rId12"/>
    <p:sldLayoutId id="2147483841" r:id="rId13"/>
    <p:sldLayoutId id="2147483842" r:id="rId14"/>
    <p:sldLayoutId id="2147483843" r:id="rId15"/>
    <p:sldLayoutId id="2147483844" r:id="rId16"/>
    <p:sldLayoutId id="2147483845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ctrTitle"/>
          </p:nvPr>
        </p:nvSpPr>
        <p:spPr>
          <a:xfrm>
            <a:off x="1921934" y="1772817"/>
            <a:ext cx="5308866" cy="155458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Financial Management for</a:t>
            </a:r>
            <a:br>
              <a:rPr lang="en-GB" dirty="0"/>
            </a:br>
            <a:r>
              <a:rPr lang="en-GB" dirty="0"/>
              <a:t> Ffion Limited</a:t>
            </a:r>
            <a:endParaRPr lang="bg-BG" dirty="0"/>
          </a:p>
        </p:txBody>
      </p:sp>
      <p:sp>
        <p:nvSpPr>
          <p:cNvPr id="3" name="Подзаглавие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GB" sz="2400" dirty="0"/>
              <a:t>Submitted by: Plamen Peev</a:t>
            </a:r>
          </a:p>
          <a:p>
            <a:r>
              <a:rPr lang="en-GB" sz="2400" dirty="0"/>
              <a:t>Student ID: 1815104</a:t>
            </a:r>
            <a:endParaRPr lang="bg-BG" sz="2400" dirty="0"/>
          </a:p>
        </p:txBody>
      </p:sp>
    </p:spTree>
    <p:extLst>
      <p:ext uri="{BB962C8B-B14F-4D97-AF65-F5344CB8AC3E}">
        <p14:creationId xmlns:p14="http://schemas.microsoft.com/office/powerpoint/2010/main" val="41651758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/>
              <a:t>Profitability Ratios</a:t>
            </a:r>
            <a:endParaRPr lang="bg-BG" dirty="0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dirty="0"/>
              <a:t>When it comes to ratios in the profitability category, there are centralised measures taken for the income for Ffion Limited. </a:t>
            </a:r>
          </a:p>
          <a:p>
            <a:pPr algn="just"/>
            <a:r>
              <a:rPr lang="en-US" dirty="0"/>
              <a:t>The profitability ratios are the ones used to collect all of the gains or profit amount that the business has made for a particular framework. </a:t>
            </a:r>
          </a:p>
          <a:p>
            <a:pPr algn="just"/>
            <a:r>
              <a:rPr lang="en-US" dirty="0"/>
              <a:t>They act as a catalyst for identifying how well sales of product or service have been going for the timeframe set in place.</a:t>
            </a:r>
          </a:p>
          <a:p>
            <a:pPr algn="just"/>
            <a:r>
              <a:rPr lang="en-US" dirty="0"/>
              <a:t>This can range from a date to date, week, monthly most commonly, or even annually.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10403760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/>
              <a:t>Liquidity Ratios</a:t>
            </a:r>
            <a:endParaRPr lang="bg-BG" dirty="0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GB" dirty="0">
                <a:latin typeface="Arial"/>
                <a:ea typeface="Calibri"/>
                <a:cs typeface="Times New Roman"/>
              </a:rPr>
              <a:t>The liquidity ratios are seen as a proportion that indicates the amount of times a business is in a position to hide short-run liabilities and expenses. </a:t>
            </a:r>
          </a:p>
          <a:p>
            <a:pPr algn="just"/>
            <a:r>
              <a:rPr lang="en-GB" dirty="0">
                <a:latin typeface="Arial"/>
                <a:ea typeface="Calibri"/>
                <a:cs typeface="Times New Roman"/>
              </a:rPr>
              <a:t>The best and secure operation of a business with coverage over those expenses is once the magnitude relation is as shut as 1:1. </a:t>
            </a:r>
          </a:p>
          <a:p>
            <a:pPr algn="just"/>
            <a:r>
              <a:rPr lang="en-GB" dirty="0">
                <a:latin typeface="Arial"/>
                <a:ea typeface="Calibri"/>
                <a:cs typeface="Times New Roman"/>
              </a:rPr>
              <a:t>Though, this result can even be a warning call that there's an excessive quantity of stock that are left unused. 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8662966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/>
              <a:t>Gearing Ratios</a:t>
            </a:r>
            <a:endParaRPr lang="bg-BG" dirty="0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GB" dirty="0">
                <a:latin typeface="Arial"/>
                <a:ea typeface="Calibri"/>
                <a:cs typeface="Times New Roman"/>
              </a:rPr>
              <a:t>The term gearing is outlined because the quantity of borrowed cash by a business in comparable analysis against equity. </a:t>
            </a:r>
          </a:p>
          <a:p>
            <a:pPr algn="just"/>
            <a:r>
              <a:rPr lang="en-GB" dirty="0">
                <a:latin typeface="Arial"/>
                <a:ea typeface="Calibri"/>
                <a:cs typeface="Times New Roman"/>
              </a:rPr>
              <a:t>Businesses of all types may see borrowing cash as necessary within the instances after they would really like an equivalent management over the market while not hoping on sales. </a:t>
            </a:r>
          </a:p>
          <a:p>
            <a:pPr algn="just"/>
            <a:r>
              <a:rPr lang="en-GB" dirty="0">
                <a:latin typeface="Arial"/>
                <a:ea typeface="Calibri"/>
                <a:cs typeface="Times New Roman"/>
              </a:rPr>
              <a:t>This can be solely a short lived resolution because the business can eventually be needed to come those a reimbursement and therefore it's utilized in emergency things. 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22428694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Benefits and Limitations</a:t>
            </a:r>
            <a:endParaRPr lang="bg-BG" dirty="0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GB" dirty="0">
                <a:latin typeface="Arial"/>
                <a:ea typeface="Calibri"/>
                <a:cs typeface="Times New Roman"/>
              </a:rPr>
              <a:t>In terms of advantages, the most important advantage that magnitude relation analysis provides needs to do with forecast creation of figures and analysis.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dirty="0">
                <a:latin typeface="Arial"/>
                <a:ea typeface="Calibri"/>
                <a:cs typeface="Times New Roman"/>
              </a:rPr>
              <a:t>A business desires to predict what following few months and years.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dirty="0">
                <a:latin typeface="Arial"/>
                <a:ea typeface="Calibri"/>
                <a:cs typeface="Times New Roman"/>
              </a:rPr>
              <a:t>This is done so the business could lay out ahead so as for it to optimise operation and gain a competitive edge against the competition within the same business.</a:t>
            </a:r>
            <a:endParaRPr lang="bg-BG" dirty="0">
              <a:latin typeface="Arial"/>
              <a:ea typeface="Calibri"/>
              <a:cs typeface="Times New Roman"/>
            </a:endParaRPr>
          </a:p>
          <a:p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2016556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755576" y="2204864"/>
            <a:ext cx="7467600" cy="1143000"/>
          </a:xfrm>
        </p:spPr>
        <p:txBody>
          <a:bodyPr>
            <a:noAutofit/>
          </a:bodyPr>
          <a:lstStyle/>
          <a:p>
            <a:pPr algn="ctr"/>
            <a:r>
              <a:rPr lang="en-GB" sz="5400" b="1" dirty="0"/>
              <a:t>Thank you, any questions?</a:t>
            </a:r>
            <a:endParaRPr lang="bg-BG" sz="5400" b="1" dirty="0"/>
          </a:p>
        </p:txBody>
      </p:sp>
    </p:spTree>
    <p:extLst>
      <p:ext uri="{BB962C8B-B14F-4D97-AF65-F5344CB8AC3E}">
        <p14:creationId xmlns:p14="http://schemas.microsoft.com/office/powerpoint/2010/main" val="41990617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</a:t>
            </a:r>
            <a:endParaRPr lang="bg-BG" dirty="0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 err="1"/>
              <a:t>Airout</a:t>
            </a:r>
            <a:r>
              <a:rPr lang="en-US" dirty="0"/>
              <a:t>, R.M. (2017). The Impact of Consolidation Industrial Jordanian Companies on Profitability and Liquidity Ratios. International Business Research, 10(4), p.183.</a:t>
            </a:r>
          </a:p>
          <a:p>
            <a:r>
              <a:rPr lang="en-US" dirty="0" err="1"/>
              <a:t>Chiaramonte</a:t>
            </a:r>
            <a:r>
              <a:rPr lang="en-US" dirty="0"/>
              <a:t>, L. and </a:t>
            </a:r>
            <a:r>
              <a:rPr lang="en-US" dirty="0" err="1"/>
              <a:t>Casu</a:t>
            </a:r>
            <a:r>
              <a:rPr lang="en-US" dirty="0"/>
              <a:t>, B. (2017). Capital and liquidity ratios and financial distress. Evidence from the European banking industry. The British Accounting Review, 49(2), pp.138–161.</a:t>
            </a:r>
          </a:p>
          <a:p>
            <a:r>
              <a:rPr lang="en-US" dirty="0"/>
              <a:t>Chron.com. (2010). How to Use KPI. [online] Available at: https://smallbusiness.chron.com/use-kpi-1961.html [Accessed 22 Nov. 2019].</a:t>
            </a:r>
          </a:p>
          <a:p>
            <a:r>
              <a:rPr lang="en-US" dirty="0" err="1"/>
              <a:t>Defranco</a:t>
            </a:r>
            <a:r>
              <a:rPr lang="en-US" dirty="0"/>
              <a:t>, A.L. and </a:t>
            </a:r>
            <a:r>
              <a:rPr lang="en-US" dirty="0" err="1"/>
              <a:t>Lattin</a:t>
            </a:r>
            <a:r>
              <a:rPr lang="en-US" dirty="0"/>
              <a:t>, T.W. (2007). Hospitality financial management. Hoboken, N.J.: John Wiley &amp; Sons.</a:t>
            </a:r>
          </a:p>
          <a:p>
            <a:r>
              <a:rPr lang="en-US" dirty="0" err="1"/>
              <a:t>Hedija</a:t>
            </a:r>
            <a:r>
              <a:rPr lang="en-US" dirty="0"/>
              <a:t>, V., </a:t>
            </a:r>
            <a:r>
              <a:rPr lang="en-US" dirty="0" err="1"/>
              <a:t>Fiala</a:t>
            </a:r>
            <a:r>
              <a:rPr lang="en-US" dirty="0"/>
              <a:t>, R. and </a:t>
            </a:r>
            <a:r>
              <a:rPr lang="en-US" dirty="0" err="1"/>
              <a:t>Kuncová</a:t>
            </a:r>
            <a:r>
              <a:rPr lang="en-US" dirty="0"/>
              <a:t>, M. (2017). Is profitability a good proxy for efficiency? Evidence from the subsector of tour operators. Review of Economic Perspectives, 17(4), pp.425–440.</a:t>
            </a:r>
          </a:p>
          <a:p>
            <a:r>
              <a:rPr lang="en-US" dirty="0"/>
              <a:t>Inc.com. (2018). Financial Ratios. [online] Available at: https://www.inc.com/encyclopedia/financial-ratios.html. [Accessed 20 Nov. 2019].</a:t>
            </a:r>
          </a:p>
          <a:p>
            <a:r>
              <a:rPr lang="en-US" dirty="0" err="1"/>
              <a:t>Investopedia</a:t>
            </a:r>
            <a:r>
              <a:rPr lang="en-US" dirty="0"/>
              <a:t>. (2019). Profitability Ratios. [online] Available at: https://www.investopedia.com/terms/p/profitabilityratios.asp. [Accessed 20 Nov. 2019].</a:t>
            </a:r>
          </a:p>
          <a:p>
            <a:r>
              <a:rPr lang="en-US" dirty="0" err="1"/>
              <a:t>Menicucci</a:t>
            </a:r>
            <a:r>
              <a:rPr lang="en-US" dirty="0"/>
              <a:t>, E. (2018). The influence of firm characteristics on profitability. International Journal of Contemporary Hospitality Management, 30(8), pp.2845–2868.</a:t>
            </a:r>
          </a:p>
          <a:p>
            <a:r>
              <a:rPr lang="en-US" dirty="0"/>
              <a:t>Tsai, H., Pan, S. and Lee, J. (2011). Recent research in hospitality financial management. International Journal of Contemporary Hospitality Management, 23(7), pp.941–971.</a:t>
            </a:r>
          </a:p>
          <a:p>
            <a:endParaRPr lang="en-US" dirty="0"/>
          </a:p>
          <a:p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22773945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01D17D"/>
      </a:accent1>
      <a:accent2>
        <a:srgbClr val="84C72A"/>
      </a:accent2>
      <a:accent3>
        <a:srgbClr val="E1D126"/>
      </a:accent3>
      <a:accent4>
        <a:srgbClr val="E29932"/>
      </a:accent4>
      <a:accent5>
        <a:srgbClr val="E56526"/>
      </a:accent5>
      <a:accent6>
        <a:srgbClr val="D63731"/>
      </a:accent6>
      <a:hlink>
        <a:srgbClr val="35FA7F"/>
      </a:hlink>
      <a:folHlink>
        <a:srgbClr val="BAFC85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2B2A868B-6BC2-4B3E-98B9-1258F41035D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Vapor Trail</Template>
  <TotalTime>16</TotalTime>
  <Words>656</Words>
  <Application>Microsoft Office PowerPoint</Application>
  <PresentationFormat>On-screen Show (4:3)</PresentationFormat>
  <Paragraphs>31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Century Gothic</vt:lpstr>
      <vt:lpstr>Vapor Trail</vt:lpstr>
      <vt:lpstr>Financial Management for  Ffion Limited</vt:lpstr>
      <vt:lpstr>Profitability Ratios</vt:lpstr>
      <vt:lpstr>Liquidity Ratios</vt:lpstr>
      <vt:lpstr>Gearing Ratios</vt:lpstr>
      <vt:lpstr>Benefits and Limitations</vt:lpstr>
      <vt:lpstr>Thank you, any questions?</vt:lpstr>
      <vt:lpstr>Reference list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Financial Management for Ffion Limited</dc:title>
  <dc:creator>Anna Kuseva</dc:creator>
  <cp:lastModifiedBy>plamen peev</cp:lastModifiedBy>
  <cp:revision>6</cp:revision>
  <dcterms:created xsi:type="dcterms:W3CDTF">2019-11-22T15:59:39Z</dcterms:created>
  <dcterms:modified xsi:type="dcterms:W3CDTF">2019-11-22T21:25:45Z</dcterms:modified>
</cp:coreProperties>
</file>