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2.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51"/>
  </p:notesMasterIdLst>
  <p:sldIdLst>
    <p:sldId id="256" r:id="rId2"/>
    <p:sldId id="257" r:id="rId3"/>
    <p:sldId id="317" r:id="rId4"/>
    <p:sldId id="318" r:id="rId5"/>
    <p:sldId id="319" r:id="rId6"/>
    <p:sldId id="320" r:id="rId7"/>
    <p:sldId id="321" r:id="rId8"/>
    <p:sldId id="322" r:id="rId9"/>
    <p:sldId id="323" r:id="rId10"/>
    <p:sldId id="324" r:id="rId11"/>
    <p:sldId id="326" r:id="rId12"/>
    <p:sldId id="327" r:id="rId13"/>
    <p:sldId id="328" r:id="rId14"/>
    <p:sldId id="330" r:id="rId15"/>
    <p:sldId id="329" r:id="rId16"/>
    <p:sldId id="331" r:id="rId17"/>
    <p:sldId id="298" r:id="rId18"/>
    <p:sldId id="333" r:id="rId19"/>
    <p:sldId id="332" r:id="rId20"/>
    <p:sldId id="334" r:id="rId21"/>
    <p:sldId id="335" r:id="rId22"/>
    <p:sldId id="336" r:id="rId23"/>
    <p:sldId id="337" r:id="rId24"/>
    <p:sldId id="338" r:id="rId25"/>
    <p:sldId id="339" r:id="rId26"/>
    <p:sldId id="340" r:id="rId27"/>
    <p:sldId id="360" r:id="rId28"/>
    <p:sldId id="341" r:id="rId29"/>
    <p:sldId id="342" r:id="rId30"/>
    <p:sldId id="361" r:id="rId31"/>
    <p:sldId id="343" r:id="rId32"/>
    <p:sldId id="344" r:id="rId33"/>
    <p:sldId id="345" r:id="rId34"/>
    <p:sldId id="346" r:id="rId35"/>
    <p:sldId id="347" r:id="rId36"/>
    <p:sldId id="302" r:id="rId37"/>
    <p:sldId id="348" r:id="rId38"/>
    <p:sldId id="349" r:id="rId39"/>
    <p:sldId id="350" r:id="rId40"/>
    <p:sldId id="351" r:id="rId41"/>
    <p:sldId id="353" r:id="rId42"/>
    <p:sldId id="352" r:id="rId43"/>
    <p:sldId id="354" r:id="rId44"/>
    <p:sldId id="355" r:id="rId45"/>
    <p:sldId id="356" r:id="rId46"/>
    <p:sldId id="357" r:id="rId47"/>
    <p:sldId id="358" r:id="rId48"/>
    <p:sldId id="359" r:id="rId49"/>
    <p:sldId id="305"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K" initials="KK" lastIdx="25" clrIdx="0">
    <p:extLst/>
  </p:cmAuthor>
  <p:cmAuthor id="2" name="AuQ" initials="AuQ" lastIdx="1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370" autoAdjust="0"/>
    <p:restoredTop sz="75740" autoAdjust="0"/>
  </p:normalViewPr>
  <p:slideViewPr>
    <p:cSldViewPr>
      <p:cViewPr varScale="1">
        <p:scale>
          <a:sx n="111" d="100"/>
          <a:sy n="111" d="100"/>
        </p:scale>
        <p:origin x="1122" y="10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56" d="100"/>
          <a:sy n="56" d="100"/>
        </p:scale>
        <p:origin x="-282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6-03-16T14:44:56.896" idx="12">
    <p:pos x="10" y="10"/>
    <p:text>Please provide full source information for the BusinessWeek articles you cite below.</p:text>
    <p:extLst mod="1">
      <p:ext uri="{C676402C-5697-4E1C-873F-D02D1690AC5C}">
        <p15:threadingInfo xmlns:p15="http://schemas.microsoft.com/office/powerpoint/2012/main" timeZoneBias="3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6-03-16T14:49:32.447" idx="6">
    <p:pos x="302" y="3115"/>
    <p:text>Note 2 needs to be properly styled, but it is not clear what part is the article title and what part is the title of the publication.</p:text>
    <p:extLst mod="1">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0210D1-F501-4EAD-A741-C7B5813FF0BA}" type="datetimeFigureOut">
              <a:rPr lang="en-US" smtClean="0"/>
              <a:t>10/10/2017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4464DD-64C1-461B-B1E6-82A8A7022993}" type="slidenum">
              <a:rPr lang="en-US" smtClean="0"/>
              <a:t>‹#›</a:t>
            </a:fld>
            <a:endParaRPr lang="en-US" dirty="0"/>
          </a:p>
        </p:txBody>
      </p:sp>
    </p:spTree>
    <p:extLst>
      <p:ext uri="{BB962C8B-B14F-4D97-AF65-F5344CB8AC3E}">
        <p14:creationId xmlns:p14="http://schemas.microsoft.com/office/powerpoint/2010/main" val="862636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allroadsleadtochina.com/2007/08/15/iphone-made-in-shenzhen/"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smtClean="0">
                <a:solidFill>
                  <a:schemeClr val="tx1"/>
                </a:solidFill>
                <a:effectLst/>
                <a:latin typeface="+mn-lt"/>
                <a:ea typeface="+mn-ea"/>
                <a:cs typeface="+mn-cs"/>
              </a:rPr>
              <a:t>In writing this text, I am deliberately writing </a:t>
            </a:r>
            <a:r>
              <a:rPr lang="en-US" sz="1200" i="0" u="none" kern="1200" dirty="0" smtClean="0">
                <a:solidFill>
                  <a:schemeClr val="tx1"/>
                </a:solidFill>
                <a:effectLst/>
                <a:latin typeface="+mn-lt"/>
                <a:ea typeface="+mn-ea"/>
                <a:cs typeface="+mn-cs"/>
              </a:rPr>
              <a:t>to</a:t>
            </a:r>
            <a:r>
              <a:rPr lang="en-US" sz="1200" i="1" u="none"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the student who is taking his/her first (and perhaps last) OM course. My objective is to write a student-friendly, affordable, and sufficiently rigorous introductory-level text on OM.</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 hospital takes in sick patients as inputs. Their examination and treatment by doctors and nurses, medicines, laboratories, and diagnostic and surgical equipment constitutes the transformation process. Healthy patients are released from the hospital as quality-certified finished products.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a:t>
            </a:fld>
            <a:endParaRPr lang="en-US" dirty="0"/>
          </a:p>
        </p:txBody>
      </p:sp>
    </p:spTree>
    <p:extLst>
      <p:ext uri="{BB962C8B-B14F-4D97-AF65-F5344CB8AC3E}">
        <p14:creationId xmlns:p14="http://schemas.microsoft.com/office/powerpoint/2010/main" val="562965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Operations management reaches beyond pure analytics to a practical understanding of the interconnectedness of activities in an organization and the behavior of the people engaged in those activities.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a:t>
            </a:fld>
            <a:endParaRPr lang="en-US" dirty="0"/>
          </a:p>
        </p:txBody>
      </p:sp>
    </p:spTree>
    <p:extLst>
      <p:ext uri="{BB962C8B-B14F-4D97-AF65-F5344CB8AC3E}">
        <p14:creationId xmlns:p14="http://schemas.microsoft.com/office/powerpoint/2010/main" val="34251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 effective operations manager would display analytical, communication, presentation, and teamwork skills.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5</a:t>
            </a:fld>
            <a:endParaRPr lang="en-US" dirty="0"/>
          </a:p>
        </p:txBody>
      </p:sp>
    </p:spTree>
    <p:extLst>
      <p:ext uri="{BB962C8B-B14F-4D97-AF65-F5344CB8AC3E}">
        <p14:creationId xmlns:p14="http://schemas.microsoft.com/office/powerpoint/2010/main" val="1556839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Today, in the early stages of  the 21st century, operations management seeks to build on its accomplishments of innovation, efficiency, quality, and responsiveness by addressing issues of, perhaps, greater significance to the world.</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9</a:t>
            </a:fld>
            <a:endParaRPr lang="en-US" dirty="0"/>
          </a:p>
        </p:txBody>
      </p:sp>
    </p:spTree>
    <p:extLst>
      <p:ext uri="{BB962C8B-B14F-4D97-AF65-F5344CB8AC3E}">
        <p14:creationId xmlns:p14="http://schemas.microsoft.com/office/powerpoint/2010/main" val="3567526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BusinessWeek </a:t>
            </a:r>
            <a:r>
              <a:rPr lang="en-US" sz="1200" kern="1200" dirty="0" smtClean="0">
                <a:solidFill>
                  <a:schemeClr val="tx1"/>
                </a:solidFill>
                <a:effectLst/>
                <a:latin typeface="+mn-lt"/>
                <a:ea typeface="+mn-ea"/>
                <a:cs typeface="+mn-cs"/>
              </a:rPr>
              <a:t>found that a company’s operations reputation had a significant effect on its overall reputation, as well as on its stock price. In fact, if Coke were able to match Pepsi’s reputation, it’s overall stock would rise by 3.3</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and its market value would be boosted by $4 billion.</a:t>
            </a:r>
            <a:r>
              <a:rPr lang="en-US" dirty="0" smtClean="0">
                <a:effectLst/>
              </a:rPr>
              <a:t> </a:t>
            </a:r>
            <a:r>
              <a:rPr lang="en-US" sz="1200" i="1" kern="1200" dirty="0" smtClean="0">
                <a:solidFill>
                  <a:schemeClr val="tx1"/>
                </a:solidFill>
                <a:effectLst/>
                <a:latin typeface="+mn-lt"/>
                <a:ea typeface="+mn-ea"/>
                <a:cs typeface="+mn-cs"/>
              </a:rPr>
              <a:t>BusinessWeek</a:t>
            </a:r>
            <a:r>
              <a:rPr lang="en-US" sz="1200" kern="1200" dirty="0" smtClean="0">
                <a:solidFill>
                  <a:schemeClr val="tx1"/>
                </a:solidFill>
                <a:effectLst/>
                <a:latin typeface="+mn-lt"/>
                <a:ea typeface="+mn-ea"/>
                <a:cs typeface="+mn-cs"/>
              </a:rPr>
              <a:t>, July 9 and 16, 2007.</a:t>
            </a:r>
          </a:p>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10</a:t>
            </a:fld>
            <a:endParaRPr lang="en-US" dirty="0"/>
          </a:p>
        </p:txBody>
      </p:sp>
    </p:spTree>
    <p:extLst>
      <p:ext uri="{BB962C8B-B14F-4D97-AF65-F5344CB8AC3E}">
        <p14:creationId xmlns:p14="http://schemas.microsoft.com/office/powerpoint/2010/main" val="172574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11</a:t>
            </a:fld>
            <a:endParaRPr lang="en-US" dirty="0"/>
          </a:p>
        </p:txBody>
      </p:sp>
    </p:spTree>
    <p:extLst>
      <p:ext uri="{BB962C8B-B14F-4D97-AF65-F5344CB8AC3E}">
        <p14:creationId xmlns:p14="http://schemas.microsoft.com/office/powerpoint/2010/main" val="2743125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 operations background could propel you to a leadership position one day. GM recently appointed Mary Barra as CEO, recognizing her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nuts and bolts familiarity with GM operations as executive vice</a:t>
            </a:r>
            <a:r>
              <a:rPr lang="en-US" sz="1200" kern="1200" baseline="0" dirty="0" smtClean="0">
                <a:solidFill>
                  <a:schemeClr val="tx1"/>
                </a:solidFill>
                <a:effectLst/>
                <a:latin typeface="+mn-lt"/>
                <a:ea typeface="+mn-ea"/>
                <a:cs typeface="+mn-cs"/>
              </a:rPr>
              <a:t> president</a:t>
            </a:r>
            <a:r>
              <a:rPr lang="en-US" sz="1200" kern="1200" dirty="0" smtClean="0">
                <a:solidFill>
                  <a:schemeClr val="tx1"/>
                </a:solidFill>
                <a:effectLst/>
                <a:latin typeface="+mn-lt"/>
                <a:ea typeface="+mn-ea"/>
                <a:cs typeface="+mn-cs"/>
              </a:rPr>
              <a:t>, supply chain.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12</a:t>
            </a:fld>
            <a:endParaRPr lang="en-US" dirty="0"/>
          </a:p>
        </p:txBody>
      </p:sp>
    </p:spTree>
    <p:extLst>
      <p:ext uri="{BB962C8B-B14F-4D97-AF65-F5344CB8AC3E}">
        <p14:creationId xmlns:p14="http://schemas.microsoft.com/office/powerpoint/2010/main" val="1237416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Another study found that CEOs with functional backgrounds in operations perform better than CEOs with other functional backgrounds and that recent placements to CEO positions favor candidates with a background in operations.</a:t>
            </a:r>
            <a:r>
              <a:rPr lang="en-US" dirty="0" smtClean="0">
                <a:effectLst/>
              </a:rPr>
              <a:t> </a:t>
            </a:r>
            <a:r>
              <a:rPr lang="en-US" sz="1200" kern="1200" dirty="0" smtClean="0">
                <a:solidFill>
                  <a:schemeClr val="tx1"/>
                </a:solidFill>
                <a:effectLst/>
                <a:latin typeface="+mn-lt"/>
                <a:ea typeface="+mn-ea"/>
                <a:cs typeface="+mn-cs"/>
              </a:rPr>
              <a:t>B. Koyuncu, </a:t>
            </a:r>
            <a:r>
              <a:rPr lang="en-US" sz="1200" b="0" i="0" u="none" strike="noStrike" kern="1200" baseline="0" dirty="0" smtClean="0">
                <a:solidFill>
                  <a:schemeClr val="tx1"/>
                </a:solidFill>
                <a:latin typeface="+mn-lt"/>
                <a:ea typeface="+mn-ea"/>
                <a:cs typeface="+mn-cs"/>
              </a:rPr>
              <a:t>S. Firfiray, B. Clais, and M. Hamori</a:t>
            </a:r>
            <a:r>
              <a:rPr lang="en-US" sz="1200" kern="1200" dirty="0" smtClean="0">
                <a:solidFill>
                  <a:schemeClr val="tx1"/>
                </a:solidFill>
                <a:effectLst/>
                <a:latin typeface="+mn-lt"/>
                <a:ea typeface="+mn-ea"/>
                <a:cs typeface="+mn-cs"/>
              </a:rPr>
              <a:t>, “CEOs With a Functional Background in Operations: Reviewing Their Performance and Prevalence in the Top Post,” </a:t>
            </a:r>
            <a:r>
              <a:rPr lang="en-US" sz="1200" i="1" kern="1200" dirty="0" smtClean="0">
                <a:solidFill>
                  <a:schemeClr val="tx1"/>
                </a:solidFill>
                <a:effectLst/>
                <a:latin typeface="+mn-lt"/>
                <a:ea typeface="+mn-ea"/>
                <a:cs typeface="+mn-cs"/>
              </a:rPr>
              <a:t>Human Resource Management</a:t>
            </a:r>
            <a:r>
              <a:rPr lang="en-US" sz="1200" kern="1200" dirty="0" smtClean="0">
                <a:solidFill>
                  <a:schemeClr val="tx1"/>
                </a:solidFill>
                <a:effectLst/>
                <a:latin typeface="+mn-lt"/>
                <a:ea typeface="+mn-ea"/>
                <a:cs typeface="+mn-cs"/>
              </a:rPr>
              <a:t>, 49(5), 2010, 869–882.</a:t>
            </a:r>
          </a:p>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13</a:t>
            </a:fld>
            <a:endParaRPr lang="en-US" dirty="0"/>
          </a:p>
        </p:txBody>
      </p:sp>
    </p:spTree>
    <p:extLst>
      <p:ext uri="{BB962C8B-B14F-4D97-AF65-F5344CB8AC3E}">
        <p14:creationId xmlns:p14="http://schemas.microsoft.com/office/powerpoint/2010/main" val="1594195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Note that Walgreens is not manufacturing the products, so production tasks are not included. The tasks in operations management are not essentially different between manufacturing and service, but there are some unique traits of each that do affect some operational decisions.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17</a:t>
            </a:fld>
            <a:endParaRPr lang="en-US" dirty="0"/>
          </a:p>
        </p:txBody>
      </p:sp>
    </p:spTree>
    <p:extLst>
      <p:ext uri="{BB962C8B-B14F-4D97-AF65-F5344CB8AC3E}">
        <p14:creationId xmlns:p14="http://schemas.microsoft.com/office/powerpoint/2010/main" val="365629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18</a:t>
            </a:fld>
            <a:endParaRPr lang="en-US" dirty="0"/>
          </a:p>
        </p:txBody>
      </p:sp>
    </p:spTree>
    <p:extLst>
      <p:ext uri="{BB962C8B-B14F-4D97-AF65-F5344CB8AC3E}">
        <p14:creationId xmlns:p14="http://schemas.microsoft.com/office/powerpoint/2010/main" val="3247192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24</a:t>
            </a:fld>
            <a:endParaRPr lang="en-US" dirty="0"/>
          </a:p>
        </p:txBody>
      </p:sp>
    </p:spTree>
    <p:extLst>
      <p:ext uri="{BB962C8B-B14F-4D97-AF65-F5344CB8AC3E}">
        <p14:creationId xmlns:p14="http://schemas.microsoft.com/office/powerpoint/2010/main" val="3629743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Operations has to ensure that its goals are reasonably aligned to business strategy goals, which typically requires representation and contribution at senior corporate levels. Operations then has to make the appropriate functional strategic decisions and operational practices to achieve its chosen functional strategic goals.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25</a:t>
            </a:fld>
            <a:endParaRPr lang="en-US" dirty="0"/>
          </a:p>
        </p:txBody>
      </p:sp>
    </p:spTree>
    <p:extLst>
      <p:ext uri="{BB962C8B-B14F-4D97-AF65-F5344CB8AC3E}">
        <p14:creationId xmlns:p14="http://schemas.microsoft.com/office/powerpoint/2010/main" val="4153143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29</a:t>
            </a:fld>
            <a:endParaRPr lang="en-US" dirty="0"/>
          </a:p>
        </p:txBody>
      </p:sp>
    </p:spTree>
    <p:extLst>
      <p:ext uri="{BB962C8B-B14F-4D97-AF65-F5344CB8AC3E}">
        <p14:creationId xmlns:p14="http://schemas.microsoft.com/office/powerpoint/2010/main" val="1009606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Dashboards can also provide visual comparisons with KPI levels of earlier years.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30</a:t>
            </a:fld>
            <a:endParaRPr lang="en-US" dirty="0"/>
          </a:p>
        </p:txBody>
      </p:sp>
    </p:spTree>
    <p:extLst>
      <p:ext uri="{BB962C8B-B14F-4D97-AF65-F5344CB8AC3E}">
        <p14:creationId xmlns:p14="http://schemas.microsoft.com/office/powerpoint/2010/main" val="41362967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Comparisons of productivity using labor hours may be misleading if labor cost differences are not taken into account. A foreign operation in a developing country may use double the labor hours relative to a similar operation in the U.S. but still be competitive because of lower labor costs.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31</a:t>
            </a:fld>
            <a:endParaRPr lang="en-US" dirty="0"/>
          </a:p>
        </p:txBody>
      </p:sp>
    </p:spTree>
    <p:extLst>
      <p:ext uri="{BB962C8B-B14F-4D97-AF65-F5344CB8AC3E}">
        <p14:creationId xmlns:p14="http://schemas.microsoft.com/office/powerpoint/2010/main" val="2762786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Like many measures, productivity metrics can be manipulated in the short run by running a short-staffed operation, for instance, by cutting corners on quality or safety or by raising output prices (sales volume remains unchanged).</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35</a:t>
            </a:fld>
            <a:endParaRPr lang="en-US" dirty="0"/>
          </a:p>
        </p:txBody>
      </p:sp>
    </p:spTree>
    <p:extLst>
      <p:ext uri="{BB962C8B-B14F-4D97-AF65-F5344CB8AC3E}">
        <p14:creationId xmlns:p14="http://schemas.microsoft.com/office/powerpoint/2010/main" val="37486425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Take a look at an iPhone’s supply chain</a:t>
            </a:r>
            <a:r>
              <a:rPr lang="en-US" sz="1200" kern="1200" baseline="0" dirty="0" smtClean="0">
                <a:solidFill>
                  <a:schemeClr val="tx1"/>
                </a:solidFill>
                <a:effectLst/>
                <a:latin typeface="+mn-lt"/>
                <a:ea typeface="+mn-ea"/>
                <a:cs typeface="+mn-cs"/>
              </a:rPr>
              <a:t> (see </a:t>
            </a:r>
            <a:r>
              <a:rPr lang="en-US" sz="1200" b="0" u="sng" kern="1200" dirty="0" smtClean="0">
                <a:solidFill>
                  <a:schemeClr val="tx1"/>
                </a:solidFill>
                <a:effectLst/>
                <a:latin typeface="+mn-lt"/>
                <a:ea typeface="+mn-ea"/>
                <a:cs typeface="+mn-cs"/>
                <a:hlinkClick r:id="rId3"/>
              </a:rPr>
              <a:t>http://www.allroadsleadtochina.com/2007/08/15/iphone-made-in-shenzhen</a:t>
            </a:r>
            <a:r>
              <a:rPr lang="en-US" sz="1200" b="0" u="sng" kern="1200" dirty="0" smtClean="0">
                <a:solidFill>
                  <a:schemeClr val="tx1"/>
                </a:solidFill>
                <a:effectLst/>
                <a:latin typeface="+mn-lt"/>
                <a:ea typeface="+mn-ea"/>
                <a:cs typeface="+mn-cs"/>
              </a:rPr>
              <a:t> and </a:t>
            </a:r>
            <a:r>
              <a:rPr lang="en-US" sz="1200" b="0" kern="1200" dirty="0" smtClean="0">
                <a:solidFill>
                  <a:schemeClr val="tx1"/>
                </a:solidFill>
                <a:effectLst/>
                <a:latin typeface="+mn-lt"/>
                <a:ea typeface="+mn-ea"/>
                <a:cs typeface="+mn-cs"/>
              </a:rPr>
              <a:t>http://www.supplychain247.com/article/how_the_iphone_is_made).</a:t>
            </a:r>
            <a:r>
              <a:rPr lang="en-US" sz="1200" kern="1200" dirty="0" smtClean="0">
                <a:solidFill>
                  <a:schemeClr val="tx1"/>
                </a:solidFill>
                <a:effectLst/>
                <a:latin typeface="+mn-lt"/>
                <a:ea typeface="+mn-ea"/>
                <a:cs typeface="+mn-cs"/>
              </a:rPr>
              <a:t> Imagine the complexity of finding, evaluating, synchronizing, and managing supplier quality, delivery, price, risk, and performance</a:t>
            </a:r>
            <a:r>
              <a:rPr lang="en-US" sz="1200" b="0" kern="1200" dirty="0" smtClean="0">
                <a:solidFill>
                  <a:schemeClr val="tx1"/>
                </a:solidFill>
                <a:effectLst/>
                <a:latin typeface="+mn-lt"/>
                <a:ea typeface="+mn-ea"/>
                <a:cs typeface="+mn-cs"/>
              </a:rPr>
              <a:t>.</a:t>
            </a:r>
            <a:endParaRPr lang="en-US"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4464DD-64C1-461B-B1E6-82A8A7022993}" type="slidenum">
              <a:rPr lang="en-US" smtClean="0"/>
              <a:t>37</a:t>
            </a:fld>
            <a:endParaRPr lang="en-US" dirty="0"/>
          </a:p>
        </p:txBody>
      </p:sp>
    </p:spTree>
    <p:extLst>
      <p:ext uri="{BB962C8B-B14F-4D97-AF65-F5344CB8AC3E}">
        <p14:creationId xmlns:p14="http://schemas.microsoft.com/office/powerpoint/2010/main" val="183268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Service science visualizes the desired status of processes as instrumented, interconnected, and intelligent, with applications ranging from smart buildings, cars, highways, and appliances, to power grids, apparel, and water grids.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38</a:t>
            </a:fld>
            <a:endParaRPr lang="en-US" dirty="0"/>
          </a:p>
        </p:txBody>
      </p:sp>
    </p:spTree>
    <p:extLst>
      <p:ext uri="{BB962C8B-B14F-4D97-AF65-F5344CB8AC3E}">
        <p14:creationId xmlns:p14="http://schemas.microsoft.com/office/powerpoint/2010/main" val="1665871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Operations management provides an array of useful tools for reducing waste and eliminating fat.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39</a:t>
            </a:fld>
            <a:endParaRPr lang="en-US" dirty="0"/>
          </a:p>
        </p:txBody>
      </p:sp>
    </p:spTree>
    <p:extLst>
      <p:ext uri="{BB962C8B-B14F-4D97-AF65-F5344CB8AC3E}">
        <p14:creationId xmlns:p14="http://schemas.microsoft.com/office/powerpoint/2010/main" val="23708757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 sustainability analysis begins with finding out the sources of waste and evaluating the amount and nature of waste currently being produced by the business.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40</a:t>
            </a:fld>
            <a:endParaRPr lang="en-US" dirty="0"/>
          </a:p>
        </p:txBody>
      </p:sp>
    </p:spTree>
    <p:extLst>
      <p:ext uri="{BB962C8B-B14F-4D97-AF65-F5344CB8AC3E}">
        <p14:creationId xmlns:p14="http://schemas.microsoft.com/office/powerpoint/2010/main" val="23986591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Established companies also seek sustainability points (and market share) by acquiring businesses with sustainable brands and reputations. For example, Coca-Cola  acquired Odwalla, a leader in organic beverages, for $181 million and Republic Tea, a leader in organic tea bags, for $43 million. Clorox paid more than $900 million for Burt’s Bees, a major producer of natural personal-care products. Colgate-Palmolive spent $100 million to acquire Tom’s of Maine, another sustainable brand in natural toothpaste and other personal-care products.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44</a:t>
            </a:fld>
            <a:endParaRPr lang="en-US" dirty="0"/>
          </a:p>
        </p:txBody>
      </p:sp>
    </p:spTree>
    <p:extLst>
      <p:ext uri="{BB962C8B-B14F-4D97-AF65-F5344CB8AC3E}">
        <p14:creationId xmlns:p14="http://schemas.microsoft.com/office/powerpoint/2010/main" val="32616161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International standards in environment and quality, such as ISO 14001, are also useful in tracking sustainability status.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45</a:t>
            </a:fld>
            <a:endParaRPr lang="en-US" dirty="0"/>
          </a:p>
        </p:txBody>
      </p:sp>
    </p:spTree>
    <p:extLst>
      <p:ext uri="{BB962C8B-B14F-4D97-AF65-F5344CB8AC3E}">
        <p14:creationId xmlns:p14="http://schemas.microsoft.com/office/powerpoint/2010/main" val="40624160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Ocada, an online grocer, has developed perhaps the world’s best warehouse management system. Located in Hatfield, UK, Ocada combines advanced product storage and movement technologies with information systems to dispatch groceries from a centralized warehouse to 65</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of UK postal codes.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47</a:t>
            </a:fld>
            <a:endParaRPr lang="en-US" dirty="0"/>
          </a:p>
        </p:txBody>
      </p:sp>
    </p:spTree>
    <p:extLst>
      <p:ext uri="{BB962C8B-B14F-4D97-AF65-F5344CB8AC3E}">
        <p14:creationId xmlns:p14="http://schemas.microsoft.com/office/powerpoint/2010/main" val="3529620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rapid development and transferability of technology have enabled many smaller companies and countries to leapfrog the intermediate stages of technology evolution.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48</a:t>
            </a:fld>
            <a:endParaRPr lang="en-US" dirty="0"/>
          </a:p>
        </p:txBody>
      </p:sp>
    </p:spTree>
    <p:extLst>
      <p:ext uri="{BB962C8B-B14F-4D97-AF65-F5344CB8AC3E}">
        <p14:creationId xmlns:p14="http://schemas.microsoft.com/office/powerpoint/2010/main" val="1396611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18A4A16-3F81-4801-BB5B-ADBA46D807D4}" type="datetime1">
              <a:rPr lang="en-US" smtClean="0"/>
              <a:t>10/10/2017</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461942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8E471A-273D-43DB-AB9A-BC2390A7B57C}" type="datetime1">
              <a:rPr lang="en-US" smtClean="0"/>
              <a:t>10/10/2017</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254361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88A019-E60E-4510-AF92-921DBBD2B5D8}" type="datetime1">
              <a:rPr lang="en-US" smtClean="0"/>
              <a:t>10/10/2017</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433262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61A9709-5402-4363-86F7-CE07ED303FEC}" type="datetime1">
              <a:rPr lang="en-US" smtClean="0"/>
              <a:t>10/10/2017</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024672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49D415F-9B78-4D5E-A5F6-35A84C5F52E8}" type="datetime1">
              <a:rPr lang="en-US" smtClean="0"/>
              <a:t>10/10/2017</a:t>
            </a:fld>
            <a:endParaRPr lang="en-US" dirty="0"/>
          </a:p>
        </p:txBody>
      </p:sp>
      <p:sp>
        <p:nvSpPr>
          <p:cNvPr id="8" name="Footer Placeholder 7"/>
          <p:cNvSpPr>
            <a:spLocks noGrp="1"/>
          </p:cNvSpPr>
          <p:nvPr>
            <p:ph type="ftr" sz="quarter" idx="11"/>
          </p:nvPr>
        </p:nvSpPr>
        <p:spPr/>
        <p:txBody>
          <a:bodyPr/>
          <a:lstStyle/>
          <a:p>
            <a:r>
              <a:rPr lang="en-US" dirty="0" smtClean="0"/>
              <a:t>© Taylor &amp; Francis 2016</a:t>
            </a:r>
            <a:endParaRPr lang="en-US" dirty="0"/>
          </a:p>
        </p:txBody>
      </p:sp>
      <p:sp>
        <p:nvSpPr>
          <p:cNvPr id="9" name="Slide Number Placeholder 8"/>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84337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5EE795F-F540-41BE-856C-10AAA2530D83}" type="datetime1">
              <a:rPr lang="en-US" smtClean="0"/>
              <a:t>10/10/2017</a:t>
            </a:fld>
            <a:endParaRPr lang="en-US" dirty="0"/>
          </a:p>
        </p:txBody>
      </p:sp>
      <p:sp>
        <p:nvSpPr>
          <p:cNvPr id="4" name="Footer Placeholder 3"/>
          <p:cNvSpPr>
            <a:spLocks noGrp="1"/>
          </p:cNvSpPr>
          <p:nvPr>
            <p:ph type="ftr" sz="quarter" idx="11"/>
          </p:nvPr>
        </p:nvSpPr>
        <p:spPr/>
        <p:txBody>
          <a:bodyPr/>
          <a:lstStyle/>
          <a:p>
            <a:r>
              <a:rPr lang="en-US" dirty="0" smtClean="0"/>
              <a:t>© Taylor &amp; Francis 2016</a:t>
            </a:r>
            <a:endParaRPr lang="en-US" dirty="0"/>
          </a:p>
        </p:txBody>
      </p:sp>
      <p:sp>
        <p:nvSpPr>
          <p:cNvPr id="5" name="Slide Number Placeholder 4"/>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07038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BDDD7E-F532-4E65-8379-650ED2C735A0}" type="datetime1">
              <a:rPr lang="en-US" smtClean="0"/>
              <a:t>10/10/2017</a:t>
            </a:fld>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
        <p:nvSpPr>
          <p:cNvPr id="4" name="Slide Number Placeholder 3"/>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74987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94FE95-7BC4-4B38-80AB-E864AD8F6C62}" type="datetime1">
              <a:rPr lang="en-US" smtClean="0"/>
              <a:t>10/10/2017</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932463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736C44-3BD3-408B-912E-DF93CDE36ED6}" type="datetime1">
              <a:rPr lang="en-US" smtClean="0"/>
              <a:t>10/10/2017</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80321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2EEEFF-B5A8-430A-B27C-9B908BE65FFC}" type="datetime1">
              <a:rPr lang="en-US" smtClean="0"/>
              <a:t>10/10/2017</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068463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6BE67DA-CCAE-425B-902C-37CD27D2E48B}" type="datetime1">
              <a:rPr lang="en-US" smtClean="0"/>
              <a:t>10/10/2017</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053513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E8FE92-F5F0-4D94-9ACF-EE627763528E}" type="datetime1">
              <a:rPr lang="en-US" smtClean="0"/>
              <a:t>10/10/2017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 Taylor &amp; Francis 2016</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737BA6-4C45-401E-9DEF-C84DCAFB1E12}" type="slidenum">
              <a:rPr lang="en-US" smtClean="0"/>
              <a:t>‹#›</a:t>
            </a:fld>
            <a:endParaRPr lang="en-US" dirty="0"/>
          </a:p>
        </p:txBody>
      </p:sp>
    </p:spTree>
    <p:extLst>
      <p:ext uri="{BB962C8B-B14F-4D97-AF65-F5344CB8AC3E}">
        <p14:creationId xmlns:p14="http://schemas.microsoft.com/office/powerpoint/2010/main" val="7652288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allbusinessschools.com/%20faqs/%20operations_management"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Discussion on Operations </a:t>
            </a:r>
            <a:r>
              <a:rPr lang="en-US" dirty="0" smtClean="0">
                <a:solidFill>
                  <a:srgbClr val="000000"/>
                </a:solidFill>
              </a:rPr>
              <a:t>Management and You</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smtClean="0">
                <a:solidFill>
                  <a:srgbClr val="000000"/>
                </a:solidFill>
                <a:effectLst/>
              </a:rPr>
              <a:t>What, exactly, is </a:t>
            </a:r>
            <a:r>
              <a:rPr lang="en-US" dirty="0" smtClean="0">
                <a:solidFill>
                  <a:srgbClr val="000000"/>
                </a:solidFill>
              </a:rPr>
              <a:t>operations management</a:t>
            </a:r>
            <a:r>
              <a:rPr lang="en-US" dirty="0" smtClean="0">
                <a:solidFill>
                  <a:srgbClr val="000000"/>
                </a:solidFill>
                <a:effectLst/>
              </a:rPr>
              <a:t>?</a:t>
            </a:r>
            <a:endParaRPr lang="en-US" dirty="0" smtClean="0">
              <a:solidFill>
                <a:srgbClr val="000000"/>
              </a:solidFill>
              <a:effectLst/>
            </a:endParaRPr>
          </a:p>
          <a:p>
            <a:pPr lvl="0">
              <a:buClr>
                <a:srgbClr val="002060"/>
              </a:buClr>
              <a:buFont typeface="Wingdings" panose="05000000000000000000" pitchFamily="2" charset="2"/>
              <a:buChar char="§"/>
            </a:pPr>
            <a:r>
              <a:rPr lang="en-US" dirty="0" smtClean="0">
                <a:solidFill>
                  <a:srgbClr val="000000"/>
                </a:solidFill>
                <a:effectLst/>
              </a:rPr>
              <a:t>Why is </a:t>
            </a:r>
            <a:r>
              <a:rPr lang="en-US" dirty="0" smtClean="0">
                <a:solidFill>
                  <a:srgbClr val="000000"/>
                </a:solidFill>
              </a:rPr>
              <a:t>operations management </a:t>
            </a:r>
            <a:r>
              <a:rPr lang="en-US" dirty="0" smtClean="0">
                <a:solidFill>
                  <a:srgbClr val="000000"/>
                </a:solidFill>
                <a:effectLst/>
              </a:rPr>
              <a:t>important?</a:t>
            </a:r>
          </a:p>
          <a:p>
            <a:pPr lvl="0">
              <a:buClr>
                <a:srgbClr val="002060"/>
              </a:buClr>
              <a:buFont typeface="Wingdings" panose="05000000000000000000" pitchFamily="2" charset="2"/>
              <a:buChar char="§"/>
            </a:pPr>
            <a:r>
              <a:rPr lang="en-US" dirty="0" smtClean="0">
                <a:solidFill>
                  <a:srgbClr val="000000"/>
                </a:solidFill>
                <a:effectLst/>
              </a:rPr>
              <a:t>How is it done?</a:t>
            </a:r>
          </a:p>
          <a:p>
            <a:pPr lvl="0">
              <a:buClr>
                <a:srgbClr val="002060"/>
              </a:buClr>
              <a:buFont typeface="Wingdings" panose="05000000000000000000" pitchFamily="2" charset="2"/>
              <a:buChar char="§"/>
            </a:pPr>
            <a:r>
              <a:rPr lang="en-US" dirty="0" smtClean="0">
                <a:solidFill>
                  <a:srgbClr val="000000"/>
                </a:solidFill>
                <a:effectLst/>
              </a:rPr>
              <a:t>Was it done right?</a:t>
            </a:r>
          </a:p>
          <a:p>
            <a:pPr lvl="0">
              <a:buClr>
                <a:srgbClr val="002060"/>
              </a:buClr>
              <a:buFont typeface="Wingdings" panose="05000000000000000000" pitchFamily="2" charset="2"/>
              <a:buChar char="§"/>
            </a:pPr>
            <a:r>
              <a:rPr lang="en-US" dirty="0" smtClean="0">
                <a:solidFill>
                  <a:srgbClr val="000000"/>
                </a:solidFill>
                <a:effectLst/>
              </a:rPr>
              <a:t>Current trends in operations management</a:t>
            </a:r>
          </a:p>
          <a:p>
            <a:pPr lvl="0">
              <a:buClr>
                <a:srgbClr val="002060"/>
              </a:buClr>
              <a:buFont typeface="Wingdings" panose="05000000000000000000" pitchFamily="2" charset="2"/>
              <a:buChar char="§"/>
            </a:pPr>
            <a:r>
              <a:rPr lang="en-US" dirty="0" smtClean="0">
                <a:solidFill>
                  <a:srgbClr val="000000"/>
                </a:solidFill>
                <a:effectLst/>
              </a:rPr>
              <a:t>Conclusion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89020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What, Exactly, Is </a:t>
            </a:r>
            <a:r>
              <a:rPr lang="en-US" dirty="0">
                <a:solidFill>
                  <a:srgbClr val="000000"/>
                </a:solidFill>
              </a:rPr>
              <a:t>Operations Management?</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normAutofit/>
          </a:bodyPr>
          <a:lstStyle/>
          <a:p>
            <a:pPr marL="0" lvl="0" indent="0" algn="ctr" fontAlgn="base">
              <a:lnSpc>
                <a:spcPct val="90000"/>
              </a:lnSpc>
              <a:spcBef>
                <a:spcPct val="40000"/>
              </a:spcBef>
              <a:spcAft>
                <a:spcPct val="0"/>
              </a:spcAft>
              <a:buClr>
                <a:srgbClr val="000000"/>
              </a:buClr>
              <a:buNone/>
            </a:pPr>
            <a:r>
              <a:rPr lang="en-US" sz="2800" dirty="0" smtClean="0">
                <a:cs typeface="Times New Roman" panose="02020603050405020304" pitchFamily="18" charset="0"/>
              </a:rPr>
              <a:t>Speaking broadly, </a:t>
            </a:r>
            <a:r>
              <a:rPr lang="en-US" sz="2800" dirty="0">
                <a:cs typeface="Times New Roman" panose="02020603050405020304" pitchFamily="18" charset="0"/>
              </a:rPr>
              <a:t>the operations function designs, </a:t>
            </a:r>
            <a:r>
              <a:rPr lang="en-US" sz="2800" dirty="0" smtClean="0">
                <a:cs typeface="Times New Roman" panose="02020603050405020304" pitchFamily="18" charset="0"/>
              </a:rPr>
              <a:t>makes, </a:t>
            </a:r>
            <a:r>
              <a:rPr lang="en-US" sz="2800" dirty="0">
                <a:cs typeface="Times New Roman" panose="02020603050405020304" pitchFamily="18" charset="0"/>
              </a:rPr>
              <a:t>and delivers an </a:t>
            </a:r>
            <a:r>
              <a:rPr lang="en-US" sz="2800" dirty="0" smtClean="0">
                <a:cs typeface="Times New Roman" panose="02020603050405020304" pitchFamily="18" charset="0"/>
              </a:rPr>
              <a:t>organization’s </a:t>
            </a:r>
            <a:r>
              <a:rPr lang="en-US" sz="2800" dirty="0">
                <a:cs typeface="Times New Roman" panose="02020603050405020304" pitchFamily="18" charset="0"/>
              </a:rPr>
              <a:t>products or services. It gathers materials and resources and transforms them into finished goods and services through value-adding conversion activities. </a:t>
            </a:r>
            <a:endParaRPr lang="en-US" sz="2800" dirty="0" smtClean="0">
              <a:cs typeface="Times New Roman" panose="02020603050405020304" pitchFamily="18" charset="0"/>
            </a:endParaRPr>
          </a:p>
          <a:p>
            <a:pPr marL="0" lvl="0" indent="0" algn="ctr" fontAlgn="base">
              <a:lnSpc>
                <a:spcPct val="90000"/>
              </a:lnSpc>
              <a:spcBef>
                <a:spcPct val="40000"/>
              </a:spcBef>
              <a:spcAft>
                <a:spcPct val="0"/>
              </a:spcAft>
              <a:buClr>
                <a:srgbClr val="000000"/>
              </a:buClr>
              <a:buNone/>
            </a:pPr>
            <a:r>
              <a:rPr lang="en-US" sz="2800" dirty="0" smtClean="0">
                <a:cs typeface="Times New Roman" panose="02020603050405020304" pitchFamily="18" charset="0"/>
              </a:rPr>
              <a:t>Operations management </a:t>
            </a:r>
            <a:r>
              <a:rPr lang="en-US" sz="2800" dirty="0">
                <a:cs typeface="Times New Roman" panose="02020603050405020304" pitchFamily="18" charset="0"/>
              </a:rPr>
              <a:t>(OM) is the design, management, and improvement of the systems and activities involved in this </a:t>
            </a:r>
            <a:r>
              <a:rPr lang="en-US" sz="2800" dirty="0" smtClean="0">
                <a:cs typeface="Times New Roman" panose="02020603050405020304" pitchFamily="18" charset="0"/>
              </a:rPr>
              <a:t>task.</a:t>
            </a:r>
            <a:endParaRPr lang="en-US" dirty="0">
              <a:cs typeface="Times New Roman" panose="02020603050405020304" pitchFamily="18" charset="0"/>
            </a:endParaRP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3042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What, Exactly, Is </a:t>
            </a:r>
            <a:r>
              <a:rPr lang="en-US" dirty="0">
                <a:solidFill>
                  <a:srgbClr val="000000"/>
                </a:solidFill>
              </a:rPr>
              <a:t>Operations Management?</a:t>
            </a:r>
            <a:endParaRPr lang="en-US" dirty="0">
              <a:effectLst>
                <a:outerShdw blurRad="38100" dist="38100" dir="2700000" algn="tl">
                  <a:srgbClr val="FFFFFF"/>
                </a:outerShdw>
              </a:effectLst>
            </a:endParaRPr>
          </a:p>
        </p:txBody>
      </p:sp>
      <p:pic>
        <p:nvPicPr>
          <p:cNvPr id="34818" name="Picture 2"/>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1266" r="19240" b="14531"/>
          <a:stretch/>
        </p:blipFill>
        <p:spPr bwMode="auto">
          <a:xfrm>
            <a:off x="1143000" y="2590801"/>
            <a:ext cx="65532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0524380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a:solidFill>
                  <a:srgbClr val="000000"/>
                </a:solidFill>
              </a:rPr>
              <a:t>What </a:t>
            </a:r>
            <a:r>
              <a:rPr lang="en-US" dirty="0" smtClean="0">
                <a:solidFill>
                  <a:srgbClr val="000000"/>
                </a:solidFill>
              </a:rPr>
              <a:t>Do </a:t>
            </a:r>
            <a:r>
              <a:rPr lang="en-US" dirty="0">
                <a:solidFill>
                  <a:srgbClr val="000000"/>
                </a:solidFill>
              </a:rPr>
              <a:t>Operations </a:t>
            </a:r>
            <a:r>
              <a:rPr lang="en-US" dirty="0" smtClean="0">
                <a:solidFill>
                  <a:srgbClr val="000000"/>
                </a:solidFill>
              </a:rPr>
              <a:t>Managers Do?</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A </a:t>
            </a:r>
            <a:r>
              <a:rPr lang="en-US" dirty="0"/>
              <a:t>business has to answer that fundamental question posed by all </a:t>
            </a:r>
            <a:r>
              <a:rPr lang="en-US" dirty="0" smtClean="0"/>
              <a:t>customers: “</a:t>
            </a:r>
            <a:r>
              <a:rPr lang="en-US" i="1" dirty="0" smtClean="0"/>
              <a:t>Why </a:t>
            </a:r>
            <a:r>
              <a:rPr lang="en-US" dirty="0"/>
              <a:t>should I choose </a:t>
            </a:r>
            <a:r>
              <a:rPr lang="en-US" i="1" dirty="0"/>
              <a:t>you</a:t>
            </a:r>
            <a:r>
              <a:rPr lang="en-US" dirty="0" smtClean="0"/>
              <a:t>?”</a:t>
            </a:r>
          </a:p>
          <a:p>
            <a:pPr>
              <a:buFont typeface="Wingdings" panose="05000000000000000000" pitchFamily="2" charset="2"/>
              <a:buChar char="§"/>
            </a:pPr>
            <a:r>
              <a:rPr lang="en-US" dirty="0" smtClean="0"/>
              <a:t>A business says: “</a:t>
            </a:r>
            <a:r>
              <a:rPr lang="en-US" dirty="0"/>
              <a:t>Choose us because we promise </a:t>
            </a:r>
            <a:r>
              <a:rPr lang="en-US" dirty="0" smtClean="0"/>
              <a:t>you….”</a:t>
            </a:r>
          </a:p>
          <a:p>
            <a:pPr>
              <a:buFont typeface="Wingdings" panose="05000000000000000000" pitchFamily="2" charset="2"/>
              <a:buChar char="§"/>
            </a:pPr>
            <a:r>
              <a:rPr lang="en-US" dirty="0"/>
              <a:t>Who delivers on these </a:t>
            </a:r>
            <a:r>
              <a:rPr lang="en-US" dirty="0" smtClean="0"/>
              <a:t>promises?</a:t>
            </a:r>
          </a:p>
          <a:p>
            <a:pPr>
              <a:buFont typeface="Wingdings" panose="05000000000000000000" pitchFamily="2" charset="2"/>
              <a:buChar char="§"/>
            </a:pPr>
            <a:r>
              <a:rPr lang="en-US" dirty="0" smtClean="0"/>
              <a:t>Operations managers </a:t>
            </a:r>
            <a:r>
              <a:rPr lang="en-US" dirty="0"/>
              <a:t>deliver on promises that are made by the business to the </a:t>
            </a:r>
            <a:r>
              <a:rPr lang="en-US" dirty="0" smtClean="0"/>
              <a:t>customer.</a:t>
            </a:r>
          </a:p>
          <a:p>
            <a:pPr>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1657871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a:solidFill>
                  <a:srgbClr val="000000"/>
                </a:solidFill>
              </a:rPr>
              <a:t>What Do Operations Managers Do?</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smtClean="0"/>
              <a:t>Design </a:t>
            </a:r>
            <a:r>
              <a:rPr lang="en-US" dirty="0"/>
              <a:t>and </a:t>
            </a:r>
            <a:r>
              <a:rPr lang="en-US" dirty="0" smtClean="0"/>
              <a:t>run </a:t>
            </a:r>
            <a:r>
              <a:rPr lang="en-US" dirty="0"/>
              <a:t>work systems that create the product, </a:t>
            </a:r>
            <a:r>
              <a:rPr lang="en-US" dirty="0" smtClean="0"/>
              <a:t>forecast </a:t>
            </a:r>
            <a:r>
              <a:rPr lang="en-US" dirty="0"/>
              <a:t>demand, and </a:t>
            </a:r>
            <a:r>
              <a:rPr lang="en-US" dirty="0" smtClean="0"/>
              <a:t>determine </a:t>
            </a:r>
            <a:r>
              <a:rPr lang="en-US" dirty="0"/>
              <a:t>the nature and locations of the manufacturing and delivery </a:t>
            </a:r>
            <a:r>
              <a:rPr lang="en-US" dirty="0" smtClean="0"/>
              <a:t>process. </a:t>
            </a:r>
            <a:endParaRPr lang="en-US" dirty="0"/>
          </a:p>
          <a:p>
            <a:pPr lvl="0">
              <a:buFont typeface="Wingdings" panose="05000000000000000000" pitchFamily="2" charset="2"/>
              <a:buChar char="§"/>
            </a:pPr>
            <a:r>
              <a:rPr lang="en-US" dirty="0" smtClean="0"/>
              <a:t>Organize </a:t>
            </a:r>
            <a:r>
              <a:rPr lang="en-US" dirty="0"/>
              <a:t>suppliers and transporters to make and move the </a:t>
            </a:r>
            <a:r>
              <a:rPr lang="en-US" dirty="0" smtClean="0"/>
              <a:t>product.</a:t>
            </a:r>
            <a:endParaRPr lang="en-US" dirty="0"/>
          </a:p>
          <a:p>
            <a:pPr lvl="0">
              <a:buFont typeface="Wingdings" panose="05000000000000000000" pitchFamily="2" charset="2"/>
              <a:buChar char="§"/>
            </a:pPr>
            <a:r>
              <a:rPr lang="en-US" dirty="0" smtClean="0"/>
              <a:t>Manage suppliers, </a:t>
            </a:r>
            <a:r>
              <a:rPr lang="en-US" dirty="0"/>
              <a:t>labor, </a:t>
            </a:r>
            <a:r>
              <a:rPr lang="en-US" dirty="0" smtClean="0"/>
              <a:t>distribution, </a:t>
            </a:r>
            <a:r>
              <a:rPr lang="en-US" dirty="0"/>
              <a:t>and logistics for speed and/or </a:t>
            </a:r>
            <a:r>
              <a:rPr lang="en-US" dirty="0" smtClean="0"/>
              <a:t>affordability.</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762758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a:solidFill>
                  <a:srgbClr val="000000"/>
                </a:solidFill>
              </a:rPr>
              <a:t>What Do Operations Managers Do?</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smtClean="0"/>
              <a:t>Manage </a:t>
            </a:r>
            <a:r>
              <a:rPr lang="en-US" dirty="0"/>
              <a:t>inventory to achieve desired customer service levels at an acceptable </a:t>
            </a:r>
            <a:r>
              <a:rPr lang="en-US" dirty="0" smtClean="0"/>
              <a:t>cost. </a:t>
            </a:r>
          </a:p>
          <a:p>
            <a:pPr lvl="0">
              <a:buFont typeface="Wingdings" panose="05000000000000000000" pitchFamily="2" charset="2"/>
              <a:buChar char="§"/>
            </a:pPr>
            <a:r>
              <a:rPr lang="en-US" dirty="0" smtClean="0"/>
              <a:t>Define and manage product and service quality. </a:t>
            </a:r>
          </a:p>
          <a:p>
            <a:pPr>
              <a:buFont typeface="Wingdings" panose="05000000000000000000" pitchFamily="2" charset="2"/>
              <a:buChar char="§"/>
            </a:pPr>
            <a:r>
              <a:rPr lang="en-US" dirty="0" smtClean="0"/>
              <a:t>Study </a:t>
            </a:r>
            <a:r>
              <a:rPr lang="en-US" dirty="0"/>
              <a:t>work processes for analysis and </a:t>
            </a:r>
            <a:r>
              <a:rPr lang="en-US" dirty="0" smtClean="0"/>
              <a:t>improvement.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508003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Operations Manager Job Description</a:t>
            </a:r>
            <a:endParaRPr lang="en-US" dirty="0">
              <a:effectLst>
                <a:outerShdw blurRad="38100" dist="38100" dir="2700000" algn="tl">
                  <a:srgbClr val="FFFFFF"/>
                </a:outerShdw>
              </a:effectLst>
            </a:endParaRPr>
          </a:p>
        </p:txBody>
      </p:sp>
      <p:pic>
        <p:nvPicPr>
          <p:cNvPr id="35841" name="Picture 1"/>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1447800" y="1417638"/>
            <a:ext cx="5943600" cy="4938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199786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Operations Manager Job Description</a:t>
            </a:r>
            <a:endParaRPr lang="en-US" dirty="0">
              <a:effectLst>
                <a:outerShdw blurRad="38100" dist="38100" dir="2700000" algn="tl">
                  <a:srgbClr val="FFFFFF"/>
                </a:outerShdw>
              </a:effectLs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01553000"/>
              </p:ext>
            </p:extLst>
          </p:nvPr>
        </p:nvGraphicFramePr>
        <p:xfrm>
          <a:off x="457200" y="1676400"/>
          <a:ext cx="8229600" cy="4495798"/>
        </p:xfrm>
        <a:graphic>
          <a:graphicData uri="http://schemas.openxmlformats.org/drawingml/2006/table">
            <a:tbl>
              <a:tblPr firstRow="1" firstCol="1" lastRow="1" lastCol="1" bandRow="1" bandCol="1"/>
              <a:tblGrid>
                <a:gridCol w="8229600">
                  <a:extLst>
                    <a:ext uri="{9D8B030D-6E8A-4147-A177-3AD203B41FA5}">
                      <a16:colId xmlns:a16="http://schemas.microsoft.com/office/drawing/2014/main" val="20000"/>
                    </a:ext>
                  </a:extLst>
                </a:gridCol>
              </a:tblGrid>
              <a:tr h="1634835">
                <a:tc>
                  <a:txBody>
                    <a:bodyPr/>
                    <a:lstStyle/>
                    <a:p>
                      <a:pPr marL="0" marR="0">
                        <a:lnSpc>
                          <a:spcPct val="115000"/>
                        </a:lnSpc>
                        <a:spcBef>
                          <a:spcPts val="0"/>
                        </a:spcBef>
                        <a:spcAft>
                          <a:spcPts val="0"/>
                        </a:spcAft>
                      </a:pPr>
                      <a:r>
                        <a:rPr lang="en-US" sz="1000" b="1" i="1" dirty="0">
                          <a:effectLst/>
                          <a:latin typeface="Times New Roman"/>
                          <a:ea typeface="Times New Roman"/>
                          <a:cs typeface="Times New Roman"/>
                        </a:rPr>
                        <a:t>FRESH DIRECT</a:t>
                      </a:r>
                      <a:endParaRPr lang="en-US" sz="1100" dirty="0">
                        <a:effectLst/>
                        <a:latin typeface="Calibri"/>
                        <a:ea typeface="Times New Roman"/>
                        <a:cs typeface="Times New Roman"/>
                      </a:endParaRPr>
                    </a:p>
                    <a:p>
                      <a:pPr marL="0" marR="388620">
                        <a:lnSpc>
                          <a:spcPct val="115000"/>
                        </a:lnSpc>
                        <a:spcBef>
                          <a:spcPts val="0"/>
                        </a:spcBef>
                        <a:spcAft>
                          <a:spcPts val="0"/>
                        </a:spcAft>
                        <a:tabLst>
                          <a:tab pos="6503670" algn="l"/>
                        </a:tabLst>
                      </a:pPr>
                      <a:r>
                        <a:rPr lang="en-US" sz="1000" b="1" i="1" dirty="0">
                          <a:effectLst/>
                          <a:latin typeface="Times New Roman"/>
                          <a:ea typeface="Times New Roman"/>
                          <a:cs typeface="Times New Roman"/>
                        </a:rPr>
                        <a:t>Operations </a:t>
                      </a:r>
                      <a:r>
                        <a:rPr lang="en-US" sz="1000" b="1" i="1" dirty="0" smtClean="0">
                          <a:effectLst/>
                          <a:latin typeface="Times New Roman"/>
                          <a:ea typeface="Times New Roman"/>
                          <a:cs typeface="Times New Roman"/>
                        </a:rPr>
                        <a:t>Manager-in-Training </a:t>
                      </a:r>
                      <a:r>
                        <a:rPr lang="en-US" sz="1000" b="1" i="1" dirty="0">
                          <a:effectLst/>
                          <a:latin typeface="Times New Roman"/>
                          <a:ea typeface="Times New Roman"/>
                          <a:cs typeface="Times New Roman"/>
                        </a:rPr>
                        <a:t>Program </a:t>
                      </a:r>
                      <a:endParaRPr lang="en-US" sz="1100" dirty="0">
                        <a:effectLst/>
                        <a:latin typeface="Calibri"/>
                        <a:ea typeface="Times New Roman"/>
                        <a:cs typeface="Times New Roman"/>
                      </a:endParaRPr>
                    </a:p>
                    <a:p>
                      <a:pPr marL="0" marR="0">
                        <a:lnSpc>
                          <a:spcPct val="115000"/>
                        </a:lnSpc>
                        <a:spcBef>
                          <a:spcPts val="0"/>
                        </a:spcBef>
                        <a:spcAft>
                          <a:spcPts val="0"/>
                        </a:spcAft>
                      </a:pPr>
                      <a:r>
                        <a:rPr lang="en-US" sz="1000" dirty="0">
                          <a:effectLst/>
                          <a:latin typeface="Times New Roman"/>
                          <a:ea typeface="Times New Roman"/>
                          <a:cs typeface="Times New Roman"/>
                        </a:rPr>
                        <a:t>https://jobs-freshdirect.icims.com/</a:t>
                      </a:r>
                      <a:endParaRPr lang="en-US" sz="1100" dirty="0">
                        <a:effectLst/>
                        <a:latin typeface="Calibri"/>
                        <a:ea typeface="Times New Roman"/>
                        <a:cs typeface="Times New Roman"/>
                      </a:endParaRPr>
                    </a:p>
                    <a:p>
                      <a:pPr marL="0" marR="0">
                        <a:lnSpc>
                          <a:spcPct val="115000"/>
                        </a:lnSpc>
                        <a:spcBef>
                          <a:spcPts val="0"/>
                        </a:spcBef>
                        <a:spcAft>
                          <a:spcPts val="1000"/>
                        </a:spcAft>
                        <a:tabLst>
                          <a:tab pos="1528445" algn="l"/>
                          <a:tab pos="2999740" algn="l"/>
                          <a:tab pos="4481195" algn="l"/>
                        </a:tabLst>
                      </a:pPr>
                      <a:r>
                        <a:rPr lang="en-US" sz="1000" b="1" dirty="0">
                          <a:effectLst/>
                          <a:latin typeface="Times New Roman"/>
                          <a:ea typeface="Times New Roman"/>
                          <a:cs typeface="Times New Roman"/>
                        </a:rPr>
                        <a:t>Job ID: </a:t>
                      </a:r>
                      <a:r>
                        <a:rPr lang="en-US" sz="1000" dirty="0">
                          <a:effectLst/>
                          <a:latin typeface="Times New Roman"/>
                          <a:ea typeface="Times New Roman"/>
                          <a:cs typeface="Times New Roman"/>
                        </a:rPr>
                        <a:t>2009-1377</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0"/>
                  </a:ext>
                </a:extLst>
              </a:tr>
              <a:tr h="817418">
                <a:tc>
                  <a:txBody>
                    <a:bodyPr/>
                    <a:lstStyle/>
                    <a:p>
                      <a:pPr marL="0" marR="0">
                        <a:lnSpc>
                          <a:spcPct val="115000"/>
                        </a:lnSpc>
                        <a:spcBef>
                          <a:spcPts val="0"/>
                        </a:spcBef>
                        <a:spcAft>
                          <a:spcPts val="0"/>
                        </a:spcAft>
                      </a:pPr>
                      <a:r>
                        <a:rPr lang="en-US" sz="1000" b="1" dirty="0">
                          <a:effectLst/>
                          <a:latin typeface="Calibri"/>
                          <a:ea typeface="Times New Roman"/>
                          <a:cs typeface="Times New Roman"/>
                        </a:rPr>
                        <a:t>Qualifications</a:t>
                      </a:r>
                      <a:r>
                        <a:rPr lang="en-US" sz="1000" dirty="0">
                          <a:effectLst/>
                          <a:latin typeface="Times New Roman"/>
                          <a:ea typeface="Times New Roman"/>
                          <a:cs typeface="Times New Roman"/>
                        </a:rPr>
                        <a:t>: Bachelor’s degree in one of the following disciplines: </a:t>
                      </a:r>
                      <a:r>
                        <a:rPr lang="en-US" sz="1000" dirty="0" smtClean="0">
                          <a:effectLst/>
                          <a:latin typeface="Times New Roman"/>
                          <a:ea typeface="Times New Roman"/>
                          <a:cs typeface="Times New Roman"/>
                        </a:rPr>
                        <a:t>engineering</a:t>
                      </a:r>
                      <a:r>
                        <a:rPr lang="en-US" sz="1000" dirty="0">
                          <a:effectLst/>
                          <a:latin typeface="Times New Roman"/>
                          <a:ea typeface="Times New Roman"/>
                          <a:cs typeface="Times New Roman"/>
                        </a:rPr>
                        <a:t>, </a:t>
                      </a:r>
                      <a:r>
                        <a:rPr lang="en-US" sz="1000" dirty="0" smtClean="0">
                          <a:effectLst/>
                          <a:latin typeface="Times New Roman"/>
                          <a:ea typeface="Times New Roman"/>
                          <a:cs typeface="Times New Roman"/>
                        </a:rPr>
                        <a:t>logistics</a:t>
                      </a:r>
                      <a:r>
                        <a:rPr lang="en-US" sz="1000" dirty="0">
                          <a:effectLst/>
                          <a:latin typeface="Times New Roman"/>
                          <a:ea typeface="Times New Roman"/>
                          <a:cs typeface="Times New Roman"/>
                        </a:rPr>
                        <a:t>, </a:t>
                      </a:r>
                      <a:r>
                        <a:rPr lang="en-US" sz="1000" dirty="0" smtClean="0">
                          <a:effectLst/>
                          <a:latin typeface="Times New Roman"/>
                          <a:ea typeface="Times New Roman"/>
                          <a:cs typeface="Times New Roman"/>
                        </a:rPr>
                        <a:t>operations </a:t>
                      </a:r>
                      <a:r>
                        <a:rPr lang="en-US" sz="1000" dirty="0">
                          <a:effectLst/>
                          <a:latin typeface="Times New Roman"/>
                          <a:ea typeface="Times New Roman"/>
                          <a:cs typeface="Times New Roman"/>
                        </a:rPr>
                        <a:t>r</a:t>
                      </a:r>
                      <a:r>
                        <a:rPr lang="en-US" sz="1000" dirty="0" smtClean="0">
                          <a:effectLst/>
                          <a:latin typeface="Times New Roman"/>
                          <a:ea typeface="Times New Roman"/>
                          <a:cs typeface="Times New Roman"/>
                        </a:rPr>
                        <a:t>esearch</a:t>
                      </a:r>
                      <a:r>
                        <a:rPr lang="en-US" sz="1000" dirty="0">
                          <a:effectLst/>
                          <a:latin typeface="Times New Roman"/>
                          <a:ea typeface="Times New Roman"/>
                          <a:cs typeface="Times New Roman"/>
                        </a:rPr>
                        <a:t>, </a:t>
                      </a:r>
                      <a:r>
                        <a:rPr lang="en-US" sz="1000" dirty="0" smtClean="0">
                          <a:effectLst/>
                          <a:latin typeface="Times New Roman"/>
                          <a:ea typeface="Times New Roman"/>
                          <a:cs typeface="Times New Roman"/>
                        </a:rPr>
                        <a:t>supply </a:t>
                      </a:r>
                      <a:r>
                        <a:rPr lang="en-US" sz="1000" dirty="0">
                          <a:effectLst/>
                          <a:latin typeface="Times New Roman"/>
                          <a:ea typeface="Times New Roman"/>
                          <a:cs typeface="Times New Roman"/>
                        </a:rPr>
                        <a:t>c</a:t>
                      </a:r>
                      <a:r>
                        <a:rPr lang="en-US" sz="1000" dirty="0" smtClean="0">
                          <a:effectLst/>
                          <a:latin typeface="Times New Roman"/>
                          <a:ea typeface="Times New Roman"/>
                          <a:cs typeface="Times New Roman"/>
                        </a:rPr>
                        <a:t>hain </a:t>
                      </a:r>
                      <a:r>
                        <a:rPr lang="en-US" sz="1000" dirty="0">
                          <a:effectLst/>
                          <a:latin typeface="Times New Roman"/>
                          <a:ea typeface="Times New Roman"/>
                          <a:cs typeface="Times New Roman"/>
                        </a:rPr>
                        <a:t>m</a:t>
                      </a:r>
                      <a:r>
                        <a:rPr lang="en-US" sz="1000" dirty="0" smtClean="0">
                          <a:effectLst/>
                          <a:latin typeface="Times New Roman"/>
                          <a:ea typeface="Times New Roman"/>
                          <a:cs typeface="Times New Roman"/>
                        </a:rPr>
                        <a:t>anagement</a:t>
                      </a:r>
                      <a:r>
                        <a:rPr lang="en-US" sz="1000" dirty="0">
                          <a:effectLst/>
                          <a:latin typeface="Times New Roman"/>
                          <a:ea typeface="Times New Roman"/>
                          <a:cs typeface="Times New Roman"/>
                        </a:rPr>
                        <a:t>, or related disciplines</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1"/>
                  </a:ext>
                </a:extLst>
              </a:tr>
              <a:tr h="408709">
                <a:tc>
                  <a:txBody>
                    <a:bodyPr/>
                    <a:lstStyle/>
                    <a:p>
                      <a:pPr marL="342900" marR="0" lvl="0" indent="-342900">
                        <a:lnSpc>
                          <a:spcPct val="115000"/>
                        </a:lnSpc>
                        <a:spcBef>
                          <a:spcPts val="0"/>
                        </a:spcBef>
                        <a:spcAft>
                          <a:spcPts val="0"/>
                        </a:spcAft>
                        <a:buFont typeface="Symbol"/>
                        <a:buChar char=""/>
                        <a:tabLst>
                          <a:tab pos="457200" algn="l"/>
                        </a:tabLst>
                      </a:pPr>
                      <a:r>
                        <a:rPr lang="en-US" sz="1000" dirty="0">
                          <a:effectLst/>
                          <a:latin typeface="Times New Roman"/>
                          <a:ea typeface="Times New Roman"/>
                          <a:cs typeface="Times New Roman"/>
                        </a:rPr>
                        <a:t>Minimum overall GPA of 3.5 (or equivalent)</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2"/>
                  </a:ext>
                </a:extLst>
              </a:tr>
              <a:tr h="408709">
                <a:tc>
                  <a:txBody>
                    <a:bodyPr/>
                    <a:lstStyle/>
                    <a:p>
                      <a:pPr marL="342900" marR="0" lvl="0" indent="-342900">
                        <a:lnSpc>
                          <a:spcPct val="115000"/>
                        </a:lnSpc>
                        <a:spcBef>
                          <a:spcPts val="0"/>
                        </a:spcBef>
                        <a:spcAft>
                          <a:spcPts val="0"/>
                        </a:spcAft>
                        <a:buFont typeface="Symbol"/>
                        <a:buChar char=""/>
                        <a:tabLst>
                          <a:tab pos="457200" algn="l"/>
                        </a:tabLst>
                      </a:pPr>
                      <a:r>
                        <a:rPr lang="en-US" sz="1000" dirty="0">
                          <a:effectLst/>
                          <a:latin typeface="Times New Roman"/>
                          <a:ea typeface="Times New Roman"/>
                          <a:cs typeface="Times New Roman"/>
                        </a:rPr>
                        <a:t>Demonstrated </a:t>
                      </a:r>
                      <a:r>
                        <a:rPr lang="en-US" sz="1000" dirty="0" smtClean="0">
                          <a:effectLst/>
                          <a:latin typeface="Times New Roman"/>
                          <a:ea typeface="Times New Roman"/>
                          <a:cs typeface="Times New Roman"/>
                        </a:rPr>
                        <a:t>leadership</a:t>
                      </a:r>
                      <a:r>
                        <a:rPr lang="en-US" sz="1000" baseline="0" dirty="0" smtClean="0">
                          <a:effectLst/>
                          <a:latin typeface="Times New Roman"/>
                          <a:ea typeface="Times New Roman"/>
                          <a:cs typeface="Times New Roman"/>
                        </a:rPr>
                        <a:t> and</a:t>
                      </a:r>
                      <a:r>
                        <a:rPr lang="en-US" sz="1000" dirty="0" smtClean="0">
                          <a:effectLst/>
                          <a:latin typeface="Times New Roman"/>
                          <a:ea typeface="Times New Roman"/>
                          <a:cs typeface="Times New Roman"/>
                        </a:rPr>
                        <a:t> </a:t>
                      </a:r>
                      <a:r>
                        <a:rPr lang="en-US" sz="1000" dirty="0">
                          <a:effectLst/>
                          <a:latin typeface="Times New Roman"/>
                          <a:ea typeface="Times New Roman"/>
                          <a:cs typeface="Times New Roman"/>
                        </a:rPr>
                        <a:t>people </a:t>
                      </a:r>
                      <a:r>
                        <a:rPr lang="en-US" sz="1000" dirty="0" smtClean="0">
                          <a:effectLst/>
                          <a:latin typeface="Times New Roman"/>
                          <a:ea typeface="Times New Roman"/>
                          <a:cs typeface="Times New Roman"/>
                        </a:rPr>
                        <a:t>skills </a:t>
                      </a:r>
                      <a:r>
                        <a:rPr lang="en-US" sz="1000" dirty="0">
                          <a:effectLst/>
                          <a:latin typeface="Times New Roman"/>
                          <a:ea typeface="Times New Roman"/>
                          <a:cs typeface="Times New Roman"/>
                        </a:rPr>
                        <a:t>and high ethical standards</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3"/>
                  </a:ext>
                </a:extLst>
              </a:tr>
              <a:tr h="408709">
                <a:tc>
                  <a:txBody>
                    <a:bodyPr/>
                    <a:lstStyle/>
                    <a:p>
                      <a:pPr marL="342900" marR="0" lvl="0" indent="-342900">
                        <a:lnSpc>
                          <a:spcPct val="115000"/>
                        </a:lnSpc>
                        <a:spcBef>
                          <a:spcPts val="0"/>
                        </a:spcBef>
                        <a:spcAft>
                          <a:spcPts val="0"/>
                        </a:spcAft>
                        <a:buFont typeface="Symbol"/>
                        <a:buChar char=""/>
                        <a:tabLst>
                          <a:tab pos="457200" algn="l"/>
                        </a:tabLst>
                      </a:pPr>
                      <a:r>
                        <a:rPr lang="en-US" sz="1000" dirty="0">
                          <a:effectLst/>
                          <a:latin typeface="Times New Roman"/>
                          <a:ea typeface="Times New Roman"/>
                          <a:cs typeface="Times New Roman"/>
                        </a:rPr>
                        <a:t>Passion and motivation to contribute to our organization</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4"/>
                  </a:ext>
                </a:extLst>
              </a:tr>
              <a:tr h="408709">
                <a:tc>
                  <a:txBody>
                    <a:bodyPr/>
                    <a:lstStyle/>
                    <a:p>
                      <a:pPr marL="342900" marR="0" lvl="0" indent="-342900">
                        <a:lnSpc>
                          <a:spcPct val="115000"/>
                        </a:lnSpc>
                        <a:spcBef>
                          <a:spcPts val="0"/>
                        </a:spcBef>
                        <a:spcAft>
                          <a:spcPts val="0"/>
                        </a:spcAft>
                        <a:buFont typeface="Symbol"/>
                        <a:buChar char=""/>
                        <a:tabLst>
                          <a:tab pos="457200" algn="l"/>
                        </a:tabLst>
                      </a:pPr>
                      <a:r>
                        <a:rPr lang="en-US" sz="1000" dirty="0">
                          <a:effectLst/>
                          <a:latin typeface="Times New Roman"/>
                          <a:ea typeface="Times New Roman"/>
                          <a:cs typeface="Times New Roman"/>
                        </a:rPr>
                        <a:t>Demonstrated analytical skills, technical expertise, and business skills</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5"/>
                  </a:ext>
                </a:extLst>
              </a:tr>
              <a:tr h="408709">
                <a:tc>
                  <a:txBody>
                    <a:bodyPr/>
                    <a:lstStyle/>
                    <a:p>
                      <a:pPr marL="342900" marR="0" lvl="0" indent="-342900">
                        <a:lnSpc>
                          <a:spcPct val="115000"/>
                        </a:lnSpc>
                        <a:spcBef>
                          <a:spcPts val="0"/>
                        </a:spcBef>
                        <a:spcAft>
                          <a:spcPts val="0"/>
                        </a:spcAft>
                        <a:buFont typeface="Symbol"/>
                        <a:buChar char=""/>
                        <a:tabLst>
                          <a:tab pos="457200" algn="l"/>
                        </a:tabLst>
                      </a:pPr>
                      <a:r>
                        <a:rPr lang="en-US" sz="1000" dirty="0">
                          <a:effectLst/>
                          <a:latin typeface="Times New Roman"/>
                          <a:ea typeface="Times New Roman"/>
                          <a:cs typeface="Times New Roman"/>
                        </a:rPr>
                        <a:t>Excellent verbal and written communication skills</a:t>
                      </a:r>
                      <a:endParaRPr lang="en-US" sz="1100" dirty="0">
                        <a:effectLst/>
                        <a:latin typeface="Calibri"/>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66FF33"/>
                    </a:solidFill>
                  </a:tcPr>
                </a:tc>
                <a:extLst>
                  <a:ext uri="{0D108BD9-81ED-4DB2-BD59-A6C34878D82A}">
                    <a16:rowId xmlns:a16="http://schemas.microsoft.com/office/drawing/2014/main" val="10006"/>
                  </a:ext>
                </a:extLst>
              </a:tr>
            </a:tbl>
          </a:graphicData>
        </a:graphic>
      </p:graphicFrame>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819307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A Brief History of OM</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lvl="0">
              <a:buFont typeface="Wingdings" panose="05000000000000000000" pitchFamily="2" charset="2"/>
              <a:buChar char="§"/>
            </a:pPr>
            <a:r>
              <a:rPr lang="en-US" dirty="0"/>
              <a:t>Operations </a:t>
            </a:r>
            <a:r>
              <a:rPr lang="en-US" dirty="0" smtClean="0"/>
              <a:t>management, </a:t>
            </a:r>
            <a:r>
              <a:rPr lang="en-US" dirty="0"/>
              <a:t>in a broad sense, began with the early </a:t>
            </a:r>
            <a:r>
              <a:rPr lang="en-US" dirty="0" smtClean="0"/>
              <a:t>1900s </a:t>
            </a:r>
            <a:r>
              <a:rPr lang="en-US" dirty="0"/>
              <a:t>scientific management work theories of Frederick W. Taylor (1856–1915</a:t>
            </a:r>
            <a:r>
              <a:rPr lang="en-US" dirty="0" smtClean="0"/>
              <a:t>).</a:t>
            </a:r>
          </a:p>
          <a:p>
            <a:pPr lvl="0">
              <a:buFont typeface="Wingdings" panose="05000000000000000000" pitchFamily="2" charset="2"/>
              <a:buChar char="§"/>
            </a:pPr>
            <a:r>
              <a:rPr lang="en-US" dirty="0"/>
              <a:t>Henry Ford was </a:t>
            </a:r>
            <a:r>
              <a:rPr lang="en-US" dirty="0" smtClean="0"/>
              <a:t>also a </a:t>
            </a:r>
            <a:r>
              <a:rPr lang="en-US" dirty="0"/>
              <a:t>practitioner of </a:t>
            </a:r>
            <a:r>
              <a:rPr lang="en-US" dirty="0" smtClean="0"/>
              <a:t>scientific </a:t>
            </a:r>
            <a:r>
              <a:rPr lang="en-US" dirty="0"/>
              <a:t>management </a:t>
            </a:r>
            <a:r>
              <a:rPr lang="en-US" dirty="0" smtClean="0"/>
              <a:t>principles.</a:t>
            </a:r>
          </a:p>
          <a:p>
            <a:pPr lvl="0">
              <a:buFont typeface="Wingdings" panose="05000000000000000000" pitchFamily="2" charset="2"/>
              <a:buChar char="§"/>
            </a:pPr>
            <a:r>
              <a:rPr lang="en-US" dirty="0"/>
              <a:t>Professor Elton Mayo (1880–1949) ran the famous </a:t>
            </a:r>
            <a:r>
              <a:rPr lang="en-US" dirty="0" smtClean="0"/>
              <a:t>‘Hawthorne’ </a:t>
            </a:r>
            <a:r>
              <a:rPr lang="en-US" dirty="0"/>
              <a:t>experiments at a Western Electric plant (1924–1927</a:t>
            </a:r>
            <a:r>
              <a:rPr lang="en-US" dirty="0" smtClean="0"/>
              <a: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414477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Why Is OM Important?</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lvl="0">
              <a:buFont typeface="Wingdings" panose="05000000000000000000" pitchFamily="2" charset="2"/>
              <a:buChar char="§"/>
            </a:pPr>
            <a:r>
              <a:rPr lang="en-US" dirty="0"/>
              <a:t>With </a:t>
            </a:r>
            <a:r>
              <a:rPr lang="en-US" dirty="0" smtClean="0"/>
              <a:t>revenue growth </a:t>
            </a:r>
            <a:r>
              <a:rPr lang="en-US" dirty="0"/>
              <a:t>disappearing, companies are chasing profits through efficiency and differentiation goals. OM is integral to both </a:t>
            </a:r>
            <a:r>
              <a:rPr lang="en-US" dirty="0" smtClean="0"/>
              <a:t>objectives.</a:t>
            </a:r>
          </a:p>
          <a:p>
            <a:pPr lvl="0">
              <a:buFont typeface="Wingdings" panose="05000000000000000000" pitchFamily="2" charset="2"/>
              <a:buChar char="§"/>
            </a:pPr>
            <a:r>
              <a:rPr lang="en-US" dirty="0"/>
              <a:t>From a business perspective, </a:t>
            </a:r>
            <a:r>
              <a:rPr lang="en-US" dirty="0" smtClean="0"/>
              <a:t>OM is </a:t>
            </a:r>
            <a:r>
              <a:rPr lang="en-US" dirty="0"/>
              <a:t>a strategic </a:t>
            </a:r>
            <a:r>
              <a:rPr lang="en-US" dirty="0" smtClean="0"/>
              <a:t>capability; </a:t>
            </a:r>
            <a:r>
              <a:rPr lang="en-US" dirty="0"/>
              <a:t>that is, it can directly impact business performance and </a:t>
            </a:r>
            <a:r>
              <a:rPr lang="en-US" dirty="0" smtClean="0"/>
              <a:t>profits.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460363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a:t>How Operations </a:t>
            </a:r>
            <a:r>
              <a:rPr lang="en-US" dirty="0" smtClean="0"/>
              <a:t>Contributes </a:t>
            </a:r>
            <a:r>
              <a:rPr lang="en-US" dirty="0"/>
              <a:t>to ROA</a:t>
            </a:r>
            <a:endParaRPr lang="en-US" dirty="0">
              <a:effectLst>
                <a:outerShdw blurRad="38100" dist="38100" dir="2700000" algn="tl">
                  <a:srgbClr val="FFFFFF"/>
                </a:outerShdw>
              </a:effectLst>
            </a:endParaRPr>
          </a:p>
        </p:txBody>
      </p:sp>
      <p:pic>
        <p:nvPicPr>
          <p:cNvPr id="2053" name="Picture 5"/>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t="11531" b="7046"/>
          <a:stretch/>
        </p:blipFill>
        <p:spPr bwMode="auto">
          <a:xfrm>
            <a:off x="838200" y="2057401"/>
            <a:ext cx="6914303"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221604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Why Is OM Important for You?</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lvl="0">
              <a:buFont typeface="Wingdings" panose="05000000000000000000" pitchFamily="2" charset="2"/>
              <a:buChar char="§"/>
            </a:pPr>
            <a:r>
              <a:rPr lang="en-US" dirty="0" smtClean="0"/>
              <a:t>OM </a:t>
            </a:r>
            <a:r>
              <a:rPr lang="en-US" dirty="0"/>
              <a:t>is a </a:t>
            </a:r>
            <a:r>
              <a:rPr lang="en-US" i="1" dirty="0"/>
              <a:t>foundational</a:t>
            </a:r>
            <a:r>
              <a:rPr lang="en-US" dirty="0"/>
              <a:t> discipline for a business </a:t>
            </a:r>
            <a:r>
              <a:rPr lang="en-US" dirty="0" smtClean="0"/>
              <a:t>education.</a:t>
            </a:r>
          </a:p>
          <a:p>
            <a:pPr lvl="0">
              <a:buFont typeface="Wingdings" panose="05000000000000000000" pitchFamily="2" charset="2"/>
              <a:buChar char="§"/>
            </a:pPr>
            <a:r>
              <a:rPr lang="en-US" dirty="0" smtClean="0"/>
              <a:t>OM teaches </a:t>
            </a:r>
            <a:r>
              <a:rPr lang="en-US" dirty="0"/>
              <a:t>us how to make smart, sound, and sustainable operational </a:t>
            </a:r>
            <a:r>
              <a:rPr lang="en-US" dirty="0" smtClean="0"/>
              <a:t>decisions.</a:t>
            </a:r>
          </a:p>
          <a:p>
            <a:pPr lvl="0">
              <a:buFont typeface="Wingdings" panose="05000000000000000000" pitchFamily="2" charset="2"/>
              <a:buChar char="§"/>
            </a:pPr>
            <a:r>
              <a:rPr lang="en-US" dirty="0" smtClean="0"/>
              <a:t>OM helps us understand </a:t>
            </a:r>
            <a:r>
              <a:rPr lang="en-US" dirty="0"/>
              <a:t>the basic tasks involved in the design and delivery of services and products to the </a:t>
            </a:r>
            <a:r>
              <a:rPr lang="en-US" dirty="0" smtClean="0"/>
              <a:t>customer, and </a:t>
            </a:r>
            <a:r>
              <a:rPr lang="en-US" dirty="0"/>
              <a:t>that knowledge will help you in any </a:t>
            </a:r>
            <a:r>
              <a:rPr lang="en-US" dirty="0" smtClean="0"/>
              <a:t>job</a:t>
            </a:r>
            <a:r>
              <a:rPr lang="en-US" dirty="0"/>
              <a:t>—</a:t>
            </a:r>
            <a:r>
              <a:rPr lang="en-US" dirty="0" smtClean="0"/>
              <a:t>finance</a:t>
            </a:r>
            <a:r>
              <a:rPr lang="en-US" dirty="0"/>
              <a:t>, accounting, HR, </a:t>
            </a:r>
            <a:r>
              <a:rPr lang="en-US" dirty="0" smtClean="0"/>
              <a:t>marketing.</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108104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OM and You</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Entry-level </a:t>
            </a:r>
            <a:r>
              <a:rPr lang="en-US" dirty="0"/>
              <a:t>opportunities in operations management range from </a:t>
            </a:r>
            <a:r>
              <a:rPr lang="en-US" dirty="0" smtClean="0"/>
              <a:t>approximately $</a:t>
            </a:r>
            <a:r>
              <a:rPr lang="en-US" dirty="0"/>
              <a:t>45,000–</a:t>
            </a:r>
            <a:r>
              <a:rPr lang="en-US" dirty="0" smtClean="0"/>
              <a:t>$63,000;</a:t>
            </a:r>
            <a:r>
              <a:rPr lang="en-US" baseline="30000" dirty="0" smtClean="0"/>
              <a:t>1</a:t>
            </a:r>
            <a:r>
              <a:rPr lang="en-US" dirty="0" smtClean="0"/>
              <a:t> the </a:t>
            </a:r>
            <a:r>
              <a:rPr lang="en-US" dirty="0"/>
              <a:t>median wage was $95,440 in </a:t>
            </a:r>
            <a:r>
              <a:rPr lang="en-US" dirty="0" smtClean="0"/>
              <a:t>2012.</a:t>
            </a:r>
            <a:r>
              <a:rPr lang="en-US" baseline="30000" dirty="0" smtClean="0"/>
              <a:t>2</a:t>
            </a:r>
          </a:p>
          <a:p>
            <a:pPr>
              <a:buFont typeface="Wingdings" panose="05000000000000000000" pitchFamily="2" charset="2"/>
              <a:buChar char="§"/>
            </a:pPr>
            <a:endParaRPr lang="en-US" baseline="30000" dirty="0" smtClean="0"/>
          </a:p>
          <a:p>
            <a:pPr marL="457200" lvl="1" indent="0">
              <a:buNone/>
            </a:pPr>
            <a:r>
              <a:rPr lang="en-US" sz="2400" baseline="30000" dirty="0" smtClean="0"/>
              <a:t>1</a:t>
            </a:r>
            <a:r>
              <a:rPr lang="en-US" sz="2400" dirty="0" smtClean="0"/>
              <a:t> http://</a:t>
            </a:r>
            <a:r>
              <a:rPr lang="en-US" sz="2400" u="sng" dirty="0" smtClean="0">
                <a:hlinkClick r:id="rId3"/>
              </a:rPr>
              <a:t>www.allbusinessschools.com/faqs/ operationsmanagement</a:t>
            </a:r>
            <a:endParaRPr lang="en-US" sz="2400" dirty="0"/>
          </a:p>
          <a:p>
            <a:pPr marL="457200" lvl="1" indent="0">
              <a:buNone/>
            </a:pPr>
            <a:r>
              <a:rPr lang="en-US" sz="2400" baseline="30000" dirty="0" smtClean="0"/>
              <a:t>2</a:t>
            </a:r>
            <a:r>
              <a:rPr lang="en-US" sz="2400" dirty="0" smtClean="0"/>
              <a:t> MONEY: Best </a:t>
            </a:r>
            <a:r>
              <a:rPr lang="en-US" sz="2400" dirty="0"/>
              <a:t>Jobs 2012: Business </a:t>
            </a:r>
            <a:r>
              <a:rPr lang="en-US" sz="2400" dirty="0" smtClean="0"/>
              <a:t>Operations Manager</a:t>
            </a:r>
            <a:r>
              <a:rPr lang="en-US" sz="2400" dirty="0"/>
              <a:t>; BLS news </a:t>
            </a:r>
            <a:r>
              <a:rPr lang="en-US" sz="2400" dirty="0" smtClean="0"/>
              <a:t>release, </a:t>
            </a:r>
            <a:r>
              <a:rPr lang="en-US" sz="2400" dirty="0"/>
              <a:t>Thursday, December </a:t>
            </a:r>
            <a:r>
              <a:rPr lang="en-US" sz="2400" dirty="0" smtClean="0"/>
              <a:t>19</a:t>
            </a:r>
            <a:r>
              <a:rPr lang="en-US" sz="2400" dirty="0"/>
              <a:t>, </a:t>
            </a:r>
            <a:r>
              <a:rPr lang="en-US" sz="2400" dirty="0" smtClean="0"/>
              <a:t>2013.</a:t>
            </a:r>
            <a:endParaRPr lang="en-US" sz="2400" b="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092094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Sample OM Job Titles</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lnSpcReduction="10000"/>
          </a:bodyPr>
          <a:lstStyle/>
          <a:p>
            <a:pPr lvl="0">
              <a:buFont typeface="Wingdings" panose="05000000000000000000" pitchFamily="2" charset="2"/>
              <a:buChar char="§"/>
            </a:pPr>
            <a:r>
              <a:rPr lang="en-US" dirty="0"/>
              <a:t>Operations analyst </a:t>
            </a:r>
          </a:p>
          <a:p>
            <a:pPr lvl="0">
              <a:buFont typeface="Wingdings" panose="05000000000000000000" pitchFamily="2" charset="2"/>
              <a:buChar char="§"/>
            </a:pPr>
            <a:r>
              <a:rPr lang="en-US" dirty="0" smtClean="0"/>
              <a:t>Six </a:t>
            </a:r>
            <a:r>
              <a:rPr lang="en-US" dirty="0"/>
              <a:t>S</a:t>
            </a:r>
            <a:r>
              <a:rPr lang="en-US" dirty="0" smtClean="0"/>
              <a:t>igma </a:t>
            </a:r>
            <a:r>
              <a:rPr lang="en-US" dirty="0"/>
              <a:t>black belt </a:t>
            </a:r>
          </a:p>
          <a:p>
            <a:pPr lvl="0">
              <a:buFont typeface="Wingdings" panose="05000000000000000000" pitchFamily="2" charset="2"/>
              <a:buChar char="§"/>
            </a:pPr>
            <a:r>
              <a:rPr lang="en-US" dirty="0"/>
              <a:t>Purchasing manager </a:t>
            </a:r>
          </a:p>
          <a:p>
            <a:pPr lvl="0">
              <a:buFont typeface="Wingdings" panose="05000000000000000000" pitchFamily="2" charset="2"/>
              <a:buChar char="§"/>
            </a:pPr>
            <a:r>
              <a:rPr lang="en-US" dirty="0"/>
              <a:t>Transportation manager </a:t>
            </a:r>
          </a:p>
          <a:p>
            <a:pPr>
              <a:buFont typeface="Wingdings" panose="05000000000000000000" pitchFamily="2" charset="2"/>
              <a:buChar char="§"/>
            </a:pPr>
            <a:r>
              <a:rPr lang="en-US" dirty="0"/>
              <a:t>Warehousing </a:t>
            </a:r>
            <a:r>
              <a:rPr lang="en-US" dirty="0" smtClean="0"/>
              <a:t>manager</a:t>
            </a:r>
          </a:p>
          <a:p>
            <a:pPr lvl="0">
              <a:buFont typeface="Wingdings" panose="05000000000000000000" pitchFamily="2" charset="2"/>
              <a:buChar char="§"/>
            </a:pPr>
            <a:r>
              <a:rPr lang="en-US" dirty="0"/>
              <a:t>Production planner and scheduler</a:t>
            </a:r>
          </a:p>
          <a:p>
            <a:pPr lvl="0">
              <a:buFont typeface="Wingdings" panose="05000000000000000000" pitchFamily="2" charset="2"/>
              <a:buChar char="§"/>
            </a:pPr>
            <a:r>
              <a:rPr lang="en-US" dirty="0"/>
              <a:t>Project manager</a:t>
            </a:r>
          </a:p>
          <a:p>
            <a:pPr>
              <a:buFont typeface="Wingdings" panose="05000000000000000000" pitchFamily="2" charset="2"/>
              <a:buChar char="§"/>
            </a:pPr>
            <a:r>
              <a:rPr lang="en-US" dirty="0"/>
              <a:t>Business analyst </a:t>
            </a:r>
            <a:endParaRPr lang="en-US" b="1"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067519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OM and You</a:t>
            </a:r>
            <a:endParaRPr lang="en-US" dirty="0">
              <a:effectLst>
                <a:outerShdw blurRad="38100" dist="38100" dir="2700000" algn="tl">
                  <a:srgbClr val="FFFFFF"/>
                </a:outerShdw>
              </a:effectLst>
            </a:endParaRPr>
          </a:p>
        </p:txBody>
      </p:sp>
      <p:pic>
        <p:nvPicPr>
          <p:cNvPr id="3075" name="Picture 3"/>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9355"/>
          <a:stretch/>
        </p:blipFill>
        <p:spPr bwMode="auto">
          <a:xfrm>
            <a:off x="1600200" y="1905000"/>
            <a:ext cx="5715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209626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OM and the Firm</a:t>
            </a:r>
            <a:endParaRPr lang="en-US" dirty="0">
              <a:effectLst>
                <a:outerShdw blurRad="38100" dist="38100" dir="2700000" algn="tl">
                  <a:srgbClr val="FFFFFF"/>
                </a:outerShdw>
              </a:effectLst>
            </a:endParaRPr>
          </a:p>
        </p:txBody>
      </p:sp>
      <p:pic>
        <p:nvPicPr>
          <p:cNvPr id="4098" name="Picture 2"/>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t="84964" b="4220"/>
          <a:stretch/>
        </p:blipFill>
        <p:spPr bwMode="auto">
          <a:xfrm>
            <a:off x="891728" y="6014579"/>
            <a:ext cx="5945363" cy="428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685" t="34494" r="55163" b="24926"/>
          <a:stretch/>
        </p:blipFill>
        <p:spPr bwMode="auto">
          <a:xfrm>
            <a:off x="1066800" y="1869328"/>
            <a:ext cx="6977269" cy="4174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90659"/>
          <a:stretch/>
        </p:blipFill>
        <p:spPr bwMode="auto">
          <a:xfrm>
            <a:off x="1676400" y="1507784"/>
            <a:ext cx="5945363" cy="369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val 2"/>
          <p:cNvSpPr/>
          <p:nvPr/>
        </p:nvSpPr>
        <p:spPr>
          <a:xfrm>
            <a:off x="3753256" y="2999360"/>
            <a:ext cx="1447800" cy="6858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83866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a:buFont typeface="Wingdings" panose="05000000000000000000" pitchFamily="2" charset="2"/>
              <a:buChar char="§"/>
            </a:pPr>
            <a:r>
              <a:rPr lang="en-US" dirty="0"/>
              <a:t>What is </a:t>
            </a:r>
            <a:r>
              <a:rPr lang="en-US" dirty="0" smtClean="0"/>
              <a:t>Walgreens </a:t>
            </a:r>
            <a:r>
              <a:rPr lang="en-US" dirty="0"/>
              <a:t>promising its customers? </a:t>
            </a:r>
            <a:r>
              <a:rPr lang="en-US" i="1" dirty="0"/>
              <a:t>Choose me</a:t>
            </a:r>
            <a:r>
              <a:rPr lang="en-US" dirty="0"/>
              <a:t>, because I </a:t>
            </a:r>
            <a:r>
              <a:rPr lang="en-US" i="1" dirty="0"/>
              <a:t>promise</a:t>
            </a:r>
            <a:r>
              <a:rPr lang="en-US" dirty="0"/>
              <a:t> you a fine collection of exclusive beauty products, readily available, at a competitive price, in an attractive location, with expert service assistance available at </a:t>
            </a:r>
            <a:r>
              <a:rPr lang="en-US" dirty="0" smtClean="0"/>
              <a:t>hand.</a:t>
            </a:r>
          </a:p>
          <a:p>
            <a:pPr>
              <a:buFont typeface="Wingdings" panose="05000000000000000000" pitchFamily="2" charset="2"/>
              <a:buChar char="§"/>
            </a:pPr>
            <a:r>
              <a:rPr lang="en-US" dirty="0"/>
              <a:t>What are the key operations management tasks involved in delivering on </a:t>
            </a:r>
            <a:r>
              <a:rPr lang="en-US" dirty="0" smtClean="0"/>
              <a:t>Walgreens’ </a:t>
            </a:r>
            <a:r>
              <a:rPr lang="en-US" dirty="0"/>
              <a:t>promise? </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734140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10000"/>
          </a:bodyPr>
          <a:lstStyle/>
          <a:p>
            <a:pPr lvl="0">
              <a:buFont typeface="Wingdings" panose="05000000000000000000" pitchFamily="2" charset="2"/>
              <a:buChar char="§"/>
            </a:pPr>
            <a:r>
              <a:rPr lang="en-US" dirty="0"/>
              <a:t>Forecast potential demand for the seven </a:t>
            </a:r>
            <a:r>
              <a:rPr lang="en-US" dirty="0" smtClean="0"/>
              <a:t>new skin </a:t>
            </a:r>
            <a:r>
              <a:rPr lang="en-US" dirty="0"/>
              <a:t>care lines. Separate forecasts would have to be developed for each line, taking into account possible complementarities and substitutes among the </a:t>
            </a:r>
            <a:r>
              <a:rPr lang="en-US" dirty="0" smtClean="0"/>
              <a:t>selection. Note </a:t>
            </a:r>
            <a:r>
              <a:rPr lang="en-US" dirty="0"/>
              <a:t>the challenge: </a:t>
            </a:r>
            <a:r>
              <a:rPr lang="en-US" dirty="0" smtClean="0"/>
              <a:t>Historical </a:t>
            </a:r>
            <a:r>
              <a:rPr lang="en-US" dirty="0"/>
              <a:t>sales data do not exist, and the products are fashion items with high demand uncertainty, dissimilar to any other product that </a:t>
            </a:r>
            <a:r>
              <a:rPr lang="en-US" dirty="0" smtClean="0"/>
              <a:t>Walgreens </a:t>
            </a:r>
            <a:r>
              <a:rPr lang="en-US" dirty="0"/>
              <a:t>carries and has experience </a:t>
            </a:r>
            <a:r>
              <a:rPr lang="en-US" dirty="0" smtClean="0"/>
              <a:t>forecasting.</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1780756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a:bodyPr>
          <a:lstStyle/>
          <a:p>
            <a:pPr>
              <a:buFont typeface="Wingdings" panose="05000000000000000000" pitchFamily="2" charset="2"/>
              <a:buChar char="§"/>
            </a:pPr>
            <a:r>
              <a:rPr lang="en-US" dirty="0" smtClean="0"/>
              <a:t>Identify </a:t>
            </a:r>
            <a:r>
              <a:rPr lang="en-US" dirty="0"/>
              <a:t>and select </a:t>
            </a:r>
            <a:r>
              <a:rPr lang="en-US" dirty="0" smtClean="0"/>
              <a:t>suppliers</a:t>
            </a:r>
            <a:r>
              <a:rPr lang="en-US" dirty="0"/>
              <a:t>—</a:t>
            </a:r>
            <a:r>
              <a:rPr lang="en-US" dirty="0" smtClean="0"/>
              <a:t>recall </a:t>
            </a:r>
            <a:r>
              <a:rPr lang="en-US" dirty="0"/>
              <a:t>these are new </a:t>
            </a:r>
            <a:r>
              <a:rPr lang="en-US" dirty="0" smtClean="0"/>
              <a:t>products, </a:t>
            </a:r>
            <a:r>
              <a:rPr lang="en-US" dirty="0"/>
              <a:t>and </a:t>
            </a:r>
            <a:r>
              <a:rPr lang="en-US" dirty="0" smtClean="0"/>
              <a:t>Walgreens’ </a:t>
            </a:r>
            <a:r>
              <a:rPr lang="en-US" dirty="0"/>
              <a:t>buyers probably have little knowledge of the supply </a:t>
            </a:r>
            <a:r>
              <a:rPr lang="en-US" dirty="0" smtClean="0"/>
              <a:t>market.</a:t>
            </a:r>
          </a:p>
          <a:p>
            <a:pPr>
              <a:buFont typeface="Wingdings" panose="05000000000000000000" pitchFamily="2" charset="2"/>
              <a:buChar char="§"/>
            </a:pPr>
            <a:r>
              <a:rPr lang="en-US" dirty="0"/>
              <a:t>Ensure quality </a:t>
            </a:r>
            <a:r>
              <a:rPr lang="en-US" dirty="0" smtClean="0"/>
              <a:t>control</a:t>
            </a:r>
            <a:r>
              <a:rPr lang="en-US" dirty="0"/>
              <a:t> </a:t>
            </a:r>
            <a:r>
              <a:rPr lang="en-US" dirty="0" smtClean="0"/>
              <a:t>at </a:t>
            </a:r>
            <a:r>
              <a:rPr lang="en-US" dirty="0"/>
              <a:t>supplier sites worldwide and along the supply chain. </a:t>
            </a:r>
            <a:r>
              <a:rPr lang="en-US" dirty="0" smtClean="0"/>
              <a:t>Walgreens </a:t>
            </a:r>
            <a:r>
              <a:rPr lang="en-US" dirty="0"/>
              <a:t>would probably initially need to hire external expertise </a:t>
            </a:r>
            <a:r>
              <a:rPr lang="en-US" dirty="0" smtClean="0"/>
              <a:t>for </a:t>
            </a:r>
            <a:r>
              <a:rPr lang="en-US" dirty="0"/>
              <a:t>the job. Finding a toxic chemical like lead in a skin care cream would be a </a:t>
            </a:r>
            <a:r>
              <a:rPr lang="en-US" dirty="0" smtClean="0"/>
              <a:t>disaster.</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8980405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Decide how much to order of each of the seven products at a time, and time </a:t>
            </a:r>
            <a:r>
              <a:rPr lang="en-US" dirty="0" smtClean="0"/>
              <a:t>orders </a:t>
            </a:r>
            <a:r>
              <a:rPr lang="en-US" dirty="0"/>
              <a:t>to minimize inventory holding and order placement expenses. </a:t>
            </a:r>
          </a:p>
          <a:p>
            <a:pPr>
              <a:buFont typeface="Wingdings" panose="05000000000000000000" pitchFamily="2" charset="2"/>
              <a:buChar char="§"/>
            </a:pPr>
            <a:r>
              <a:rPr lang="en-US" dirty="0"/>
              <a:t>Determine whether and how to transport the products from the point of entry to central warehouses or for direct shipment to its </a:t>
            </a:r>
            <a:r>
              <a:rPr lang="en-US" dirty="0" smtClean="0"/>
              <a:t>stores.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6949340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Manage </a:t>
            </a:r>
            <a:r>
              <a:rPr lang="en-US" dirty="0"/>
              <a:t>a global supply </a:t>
            </a:r>
            <a:r>
              <a:rPr lang="en-US" dirty="0" smtClean="0"/>
              <a:t>chain</a:t>
            </a:r>
            <a:r>
              <a:rPr lang="en-US" dirty="0"/>
              <a:t>—</a:t>
            </a:r>
            <a:r>
              <a:rPr lang="en-US" dirty="0" smtClean="0"/>
              <a:t>international </a:t>
            </a:r>
            <a:r>
              <a:rPr lang="en-US" dirty="0"/>
              <a:t>chains have long and uncertain lead </a:t>
            </a:r>
            <a:r>
              <a:rPr lang="en-US" dirty="0" smtClean="0"/>
              <a:t>times </a:t>
            </a:r>
            <a:r>
              <a:rPr lang="en-US" dirty="0"/>
              <a:t>with accompanying financial, logistical, foreign </a:t>
            </a:r>
            <a:r>
              <a:rPr lang="en-US" dirty="0" smtClean="0"/>
              <a:t>exchange, </a:t>
            </a:r>
            <a:r>
              <a:rPr lang="en-US" dirty="0"/>
              <a:t>and quality risks. Newer uncertainties that operations needs to manage concern ethics and </a:t>
            </a:r>
            <a:r>
              <a:rPr lang="en-US" dirty="0" smtClean="0"/>
              <a:t>sustainability.</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52517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Determine how much to </a:t>
            </a:r>
            <a:r>
              <a:rPr lang="en-US" dirty="0" smtClean="0"/>
              <a:t>stock </a:t>
            </a:r>
            <a:r>
              <a:rPr lang="en-US" dirty="0"/>
              <a:t>of each </a:t>
            </a:r>
            <a:r>
              <a:rPr lang="en-US" dirty="0" smtClean="0"/>
              <a:t>product </a:t>
            </a:r>
            <a:r>
              <a:rPr lang="en-US" dirty="0"/>
              <a:t>at each store. The challenge is to ensure that supply meets </a:t>
            </a:r>
            <a:r>
              <a:rPr lang="en-US" dirty="0" smtClean="0"/>
              <a:t>demand </a:t>
            </a:r>
            <a:r>
              <a:rPr lang="en-US" dirty="0"/>
              <a:t>without carrying huge stocks. Returns may be difficult, and discounting would diminish brand </a:t>
            </a:r>
            <a:r>
              <a:rPr lang="en-US" dirty="0" smtClean="0"/>
              <a:t>value.</a:t>
            </a:r>
          </a:p>
          <a:p>
            <a:pPr lvl="0">
              <a:buFont typeface="Wingdings" panose="05000000000000000000" pitchFamily="2" charset="2"/>
              <a:buChar char="§"/>
            </a:pPr>
            <a:r>
              <a:rPr lang="en-US" dirty="0"/>
              <a:t>Create a special layout and ambience for the special line, preferably far away from the diaper and snack </a:t>
            </a:r>
            <a:r>
              <a:rPr lang="en-US" dirty="0" smtClean="0"/>
              <a:t>aisles.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708777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at Walgreens’ Beauty Center</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Recruit/train </a:t>
            </a:r>
            <a:r>
              <a:rPr lang="en-US" dirty="0"/>
              <a:t>and schedule personnel who can best represent the </a:t>
            </a:r>
            <a:r>
              <a:rPr lang="en-US" dirty="0" smtClean="0"/>
              <a:t>product </a:t>
            </a:r>
            <a:r>
              <a:rPr lang="en-US" dirty="0"/>
              <a:t>in terms of image and knowledge. In all likelihood</a:t>
            </a:r>
            <a:r>
              <a:rPr lang="en-US" dirty="0" smtClean="0"/>
              <a:t>, a </a:t>
            </a:r>
            <a:r>
              <a:rPr lang="en-US" dirty="0"/>
              <a:t>commission compensation system would be designed for such employees. Hourly paid workers would not be a good </a:t>
            </a:r>
            <a:r>
              <a:rPr lang="en-US" dirty="0" smtClean="0"/>
              <a:t>fit.</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0576055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and Strategy</a:t>
            </a:r>
            <a:endParaRPr lang="en-US" sz="4400" dirty="0">
              <a:effectLst>
                <a:outerShdw blurRad="38100" dist="38100" dir="2700000" algn="tl">
                  <a:srgbClr val="FFFFFF"/>
                </a:outerShdw>
              </a:effectLst>
              <a:latin typeface="+mj-lt"/>
            </a:endParaRP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555" t="24058" r="55000" b="14009"/>
          <a:stretch/>
        </p:blipFill>
        <p:spPr bwMode="auto">
          <a:xfrm>
            <a:off x="1600200" y="1459880"/>
            <a:ext cx="5257800" cy="4891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174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and Strategy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lstStyle/>
          <a:p>
            <a:pPr>
              <a:buFont typeface="Wingdings" panose="05000000000000000000" pitchFamily="2" charset="2"/>
              <a:buChar char="§"/>
            </a:pPr>
            <a:r>
              <a:rPr lang="en-US" dirty="0"/>
              <a:t>Businesses in the same industry may pick very different ways to </a:t>
            </a:r>
            <a:r>
              <a:rPr lang="en-US" dirty="0" smtClean="0"/>
              <a:t>compete </a:t>
            </a:r>
            <a:r>
              <a:rPr lang="en-US" dirty="0"/>
              <a:t>and have very different operations </a:t>
            </a:r>
            <a:r>
              <a:rPr lang="en-US" dirty="0" smtClean="0"/>
              <a:t>strategies.</a:t>
            </a:r>
          </a:p>
          <a:p>
            <a:pPr>
              <a:buFont typeface="Wingdings" panose="05000000000000000000" pitchFamily="2" charset="2"/>
              <a:buChar char="§"/>
            </a:pPr>
            <a:r>
              <a:rPr lang="en-US" dirty="0" smtClean="0"/>
              <a:t>Operations </a:t>
            </a:r>
            <a:r>
              <a:rPr lang="en-US" dirty="0"/>
              <a:t>has to ensure that its goals are reasonably aligned to business strategy goals, </a:t>
            </a:r>
            <a:r>
              <a:rPr lang="en-US" dirty="0" smtClean="0"/>
              <a:t>which typically requires </a:t>
            </a:r>
            <a:r>
              <a:rPr lang="en-US" dirty="0"/>
              <a:t>representation and contribution at senior corporate </a:t>
            </a:r>
            <a:r>
              <a:rPr lang="en-US" dirty="0" smtClean="0"/>
              <a:t>levels.</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9321530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and Strategy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OM consists of a collection of decisions and tasks that can be sequenced into three sets of actions: aligning,  functional strategic decisions, and operational </a:t>
            </a:r>
            <a:r>
              <a:rPr lang="en-US" dirty="0" smtClean="0"/>
              <a:t>practices</a:t>
            </a:r>
            <a:r>
              <a:rPr lang="en-US" dirty="0"/>
              <a: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114034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and Strategy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Aligning </a:t>
            </a:r>
            <a:r>
              <a:rPr lang="en-US" dirty="0"/>
              <a:t>refers to </a:t>
            </a:r>
            <a:r>
              <a:rPr lang="en-US" dirty="0" smtClean="0"/>
              <a:t>the act </a:t>
            </a:r>
            <a:r>
              <a:rPr lang="en-US" dirty="0"/>
              <a:t>of ensuring that operations management goals support company </a:t>
            </a:r>
            <a:r>
              <a:rPr lang="en-US" dirty="0" smtClean="0"/>
              <a:t>business strategy.</a:t>
            </a:r>
            <a:r>
              <a:rPr lang="en-US" dirty="0"/>
              <a:t> </a:t>
            </a:r>
          </a:p>
          <a:p>
            <a:pPr>
              <a:buFont typeface="Wingdings" panose="05000000000000000000" pitchFamily="2" charset="2"/>
              <a:buChar char="§"/>
            </a:pPr>
            <a:r>
              <a:rPr lang="en-US" dirty="0" smtClean="0"/>
              <a:t>Functional </a:t>
            </a:r>
            <a:r>
              <a:rPr lang="en-US" dirty="0"/>
              <a:t>strategic decisions refer to foundational decisions in  business </a:t>
            </a:r>
            <a:r>
              <a:rPr lang="en-US" dirty="0" smtClean="0"/>
              <a:t>operations, </a:t>
            </a:r>
            <a:r>
              <a:rPr lang="en-US" dirty="0"/>
              <a:t>such as location, capacity planning, product/service design and process choice, supply chain design, and </a:t>
            </a:r>
            <a:r>
              <a:rPr lang="en-US" dirty="0" smtClean="0"/>
              <a:t>forecasting.</a:t>
            </a:r>
            <a:r>
              <a:rPr lang="en-US" dirty="0"/>
              <a:t> </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9654543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OM and Strategy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Operational </a:t>
            </a:r>
            <a:r>
              <a:rPr lang="en-US" dirty="0"/>
              <a:t>practices refer to subsequent day-to-day decisions and </a:t>
            </a:r>
            <a:r>
              <a:rPr lang="en-US" dirty="0" smtClean="0"/>
              <a:t>tasks, </a:t>
            </a:r>
            <a:r>
              <a:rPr lang="en-US" dirty="0"/>
              <a:t>such as process analysis and management, forecasting </a:t>
            </a:r>
            <a:r>
              <a:rPr lang="en-US" dirty="0" smtClean="0"/>
              <a:t>short term </a:t>
            </a:r>
            <a:r>
              <a:rPr lang="en-US" dirty="0"/>
              <a:t>and medium term, capacity planning, inventory management, quality management, scheduling, supply chain management, and project </a:t>
            </a:r>
            <a:r>
              <a:rPr lang="en-US" dirty="0" smtClean="0"/>
              <a:t>management.</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84471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Was It Done Right?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Business decision makers maintain focus, speed, and direction by steering with a dashboard of key performance indicators (KPI</a:t>
            </a:r>
            <a:r>
              <a:rPr lang="en-US" dirty="0" smtClean="0"/>
              <a:t>).</a:t>
            </a:r>
          </a:p>
          <a:p>
            <a:pPr>
              <a:buFont typeface="Wingdings" panose="05000000000000000000" pitchFamily="2" charset="2"/>
              <a:buChar char="§"/>
            </a:pPr>
            <a:r>
              <a:rPr lang="en-US" dirty="0" smtClean="0"/>
              <a:t>KPIs </a:t>
            </a:r>
            <a:r>
              <a:rPr lang="en-US" dirty="0"/>
              <a:t>on a strategic dashboard can be drilled down to connect with underlying </a:t>
            </a:r>
            <a:r>
              <a:rPr lang="en-US" dirty="0" smtClean="0"/>
              <a:t>KPIs </a:t>
            </a:r>
            <a:r>
              <a:rPr lang="en-US" dirty="0"/>
              <a:t>on an operational </a:t>
            </a:r>
            <a:r>
              <a:rPr lang="en-US" dirty="0" smtClean="0"/>
              <a:t>dashboard.</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43082543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Was It Done Right?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Operations </a:t>
            </a:r>
            <a:r>
              <a:rPr lang="en-US" dirty="0"/>
              <a:t>employs both strategic and operational dashboards, depending on the decision maker’s level in the organization and the depth of information </a:t>
            </a:r>
            <a:r>
              <a:rPr lang="en-US" dirty="0" smtClean="0"/>
              <a:t>desired.</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15056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Productivity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Productivity measures the value of the output relative to the value of the </a:t>
            </a:r>
            <a:r>
              <a:rPr lang="en-US" dirty="0" smtClean="0"/>
              <a:t>input</a:t>
            </a:r>
          </a:p>
          <a:p>
            <a:pPr lvl="1">
              <a:buFont typeface="Wingdings" panose="05000000000000000000" pitchFamily="2" charset="2"/>
              <a:buChar char="§"/>
            </a:pPr>
            <a:r>
              <a:rPr lang="en-US" dirty="0"/>
              <a:t>Single factor productivity </a:t>
            </a:r>
            <a:r>
              <a:rPr lang="en-US" dirty="0" smtClean="0"/>
              <a:t>= output </a:t>
            </a:r>
            <a:r>
              <a:rPr lang="en-US" dirty="0"/>
              <a:t>/ </a:t>
            </a:r>
            <a:r>
              <a:rPr lang="en-US" dirty="0" smtClean="0"/>
              <a:t>input </a:t>
            </a:r>
            <a:r>
              <a:rPr lang="en-US" dirty="0"/>
              <a:t>value of a factor</a:t>
            </a:r>
          </a:p>
          <a:p>
            <a:pPr lvl="1">
              <a:buFont typeface="Wingdings" panose="05000000000000000000" pitchFamily="2" charset="2"/>
              <a:buChar char="§"/>
            </a:pPr>
            <a:r>
              <a:rPr lang="en-US" dirty="0" smtClean="0"/>
              <a:t>Multi-factor productivity </a:t>
            </a:r>
            <a:r>
              <a:rPr lang="en-US" dirty="0"/>
              <a:t>= o</a:t>
            </a:r>
            <a:r>
              <a:rPr lang="en-US" dirty="0" smtClean="0"/>
              <a:t>utput </a:t>
            </a:r>
            <a:r>
              <a:rPr lang="en-US" dirty="0"/>
              <a:t>/ </a:t>
            </a:r>
            <a:r>
              <a:rPr lang="en-US" dirty="0" smtClean="0"/>
              <a:t>input </a:t>
            </a:r>
            <a:r>
              <a:rPr lang="en-US" dirty="0"/>
              <a:t>value of selected factors</a:t>
            </a:r>
          </a:p>
          <a:p>
            <a:pPr lvl="1">
              <a:buFont typeface="Wingdings" panose="05000000000000000000" pitchFamily="2" charset="2"/>
              <a:buChar char="§"/>
            </a:pPr>
            <a:r>
              <a:rPr lang="en-US" dirty="0" smtClean="0"/>
              <a:t>Total </a:t>
            </a:r>
            <a:r>
              <a:rPr lang="en-US" dirty="0"/>
              <a:t>system </a:t>
            </a:r>
            <a:r>
              <a:rPr lang="en-US" dirty="0" smtClean="0"/>
              <a:t>productivity </a:t>
            </a:r>
            <a:r>
              <a:rPr lang="en-US" dirty="0"/>
              <a:t>= </a:t>
            </a:r>
            <a:r>
              <a:rPr lang="en-US" dirty="0" smtClean="0"/>
              <a:t>output </a:t>
            </a:r>
            <a:r>
              <a:rPr lang="en-US" dirty="0"/>
              <a:t>/ </a:t>
            </a:r>
            <a:r>
              <a:rPr lang="en-US" dirty="0" smtClean="0"/>
              <a:t>total </a:t>
            </a:r>
            <a:r>
              <a:rPr lang="en-US" dirty="0"/>
              <a:t>input value of all factors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9156159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Productivity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55000" lnSpcReduction="20000"/>
          </a:bodyPr>
          <a:lstStyle/>
          <a:p>
            <a:pPr marL="0" indent="0">
              <a:buNone/>
            </a:pPr>
            <a:r>
              <a:rPr lang="en-US" b="1" dirty="0"/>
              <a:t>Example 1:</a:t>
            </a:r>
            <a:endParaRPr lang="en-US" dirty="0"/>
          </a:p>
          <a:p>
            <a:pPr marL="0" indent="0">
              <a:buNone/>
            </a:pPr>
            <a:r>
              <a:rPr lang="en-US" dirty="0"/>
              <a:t>Output of house cleaning in a motel = 80 rooms in a day; </a:t>
            </a:r>
            <a:r>
              <a:rPr lang="en-US" dirty="0" smtClean="0"/>
              <a:t>room </a:t>
            </a:r>
            <a:r>
              <a:rPr lang="en-US" dirty="0"/>
              <a:t>rate = $50/day </a:t>
            </a:r>
          </a:p>
          <a:p>
            <a:pPr marL="0" indent="0">
              <a:buNone/>
            </a:pPr>
            <a:r>
              <a:rPr lang="en-US" dirty="0"/>
              <a:t>Inputs: 5 people working 8 </a:t>
            </a:r>
            <a:r>
              <a:rPr lang="en-US" dirty="0" smtClean="0"/>
              <a:t>hours </a:t>
            </a:r>
            <a:r>
              <a:rPr lang="en-US" dirty="0"/>
              <a:t>each in a day </a:t>
            </a:r>
            <a:r>
              <a:rPr lang="en-US" dirty="0" smtClean="0"/>
              <a:t>at $15/hour</a:t>
            </a:r>
            <a:r>
              <a:rPr lang="en-US" dirty="0"/>
              <a:t>; total cleaning and replenishment supplies $100/day; </a:t>
            </a:r>
            <a:r>
              <a:rPr lang="en-US" dirty="0" smtClean="0"/>
              <a:t>depreciation </a:t>
            </a:r>
            <a:r>
              <a:rPr lang="en-US" dirty="0"/>
              <a:t>on cleaning equipment = $</a:t>
            </a:r>
            <a:r>
              <a:rPr lang="en-US" dirty="0" smtClean="0"/>
              <a:t>75/day  </a:t>
            </a:r>
            <a:endParaRPr lang="en-US" dirty="0"/>
          </a:p>
          <a:p>
            <a:pPr marL="0" indent="0">
              <a:buNone/>
            </a:pPr>
            <a:r>
              <a:rPr lang="en-US" dirty="0"/>
              <a:t>Using the above figures</a:t>
            </a:r>
            <a:r>
              <a:rPr lang="en-US" dirty="0" smtClean="0"/>
              <a:t>:</a:t>
            </a:r>
            <a:endParaRPr lang="en-US" dirty="0"/>
          </a:p>
          <a:p>
            <a:pPr marL="0" indent="0">
              <a:buNone/>
            </a:pPr>
            <a:endParaRPr lang="en-US" i="1" dirty="0" smtClean="0"/>
          </a:p>
          <a:p>
            <a:pPr marL="0" indent="0">
              <a:buNone/>
            </a:pPr>
            <a:r>
              <a:rPr lang="en-US" dirty="0" smtClean="0"/>
              <a:t>Single </a:t>
            </a:r>
            <a:r>
              <a:rPr lang="en-US" dirty="0"/>
              <a:t>factor productivity </a:t>
            </a:r>
            <a:r>
              <a:rPr lang="en-US" dirty="0" smtClean="0"/>
              <a:t>= </a:t>
            </a:r>
            <a:r>
              <a:rPr lang="en-US" dirty="0"/>
              <a:t>80 </a:t>
            </a:r>
            <a:r>
              <a:rPr lang="en-US" dirty="0" smtClean="0"/>
              <a:t>rooms / # </a:t>
            </a:r>
            <a:r>
              <a:rPr lang="en-US" dirty="0"/>
              <a:t>labor hours = 80/40 hrs = 2 rooms/labor hr</a:t>
            </a:r>
          </a:p>
          <a:p>
            <a:pPr marL="0" indent="0">
              <a:buNone/>
            </a:pPr>
            <a:r>
              <a:rPr lang="en-US" dirty="0"/>
              <a:t>Multi-factor productivity </a:t>
            </a:r>
            <a:r>
              <a:rPr lang="en-US" dirty="0" smtClean="0"/>
              <a:t>= </a:t>
            </a:r>
            <a:r>
              <a:rPr lang="en-US" dirty="0"/>
              <a:t>80 rooms * $50/day/($ value of labor hrs) + ($ value of cleaning </a:t>
            </a:r>
            <a:r>
              <a:rPr lang="en-US" dirty="0" smtClean="0"/>
              <a:t>supplies</a:t>
            </a:r>
            <a:r>
              <a:rPr lang="en-US" dirty="0"/>
              <a:t>) </a:t>
            </a:r>
          </a:p>
          <a:p>
            <a:pPr marL="0" indent="0">
              <a:buNone/>
            </a:pPr>
            <a:r>
              <a:rPr lang="en-US" dirty="0" smtClean="0"/>
              <a:t>= </a:t>
            </a:r>
            <a:r>
              <a:rPr lang="en-US" dirty="0"/>
              <a:t>$</a:t>
            </a:r>
            <a:r>
              <a:rPr lang="en-US" dirty="0" smtClean="0"/>
              <a:t>4,000 / ($</a:t>
            </a:r>
            <a:r>
              <a:rPr lang="en-US" dirty="0"/>
              <a:t>600 + $100) </a:t>
            </a:r>
          </a:p>
          <a:p>
            <a:pPr marL="0" indent="0">
              <a:buNone/>
            </a:pPr>
            <a:r>
              <a:rPr lang="en-US" dirty="0" smtClean="0"/>
              <a:t>= </a:t>
            </a:r>
            <a:r>
              <a:rPr lang="en-US" dirty="0"/>
              <a:t>5.72 (benchmark against industry figures and compare with past </a:t>
            </a:r>
            <a:r>
              <a:rPr lang="en-US" dirty="0" smtClean="0"/>
              <a:t>			years</a:t>
            </a:r>
            <a:r>
              <a:rPr lang="en-US" dirty="0"/>
              <a:t>)</a:t>
            </a:r>
          </a:p>
          <a:p>
            <a:pPr marL="0" indent="0">
              <a:buNone/>
            </a:pPr>
            <a:r>
              <a:rPr lang="en-US" dirty="0"/>
              <a:t>Total system productivity </a:t>
            </a:r>
            <a:r>
              <a:rPr lang="en-US" dirty="0" smtClean="0"/>
              <a:t>= </a:t>
            </a:r>
            <a:r>
              <a:rPr lang="en-US" dirty="0"/>
              <a:t>80 rooms * $50/day / ($ value of labor hrs) + ($ value of cleaning </a:t>
            </a:r>
            <a:r>
              <a:rPr lang="en-US" dirty="0" smtClean="0"/>
              <a:t>supplies</a:t>
            </a:r>
            <a:r>
              <a:rPr lang="en-US" dirty="0"/>
              <a:t>) + </a:t>
            </a:r>
            <a:r>
              <a:rPr lang="en-US" dirty="0" smtClean="0"/>
              <a:t>($ </a:t>
            </a:r>
            <a:r>
              <a:rPr lang="en-US" dirty="0"/>
              <a:t>value of depreciation on cleaning equipment)</a:t>
            </a:r>
          </a:p>
          <a:p>
            <a:pPr marL="0" indent="0">
              <a:buNone/>
            </a:pPr>
            <a:r>
              <a:rPr lang="en-US" dirty="0" smtClean="0"/>
              <a:t>= </a:t>
            </a:r>
            <a:r>
              <a:rPr lang="en-US" dirty="0"/>
              <a:t>$4,000 / ($600 + $100 + $75) </a:t>
            </a:r>
          </a:p>
          <a:p>
            <a:pPr marL="0" indent="0">
              <a:buNone/>
            </a:pPr>
            <a:r>
              <a:rPr lang="en-US" dirty="0" smtClean="0"/>
              <a:t>= </a:t>
            </a:r>
            <a:r>
              <a:rPr lang="en-US" dirty="0"/>
              <a:t>5.16 (benchmark against industry figures and compare with past </a:t>
            </a:r>
            <a:r>
              <a:rPr lang="en-US" dirty="0" smtClean="0"/>
              <a:t>years</a:t>
            </a:r>
            <a:r>
              <a:rPr lang="en-US" dirty="0"/>
              <a: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845052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Productivity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62500" lnSpcReduction="20000"/>
          </a:bodyPr>
          <a:lstStyle/>
          <a:p>
            <a:pPr marL="0" indent="0">
              <a:buNone/>
            </a:pPr>
            <a:r>
              <a:rPr lang="en-US" b="1" dirty="0"/>
              <a:t>Example 2:</a:t>
            </a:r>
            <a:endParaRPr lang="en-US" dirty="0"/>
          </a:p>
          <a:p>
            <a:pPr marL="0" indent="0">
              <a:buNone/>
            </a:pPr>
            <a:r>
              <a:rPr lang="en-US" dirty="0"/>
              <a:t>Revenues for a bank this year are $12 billion ($11 billion last year), while total employee costs are $2 billion ($2.5 billion last year) for a workforce of </a:t>
            </a:r>
            <a:r>
              <a:rPr lang="en-US" dirty="0" smtClean="0"/>
              <a:t>10,000 </a:t>
            </a:r>
            <a:r>
              <a:rPr lang="en-US" dirty="0"/>
              <a:t>employees (</a:t>
            </a:r>
            <a:r>
              <a:rPr lang="en-US" dirty="0" smtClean="0"/>
              <a:t>12,000 </a:t>
            </a:r>
            <a:r>
              <a:rPr lang="en-US" dirty="0"/>
              <a:t>last year).  Some of the work has been outsourced since last year. </a:t>
            </a:r>
          </a:p>
          <a:p>
            <a:pPr marL="0" indent="0">
              <a:buNone/>
            </a:pPr>
            <a:r>
              <a:rPr lang="en-US" dirty="0"/>
              <a:t>The manager of the bank computes bank productivity as follows:</a:t>
            </a:r>
          </a:p>
          <a:p>
            <a:pPr marL="0" indent="0">
              <a:buNone/>
            </a:pPr>
            <a:endParaRPr lang="en-US" i="1" dirty="0" smtClean="0"/>
          </a:p>
          <a:p>
            <a:pPr marL="0" indent="0">
              <a:buNone/>
            </a:pPr>
            <a:r>
              <a:rPr lang="en-US" dirty="0" smtClean="0"/>
              <a:t>Productivity </a:t>
            </a:r>
            <a:r>
              <a:rPr lang="en-US" dirty="0"/>
              <a:t>this year = $12 billion / 10,000 employees = $1.2 million revenue </a:t>
            </a:r>
            <a:r>
              <a:rPr lang="en-US" dirty="0" smtClean="0"/>
              <a:t>per </a:t>
            </a:r>
            <a:r>
              <a:rPr lang="en-US" dirty="0"/>
              <a:t>employee</a:t>
            </a:r>
          </a:p>
          <a:p>
            <a:pPr marL="0" indent="0">
              <a:buNone/>
            </a:pPr>
            <a:r>
              <a:rPr lang="en-US" dirty="0" smtClean="0"/>
              <a:t>Productivity </a:t>
            </a:r>
            <a:r>
              <a:rPr lang="en-US" dirty="0"/>
              <a:t>this year = $12 billion / $2 billion employee costs = $6 revenue per staff </a:t>
            </a:r>
            <a:r>
              <a:rPr lang="en-US" dirty="0" smtClean="0"/>
              <a:t>dollar</a:t>
            </a:r>
            <a:endParaRPr lang="en-US" dirty="0"/>
          </a:p>
          <a:p>
            <a:pPr marL="0" indent="0">
              <a:buNone/>
            </a:pPr>
            <a:r>
              <a:rPr lang="en-US" dirty="0" smtClean="0"/>
              <a:t>Productivity </a:t>
            </a:r>
            <a:r>
              <a:rPr lang="en-US" dirty="0"/>
              <a:t>last year = $11 billion / 12,000 employees = $0.92 million revenue per employee</a:t>
            </a:r>
          </a:p>
          <a:p>
            <a:pPr marL="0" indent="0">
              <a:buNone/>
            </a:pPr>
            <a:r>
              <a:rPr lang="en-US" dirty="0" smtClean="0"/>
              <a:t>Productivity </a:t>
            </a:r>
            <a:r>
              <a:rPr lang="en-US" dirty="0"/>
              <a:t>last year = $11 billion / $2.5 billion = $4.40 revenue per staff dollar</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68460732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Productivity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70000" lnSpcReduction="20000"/>
          </a:bodyPr>
          <a:lstStyle/>
          <a:p>
            <a:pPr marL="0" indent="0">
              <a:buNone/>
            </a:pPr>
            <a:r>
              <a:rPr lang="en-US" dirty="0"/>
              <a:t>The manager claims a bonus based on the notable improvement in productivity. Is she right in her claim?</a:t>
            </a:r>
          </a:p>
          <a:p>
            <a:pPr marL="0" indent="0">
              <a:buNone/>
            </a:pPr>
            <a:r>
              <a:rPr lang="en-US" dirty="0"/>
              <a:t>No! The single factor productivity measures computed by her do not reflect current reality. Note that a part of the work has been outsourced since last year. The correct approach to measuring productivity would involve a multi-factor computation, requiring outsourcing cost figures (say $0.40 billion):</a:t>
            </a:r>
          </a:p>
          <a:p>
            <a:pPr marL="0" indent="0">
              <a:buNone/>
            </a:pPr>
            <a:r>
              <a:rPr lang="en-US" dirty="0"/>
              <a:t> </a:t>
            </a:r>
          </a:p>
          <a:p>
            <a:pPr marL="0" indent="0">
              <a:buNone/>
            </a:pPr>
            <a:r>
              <a:rPr lang="en-US" dirty="0"/>
              <a:t>Multi-factor productivity this year </a:t>
            </a:r>
            <a:r>
              <a:rPr lang="en-US" dirty="0" smtClean="0"/>
              <a:t>= </a:t>
            </a:r>
            <a:r>
              <a:rPr lang="en-US" dirty="0"/>
              <a:t>$12 billion / ($2 billion employee costs + </a:t>
            </a:r>
            <a:r>
              <a:rPr lang="en-US" dirty="0" smtClean="0"/>
              <a:t>$</a:t>
            </a:r>
            <a:r>
              <a:rPr lang="en-US" dirty="0"/>
              <a:t>0.40 billion cost of outsourced </a:t>
            </a:r>
            <a:r>
              <a:rPr lang="en-US" dirty="0" smtClean="0"/>
              <a:t>activities</a:t>
            </a:r>
            <a:r>
              <a:rPr lang="en-US" dirty="0"/>
              <a:t>) </a:t>
            </a:r>
            <a:r>
              <a:rPr lang="en-US" dirty="0" smtClean="0"/>
              <a:t>= </a:t>
            </a:r>
            <a:r>
              <a:rPr lang="en-US" dirty="0"/>
              <a:t>5.00</a:t>
            </a:r>
          </a:p>
          <a:p>
            <a:pPr marL="0" indent="0">
              <a:buNone/>
            </a:pPr>
            <a:r>
              <a:rPr lang="en-US" dirty="0"/>
              <a:t> </a:t>
            </a:r>
          </a:p>
          <a:p>
            <a:pPr marL="0" indent="0">
              <a:buNone/>
            </a:pPr>
            <a:r>
              <a:rPr lang="en-US" dirty="0" smtClean="0"/>
              <a:t>Multi-factor </a:t>
            </a:r>
            <a:r>
              <a:rPr lang="en-US" dirty="0"/>
              <a:t>productivity last year </a:t>
            </a:r>
            <a:r>
              <a:rPr lang="en-US" dirty="0" smtClean="0"/>
              <a:t>= </a:t>
            </a:r>
            <a:r>
              <a:rPr lang="en-US" dirty="0"/>
              <a:t>$11 billion / $2.5 billion (</a:t>
            </a:r>
            <a:r>
              <a:rPr lang="en-US" dirty="0" smtClean="0"/>
              <a:t>employee costs—no </a:t>
            </a:r>
            <a:r>
              <a:rPr lang="en-US" dirty="0"/>
              <a:t>outsourcing at that time) </a:t>
            </a:r>
            <a:r>
              <a:rPr lang="en-US" dirty="0" smtClean="0"/>
              <a:t>= 4.40</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4650355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effectLst>
                  <a:outerShdw blurRad="38100" dist="38100" dir="2700000" algn="tl">
                    <a:srgbClr val="FFFFFF"/>
                  </a:outerShdw>
                </a:effectLst>
                <a:latin typeface="+mj-lt"/>
              </a:rPr>
              <a:t>Productivity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Productivity is a common measure of the efficiency of operational </a:t>
            </a:r>
            <a:r>
              <a:rPr lang="en-US" dirty="0" smtClean="0"/>
              <a:t>processes.</a:t>
            </a:r>
          </a:p>
          <a:p>
            <a:pPr>
              <a:buFont typeface="Wingdings" panose="05000000000000000000" pitchFamily="2" charset="2"/>
              <a:buChar char="§"/>
            </a:pPr>
            <a:r>
              <a:rPr lang="en-US" dirty="0"/>
              <a:t>Quality, innovation, and time are other metrics that tell us if we are doing a good </a:t>
            </a:r>
            <a:r>
              <a:rPr lang="en-US" dirty="0" smtClean="0"/>
              <a:t>job.</a:t>
            </a:r>
          </a:p>
          <a:p>
            <a:pPr>
              <a:buFont typeface="Wingdings" panose="05000000000000000000" pitchFamily="2" charset="2"/>
              <a:buChar char="§"/>
            </a:pPr>
            <a:r>
              <a:rPr lang="en-US" dirty="0" smtClean="0"/>
              <a:t>Metrics, however, </a:t>
            </a:r>
            <a:r>
              <a:rPr lang="en-US" dirty="0"/>
              <a:t>can be </a:t>
            </a:r>
            <a:r>
              <a:rPr lang="en-US" dirty="0" smtClean="0"/>
              <a:t>manipulated.</a:t>
            </a:r>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378642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Current Trends in OM</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Several operations areas are witnessing special attention of late and are seen to have significant potential to contribute to competitive advantage. Among them </a:t>
            </a:r>
            <a:r>
              <a:rPr lang="en-US" dirty="0" smtClean="0"/>
              <a:t>are </a:t>
            </a:r>
            <a:r>
              <a:rPr lang="en-US" dirty="0"/>
              <a:t>s</a:t>
            </a:r>
            <a:r>
              <a:rPr lang="en-US" dirty="0" smtClean="0"/>
              <a:t>upply </a:t>
            </a:r>
            <a:r>
              <a:rPr lang="en-US" dirty="0"/>
              <a:t>c</a:t>
            </a:r>
            <a:r>
              <a:rPr lang="en-US" dirty="0" smtClean="0"/>
              <a:t>hain </a:t>
            </a:r>
            <a:r>
              <a:rPr lang="en-US" dirty="0"/>
              <a:t>m</a:t>
            </a:r>
            <a:r>
              <a:rPr lang="en-US" dirty="0" smtClean="0"/>
              <a:t>anagement (SCM), </a:t>
            </a:r>
            <a:r>
              <a:rPr lang="en-US" dirty="0"/>
              <a:t>service science, lean operations, sustainability, and new technologies in </a:t>
            </a:r>
            <a:r>
              <a:rPr lang="en-US" dirty="0" smtClean="0"/>
              <a:t>operations.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0636001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Supply Chain Management (SCM)</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SCM </a:t>
            </a:r>
            <a:r>
              <a:rPr lang="en-US" dirty="0" smtClean="0"/>
              <a:t>includes the following:</a:t>
            </a:r>
            <a:endParaRPr lang="en-US" dirty="0"/>
          </a:p>
          <a:p>
            <a:pPr lvl="1">
              <a:buFont typeface="Wingdings" panose="05000000000000000000" pitchFamily="2" charset="2"/>
              <a:buChar char="§"/>
            </a:pPr>
            <a:r>
              <a:rPr lang="en-US" dirty="0"/>
              <a:t>The design of the supply </a:t>
            </a:r>
            <a:r>
              <a:rPr lang="en-US" dirty="0" smtClean="0"/>
              <a:t>chain</a:t>
            </a:r>
            <a:r>
              <a:rPr lang="en-US" dirty="0"/>
              <a:t>—</a:t>
            </a:r>
            <a:r>
              <a:rPr lang="en-US" dirty="0" smtClean="0"/>
              <a:t>selecting </a:t>
            </a:r>
            <a:r>
              <a:rPr lang="en-US" dirty="0"/>
              <a:t>suppliers in different locations that can make and move goods and services in a manner that </a:t>
            </a:r>
            <a:r>
              <a:rPr lang="en-US" dirty="0" smtClean="0"/>
              <a:t>supports </a:t>
            </a:r>
            <a:r>
              <a:rPr lang="en-US" dirty="0"/>
              <a:t>the buying company’s competitive </a:t>
            </a:r>
            <a:r>
              <a:rPr lang="en-US" dirty="0" smtClean="0"/>
              <a:t>edge</a:t>
            </a:r>
          </a:p>
          <a:p>
            <a:pPr lvl="1">
              <a:buFont typeface="Wingdings" panose="05000000000000000000" pitchFamily="2" charset="2"/>
              <a:buChar char="§"/>
            </a:pPr>
            <a:r>
              <a:rPr lang="en-US" dirty="0" smtClean="0"/>
              <a:t>Active </a:t>
            </a:r>
            <a:r>
              <a:rPr lang="en-US" dirty="0"/>
              <a:t>management including influence, reporting, evaluation, and control </a:t>
            </a:r>
            <a:r>
              <a:rPr lang="en-US" dirty="0" smtClean="0"/>
              <a:t>mechanisms</a:t>
            </a:r>
          </a:p>
          <a:p>
            <a:pPr lvl="1">
              <a:buFont typeface="Wingdings" panose="05000000000000000000" pitchFamily="2" charset="2"/>
              <a:buChar char="§"/>
            </a:pPr>
            <a:r>
              <a:rPr lang="en-US" dirty="0" smtClean="0"/>
              <a:t>Other </a:t>
            </a:r>
            <a:r>
              <a:rPr lang="en-US" dirty="0"/>
              <a:t>criteria such as ethics and </a:t>
            </a:r>
            <a:r>
              <a:rPr lang="en-US" dirty="0" smtClean="0"/>
              <a:t>sustainability</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087952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Service Science</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Service </a:t>
            </a:r>
            <a:r>
              <a:rPr lang="en-US" dirty="0" smtClean="0"/>
              <a:t>science </a:t>
            </a:r>
            <a:r>
              <a:rPr lang="en-US" dirty="0"/>
              <a:t>(formally called </a:t>
            </a:r>
            <a:r>
              <a:rPr lang="en-US" dirty="0" smtClean="0"/>
              <a:t>SSME—service science management engineering</a:t>
            </a:r>
            <a:r>
              <a:rPr lang="en-US" dirty="0"/>
              <a:t>) is the systematic application of operations management, </a:t>
            </a:r>
            <a:r>
              <a:rPr lang="en-US" dirty="0" smtClean="0"/>
              <a:t>statistics, </a:t>
            </a:r>
            <a:r>
              <a:rPr lang="en-US" dirty="0"/>
              <a:t>psychology, engineering, and information technology to the cause of understanding, analyzing, and improving the performance of service </a:t>
            </a:r>
            <a:r>
              <a:rPr lang="en-US" dirty="0" smtClean="0"/>
              <a:t>processes.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49380831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Lean Operations</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10000"/>
          </a:bodyPr>
          <a:lstStyle/>
          <a:p>
            <a:pPr>
              <a:buFont typeface="Wingdings" panose="05000000000000000000" pitchFamily="2" charset="2"/>
              <a:buChar char="§"/>
            </a:pPr>
            <a:r>
              <a:rPr lang="en-US" dirty="0" smtClean="0"/>
              <a:t>Lean operations, </a:t>
            </a:r>
            <a:r>
              <a:rPr lang="en-US" dirty="0"/>
              <a:t>in its simplest form, means shedding fat and </a:t>
            </a:r>
            <a:r>
              <a:rPr lang="en-US" dirty="0" smtClean="0"/>
              <a:t>reducing waste. </a:t>
            </a:r>
          </a:p>
          <a:p>
            <a:pPr>
              <a:buFont typeface="Wingdings" panose="05000000000000000000" pitchFamily="2" charset="2"/>
              <a:buChar char="§"/>
            </a:pPr>
            <a:r>
              <a:rPr lang="en-US" dirty="0" smtClean="0"/>
              <a:t>Fat </a:t>
            </a:r>
            <a:r>
              <a:rPr lang="en-US" dirty="0"/>
              <a:t>and waste </a:t>
            </a:r>
            <a:r>
              <a:rPr lang="en-US" dirty="0" smtClean="0"/>
              <a:t>take </a:t>
            </a:r>
            <a:r>
              <a:rPr lang="en-US" dirty="0"/>
              <a:t>a variety of </a:t>
            </a:r>
            <a:r>
              <a:rPr lang="en-US" dirty="0" smtClean="0"/>
              <a:t>forms</a:t>
            </a:r>
            <a:r>
              <a:rPr lang="en-US" dirty="0"/>
              <a:t>—</a:t>
            </a:r>
            <a:r>
              <a:rPr lang="en-US" dirty="0" smtClean="0"/>
              <a:t>materials</a:t>
            </a:r>
            <a:r>
              <a:rPr lang="en-US" dirty="0"/>
              <a:t>, time, space, </a:t>
            </a:r>
            <a:r>
              <a:rPr lang="en-US" dirty="0" smtClean="0"/>
              <a:t>energy—and they occur </a:t>
            </a:r>
            <a:r>
              <a:rPr lang="en-US" dirty="0"/>
              <a:t>because of deficiencies in work system design and </a:t>
            </a:r>
            <a:r>
              <a:rPr lang="en-US" dirty="0" smtClean="0"/>
              <a:t>operation.</a:t>
            </a:r>
          </a:p>
          <a:p>
            <a:pPr>
              <a:buFont typeface="Wingdings" panose="05000000000000000000" pitchFamily="2" charset="2"/>
              <a:buChar char="§"/>
            </a:pPr>
            <a:r>
              <a:rPr lang="en-US" dirty="0" smtClean="0"/>
              <a:t>These deficiencies include task </a:t>
            </a:r>
            <a:r>
              <a:rPr lang="en-US" dirty="0"/>
              <a:t>duplication, bottlenecks, poor quality, badly designed complex or long work pathways, disorganized work environments, unreliable suppliers, and redundancies in product or service </a:t>
            </a:r>
            <a:r>
              <a:rPr lang="en-US" dirty="0" smtClean="0"/>
              <a:t>design.</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70327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Sustainability can concern energy, water, biodiversity and land </a:t>
            </a:r>
            <a:r>
              <a:rPr lang="en-US" dirty="0" smtClean="0"/>
              <a:t>use; </a:t>
            </a:r>
            <a:r>
              <a:rPr lang="en-US" dirty="0"/>
              <a:t>chemicals, toxics, and heavy </a:t>
            </a:r>
            <a:r>
              <a:rPr lang="en-US" dirty="0" smtClean="0"/>
              <a:t>metals</a:t>
            </a:r>
            <a:r>
              <a:rPr lang="en-US" dirty="0"/>
              <a:t>;</a:t>
            </a:r>
            <a:r>
              <a:rPr lang="en-US" dirty="0" smtClean="0"/>
              <a:t> </a:t>
            </a:r>
            <a:r>
              <a:rPr lang="en-US" dirty="0"/>
              <a:t>air pollution, waste management, ozone layer depletion, oceans and fisheries, and </a:t>
            </a:r>
            <a:r>
              <a:rPr lang="en-US" dirty="0" smtClean="0"/>
              <a:t>deforestation.</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63858355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Do </a:t>
            </a:r>
            <a:r>
              <a:rPr lang="en-US" dirty="0"/>
              <a:t>not take more than what you can give back. Take only so much, such that enough is left for the provider to survive and </a:t>
            </a:r>
            <a:r>
              <a:rPr lang="en-US" dirty="0" smtClean="0"/>
              <a:t>regenerate. </a:t>
            </a:r>
            <a:r>
              <a:rPr lang="en-US" dirty="0"/>
              <a:t>W</a:t>
            </a:r>
            <a:r>
              <a:rPr lang="en-US" dirty="0" smtClean="0"/>
              <a:t>ork </a:t>
            </a:r>
            <a:r>
              <a:rPr lang="en-US" dirty="0"/>
              <a:t>toward system </a:t>
            </a:r>
            <a:r>
              <a:rPr lang="en-US" dirty="0" smtClean="0"/>
              <a:t>equilibrium; resources </a:t>
            </a:r>
            <a:r>
              <a:rPr lang="en-US" dirty="0"/>
              <a:t>are available for use, not </a:t>
            </a:r>
            <a:r>
              <a:rPr lang="en-US" dirty="0" smtClean="0"/>
              <a:t>abuse.</a:t>
            </a:r>
          </a:p>
          <a:p>
            <a:pPr>
              <a:buFont typeface="Wingdings" panose="05000000000000000000" pitchFamily="2" charset="2"/>
              <a:buChar char="§"/>
            </a:pP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9395905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Sustainability through </a:t>
            </a:r>
            <a:r>
              <a:rPr lang="en-US" dirty="0" smtClean="0"/>
              <a:t>carbon </a:t>
            </a:r>
            <a:r>
              <a:rPr lang="en-US" dirty="0"/>
              <a:t>c</a:t>
            </a:r>
            <a:r>
              <a:rPr lang="en-US" dirty="0" smtClean="0"/>
              <a:t>redit </a:t>
            </a:r>
            <a:r>
              <a:rPr lang="en-US" dirty="0"/>
              <a:t>o</a:t>
            </a:r>
            <a:r>
              <a:rPr lang="en-US" dirty="0" smtClean="0"/>
              <a:t>ffsets </a:t>
            </a:r>
            <a:endParaRPr lang="en-US" dirty="0"/>
          </a:p>
          <a:p>
            <a:pPr lvl="1">
              <a:buFont typeface="Wingdings" panose="05000000000000000000" pitchFamily="2" charset="2"/>
              <a:buChar char="§"/>
            </a:pPr>
            <a:r>
              <a:rPr lang="en-US" dirty="0" smtClean="0"/>
              <a:t>A </a:t>
            </a:r>
            <a:r>
              <a:rPr lang="en-US" dirty="0"/>
              <a:t>carbon offset is a financial </a:t>
            </a:r>
            <a:r>
              <a:rPr lang="en-US" dirty="0" smtClean="0"/>
              <a:t>instrument; one </a:t>
            </a:r>
            <a:r>
              <a:rPr lang="en-US" dirty="0"/>
              <a:t>carbon offset represents the reduction of one metric ton of carbon dioxide or its equivalent in other greenhouse gases. Organizations may purchase carbon offsets in order to comply with </a:t>
            </a:r>
            <a:r>
              <a:rPr lang="en-US" dirty="0" smtClean="0"/>
              <a:t>legal caps on </a:t>
            </a:r>
            <a:r>
              <a:rPr lang="en-US" dirty="0"/>
              <a:t>the total amount of carbon dioxide they are permitted to emit. Individuals can also purchase carbon </a:t>
            </a:r>
            <a:r>
              <a:rPr lang="en-US" dirty="0" smtClean="0"/>
              <a:t>offsets.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658402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Sustainability through </a:t>
            </a:r>
            <a:r>
              <a:rPr lang="en-US" dirty="0" smtClean="0"/>
              <a:t>supply </a:t>
            </a:r>
            <a:r>
              <a:rPr lang="en-US" dirty="0"/>
              <a:t>c</a:t>
            </a:r>
            <a:r>
              <a:rPr lang="en-US" dirty="0" smtClean="0"/>
              <a:t>hain </a:t>
            </a:r>
            <a:r>
              <a:rPr lang="en-US" dirty="0"/>
              <a:t>i</a:t>
            </a:r>
            <a:r>
              <a:rPr lang="en-US" dirty="0" smtClean="0"/>
              <a:t>nitiatives </a:t>
            </a:r>
            <a:endParaRPr lang="en-US" dirty="0"/>
          </a:p>
          <a:p>
            <a:pPr lvl="1">
              <a:buFont typeface="Wingdings" panose="05000000000000000000" pitchFamily="2" charset="2"/>
              <a:buChar char="§"/>
            </a:pPr>
            <a:r>
              <a:rPr lang="en-US" dirty="0" smtClean="0"/>
              <a:t>Supplier </a:t>
            </a:r>
            <a:r>
              <a:rPr lang="en-US" dirty="0"/>
              <a:t>rewards, joint process improvement programs, tracking GHG emissions, energy usage, supplier wages, use of sustainable sources, material toxicity, impact of material waste, usage of recycled materials, </a:t>
            </a:r>
            <a:r>
              <a:rPr lang="en-US" dirty="0" smtClean="0"/>
              <a:t>requiring 3rd </a:t>
            </a:r>
            <a:r>
              <a:rPr lang="en-US" dirty="0"/>
              <a:t>party certification for major suppliers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71508556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Sustainability through a</a:t>
            </a:r>
            <a:r>
              <a:rPr lang="en-US" dirty="0" smtClean="0"/>
              <a:t>cquisition </a:t>
            </a:r>
            <a:endParaRPr lang="en-US" dirty="0"/>
          </a:p>
          <a:p>
            <a:pPr lvl="1">
              <a:buFont typeface="Wingdings" panose="05000000000000000000" pitchFamily="2" charset="2"/>
              <a:buChar char="§"/>
            </a:pPr>
            <a:r>
              <a:rPr lang="en-US" dirty="0" smtClean="0"/>
              <a:t>Established </a:t>
            </a:r>
            <a:r>
              <a:rPr lang="en-US" dirty="0"/>
              <a:t>companies also seek sustainability points (and market share) by acquiring businesses with </a:t>
            </a:r>
            <a:r>
              <a:rPr lang="en-US" dirty="0" smtClean="0"/>
              <a:t>sustainable brands </a:t>
            </a:r>
            <a:r>
              <a:rPr lang="en-US" dirty="0"/>
              <a:t>and </a:t>
            </a:r>
            <a:r>
              <a:rPr lang="en-US" dirty="0" smtClean="0"/>
              <a:t>reputations.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96781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Sustainability</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fontScale="92500" lnSpcReduction="10000"/>
          </a:bodyPr>
          <a:lstStyle/>
          <a:p>
            <a:pPr>
              <a:buFont typeface="Wingdings" panose="05000000000000000000" pitchFamily="2" charset="2"/>
              <a:buChar char="§"/>
            </a:pPr>
            <a:r>
              <a:rPr lang="en-US" dirty="0" smtClean="0"/>
              <a:t>Measuring </a:t>
            </a:r>
            <a:r>
              <a:rPr lang="en-US" dirty="0"/>
              <a:t>sustainability performance is a </a:t>
            </a:r>
            <a:r>
              <a:rPr lang="en-US" dirty="0" smtClean="0"/>
              <a:t>problem</a:t>
            </a:r>
          </a:p>
          <a:p>
            <a:pPr>
              <a:buFont typeface="Wingdings" panose="05000000000000000000" pitchFamily="2" charset="2"/>
              <a:buChar char="§"/>
            </a:pPr>
            <a:r>
              <a:rPr lang="en-US" dirty="0"/>
              <a:t>Is sustainability profitable? The jury’s still out on </a:t>
            </a:r>
            <a:r>
              <a:rPr lang="en-US" dirty="0" smtClean="0"/>
              <a:t>this.</a:t>
            </a:r>
          </a:p>
          <a:p>
            <a:pPr>
              <a:buFont typeface="Wingdings" panose="05000000000000000000" pitchFamily="2" charset="2"/>
              <a:buChar char="§"/>
            </a:pPr>
            <a:r>
              <a:rPr lang="en-US" dirty="0"/>
              <a:t>Can sustainability be enforced? Sustainability compliance is notoriously difficult to justify or </a:t>
            </a:r>
            <a:r>
              <a:rPr lang="en-US" dirty="0" smtClean="0"/>
              <a:t>monitor, </a:t>
            </a:r>
            <a:r>
              <a:rPr lang="en-US" dirty="0"/>
              <a:t>especially in emerging locations. However, protocols such as Kyoto and recent laws are putting some teeth in the sustainability </a:t>
            </a:r>
            <a:r>
              <a:rPr lang="en-US" dirty="0" smtClean="0"/>
              <a:t>movement.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9718327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New Technologies in OM</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Manufacturing and service are pursuing the ‘3i’ trinity of becoming fully instrumented, </a:t>
            </a:r>
            <a:r>
              <a:rPr lang="en-US" dirty="0" smtClean="0"/>
              <a:t>integrated, </a:t>
            </a:r>
            <a:r>
              <a:rPr lang="en-US" dirty="0"/>
              <a:t>and intelligent—a truly lights-out operation (machines do not need lighting to operate</a:t>
            </a:r>
            <a:r>
              <a:rPr lang="en-US" dirty="0" smtClean="0"/>
              <a: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0388348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New Technologies in OM</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Rapid </a:t>
            </a:r>
            <a:r>
              <a:rPr lang="en-US" dirty="0"/>
              <a:t>prototyping, radio frequency identification devices (RFID), computer-aided testing (CAT), computer-aided engineering (CAE), robotics, local area networks (LANS), vision </a:t>
            </a:r>
            <a:r>
              <a:rPr lang="en-US" dirty="0" smtClean="0"/>
              <a:t>systems, </a:t>
            </a:r>
            <a:r>
              <a:rPr lang="en-US" dirty="0"/>
              <a:t>and flexible manufacturing centers are considered the ‘hard’ factors of advanced manufacturing </a:t>
            </a:r>
            <a:r>
              <a:rPr lang="en-US" dirty="0" smtClean="0"/>
              <a:t>technology.</a:t>
            </a:r>
          </a:p>
          <a:p>
            <a:pPr>
              <a:buFont typeface="Wingdings" panose="05000000000000000000" pitchFamily="2" charset="2"/>
              <a:buChar char="§"/>
            </a:pP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51972255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New Technologies in OM</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‘Softer’ technology areas involve design for manufacturing (DFM), productive/preventive maintenance, JIT, Kanban, concurrent engineering, value </a:t>
            </a:r>
            <a:r>
              <a:rPr lang="en-US" dirty="0" smtClean="0"/>
              <a:t>analysis/engineering, </a:t>
            </a:r>
            <a:r>
              <a:rPr lang="en-US" dirty="0"/>
              <a:t>and integration of manufacturing </a:t>
            </a:r>
            <a:r>
              <a:rPr lang="en-US" dirty="0" smtClean="0"/>
              <a:t>systems.</a:t>
            </a:r>
          </a:p>
          <a:p>
            <a:pPr>
              <a:buFont typeface="Wingdings" panose="05000000000000000000" pitchFamily="2" charset="2"/>
              <a:buChar char="§"/>
            </a:pPr>
            <a:r>
              <a:rPr lang="en-US" dirty="0"/>
              <a:t>New technologies in services are also availing of advanced information and machine </a:t>
            </a:r>
            <a:r>
              <a:rPr lang="en-US" dirty="0" smtClean="0"/>
              <a:t>technologies.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5861037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Conclusion</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Operations m</a:t>
            </a:r>
            <a:r>
              <a:rPr lang="en-US" dirty="0" smtClean="0"/>
              <a:t>anagement (OM) has </a:t>
            </a:r>
            <a:r>
              <a:rPr lang="en-US" dirty="0"/>
              <a:t>to deliver efficiency and affordability </a:t>
            </a:r>
            <a:r>
              <a:rPr lang="en-US" dirty="0" smtClean="0"/>
              <a:t>today </a:t>
            </a:r>
            <a:r>
              <a:rPr lang="en-US" dirty="0"/>
              <a:t>while innovating to bring the products and services of tomorrow. Operations managers have to do </a:t>
            </a:r>
            <a:r>
              <a:rPr lang="en-US" dirty="0" smtClean="0"/>
              <a:t>this </a:t>
            </a:r>
            <a:r>
              <a:rPr lang="en-US" dirty="0"/>
              <a:t>in ways that satisfy customer, community, and ecological </a:t>
            </a:r>
            <a:r>
              <a:rPr lang="en-US" dirty="0" smtClean="0"/>
              <a:t>sensibilities.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962303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3556</TotalTime>
  <Words>3492</Words>
  <Application>Microsoft Office PowerPoint</Application>
  <PresentationFormat>On-screen Show (4:3)</PresentationFormat>
  <Paragraphs>270</Paragraphs>
  <Slides>49</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Symbol</vt:lpstr>
      <vt:lpstr>Times New Roman</vt:lpstr>
      <vt:lpstr>Wingdings</vt:lpstr>
      <vt:lpstr>Office Theme</vt:lpstr>
      <vt:lpstr>Discussion on Operations Management and You</vt:lpstr>
      <vt:lpstr>What, Exactly, Is Operations Management?</vt:lpstr>
      <vt:lpstr>What, Exactly, Is Operations Management?</vt:lpstr>
      <vt:lpstr>What Do Operations Managers Do?</vt:lpstr>
      <vt:lpstr>What Do Operations Managers Do?</vt:lpstr>
      <vt:lpstr>What Do Operations Managers Do?</vt:lpstr>
      <vt:lpstr>Operations Manager Job Description</vt:lpstr>
      <vt:lpstr>Operations Manager Job Description</vt:lpstr>
      <vt:lpstr>A Brief History of OM</vt:lpstr>
      <vt:lpstr>Why Is OM Important?</vt:lpstr>
      <vt:lpstr>How Operations Contributes to ROA</vt:lpstr>
      <vt:lpstr>Why Is OM Important for You?</vt:lpstr>
      <vt:lpstr>OM and You</vt:lpstr>
      <vt:lpstr>Sample OM Job Titles</vt:lpstr>
      <vt:lpstr>OM and You</vt:lpstr>
      <vt:lpstr>OM and the Firm</vt:lpstr>
      <vt:lpstr>OM at Walgreens’ Beauty Center</vt:lpstr>
      <vt:lpstr>OM at Walgreens’ Beauty Center</vt:lpstr>
      <vt:lpstr>OM at Walgreens’ Beauty Center</vt:lpstr>
      <vt:lpstr>OM at Walgreens’ Beauty Center</vt:lpstr>
      <vt:lpstr>OM at Walgreens’ Beauty Center</vt:lpstr>
      <vt:lpstr>OM at Walgreens’ Beauty Center</vt:lpstr>
      <vt:lpstr>OM at Walgreens’ Beauty Center</vt:lpstr>
      <vt:lpstr>OM and Strategy</vt:lpstr>
      <vt:lpstr>OM and Strategy</vt:lpstr>
      <vt:lpstr>OM and Strategy</vt:lpstr>
      <vt:lpstr>OM and Strategy</vt:lpstr>
      <vt:lpstr>OM and Strategy</vt:lpstr>
      <vt:lpstr>Was It Done Right?</vt:lpstr>
      <vt:lpstr>Was It Done Right?</vt:lpstr>
      <vt:lpstr>Productivity</vt:lpstr>
      <vt:lpstr>Productivity</vt:lpstr>
      <vt:lpstr>Productivity</vt:lpstr>
      <vt:lpstr>Productivity</vt:lpstr>
      <vt:lpstr>Productivity</vt:lpstr>
      <vt:lpstr>Current Trends in OM</vt:lpstr>
      <vt:lpstr>Supply Chain Management (SCM)</vt:lpstr>
      <vt:lpstr>Service Science</vt:lpstr>
      <vt:lpstr>Lean Operations</vt:lpstr>
      <vt:lpstr>Sustainability</vt:lpstr>
      <vt:lpstr>Sustainability</vt:lpstr>
      <vt:lpstr>Sustainability</vt:lpstr>
      <vt:lpstr>Sustainability</vt:lpstr>
      <vt:lpstr>Sustainability</vt:lpstr>
      <vt:lpstr>Sustainability</vt:lpstr>
      <vt:lpstr>New Technologies in OM</vt:lpstr>
      <vt:lpstr>New Technologies in OM</vt:lpstr>
      <vt:lpstr>New Technologies in OM</vt:lpstr>
      <vt:lpstr>Conclusion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Forecasting</dc:title>
  <dc:creator>Leslie Bobb</dc:creator>
  <cp:lastModifiedBy>Irina Neaga</cp:lastModifiedBy>
  <cp:revision>128</cp:revision>
  <dcterms:created xsi:type="dcterms:W3CDTF">2015-01-08T14:52:37Z</dcterms:created>
  <dcterms:modified xsi:type="dcterms:W3CDTF">2017-10-10T11:17:55Z</dcterms:modified>
</cp:coreProperties>
</file>