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notesMasterIdLst>
    <p:notesMasterId r:id="rId38"/>
  </p:notesMasterIdLst>
  <p:handoutMasterIdLst>
    <p:handoutMasterId r:id="rId39"/>
  </p:handoutMasterIdLst>
  <p:sldIdLst>
    <p:sldId id="269" r:id="rId2"/>
    <p:sldId id="256" r:id="rId3"/>
    <p:sldId id="257" r:id="rId4"/>
    <p:sldId id="270" r:id="rId5"/>
    <p:sldId id="271" r:id="rId6"/>
    <p:sldId id="288" r:id="rId7"/>
    <p:sldId id="289" r:id="rId8"/>
    <p:sldId id="265" r:id="rId9"/>
    <p:sldId id="283" r:id="rId10"/>
    <p:sldId id="282" r:id="rId11"/>
    <p:sldId id="272" r:id="rId12"/>
    <p:sldId id="287" r:id="rId13"/>
    <p:sldId id="258" r:id="rId14"/>
    <p:sldId id="291" r:id="rId15"/>
    <p:sldId id="290" r:id="rId16"/>
    <p:sldId id="292" r:id="rId17"/>
    <p:sldId id="284" r:id="rId18"/>
    <p:sldId id="286" r:id="rId19"/>
    <p:sldId id="297" r:id="rId20"/>
    <p:sldId id="259" r:id="rId21"/>
    <p:sldId id="275" r:id="rId22"/>
    <p:sldId id="277" r:id="rId23"/>
    <p:sldId id="279" r:id="rId24"/>
    <p:sldId id="280" r:id="rId25"/>
    <p:sldId id="273" r:id="rId26"/>
    <p:sldId id="296" r:id="rId27"/>
    <p:sldId id="268" r:id="rId28"/>
    <p:sldId id="260" r:id="rId29"/>
    <p:sldId id="261" r:id="rId30"/>
    <p:sldId id="281" r:id="rId31"/>
    <p:sldId id="262" r:id="rId32"/>
    <p:sldId id="263" r:id="rId33"/>
    <p:sldId id="264" r:id="rId34"/>
    <p:sldId id="295" r:id="rId35"/>
    <p:sldId id="266" r:id="rId36"/>
    <p:sldId id="267" r:id="rId37"/>
  </p:sldIdLst>
  <p:sldSz cx="9144000" cy="6858000" type="screen4x3"/>
  <p:notesSz cx="6834188" cy="99790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Objects="1">
      <p:cViewPr varScale="1">
        <p:scale>
          <a:sx n="112" d="100"/>
          <a:sy n="112" d="100"/>
        </p:scale>
        <p:origin x="222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0DF5EB-FDDF-4F67-86B2-6DAA4984E7F7}"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8DD89654-A202-41B8-9497-7F2B75753FD1}">
      <dgm:prSet/>
      <dgm:spPr/>
      <dgm:t>
        <a:bodyPr/>
        <a:lstStyle/>
        <a:p>
          <a:r>
            <a:rPr lang="en-US" b="0" i="1" baseline="0" dirty="0"/>
            <a:t>2. How confident are you in your own writing?</a:t>
          </a:r>
          <a:endParaRPr lang="en-US" dirty="0"/>
        </a:p>
      </dgm:t>
    </dgm:pt>
    <dgm:pt modelId="{23D6ECF3-C454-4A4B-AF98-0D7F0E21F367}" type="parTrans" cxnId="{2DA39043-06DA-4A8E-B714-35DE6A6D408E}">
      <dgm:prSet/>
      <dgm:spPr/>
      <dgm:t>
        <a:bodyPr/>
        <a:lstStyle/>
        <a:p>
          <a:endParaRPr lang="en-US"/>
        </a:p>
      </dgm:t>
    </dgm:pt>
    <dgm:pt modelId="{2D0E756C-9408-46C5-A1FC-2D9EEA757EFB}" type="sibTrans" cxnId="{2DA39043-06DA-4A8E-B714-35DE6A6D408E}">
      <dgm:prSet/>
      <dgm:spPr/>
      <dgm:t>
        <a:bodyPr/>
        <a:lstStyle/>
        <a:p>
          <a:endParaRPr lang="en-US"/>
        </a:p>
      </dgm:t>
    </dgm:pt>
    <dgm:pt modelId="{3374AC8D-15ED-42B0-BAD7-F5E181CDFF3E}">
      <dgm:prSet/>
      <dgm:spPr/>
      <dgm:t>
        <a:bodyPr/>
        <a:lstStyle/>
        <a:p>
          <a:r>
            <a:rPr lang="en-US" b="0" i="1" baseline="0" dirty="0"/>
            <a:t>3. How can you expand your thinking powers?</a:t>
          </a:r>
          <a:endParaRPr lang="en-US" dirty="0"/>
        </a:p>
      </dgm:t>
    </dgm:pt>
    <dgm:pt modelId="{AA1E8DBB-6E46-45AD-902C-A9F170F9C906}" type="parTrans" cxnId="{34112951-4921-4F49-99C7-7C8C58CD5CFC}">
      <dgm:prSet/>
      <dgm:spPr/>
      <dgm:t>
        <a:bodyPr/>
        <a:lstStyle/>
        <a:p>
          <a:endParaRPr lang="en-US"/>
        </a:p>
      </dgm:t>
    </dgm:pt>
    <dgm:pt modelId="{CEADEF9C-753F-479F-8E04-86F07315B03F}" type="sibTrans" cxnId="{34112951-4921-4F49-99C7-7C8C58CD5CFC}">
      <dgm:prSet/>
      <dgm:spPr/>
      <dgm:t>
        <a:bodyPr/>
        <a:lstStyle/>
        <a:p>
          <a:endParaRPr lang="en-US"/>
        </a:p>
      </dgm:t>
    </dgm:pt>
    <dgm:pt modelId="{35D632E5-B0E7-410B-BA3B-09FBE60A0B44}">
      <dgm:prSet/>
      <dgm:spPr/>
      <dgm:t>
        <a:bodyPr/>
        <a:lstStyle/>
        <a:p>
          <a:r>
            <a:rPr lang="en-US" b="0" i="1" baseline="0" dirty="0"/>
            <a:t>4. Do you have strategies for spelling and drafting?</a:t>
          </a:r>
          <a:endParaRPr lang="en-US" dirty="0"/>
        </a:p>
      </dgm:t>
    </dgm:pt>
    <dgm:pt modelId="{8F410C47-6E1E-4962-94CE-5A04302CBB34}" type="parTrans" cxnId="{19878789-BF66-4F24-BE4F-D2C3963EA5DC}">
      <dgm:prSet/>
      <dgm:spPr/>
      <dgm:t>
        <a:bodyPr/>
        <a:lstStyle/>
        <a:p>
          <a:endParaRPr lang="en-US"/>
        </a:p>
      </dgm:t>
    </dgm:pt>
    <dgm:pt modelId="{DDFE0964-8AEF-489E-A161-5C803E6DA05C}" type="sibTrans" cxnId="{19878789-BF66-4F24-BE4F-D2C3963EA5DC}">
      <dgm:prSet/>
      <dgm:spPr/>
      <dgm:t>
        <a:bodyPr/>
        <a:lstStyle/>
        <a:p>
          <a:endParaRPr lang="en-US"/>
        </a:p>
      </dgm:t>
    </dgm:pt>
    <dgm:pt modelId="{79591311-2AF4-484F-8872-DDF33139E3B8}">
      <dgm:prSet/>
      <dgm:spPr/>
      <dgm:t>
        <a:bodyPr/>
        <a:lstStyle/>
        <a:p>
          <a:r>
            <a:rPr lang="en-US" b="0" i="1" baseline="0" dirty="0"/>
            <a:t>5. Are there aspects of writing you avoid?</a:t>
          </a:r>
          <a:endParaRPr lang="en-US" dirty="0"/>
        </a:p>
      </dgm:t>
    </dgm:pt>
    <dgm:pt modelId="{72A044D0-10D2-429D-B078-628E8707DB97}" type="parTrans" cxnId="{36C235CC-B962-4A98-8E92-7FDB3ACBD8DF}">
      <dgm:prSet/>
      <dgm:spPr/>
      <dgm:t>
        <a:bodyPr/>
        <a:lstStyle/>
        <a:p>
          <a:endParaRPr lang="en-US"/>
        </a:p>
      </dgm:t>
    </dgm:pt>
    <dgm:pt modelId="{58020F69-C44C-41BB-963B-2B27C7334BCB}" type="sibTrans" cxnId="{36C235CC-B962-4A98-8E92-7FDB3ACBD8DF}">
      <dgm:prSet/>
      <dgm:spPr/>
      <dgm:t>
        <a:bodyPr/>
        <a:lstStyle/>
        <a:p>
          <a:endParaRPr lang="en-US"/>
        </a:p>
      </dgm:t>
    </dgm:pt>
    <dgm:pt modelId="{59C27620-B70A-4327-BBB8-5293769BF673}">
      <dgm:prSet/>
      <dgm:spPr/>
      <dgm:t>
        <a:bodyPr/>
        <a:lstStyle/>
        <a:p>
          <a:r>
            <a:rPr lang="en-US" b="0" i="1" baseline="0" dirty="0"/>
            <a:t>1. Proud of your achievements so far?</a:t>
          </a:r>
        </a:p>
        <a:p>
          <a:r>
            <a:rPr lang="en-US" b="0" i="1" baseline="0" dirty="0"/>
            <a:t>1b.  What kind of writing do you do in your subject/life?</a:t>
          </a:r>
          <a:endParaRPr lang="en-US" dirty="0"/>
        </a:p>
      </dgm:t>
    </dgm:pt>
    <dgm:pt modelId="{136DA088-4194-4074-85C4-C5346CEAD761}" type="parTrans" cxnId="{C2148830-5FE6-4AA8-B894-2D0A0258897E}">
      <dgm:prSet/>
      <dgm:spPr/>
      <dgm:t>
        <a:bodyPr/>
        <a:lstStyle/>
        <a:p>
          <a:endParaRPr lang="en-US"/>
        </a:p>
      </dgm:t>
    </dgm:pt>
    <dgm:pt modelId="{9AB37797-5D24-45BF-9761-CC8875E75DC9}" type="sibTrans" cxnId="{C2148830-5FE6-4AA8-B894-2D0A0258897E}">
      <dgm:prSet/>
      <dgm:spPr/>
      <dgm:t>
        <a:bodyPr/>
        <a:lstStyle/>
        <a:p>
          <a:endParaRPr lang="en-US"/>
        </a:p>
      </dgm:t>
    </dgm:pt>
    <dgm:pt modelId="{E13B14F3-FC85-4147-8FD8-AFCE7B3A3BB6}" type="pres">
      <dgm:prSet presAssocID="{C70DF5EB-FDDF-4F67-86B2-6DAA4984E7F7}" presName="cycle" presStyleCnt="0">
        <dgm:presLayoutVars>
          <dgm:dir/>
          <dgm:resizeHandles val="exact"/>
        </dgm:presLayoutVars>
      </dgm:prSet>
      <dgm:spPr/>
    </dgm:pt>
    <dgm:pt modelId="{9FC511A5-45BB-4396-8299-2F09F90319AD}" type="pres">
      <dgm:prSet presAssocID="{8DD89654-A202-41B8-9497-7F2B75753FD1}" presName="dummy" presStyleCnt="0"/>
      <dgm:spPr/>
    </dgm:pt>
    <dgm:pt modelId="{5AFE9AC8-2C6F-460B-AD07-A5E477834E6C}" type="pres">
      <dgm:prSet presAssocID="{8DD89654-A202-41B8-9497-7F2B75753FD1}" presName="node" presStyleLbl="revTx" presStyleIdx="0" presStyleCnt="5">
        <dgm:presLayoutVars>
          <dgm:bulletEnabled val="1"/>
        </dgm:presLayoutVars>
      </dgm:prSet>
      <dgm:spPr/>
    </dgm:pt>
    <dgm:pt modelId="{7B9EA860-AF59-4081-B4F5-5E9F5CA56F38}" type="pres">
      <dgm:prSet presAssocID="{2D0E756C-9408-46C5-A1FC-2D9EEA757EFB}" presName="sibTrans" presStyleLbl="node1" presStyleIdx="0" presStyleCnt="5"/>
      <dgm:spPr/>
    </dgm:pt>
    <dgm:pt modelId="{CB3F945F-D976-4052-84D3-011A054EF63D}" type="pres">
      <dgm:prSet presAssocID="{3374AC8D-15ED-42B0-BAD7-F5E181CDFF3E}" presName="dummy" presStyleCnt="0"/>
      <dgm:spPr/>
    </dgm:pt>
    <dgm:pt modelId="{5F91CA72-2404-490B-B7F4-24784F2CFD77}" type="pres">
      <dgm:prSet presAssocID="{3374AC8D-15ED-42B0-BAD7-F5E181CDFF3E}" presName="node" presStyleLbl="revTx" presStyleIdx="1" presStyleCnt="5">
        <dgm:presLayoutVars>
          <dgm:bulletEnabled val="1"/>
        </dgm:presLayoutVars>
      </dgm:prSet>
      <dgm:spPr/>
    </dgm:pt>
    <dgm:pt modelId="{94C94339-CF33-41AE-8809-204E5EEE52EC}" type="pres">
      <dgm:prSet presAssocID="{CEADEF9C-753F-479F-8E04-86F07315B03F}" presName="sibTrans" presStyleLbl="node1" presStyleIdx="1" presStyleCnt="5"/>
      <dgm:spPr/>
    </dgm:pt>
    <dgm:pt modelId="{E72035DC-A17E-4CC6-B3BB-A2CB80DE0BC1}" type="pres">
      <dgm:prSet presAssocID="{35D632E5-B0E7-410B-BA3B-09FBE60A0B44}" presName="dummy" presStyleCnt="0"/>
      <dgm:spPr/>
    </dgm:pt>
    <dgm:pt modelId="{FEC95588-1DD6-4328-87A3-9A6842785BA0}" type="pres">
      <dgm:prSet presAssocID="{35D632E5-B0E7-410B-BA3B-09FBE60A0B44}" presName="node" presStyleLbl="revTx" presStyleIdx="2" presStyleCnt="5">
        <dgm:presLayoutVars>
          <dgm:bulletEnabled val="1"/>
        </dgm:presLayoutVars>
      </dgm:prSet>
      <dgm:spPr/>
    </dgm:pt>
    <dgm:pt modelId="{4905F2C4-FA62-4546-913A-2A29446FD59E}" type="pres">
      <dgm:prSet presAssocID="{DDFE0964-8AEF-489E-A161-5C803E6DA05C}" presName="sibTrans" presStyleLbl="node1" presStyleIdx="2" presStyleCnt="5"/>
      <dgm:spPr/>
    </dgm:pt>
    <dgm:pt modelId="{0D847434-EA34-4052-BB49-062B6CD068FC}" type="pres">
      <dgm:prSet presAssocID="{79591311-2AF4-484F-8872-DDF33139E3B8}" presName="dummy" presStyleCnt="0"/>
      <dgm:spPr/>
    </dgm:pt>
    <dgm:pt modelId="{23F17212-2BDD-4932-8D49-7B1EE377B7ED}" type="pres">
      <dgm:prSet presAssocID="{79591311-2AF4-484F-8872-DDF33139E3B8}" presName="node" presStyleLbl="revTx" presStyleIdx="3" presStyleCnt="5">
        <dgm:presLayoutVars>
          <dgm:bulletEnabled val="1"/>
        </dgm:presLayoutVars>
      </dgm:prSet>
      <dgm:spPr/>
    </dgm:pt>
    <dgm:pt modelId="{992C90CA-60C4-49C9-BC1B-52DB502CF30A}" type="pres">
      <dgm:prSet presAssocID="{58020F69-C44C-41BB-963B-2B27C7334BCB}" presName="sibTrans" presStyleLbl="node1" presStyleIdx="3" presStyleCnt="5"/>
      <dgm:spPr/>
    </dgm:pt>
    <dgm:pt modelId="{874C4693-D8E1-4CAA-874A-FF0E9070E940}" type="pres">
      <dgm:prSet presAssocID="{59C27620-B70A-4327-BBB8-5293769BF673}" presName="dummy" presStyleCnt="0"/>
      <dgm:spPr/>
    </dgm:pt>
    <dgm:pt modelId="{722A5572-3888-4BC7-AB1F-B78548D6EF5F}" type="pres">
      <dgm:prSet presAssocID="{59C27620-B70A-4327-BBB8-5293769BF673}" presName="node" presStyleLbl="revTx" presStyleIdx="4" presStyleCnt="5">
        <dgm:presLayoutVars>
          <dgm:bulletEnabled val="1"/>
        </dgm:presLayoutVars>
      </dgm:prSet>
      <dgm:spPr/>
    </dgm:pt>
    <dgm:pt modelId="{74E2EACC-A783-4AB8-9C10-7B67E1CF720C}" type="pres">
      <dgm:prSet presAssocID="{9AB37797-5D24-45BF-9761-CC8875E75DC9}" presName="sibTrans" presStyleLbl="node1" presStyleIdx="4" presStyleCnt="5"/>
      <dgm:spPr/>
    </dgm:pt>
  </dgm:ptLst>
  <dgm:cxnLst>
    <dgm:cxn modelId="{418DA001-06EA-48E0-8EF7-0E80DF39A752}" type="presOf" srcId="{9AB37797-5D24-45BF-9761-CC8875E75DC9}" destId="{74E2EACC-A783-4AB8-9C10-7B67E1CF720C}" srcOrd="0" destOrd="0" presId="urn:microsoft.com/office/officeart/2005/8/layout/cycle1"/>
    <dgm:cxn modelId="{1A6AC102-935B-4CD7-88DB-9180441EB995}" type="presOf" srcId="{C70DF5EB-FDDF-4F67-86B2-6DAA4984E7F7}" destId="{E13B14F3-FC85-4147-8FD8-AFCE7B3A3BB6}" srcOrd="0" destOrd="0" presId="urn:microsoft.com/office/officeart/2005/8/layout/cycle1"/>
    <dgm:cxn modelId="{C2148830-5FE6-4AA8-B894-2D0A0258897E}" srcId="{C70DF5EB-FDDF-4F67-86B2-6DAA4984E7F7}" destId="{59C27620-B70A-4327-BBB8-5293769BF673}" srcOrd="4" destOrd="0" parTransId="{136DA088-4194-4074-85C4-C5346CEAD761}" sibTransId="{9AB37797-5D24-45BF-9761-CC8875E75DC9}"/>
    <dgm:cxn modelId="{21B72A3D-7C63-4BCD-833E-73DABDFD35F5}" type="presOf" srcId="{2D0E756C-9408-46C5-A1FC-2D9EEA757EFB}" destId="{7B9EA860-AF59-4081-B4F5-5E9F5CA56F38}" srcOrd="0" destOrd="0" presId="urn:microsoft.com/office/officeart/2005/8/layout/cycle1"/>
    <dgm:cxn modelId="{2DA39043-06DA-4A8E-B714-35DE6A6D408E}" srcId="{C70DF5EB-FDDF-4F67-86B2-6DAA4984E7F7}" destId="{8DD89654-A202-41B8-9497-7F2B75753FD1}" srcOrd="0" destOrd="0" parTransId="{23D6ECF3-C454-4A4B-AF98-0D7F0E21F367}" sibTransId="{2D0E756C-9408-46C5-A1FC-2D9EEA757EFB}"/>
    <dgm:cxn modelId="{106E784D-90E7-4079-B046-A5D166B92633}" type="presOf" srcId="{8DD89654-A202-41B8-9497-7F2B75753FD1}" destId="{5AFE9AC8-2C6F-460B-AD07-A5E477834E6C}" srcOrd="0" destOrd="0" presId="urn:microsoft.com/office/officeart/2005/8/layout/cycle1"/>
    <dgm:cxn modelId="{34112951-4921-4F49-99C7-7C8C58CD5CFC}" srcId="{C70DF5EB-FDDF-4F67-86B2-6DAA4984E7F7}" destId="{3374AC8D-15ED-42B0-BAD7-F5E181CDFF3E}" srcOrd="1" destOrd="0" parTransId="{AA1E8DBB-6E46-45AD-902C-A9F170F9C906}" sibTransId="{CEADEF9C-753F-479F-8E04-86F07315B03F}"/>
    <dgm:cxn modelId="{2476FE73-BDF7-4693-AFBE-A6F67EFA413E}" type="presOf" srcId="{CEADEF9C-753F-479F-8E04-86F07315B03F}" destId="{94C94339-CF33-41AE-8809-204E5EEE52EC}" srcOrd="0" destOrd="0" presId="urn:microsoft.com/office/officeart/2005/8/layout/cycle1"/>
    <dgm:cxn modelId="{7C4DAC58-5B51-4FBC-B923-8EF8DB7436EA}" type="presOf" srcId="{79591311-2AF4-484F-8872-DDF33139E3B8}" destId="{23F17212-2BDD-4932-8D49-7B1EE377B7ED}" srcOrd="0" destOrd="0" presId="urn:microsoft.com/office/officeart/2005/8/layout/cycle1"/>
    <dgm:cxn modelId="{CC65B086-21B4-4D6B-8DCF-3DD2EDCE999D}" type="presOf" srcId="{59C27620-B70A-4327-BBB8-5293769BF673}" destId="{722A5572-3888-4BC7-AB1F-B78548D6EF5F}" srcOrd="0" destOrd="0" presId="urn:microsoft.com/office/officeart/2005/8/layout/cycle1"/>
    <dgm:cxn modelId="{19878789-BF66-4F24-BE4F-D2C3963EA5DC}" srcId="{C70DF5EB-FDDF-4F67-86B2-6DAA4984E7F7}" destId="{35D632E5-B0E7-410B-BA3B-09FBE60A0B44}" srcOrd="2" destOrd="0" parTransId="{8F410C47-6E1E-4962-94CE-5A04302CBB34}" sibTransId="{DDFE0964-8AEF-489E-A161-5C803E6DA05C}"/>
    <dgm:cxn modelId="{81D3A98A-BF72-41D3-8193-542087BA5B46}" type="presOf" srcId="{DDFE0964-8AEF-489E-A161-5C803E6DA05C}" destId="{4905F2C4-FA62-4546-913A-2A29446FD59E}" srcOrd="0" destOrd="0" presId="urn:microsoft.com/office/officeart/2005/8/layout/cycle1"/>
    <dgm:cxn modelId="{A3818FAE-E257-4F12-B365-43B4E82423C6}" type="presOf" srcId="{58020F69-C44C-41BB-963B-2B27C7334BCB}" destId="{992C90CA-60C4-49C9-BC1B-52DB502CF30A}" srcOrd="0" destOrd="0" presId="urn:microsoft.com/office/officeart/2005/8/layout/cycle1"/>
    <dgm:cxn modelId="{36C235CC-B962-4A98-8E92-7FDB3ACBD8DF}" srcId="{C70DF5EB-FDDF-4F67-86B2-6DAA4984E7F7}" destId="{79591311-2AF4-484F-8872-DDF33139E3B8}" srcOrd="3" destOrd="0" parTransId="{72A044D0-10D2-429D-B078-628E8707DB97}" sibTransId="{58020F69-C44C-41BB-963B-2B27C7334BCB}"/>
    <dgm:cxn modelId="{15B5F3E9-9214-4E00-A692-927559C837BF}" type="presOf" srcId="{35D632E5-B0E7-410B-BA3B-09FBE60A0B44}" destId="{FEC95588-1DD6-4328-87A3-9A6842785BA0}" srcOrd="0" destOrd="0" presId="urn:microsoft.com/office/officeart/2005/8/layout/cycle1"/>
    <dgm:cxn modelId="{D878A8FF-913E-414F-8A55-C906727E89CF}" type="presOf" srcId="{3374AC8D-15ED-42B0-BAD7-F5E181CDFF3E}" destId="{5F91CA72-2404-490B-B7F4-24784F2CFD77}" srcOrd="0" destOrd="0" presId="urn:microsoft.com/office/officeart/2005/8/layout/cycle1"/>
    <dgm:cxn modelId="{56DCC5DD-1999-43F8-90BE-927CFE8D271A}" type="presParOf" srcId="{E13B14F3-FC85-4147-8FD8-AFCE7B3A3BB6}" destId="{9FC511A5-45BB-4396-8299-2F09F90319AD}" srcOrd="0" destOrd="0" presId="urn:microsoft.com/office/officeart/2005/8/layout/cycle1"/>
    <dgm:cxn modelId="{01B8AF92-49F4-405B-9821-EFCA4D38C4F1}" type="presParOf" srcId="{E13B14F3-FC85-4147-8FD8-AFCE7B3A3BB6}" destId="{5AFE9AC8-2C6F-460B-AD07-A5E477834E6C}" srcOrd="1" destOrd="0" presId="urn:microsoft.com/office/officeart/2005/8/layout/cycle1"/>
    <dgm:cxn modelId="{EECAFF46-11F1-4C53-82F2-EE60412BA230}" type="presParOf" srcId="{E13B14F3-FC85-4147-8FD8-AFCE7B3A3BB6}" destId="{7B9EA860-AF59-4081-B4F5-5E9F5CA56F38}" srcOrd="2" destOrd="0" presId="urn:microsoft.com/office/officeart/2005/8/layout/cycle1"/>
    <dgm:cxn modelId="{905077CB-3060-42F2-8A2A-23834AEABDE6}" type="presParOf" srcId="{E13B14F3-FC85-4147-8FD8-AFCE7B3A3BB6}" destId="{CB3F945F-D976-4052-84D3-011A054EF63D}" srcOrd="3" destOrd="0" presId="urn:microsoft.com/office/officeart/2005/8/layout/cycle1"/>
    <dgm:cxn modelId="{25054EC5-149A-4CCA-838D-D15A0D06CE57}" type="presParOf" srcId="{E13B14F3-FC85-4147-8FD8-AFCE7B3A3BB6}" destId="{5F91CA72-2404-490B-B7F4-24784F2CFD77}" srcOrd="4" destOrd="0" presId="urn:microsoft.com/office/officeart/2005/8/layout/cycle1"/>
    <dgm:cxn modelId="{B441182F-CEEA-4111-AFA1-6D6F9814A3B8}" type="presParOf" srcId="{E13B14F3-FC85-4147-8FD8-AFCE7B3A3BB6}" destId="{94C94339-CF33-41AE-8809-204E5EEE52EC}" srcOrd="5" destOrd="0" presId="urn:microsoft.com/office/officeart/2005/8/layout/cycle1"/>
    <dgm:cxn modelId="{00EAB693-6B9A-4D94-8AB8-7F6635DDCBF1}" type="presParOf" srcId="{E13B14F3-FC85-4147-8FD8-AFCE7B3A3BB6}" destId="{E72035DC-A17E-4CC6-B3BB-A2CB80DE0BC1}" srcOrd="6" destOrd="0" presId="urn:microsoft.com/office/officeart/2005/8/layout/cycle1"/>
    <dgm:cxn modelId="{0B727C33-D57C-4E7B-9261-51C06870991C}" type="presParOf" srcId="{E13B14F3-FC85-4147-8FD8-AFCE7B3A3BB6}" destId="{FEC95588-1DD6-4328-87A3-9A6842785BA0}" srcOrd="7" destOrd="0" presId="urn:microsoft.com/office/officeart/2005/8/layout/cycle1"/>
    <dgm:cxn modelId="{33665B74-D5E3-487F-BE0D-E22BC1671AA2}" type="presParOf" srcId="{E13B14F3-FC85-4147-8FD8-AFCE7B3A3BB6}" destId="{4905F2C4-FA62-4546-913A-2A29446FD59E}" srcOrd="8" destOrd="0" presId="urn:microsoft.com/office/officeart/2005/8/layout/cycle1"/>
    <dgm:cxn modelId="{F3CEDF83-F37F-4F9C-B325-C724DA974BC3}" type="presParOf" srcId="{E13B14F3-FC85-4147-8FD8-AFCE7B3A3BB6}" destId="{0D847434-EA34-4052-BB49-062B6CD068FC}" srcOrd="9" destOrd="0" presId="urn:microsoft.com/office/officeart/2005/8/layout/cycle1"/>
    <dgm:cxn modelId="{0B6C5CD7-8704-4C44-A5AC-78DE2AB250ED}" type="presParOf" srcId="{E13B14F3-FC85-4147-8FD8-AFCE7B3A3BB6}" destId="{23F17212-2BDD-4932-8D49-7B1EE377B7ED}" srcOrd="10" destOrd="0" presId="urn:microsoft.com/office/officeart/2005/8/layout/cycle1"/>
    <dgm:cxn modelId="{636D7526-04D9-4F40-88D6-2C0A78C8F983}" type="presParOf" srcId="{E13B14F3-FC85-4147-8FD8-AFCE7B3A3BB6}" destId="{992C90CA-60C4-49C9-BC1B-52DB502CF30A}" srcOrd="11" destOrd="0" presId="urn:microsoft.com/office/officeart/2005/8/layout/cycle1"/>
    <dgm:cxn modelId="{2B258538-04C0-4AA3-B38E-D56E38DC5F1A}" type="presParOf" srcId="{E13B14F3-FC85-4147-8FD8-AFCE7B3A3BB6}" destId="{874C4693-D8E1-4CAA-874A-FF0E9070E940}" srcOrd="12" destOrd="0" presId="urn:microsoft.com/office/officeart/2005/8/layout/cycle1"/>
    <dgm:cxn modelId="{CAD2238A-30EC-4682-A9C4-7404846B1BCA}" type="presParOf" srcId="{E13B14F3-FC85-4147-8FD8-AFCE7B3A3BB6}" destId="{722A5572-3888-4BC7-AB1F-B78548D6EF5F}" srcOrd="13" destOrd="0" presId="urn:microsoft.com/office/officeart/2005/8/layout/cycle1"/>
    <dgm:cxn modelId="{7DA33031-1969-4F06-BEDA-98B9D6F39EF2}" type="presParOf" srcId="{E13B14F3-FC85-4147-8FD8-AFCE7B3A3BB6}" destId="{74E2EACC-A783-4AB8-9C10-7B67E1CF720C}"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DA7B9B-364E-4410-A797-2A21CFF9A14F}"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7F5753C6-ABB9-4306-BFBA-917F20B7ECC1}">
      <dgm:prSet/>
      <dgm:spPr/>
      <dgm:t>
        <a:bodyPr/>
        <a:lstStyle/>
        <a:p>
          <a:r>
            <a:rPr lang="en-GB" dirty="0"/>
            <a:t>The parameters of Academic writing</a:t>
          </a:r>
          <a:endParaRPr lang="en-US" dirty="0"/>
        </a:p>
      </dgm:t>
    </dgm:pt>
    <dgm:pt modelId="{D25E7B6D-752D-4ABA-A7A9-E92477100823}" type="parTrans" cxnId="{01CFBBA9-B91D-4C34-AF06-A2E8D3A5C960}">
      <dgm:prSet/>
      <dgm:spPr/>
      <dgm:t>
        <a:bodyPr/>
        <a:lstStyle/>
        <a:p>
          <a:endParaRPr lang="en-US"/>
        </a:p>
      </dgm:t>
    </dgm:pt>
    <dgm:pt modelId="{189EC655-80AF-47C1-B243-0F46FE619751}" type="sibTrans" cxnId="{01CFBBA9-B91D-4C34-AF06-A2E8D3A5C960}">
      <dgm:prSet/>
      <dgm:spPr/>
      <dgm:t>
        <a:bodyPr/>
        <a:lstStyle/>
        <a:p>
          <a:endParaRPr lang="en-US"/>
        </a:p>
      </dgm:t>
    </dgm:pt>
    <dgm:pt modelId="{0190779B-5558-4060-9ED8-5B6839F0C44D}">
      <dgm:prSet/>
      <dgm:spPr/>
      <dgm:t>
        <a:bodyPr/>
        <a:lstStyle/>
        <a:p>
          <a:r>
            <a:rPr lang="en-GB" dirty="0"/>
            <a:t>Being critical and writing clearly</a:t>
          </a:r>
          <a:endParaRPr lang="en-US" dirty="0"/>
        </a:p>
      </dgm:t>
    </dgm:pt>
    <dgm:pt modelId="{D55C759A-811D-4700-A275-86BC0416A6CA}" type="parTrans" cxnId="{1E247F84-C07A-4CDE-9763-F1D1E1F02D5C}">
      <dgm:prSet/>
      <dgm:spPr/>
      <dgm:t>
        <a:bodyPr/>
        <a:lstStyle/>
        <a:p>
          <a:endParaRPr lang="en-US"/>
        </a:p>
      </dgm:t>
    </dgm:pt>
    <dgm:pt modelId="{D43107C7-7B04-4C1F-BA38-034C6F304212}" type="sibTrans" cxnId="{1E247F84-C07A-4CDE-9763-F1D1E1F02D5C}">
      <dgm:prSet/>
      <dgm:spPr/>
      <dgm:t>
        <a:bodyPr/>
        <a:lstStyle/>
        <a:p>
          <a:endParaRPr lang="en-US"/>
        </a:p>
      </dgm:t>
    </dgm:pt>
    <dgm:pt modelId="{669B597D-2BEF-4DC8-86D0-AC191CDB8932}">
      <dgm:prSet/>
      <dgm:spPr/>
      <dgm:t>
        <a:bodyPr/>
        <a:lstStyle/>
        <a:p>
          <a:r>
            <a:rPr lang="en-GB" dirty="0"/>
            <a:t>Lit review skills</a:t>
          </a:r>
          <a:endParaRPr lang="en-US" dirty="0"/>
        </a:p>
      </dgm:t>
    </dgm:pt>
    <dgm:pt modelId="{B340FF77-3B3D-4C64-AF48-9DAFF785E04B}" type="parTrans" cxnId="{629B643D-2C33-450A-A8E0-812E4CC89790}">
      <dgm:prSet/>
      <dgm:spPr/>
      <dgm:t>
        <a:bodyPr/>
        <a:lstStyle/>
        <a:p>
          <a:endParaRPr lang="en-US"/>
        </a:p>
      </dgm:t>
    </dgm:pt>
    <dgm:pt modelId="{7CA61427-6FDA-4A1C-94C6-F807E07C2652}" type="sibTrans" cxnId="{629B643D-2C33-450A-A8E0-812E4CC89790}">
      <dgm:prSet/>
      <dgm:spPr/>
      <dgm:t>
        <a:bodyPr/>
        <a:lstStyle/>
        <a:p>
          <a:endParaRPr lang="en-US"/>
        </a:p>
      </dgm:t>
    </dgm:pt>
    <dgm:pt modelId="{DD51EFE8-AAA2-4B5D-A02E-45C4740F4815}">
      <dgm:prSet/>
      <dgm:spPr/>
      <dgm:t>
        <a:bodyPr/>
        <a:lstStyle/>
        <a:p>
          <a:r>
            <a:rPr lang="en-GB" dirty="0"/>
            <a:t>The writing process</a:t>
          </a:r>
          <a:endParaRPr lang="en-US" dirty="0"/>
        </a:p>
      </dgm:t>
    </dgm:pt>
    <dgm:pt modelId="{FBD697FA-BC60-4AF9-A520-519D1F312ACF}" type="parTrans" cxnId="{242A6CBA-EF8F-4B4C-B00B-C053185B3615}">
      <dgm:prSet/>
      <dgm:spPr/>
      <dgm:t>
        <a:bodyPr/>
        <a:lstStyle/>
        <a:p>
          <a:endParaRPr lang="en-US"/>
        </a:p>
      </dgm:t>
    </dgm:pt>
    <dgm:pt modelId="{735BC064-405C-4128-AC6B-854439335F43}" type="sibTrans" cxnId="{242A6CBA-EF8F-4B4C-B00B-C053185B3615}">
      <dgm:prSet/>
      <dgm:spPr/>
      <dgm:t>
        <a:bodyPr/>
        <a:lstStyle/>
        <a:p>
          <a:endParaRPr lang="en-US"/>
        </a:p>
      </dgm:t>
    </dgm:pt>
    <dgm:pt modelId="{8ABE7A50-2F11-4B8E-B2AD-7D6CA4412D99}">
      <dgm:prSet/>
      <dgm:spPr/>
      <dgm:t>
        <a:bodyPr/>
        <a:lstStyle/>
        <a:p>
          <a:r>
            <a:rPr lang="en-GB" dirty="0"/>
            <a:t>Signposting your writing</a:t>
          </a:r>
          <a:endParaRPr lang="en-US" dirty="0"/>
        </a:p>
      </dgm:t>
    </dgm:pt>
    <dgm:pt modelId="{9A1669BC-AF61-41F8-B591-DCF2706B2275}" type="parTrans" cxnId="{8ACBF1EB-2A39-433D-A1B1-086100625080}">
      <dgm:prSet/>
      <dgm:spPr/>
      <dgm:t>
        <a:bodyPr/>
        <a:lstStyle/>
        <a:p>
          <a:endParaRPr lang="en-US"/>
        </a:p>
      </dgm:t>
    </dgm:pt>
    <dgm:pt modelId="{840A5E0E-8787-474C-825C-7A541DC2401C}" type="sibTrans" cxnId="{8ACBF1EB-2A39-433D-A1B1-086100625080}">
      <dgm:prSet/>
      <dgm:spPr/>
      <dgm:t>
        <a:bodyPr/>
        <a:lstStyle/>
        <a:p>
          <a:endParaRPr lang="en-US"/>
        </a:p>
      </dgm:t>
    </dgm:pt>
    <dgm:pt modelId="{79AD3FCB-EA64-44BD-B7C9-C82A35F8C38C}">
      <dgm:prSet/>
      <dgm:spPr/>
      <dgm:t>
        <a:bodyPr/>
        <a:lstStyle/>
        <a:p>
          <a:r>
            <a:rPr lang="en-GB" dirty="0"/>
            <a:t>Syntax and grammar!</a:t>
          </a:r>
          <a:endParaRPr lang="en-US" dirty="0"/>
        </a:p>
      </dgm:t>
    </dgm:pt>
    <dgm:pt modelId="{F9F6B967-2E60-4564-9AB3-478C7591B973}" type="parTrans" cxnId="{382D34DC-70C3-43EB-B15C-EE6A93AAF9A1}">
      <dgm:prSet/>
      <dgm:spPr/>
      <dgm:t>
        <a:bodyPr/>
        <a:lstStyle/>
        <a:p>
          <a:endParaRPr lang="en-US"/>
        </a:p>
      </dgm:t>
    </dgm:pt>
    <dgm:pt modelId="{D8C30017-D0EB-4D21-8FE0-1F2D13B0F753}" type="sibTrans" cxnId="{382D34DC-70C3-43EB-B15C-EE6A93AAF9A1}">
      <dgm:prSet/>
      <dgm:spPr/>
      <dgm:t>
        <a:bodyPr/>
        <a:lstStyle/>
        <a:p>
          <a:endParaRPr lang="en-US"/>
        </a:p>
      </dgm:t>
    </dgm:pt>
    <dgm:pt modelId="{910E5899-8245-4BAB-B109-7AE614017A6E}">
      <dgm:prSet/>
      <dgm:spPr/>
      <dgm:t>
        <a:bodyPr/>
        <a:lstStyle/>
        <a:p>
          <a:r>
            <a:rPr lang="en-GB" dirty="0"/>
            <a:t>Buddy system</a:t>
          </a:r>
          <a:endParaRPr lang="en-US" dirty="0"/>
        </a:p>
      </dgm:t>
    </dgm:pt>
    <dgm:pt modelId="{9FC88024-7698-4DB3-80E0-98336EA5E810}" type="parTrans" cxnId="{B9DABD0D-E2A8-4E2F-838E-CA11C4DBA042}">
      <dgm:prSet/>
      <dgm:spPr/>
      <dgm:t>
        <a:bodyPr/>
        <a:lstStyle/>
        <a:p>
          <a:endParaRPr lang="en-US"/>
        </a:p>
      </dgm:t>
    </dgm:pt>
    <dgm:pt modelId="{C33C45BF-439D-4ECA-B7EF-EAF356B77BEC}" type="sibTrans" cxnId="{B9DABD0D-E2A8-4E2F-838E-CA11C4DBA042}">
      <dgm:prSet/>
      <dgm:spPr/>
      <dgm:t>
        <a:bodyPr/>
        <a:lstStyle/>
        <a:p>
          <a:endParaRPr lang="en-US"/>
        </a:p>
      </dgm:t>
    </dgm:pt>
    <dgm:pt modelId="{53B9B598-14BF-4C8A-A781-9181939C740B}" type="pres">
      <dgm:prSet presAssocID="{F4DA7B9B-364E-4410-A797-2A21CFF9A14F}" presName="vert0" presStyleCnt="0">
        <dgm:presLayoutVars>
          <dgm:dir/>
          <dgm:animOne val="branch"/>
          <dgm:animLvl val="lvl"/>
        </dgm:presLayoutVars>
      </dgm:prSet>
      <dgm:spPr/>
    </dgm:pt>
    <dgm:pt modelId="{A9F24BF3-BA97-403A-A0E7-26CBE8B59928}" type="pres">
      <dgm:prSet presAssocID="{7F5753C6-ABB9-4306-BFBA-917F20B7ECC1}" presName="thickLine" presStyleLbl="alignNode1" presStyleIdx="0" presStyleCnt="7"/>
      <dgm:spPr/>
    </dgm:pt>
    <dgm:pt modelId="{3BF1F0B3-B48E-40B0-8533-C805814A4B17}" type="pres">
      <dgm:prSet presAssocID="{7F5753C6-ABB9-4306-BFBA-917F20B7ECC1}" presName="horz1" presStyleCnt="0"/>
      <dgm:spPr/>
    </dgm:pt>
    <dgm:pt modelId="{5C1C6C4B-FEDA-4078-B654-25D20DDB10F7}" type="pres">
      <dgm:prSet presAssocID="{7F5753C6-ABB9-4306-BFBA-917F20B7ECC1}" presName="tx1" presStyleLbl="revTx" presStyleIdx="0" presStyleCnt="7"/>
      <dgm:spPr/>
    </dgm:pt>
    <dgm:pt modelId="{F4AA545E-B9D6-493E-9111-CE5AFEE4B549}" type="pres">
      <dgm:prSet presAssocID="{7F5753C6-ABB9-4306-BFBA-917F20B7ECC1}" presName="vert1" presStyleCnt="0"/>
      <dgm:spPr/>
    </dgm:pt>
    <dgm:pt modelId="{E245EE2D-5C27-4A61-BFDF-D393AC352FF7}" type="pres">
      <dgm:prSet presAssocID="{0190779B-5558-4060-9ED8-5B6839F0C44D}" presName="thickLine" presStyleLbl="alignNode1" presStyleIdx="1" presStyleCnt="7"/>
      <dgm:spPr/>
    </dgm:pt>
    <dgm:pt modelId="{B1F2CEFB-A7DD-4AE8-9677-53AD52F78DE3}" type="pres">
      <dgm:prSet presAssocID="{0190779B-5558-4060-9ED8-5B6839F0C44D}" presName="horz1" presStyleCnt="0"/>
      <dgm:spPr/>
    </dgm:pt>
    <dgm:pt modelId="{B03C471F-2031-49AA-9C93-7CA1B993CB1B}" type="pres">
      <dgm:prSet presAssocID="{0190779B-5558-4060-9ED8-5B6839F0C44D}" presName="tx1" presStyleLbl="revTx" presStyleIdx="1" presStyleCnt="7"/>
      <dgm:spPr/>
    </dgm:pt>
    <dgm:pt modelId="{696775C6-FC46-4278-A5CE-BD3FF527C51F}" type="pres">
      <dgm:prSet presAssocID="{0190779B-5558-4060-9ED8-5B6839F0C44D}" presName="vert1" presStyleCnt="0"/>
      <dgm:spPr/>
    </dgm:pt>
    <dgm:pt modelId="{3D935227-22F3-41D6-A73B-A73F7B11B0E8}" type="pres">
      <dgm:prSet presAssocID="{669B597D-2BEF-4DC8-86D0-AC191CDB8932}" presName="thickLine" presStyleLbl="alignNode1" presStyleIdx="2" presStyleCnt="7"/>
      <dgm:spPr/>
    </dgm:pt>
    <dgm:pt modelId="{EED660CF-F403-4258-A8E1-1D6695EAE7DB}" type="pres">
      <dgm:prSet presAssocID="{669B597D-2BEF-4DC8-86D0-AC191CDB8932}" presName="horz1" presStyleCnt="0"/>
      <dgm:spPr/>
    </dgm:pt>
    <dgm:pt modelId="{A6364914-7D55-4E3B-B0C6-B9405B8578B9}" type="pres">
      <dgm:prSet presAssocID="{669B597D-2BEF-4DC8-86D0-AC191CDB8932}" presName="tx1" presStyleLbl="revTx" presStyleIdx="2" presStyleCnt="7"/>
      <dgm:spPr/>
    </dgm:pt>
    <dgm:pt modelId="{003C967D-B79D-401F-B3FE-FFEF245DE70D}" type="pres">
      <dgm:prSet presAssocID="{669B597D-2BEF-4DC8-86D0-AC191CDB8932}" presName="vert1" presStyleCnt="0"/>
      <dgm:spPr/>
    </dgm:pt>
    <dgm:pt modelId="{C722579D-CA53-4A83-8A17-9B6ABA373CBD}" type="pres">
      <dgm:prSet presAssocID="{DD51EFE8-AAA2-4B5D-A02E-45C4740F4815}" presName="thickLine" presStyleLbl="alignNode1" presStyleIdx="3" presStyleCnt="7"/>
      <dgm:spPr/>
    </dgm:pt>
    <dgm:pt modelId="{BDC0172B-14C7-4193-818A-3B56101CEB51}" type="pres">
      <dgm:prSet presAssocID="{DD51EFE8-AAA2-4B5D-A02E-45C4740F4815}" presName="horz1" presStyleCnt="0"/>
      <dgm:spPr/>
    </dgm:pt>
    <dgm:pt modelId="{4EE5996C-9CA1-4948-8386-7546EBA5004E}" type="pres">
      <dgm:prSet presAssocID="{DD51EFE8-AAA2-4B5D-A02E-45C4740F4815}" presName="tx1" presStyleLbl="revTx" presStyleIdx="3" presStyleCnt="7"/>
      <dgm:spPr/>
    </dgm:pt>
    <dgm:pt modelId="{3E364D59-D152-4733-9353-E1548220C0C4}" type="pres">
      <dgm:prSet presAssocID="{DD51EFE8-AAA2-4B5D-A02E-45C4740F4815}" presName="vert1" presStyleCnt="0"/>
      <dgm:spPr/>
    </dgm:pt>
    <dgm:pt modelId="{4F078E83-A6F3-4FF5-A7C3-112089431E1C}" type="pres">
      <dgm:prSet presAssocID="{8ABE7A50-2F11-4B8E-B2AD-7D6CA4412D99}" presName="thickLine" presStyleLbl="alignNode1" presStyleIdx="4" presStyleCnt="7"/>
      <dgm:spPr/>
    </dgm:pt>
    <dgm:pt modelId="{9D6509A5-0228-4A23-BA86-153EF77B783B}" type="pres">
      <dgm:prSet presAssocID="{8ABE7A50-2F11-4B8E-B2AD-7D6CA4412D99}" presName="horz1" presStyleCnt="0"/>
      <dgm:spPr/>
    </dgm:pt>
    <dgm:pt modelId="{CC22DAF1-6AF7-4CD7-94B7-34742FE2F35F}" type="pres">
      <dgm:prSet presAssocID="{8ABE7A50-2F11-4B8E-B2AD-7D6CA4412D99}" presName="tx1" presStyleLbl="revTx" presStyleIdx="4" presStyleCnt="7"/>
      <dgm:spPr/>
    </dgm:pt>
    <dgm:pt modelId="{CA2B2296-94C6-4245-9588-361726B252E5}" type="pres">
      <dgm:prSet presAssocID="{8ABE7A50-2F11-4B8E-B2AD-7D6CA4412D99}" presName="vert1" presStyleCnt="0"/>
      <dgm:spPr/>
    </dgm:pt>
    <dgm:pt modelId="{388C4EEC-9DA5-45AC-B4C8-80F8A9A0ECCE}" type="pres">
      <dgm:prSet presAssocID="{79AD3FCB-EA64-44BD-B7C9-C82A35F8C38C}" presName="thickLine" presStyleLbl="alignNode1" presStyleIdx="5" presStyleCnt="7"/>
      <dgm:spPr/>
    </dgm:pt>
    <dgm:pt modelId="{58776AA5-24ED-488B-A9B5-E1B4850477A9}" type="pres">
      <dgm:prSet presAssocID="{79AD3FCB-EA64-44BD-B7C9-C82A35F8C38C}" presName="horz1" presStyleCnt="0"/>
      <dgm:spPr/>
    </dgm:pt>
    <dgm:pt modelId="{919CF954-05A5-4C36-8A0A-C53592CCBE18}" type="pres">
      <dgm:prSet presAssocID="{79AD3FCB-EA64-44BD-B7C9-C82A35F8C38C}" presName="tx1" presStyleLbl="revTx" presStyleIdx="5" presStyleCnt="7"/>
      <dgm:spPr/>
    </dgm:pt>
    <dgm:pt modelId="{075C3889-8A6D-420D-AE61-E16F40412788}" type="pres">
      <dgm:prSet presAssocID="{79AD3FCB-EA64-44BD-B7C9-C82A35F8C38C}" presName="vert1" presStyleCnt="0"/>
      <dgm:spPr/>
    </dgm:pt>
    <dgm:pt modelId="{B28A37CC-24B4-4D5F-AE35-8883AC5EEE4C}" type="pres">
      <dgm:prSet presAssocID="{910E5899-8245-4BAB-B109-7AE614017A6E}" presName="thickLine" presStyleLbl="alignNode1" presStyleIdx="6" presStyleCnt="7"/>
      <dgm:spPr/>
    </dgm:pt>
    <dgm:pt modelId="{217CCDEE-0D5F-439B-871B-26CE4C58DD4D}" type="pres">
      <dgm:prSet presAssocID="{910E5899-8245-4BAB-B109-7AE614017A6E}" presName="horz1" presStyleCnt="0"/>
      <dgm:spPr/>
    </dgm:pt>
    <dgm:pt modelId="{3FE20C46-E6C5-4014-8283-4677B0E62D5F}" type="pres">
      <dgm:prSet presAssocID="{910E5899-8245-4BAB-B109-7AE614017A6E}" presName="tx1" presStyleLbl="revTx" presStyleIdx="6" presStyleCnt="7"/>
      <dgm:spPr/>
    </dgm:pt>
    <dgm:pt modelId="{291F13E3-CD80-47DE-891A-58444388EBC9}" type="pres">
      <dgm:prSet presAssocID="{910E5899-8245-4BAB-B109-7AE614017A6E}" presName="vert1" presStyleCnt="0"/>
      <dgm:spPr/>
    </dgm:pt>
  </dgm:ptLst>
  <dgm:cxnLst>
    <dgm:cxn modelId="{B9DABD0D-E2A8-4E2F-838E-CA11C4DBA042}" srcId="{F4DA7B9B-364E-4410-A797-2A21CFF9A14F}" destId="{910E5899-8245-4BAB-B109-7AE614017A6E}" srcOrd="6" destOrd="0" parTransId="{9FC88024-7698-4DB3-80E0-98336EA5E810}" sibTransId="{C33C45BF-439D-4ECA-B7EF-EAF356B77BEC}"/>
    <dgm:cxn modelId="{629B643D-2C33-450A-A8E0-812E4CC89790}" srcId="{F4DA7B9B-364E-4410-A797-2A21CFF9A14F}" destId="{669B597D-2BEF-4DC8-86D0-AC191CDB8932}" srcOrd="2" destOrd="0" parTransId="{B340FF77-3B3D-4C64-AF48-9DAFF785E04B}" sibTransId="{7CA61427-6FDA-4A1C-94C6-F807E07C2652}"/>
    <dgm:cxn modelId="{B14FD144-7AFC-440F-A13B-7D09819420B8}" type="presOf" srcId="{F4DA7B9B-364E-4410-A797-2A21CFF9A14F}" destId="{53B9B598-14BF-4C8A-A781-9181939C740B}" srcOrd="0" destOrd="0" presId="urn:microsoft.com/office/officeart/2008/layout/LinedList"/>
    <dgm:cxn modelId="{784B4B59-0C5B-42D1-8D11-FC94CDE600F4}" type="presOf" srcId="{DD51EFE8-AAA2-4B5D-A02E-45C4740F4815}" destId="{4EE5996C-9CA1-4948-8386-7546EBA5004E}" srcOrd="0" destOrd="0" presId="urn:microsoft.com/office/officeart/2008/layout/LinedList"/>
    <dgm:cxn modelId="{84A16984-6893-444B-8A81-306CE3888528}" type="presOf" srcId="{7F5753C6-ABB9-4306-BFBA-917F20B7ECC1}" destId="{5C1C6C4B-FEDA-4078-B654-25D20DDB10F7}" srcOrd="0" destOrd="0" presId="urn:microsoft.com/office/officeart/2008/layout/LinedList"/>
    <dgm:cxn modelId="{1E247F84-C07A-4CDE-9763-F1D1E1F02D5C}" srcId="{F4DA7B9B-364E-4410-A797-2A21CFF9A14F}" destId="{0190779B-5558-4060-9ED8-5B6839F0C44D}" srcOrd="1" destOrd="0" parTransId="{D55C759A-811D-4700-A275-86BC0416A6CA}" sibTransId="{D43107C7-7B04-4C1F-BA38-034C6F304212}"/>
    <dgm:cxn modelId="{35873585-C05C-4D13-A320-E9F23905E53E}" type="presOf" srcId="{0190779B-5558-4060-9ED8-5B6839F0C44D}" destId="{B03C471F-2031-49AA-9C93-7CA1B993CB1B}" srcOrd="0" destOrd="0" presId="urn:microsoft.com/office/officeart/2008/layout/LinedList"/>
    <dgm:cxn modelId="{6DD5AD94-82C5-4677-A1E6-FBB5194923D5}" type="presOf" srcId="{910E5899-8245-4BAB-B109-7AE614017A6E}" destId="{3FE20C46-E6C5-4014-8283-4677B0E62D5F}" srcOrd="0" destOrd="0" presId="urn:microsoft.com/office/officeart/2008/layout/LinedList"/>
    <dgm:cxn modelId="{97CE53A4-1480-4282-B7AC-7CD98FF47DC3}" type="presOf" srcId="{669B597D-2BEF-4DC8-86D0-AC191CDB8932}" destId="{A6364914-7D55-4E3B-B0C6-B9405B8578B9}" srcOrd="0" destOrd="0" presId="urn:microsoft.com/office/officeart/2008/layout/LinedList"/>
    <dgm:cxn modelId="{01CFBBA9-B91D-4C34-AF06-A2E8D3A5C960}" srcId="{F4DA7B9B-364E-4410-A797-2A21CFF9A14F}" destId="{7F5753C6-ABB9-4306-BFBA-917F20B7ECC1}" srcOrd="0" destOrd="0" parTransId="{D25E7B6D-752D-4ABA-A7A9-E92477100823}" sibTransId="{189EC655-80AF-47C1-B243-0F46FE619751}"/>
    <dgm:cxn modelId="{242A6CBA-EF8F-4B4C-B00B-C053185B3615}" srcId="{F4DA7B9B-364E-4410-A797-2A21CFF9A14F}" destId="{DD51EFE8-AAA2-4B5D-A02E-45C4740F4815}" srcOrd="3" destOrd="0" parTransId="{FBD697FA-BC60-4AF9-A520-519D1F312ACF}" sibTransId="{735BC064-405C-4128-AC6B-854439335F43}"/>
    <dgm:cxn modelId="{00A8EABD-50B0-4ED7-BE8A-4D81B072133C}" type="presOf" srcId="{79AD3FCB-EA64-44BD-B7C9-C82A35F8C38C}" destId="{919CF954-05A5-4C36-8A0A-C53592CCBE18}" srcOrd="0" destOrd="0" presId="urn:microsoft.com/office/officeart/2008/layout/LinedList"/>
    <dgm:cxn modelId="{382D34DC-70C3-43EB-B15C-EE6A93AAF9A1}" srcId="{F4DA7B9B-364E-4410-A797-2A21CFF9A14F}" destId="{79AD3FCB-EA64-44BD-B7C9-C82A35F8C38C}" srcOrd="5" destOrd="0" parTransId="{F9F6B967-2E60-4564-9AB3-478C7591B973}" sibTransId="{D8C30017-D0EB-4D21-8FE0-1F2D13B0F753}"/>
    <dgm:cxn modelId="{8ACBF1EB-2A39-433D-A1B1-086100625080}" srcId="{F4DA7B9B-364E-4410-A797-2A21CFF9A14F}" destId="{8ABE7A50-2F11-4B8E-B2AD-7D6CA4412D99}" srcOrd="4" destOrd="0" parTransId="{9A1669BC-AF61-41F8-B591-DCF2706B2275}" sibTransId="{840A5E0E-8787-474C-825C-7A541DC2401C}"/>
    <dgm:cxn modelId="{A922B5FD-A646-4CC4-B8E4-B1365DA217F2}" type="presOf" srcId="{8ABE7A50-2F11-4B8E-B2AD-7D6CA4412D99}" destId="{CC22DAF1-6AF7-4CD7-94B7-34742FE2F35F}" srcOrd="0" destOrd="0" presId="urn:microsoft.com/office/officeart/2008/layout/LinedList"/>
    <dgm:cxn modelId="{717CCB09-0744-4E7A-9501-C42337C53F42}" type="presParOf" srcId="{53B9B598-14BF-4C8A-A781-9181939C740B}" destId="{A9F24BF3-BA97-403A-A0E7-26CBE8B59928}" srcOrd="0" destOrd="0" presId="urn:microsoft.com/office/officeart/2008/layout/LinedList"/>
    <dgm:cxn modelId="{3665D856-F812-4E50-81E7-9B508BCE58DE}" type="presParOf" srcId="{53B9B598-14BF-4C8A-A781-9181939C740B}" destId="{3BF1F0B3-B48E-40B0-8533-C805814A4B17}" srcOrd="1" destOrd="0" presId="urn:microsoft.com/office/officeart/2008/layout/LinedList"/>
    <dgm:cxn modelId="{2D034E55-A376-4F76-9FBF-6352A60F40BC}" type="presParOf" srcId="{3BF1F0B3-B48E-40B0-8533-C805814A4B17}" destId="{5C1C6C4B-FEDA-4078-B654-25D20DDB10F7}" srcOrd="0" destOrd="0" presId="urn:microsoft.com/office/officeart/2008/layout/LinedList"/>
    <dgm:cxn modelId="{7F688B91-2EBC-4E8B-9CBE-923A6439FB7E}" type="presParOf" srcId="{3BF1F0B3-B48E-40B0-8533-C805814A4B17}" destId="{F4AA545E-B9D6-493E-9111-CE5AFEE4B549}" srcOrd="1" destOrd="0" presId="urn:microsoft.com/office/officeart/2008/layout/LinedList"/>
    <dgm:cxn modelId="{6BEE5663-EEFB-490A-BDE5-A2528C1B3AF9}" type="presParOf" srcId="{53B9B598-14BF-4C8A-A781-9181939C740B}" destId="{E245EE2D-5C27-4A61-BFDF-D393AC352FF7}" srcOrd="2" destOrd="0" presId="urn:microsoft.com/office/officeart/2008/layout/LinedList"/>
    <dgm:cxn modelId="{5993CD37-6832-4436-8AEA-DCEC11119604}" type="presParOf" srcId="{53B9B598-14BF-4C8A-A781-9181939C740B}" destId="{B1F2CEFB-A7DD-4AE8-9677-53AD52F78DE3}" srcOrd="3" destOrd="0" presId="urn:microsoft.com/office/officeart/2008/layout/LinedList"/>
    <dgm:cxn modelId="{89AD4C0C-1D0A-48C1-8146-22339A547B26}" type="presParOf" srcId="{B1F2CEFB-A7DD-4AE8-9677-53AD52F78DE3}" destId="{B03C471F-2031-49AA-9C93-7CA1B993CB1B}" srcOrd="0" destOrd="0" presId="urn:microsoft.com/office/officeart/2008/layout/LinedList"/>
    <dgm:cxn modelId="{70971705-E02E-4081-92D1-8888C56C76C9}" type="presParOf" srcId="{B1F2CEFB-A7DD-4AE8-9677-53AD52F78DE3}" destId="{696775C6-FC46-4278-A5CE-BD3FF527C51F}" srcOrd="1" destOrd="0" presId="urn:microsoft.com/office/officeart/2008/layout/LinedList"/>
    <dgm:cxn modelId="{E659A60A-2F2F-4354-8DDF-48BA9243F56F}" type="presParOf" srcId="{53B9B598-14BF-4C8A-A781-9181939C740B}" destId="{3D935227-22F3-41D6-A73B-A73F7B11B0E8}" srcOrd="4" destOrd="0" presId="urn:microsoft.com/office/officeart/2008/layout/LinedList"/>
    <dgm:cxn modelId="{F091BB24-0011-460F-8B14-B71FD3A7A8EC}" type="presParOf" srcId="{53B9B598-14BF-4C8A-A781-9181939C740B}" destId="{EED660CF-F403-4258-A8E1-1D6695EAE7DB}" srcOrd="5" destOrd="0" presId="urn:microsoft.com/office/officeart/2008/layout/LinedList"/>
    <dgm:cxn modelId="{13699F72-AE41-4222-B65D-04E328AF60F9}" type="presParOf" srcId="{EED660CF-F403-4258-A8E1-1D6695EAE7DB}" destId="{A6364914-7D55-4E3B-B0C6-B9405B8578B9}" srcOrd="0" destOrd="0" presId="urn:microsoft.com/office/officeart/2008/layout/LinedList"/>
    <dgm:cxn modelId="{F57EED32-3E5E-4AC2-A198-EC56578EADA2}" type="presParOf" srcId="{EED660CF-F403-4258-A8E1-1D6695EAE7DB}" destId="{003C967D-B79D-401F-B3FE-FFEF245DE70D}" srcOrd="1" destOrd="0" presId="urn:microsoft.com/office/officeart/2008/layout/LinedList"/>
    <dgm:cxn modelId="{0EF59895-4CF0-4D66-9B1A-6FD4350221B4}" type="presParOf" srcId="{53B9B598-14BF-4C8A-A781-9181939C740B}" destId="{C722579D-CA53-4A83-8A17-9B6ABA373CBD}" srcOrd="6" destOrd="0" presId="urn:microsoft.com/office/officeart/2008/layout/LinedList"/>
    <dgm:cxn modelId="{807BE5D4-FF98-4F3C-A53D-AE0C193E27B4}" type="presParOf" srcId="{53B9B598-14BF-4C8A-A781-9181939C740B}" destId="{BDC0172B-14C7-4193-818A-3B56101CEB51}" srcOrd="7" destOrd="0" presId="urn:microsoft.com/office/officeart/2008/layout/LinedList"/>
    <dgm:cxn modelId="{B4CAD03A-9C7C-4202-892E-B0A05450BF7A}" type="presParOf" srcId="{BDC0172B-14C7-4193-818A-3B56101CEB51}" destId="{4EE5996C-9CA1-4948-8386-7546EBA5004E}" srcOrd="0" destOrd="0" presId="urn:microsoft.com/office/officeart/2008/layout/LinedList"/>
    <dgm:cxn modelId="{66E7D3EC-9B6A-40BE-B719-70964871D244}" type="presParOf" srcId="{BDC0172B-14C7-4193-818A-3B56101CEB51}" destId="{3E364D59-D152-4733-9353-E1548220C0C4}" srcOrd="1" destOrd="0" presId="urn:microsoft.com/office/officeart/2008/layout/LinedList"/>
    <dgm:cxn modelId="{6A179B89-F78C-4FC8-A8FF-620E4D33DAFD}" type="presParOf" srcId="{53B9B598-14BF-4C8A-A781-9181939C740B}" destId="{4F078E83-A6F3-4FF5-A7C3-112089431E1C}" srcOrd="8" destOrd="0" presId="urn:microsoft.com/office/officeart/2008/layout/LinedList"/>
    <dgm:cxn modelId="{EB097F22-0C09-476A-BF9A-B27FCE609CF6}" type="presParOf" srcId="{53B9B598-14BF-4C8A-A781-9181939C740B}" destId="{9D6509A5-0228-4A23-BA86-153EF77B783B}" srcOrd="9" destOrd="0" presId="urn:microsoft.com/office/officeart/2008/layout/LinedList"/>
    <dgm:cxn modelId="{253C171E-6D26-4159-B20C-65B801D9AF57}" type="presParOf" srcId="{9D6509A5-0228-4A23-BA86-153EF77B783B}" destId="{CC22DAF1-6AF7-4CD7-94B7-34742FE2F35F}" srcOrd="0" destOrd="0" presId="urn:microsoft.com/office/officeart/2008/layout/LinedList"/>
    <dgm:cxn modelId="{AAFAC46B-356C-4C48-A1B8-43CFDED28D06}" type="presParOf" srcId="{9D6509A5-0228-4A23-BA86-153EF77B783B}" destId="{CA2B2296-94C6-4245-9588-361726B252E5}" srcOrd="1" destOrd="0" presId="urn:microsoft.com/office/officeart/2008/layout/LinedList"/>
    <dgm:cxn modelId="{0B7508FE-FA19-4EB7-9C26-3D0A4FEA987E}" type="presParOf" srcId="{53B9B598-14BF-4C8A-A781-9181939C740B}" destId="{388C4EEC-9DA5-45AC-B4C8-80F8A9A0ECCE}" srcOrd="10" destOrd="0" presId="urn:microsoft.com/office/officeart/2008/layout/LinedList"/>
    <dgm:cxn modelId="{8B68E5C1-DD3D-4652-917B-3D8A687B6346}" type="presParOf" srcId="{53B9B598-14BF-4C8A-A781-9181939C740B}" destId="{58776AA5-24ED-488B-A9B5-E1B4850477A9}" srcOrd="11" destOrd="0" presId="urn:microsoft.com/office/officeart/2008/layout/LinedList"/>
    <dgm:cxn modelId="{F750C145-CF27-409A-B2A5-91C211C62D88}" type="presParOf" srcId="{58776AA5-24ED-488B-A9B5-E1B4850477A9}" destId="{919CF954-05A5-4C36-8A0A-C53592CCBE18}" srcOrd="0" destOrd="0" presId="urn:microsoft.com/office/officeart/2008/layout/LinedList"/>
    <dgm:cxn modelId="{3CEE50C9-CA25-46BF-ABB5-9C78F66D4C19}" type="presParOf" srcId="{58776AA5-24ED-488B-A9B5-E1B4850477A9}" destId="{075C3889-8A6D-420D-AE61-E16F40412788}" srcOrd="1" destOrd="0" presId="urn:microsoft.com/office/officeart/2008/layout/LinedList"/>
    <dgm:cxn modelId="{B3CD6541-97A2-40AB-AA48-59D626BDA7B7}" type="presParOf" srcId="{53B9B598-14BF-4C8A-A781-9181939C740B}" destId="{B28A37CC-24B4-4D5F-AE35-8883AC5EEE4C}" srcOrd="12" destOrd="0" presId="urn:microsoft.com/office/officeart/2008/layout/LinedList"/>
    <dgm:cxn modelId="{156645FE-7523-4B4E-A153-C861DB52C49A}" type="presParOf" srcId="{53B9B598-14BF-4C8A-A781-9181939C740B}" destId="{217CCDEE-0D5F-439B-871B-26CE4C58DD4D}" srcOrd="13" destOrd="0" presId="urn:microsoft.com/office/officeart/2008/layout/LinedList"/>
    <dgm:cxn modelId="{0F7F65D3-0C80-492E-BCF3-D0F1FD964C25}" type="presParOf" srcId="{217CCDEE-0D5F-439B-871B-26CE4C58DD4D}" destId="{3FE20C46-E6C5-4014-8283-4677B0E62D5F}" srcOrd="0" destOrd="0" presId="urn:microsoft.com/office/officeart/2008/layout/LinedList"/>
    <dgm:cxn modelId="{C46F7E23-A6CC-4512-90C8-AEE3A7920DAF}" type="presParOf" srcId="{217CCDEE-0D5F-439B-871B-26CE4C58DD4D}" destId="{291F13E3-CD80-47DE-891A-58444388EBC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E9AC8-2C6F-460B-AD07-A5E477834E6C}">
      <dsp:nvSpPr>
        <dsp:cNvPr id="0" name=""/>
        <dsp:cNvSpPr/>
      </dsp:nvSpPr>
      <dsp:spPr>
        <a:xfrm>
          <a:off x="3299478" y="29005"/>
          <a:ext cx="1025692" cy="1025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b="0" i="1" kern="1200" baseline="0" dirty="0"/>
            <a:t>2. How confident are you in your own writing?</a:t>
          </a:r>
          <a:endParaRPr lang="en-US" sz="900" kern="1200" dirty="0"/>
        </a:p>
      </dsp:txBody>
      <dsp:txXfrm>
        <a:off x="3299478" y="29005"/>
        <a:ext cx="1025692" cy="1025692"/>
      </dsp:txXfrm>
    </dsp:sp>
    <dsp:sp modelId="{7B9EA860-AF59-4081-B4F5-5E9F5CA56F38}">
      <dsp:nvSpPr>
        <dsp:cNvPr id="0" name=""/>
        <dsp:cNvSpPr/>
      </dsp:nvSpPr>
      <dsp:spPr>
        <a:xfrm>
          <a:off x="883507" y="-1048"/>
          <a:ext cx="3849609" cy="3849609"/>
        </a:xfrm>
        <a:prstGeom prst="circularArrow">
          <a:avLst>
            <a:gd name="adj1" fmla="val 5196"/>
            <a:gd name="adj2" fmla="val 335580"/>
            <a:gd name="adj3" fmla="val 21294598"/>
            <a:gd name="adj4" fmla="val 19765051"/>
            <a:gd name="adj5" fmla="val 606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91CA72-2404-490B-B7F4-24784F2CFD77}">
      <dsp:nvSpPr>
        <dsp:cNvPr id="0" name=""/>
        <dsp:cNvSpPr/>
      </dsp:nvSpPr>
      <dsp:spPr>
        <a:xfrm>
          <a:off x="3919991" y="1938750"/>
          <a:ext cx="1025692" cy="1025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b="0" i="1" kern="1200" baseline="0" dirty="0"/>
            <a:t>3. How can you expand your thinking powers?</a:t>
          </a:r>
          <a:endParaRPr lang="en-US" sz="900" kern="1200" dirty="0"/>
        </a:p>
      </dsp:txBody>
      <dsp:txXfrm>
        <a:off x="3919991" y="1938750"/>
        <a:ext cx="1025692" cy="1025692"/>
      </dsp:txXfrm>
    </dsp:sp>
    <dsp:sp modelId="{94C94339-CF33-41AE-8809-204E5EEE52EC}">
      <dsp:nvSpPr>
        <dsp:cNvPr id="0" name=""/>
        <dsp:cNvSpPr/>
      </dsp:nvSpPr>
      <dsp:spPr>
        <a:xfrm>
          <a:off x="883507" y="-1048"/>
          <a:ext cx="3849609" cy="3849609"/>
        </a:xfrm>
        <a:prstGeom prst="circularArrow">
          <a:avLst>
            <a:gd name="adj1" fmla="val 5196"/>
            <a:gd name="adj2" fmla="val 335580"/>
            <a:gd name="adj3" fmla="val 4016103"/>
            <a:gd name="adj4" fmla="val 2252142"/>
            <a:gd name="adj5" fmla="val 606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C95588-1DD6-4328-87A3-9A6842785BA0}">
      <dsp:nvSpPr>
        <dsp:cNvPr id="0" name=""/>
        <dsp:cNvSpPr/>
      </dsp:nvSpPr>
      <dsp:spPr>
        <a:xfrm>
          <a:off x="2295465" y="3119037"/>
          <a:ext cx="1025692" cy="1025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b="0" i="1" kern="1200" baseline="0" dirty="0"/>
            <a:t>4. Do you have strategies for spelling and drafting?</a:t>
          </a:r>
          <a:endParaRPr lang="en-US" sz="900" kern="1200" dirty="0"/>
        </a:p>
      </dsp:txBody>
      <dsp:txXfrm>
        <a:off x="2295465" y="3119037"/>
        <a:ext cx="1025692" cy="1025692"/>
      </dsp:txXfrm>
    </dsp:sp>
    <dsp:sp modelId="{4905F2C4-FA62-4546-913A-2A29446FD59E}">
      <dsp:nvSpPr>
        <dsp:cNvPr id="0" name=""/>
        <dsp:cNvSpPr/>
      </dsp:nvSpPr>
      <dsp:spPr>
        <a:xfrm>
          <a:off x="883507" y="-1048"/>
          <a:ext cx="3849609" cy="3849609"/>
        </a:xfrm>
        <a:prstGeom prst="circularArrow">
          <a:avLst>
            <a:gd name="adj1" fmla="val 5196"/>
            <a:gd name="adj2" fmla="val 335580"/>
            <a:gd name="adj3" fmla="val 8212277"/>
            <a:gd name="adj4" fmla="val 6448317"/>
            <a:gd name="adj5" fmla="val 606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F17212-2BDD-4932-8D49-7B1EE377B7ED}">
      <dsp:nvSpPr>
        <dsp:cNvPr id="0" name=""/>
        <dsp:cNvSpPr/>
      </dsp:nvSpPr>
      <dsp:spPr>
        <a:xfrm>
          <a:off x="670940" y="1938750"/>
          <a:ext cx="1025692" cy="1025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b="0" i="1" kern="1200" baseline="0" dirty="0"/>
            <a:t>5. Are there aspects of writing you avoid?</a:t>
          </a:r>
          <a:endParaRPr lang="en-US" sz="900" kern="1200" dirty="0"/>
        </a:p>
      </dsp:txBody>
      <dsp:txXfrm>
        <a:off x="670940" y="1938750"/>
        <a:ext cx="1025692" cy="1025692"/>
      </dsp:txXfrm>
    </dsp:sp>
    <dsp:sp modelId="{992C90CA-60C4-49C9-BC1B-52DB502CF30A}">
      <dsp:nvSpPr>
        <dsp:cNvPr id="0" name=""/>
        <dsp:cNvSpPr/>
      </dsp:nvSpPr>
      <dsp:spPr>
        <a:xfrm>
          <a:off x="883507" y="-1048"/>
          <a:ext cx="3849609" cy="3849609"/>
        </a:xfrm>
        <a:prstGeom prst="circularArrow">
          <a:avLst>
            <a:gd name="adj1" fmla="val 5196"/>
            <a:gd name="adj2" fmla="val 335580"/>
            <a:gd name="adj3" fmla="val 12299369"/>
            <a:gd name="adj4" fmla="val 10769822"/>
            <a:gd name="adj5" fmla="val 606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2A5572-3888-4BC7-AB1F-B78548D6EF5F}">
      <dsp:nvSpPr>
        <dsp:cNvPr id="0" name=""/>
        <dsp:cNvSpPr/>
      </dsp:nvSpPr>
      <dsp:spPr>
        <a:xfrm>
          <a:off x="1291453" y="29005"/>
          <a:ext cx="1025692" cy="1025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b="0" i="1" kern="1200" baseline="0" dirty="0"/>
            <a:t>1. Proud of your achievements so far?</a:t>
          </a:r>
        </a:p>
        <a:p>
          <a:pPr marL="0" lvl="0" indent="0" algn="ctr" defTabSz="400050">
            <a:lnSpc>
              <a:spcPct val="90000"/>
            </a:lnSpc>
            <a:spcBef>
              <a:spcPct val="0"/>
            </a:spcBef>
            <a:spcAft>
              <a:spcPct val="35000"/>
            </a:spcAft>
            <a:buNone/>
          </a:pPr>
          <a:r>
            <a:rPr lang="en-US" sz="900" b="0" i="1" kern="1200" baseline="0" dirty="0"/>
            <a:t>1b.  What kind of writing do you do in your subject/life?</a:t>
          </a:r>
          <a:endParaRPr lang="en-US" sz="900" kern="1200" dirty="0"/>
        </a:p>
      </dsp:txBody>
      <dsp:txXfrm>
        <a:off x="1291453" y="29005"/>
        <a:ext cx="1025692" cy="1025692"/>
      </dsp:txXfrm>
    </dsp:sp>
    <dsp:sp modelId="{74E2EACC-A783-4AB8-9C10-7B67E1CF720C}">
      <dsp:nvSpPr>
        <dsp:cNvPr id="0" name=""/>
        <dsp:cNvSpPr/>
      </dsp:nvSpPr>
      <dsp:spPr>
        <a:xfrm>
          <a:off x="883507" y="-1048"/>
          <a:ext cx="3849609" cy="3849609"/>
        </a:xfrm>
        <a:prstGeom prst="circularArrow">
          <a:avLst>
            <a:gd name="adj1" fmla="val 5196"/>
            <a:gd name="adj2" fmla="val 335580"/>
            <a:gd name="adj3" fmla="val 16867087"/>
            <a:gd name="adj4" fmla="val 15197332"/>
            <a:gd name="adj5" fmla="val 6062"/>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24BF3-BA97-403A-A0E7-26CBE8B59928}">
      <dsp:nvSpPr>
        <dsp:cNvPr id="0" name=""/>
        <dsp:cNvSpPr/>
      </dsp:nvSpPr>
      <dsp:spPr>
        <a:xfrm>
          <a:off x="0" y="689"/>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1C6C4B-FEDA-4078-B654-25D20DDB10F7}">
      <dsp:nvSpPr>
        <dsp:cNvPr id="0" name=""/>
        <dsp:cNvSpPr/>
      </dsp:nvSpPr>
      <dsp:spPr>
        <a:xfrm>
          <a:off x="0" y="689"/>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The parameters of Academic writing</a:t>
          </a:r>
          <a:endParaRPr lang="en-US" sz="2600" kern="1200" dirty="0"/>
        </a:p>
      </dsp:txBody>
      <dsp:txXfrm>
        <a:off x="0" y="689"/>
        <a:ext cx="5098256" cy="806933"/>
      </dsp:txXfrm>
    </dsp:sp>
    <dsp:sp modelId="{E245EE2D-5C27-4A61-BFDF-D393AC352FF7}">
      <dsp:nvSpPr>
        <dsp:cNvPr id="0" name=""/>
        <dsp:cNvSpPr/>
      </dsp:nvSpPr>
      <dsp:spPr>
        <a:xfrm>
          <a:off x="0" y="807622"/>
          <a:ext cx="509825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3C471F-2031-49AA-9C93-7CA1B993CB1B}">
      <dsp:nvSpPr>
        <dsp:cNvPr id="0" name=""/>
        <dsp:cNvSpPr/>
      </dsp:nvSpPr>
      <dsp:spPr>
        <a:xfrm>
          <a:off x="0" y="807622"/>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Being critical and writing clearly</a:t>
          </a:r>
          <a:endParaRPr lang="en-US" sz="2600" kern="1200" dirty="0"/>
        </a:p>
      </dsp:txBody>
      <dsp:txXfrm>
        <a:off x="0" y="807622"/>
        <a:ext cx="5098256" cy="806933"/>
      </dsp:txXfrm>
    </dsp:sp>
    <dsp:sp modelId="{3D935227-22F3-41D6-A73B-A73F7B11B0E8}">
      <dsp:nvSpPr>
        <dsp:cNvPr id="0" name=""/>
        <dsp:cNvSpPr/>
      </dsp:nvSpPr>
      <dsp:spPr>
        <a:xfrm>
          <a:off x="0" y="1614556"/>
          <a:ext cx="5098256"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364914-7D55-4E3B-B0C6-B9405B8578B9}">
      <dsp:nvSpPr>
        <dsp:cNvPr id="0" name=""/>
        <dsp:cNvSpPr/>
      </dsp:nvSpPr>
      <dsp:spPr>
        <a:xfrm>
          <a:off x="0" y="1614556"/>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Lit review skills</a:t>
          </a:r>
          <a:endParaRPr lang="en-US" sz="2600" kern="1200" dirty="0"/>
        </a:p>
      </dsp:txBody>
      <dsp:txXfrm>
        <a:off x="0" y="1614556"/>
        <a:ext cx="5098256" cy="806933"/>
      </dsp:txXfrm>
    </dsp:sp>
    <dsp:sp modelId="{C722579D-CA53-4A83-8A17-9B6ABA373CBD}">
      <dsp:nvSpPr>
        <dsp:cNvPr id="0" name=""/>
        <dsp:cNvSpPr/>
      </dsp:nvSpPr>
      <dsp:spPr>
        <a:xfrm>
          <a:off x="0" y="2421489"/>
          <a:ext cx="5098256"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E5996C-9CA1-4948-8386-7546EBA5004E}">
      <dsp:nvSpPr>
        <dsp:cNvPr id="0" name=""/>
        <dsp:cNvSpPr/>
      </dsp:nvSpPr>
      <dsp:spPr>
        <a:xfrm>
          <a:off x="0" y="2421489"/>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The writing process</a:t>
          </a:r>
          <a:endParaRPr lang="en-US" sz="2600" kern="1200" dirty="0"/>
        </a:p>
      </dsp:txBody>
      <dsp:txXfrm>
        <a:off x="0" y="2421489"/>
        <a:ext cx="5098256" cy="806933"/>
      </dsp:txXfrm>
    </dsp:sp>
    <dsp:sp modelId="{4F078E83-A6F3-4FF5-A7C3-112089431E1C}">
      <dsp:nvSpPr>
        <dsp:cNvPr id="0" name=""/>
        <dsp:cNvSpPr/>
      </dsp:nvSpPr>
      <dsp:spPr>
        <a:xfrm>
          <a:off x="0" y="3228422"/>
          <a:ext cx="5098256"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22DAF1-6AF7-4CD7-94B7-34742FE2F35F}">
      <dsp:nvSpPr>
        <dsp:cNvPr id="0" name=""/>
        <dsp:cNvSpPr/>
      </dsp:nvSpPr>
      <dsp:spPr>
        <a:xfrm>
          <a:off x="0" y="3228422"/>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Signposting your writing</a:t>
          </a:r>
          <a:endParaRPr lang="en-US" sz="2600" kern="1200" dirty="0"/>
        </a:p>
      </dsp:txBody>
      <dsp:txXfrm>
        <a:off x="0" y="3228422"/>
        <a:ext cx="5098256" cy="806933"/>
      </dsp:txXfrm>
    </dsp:sp>
    <dsp:sp modelId="{388C4EEC-9DA5-45AC-B4C8-80F8A9A0ECCE}">
      <dsp:nvSpPr>
        <dsp:cNvPr id="0" name=""/>
        <dsp:cNvSpPr/>
      </dsp:nvSpPr>
      <dsp:spPr>
        <a:xfrm>
          <a:off x="0" y="4035355"/>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9CF954-05A5-4C36-8A0A-C53592CCBE18}">
      <dsp:nvSpPr>
        <dsp:cNvPr id="0" name=""/>
        <dsp:cNvSpPr/>
      </dsp:nvSpPr>
      <dsp:spPr>
        <a:xfrm>
          <a:off x="0" y="4035355"/>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Syntax and grammar!</a:t>
          </a:r>
          <a:endParaRPr lang="en-US" sz="2600" kern="1200" dirty="0"/>
        </a:p>
      </dsp:txBody>
      <dsp:txXfrm>
        <a:off x="0" y="4035355"/>
        <a:ext cx="5098256" cy="806933"/>
      </dsp:txXfrm>
    </dsp:sp>
    <dsp:sp modelId="{B28A37CC-24B4-4D5F-AE35-8883AC5EEE4C}">
      <dsp:nvSpPr>
        <dsp:cNvPr id="0" name=""/>
        <dsp:cNvSpPr/>
      </dsp:nvSpPr>
      <dsp:spPr>
        <a:xfrm>
          <a:off x="0" y="4842289"/>
          <a:ext cx="509825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E20C46-E6C5-4014-8283-4677B0E62D5F}">
      <dsp:nvSpPr>
        <dsp:cNvPr id="0" name=""/>
        <dsp:cNvSpPr/>
      </dsp:nvSpPr>
      <dsp:spPr>
        <a:xfrm>
          <a:off x="0" y="4842289"/>
          <a:ext cx="5098256" cy="806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Buddy system</a:t>
          </a:r>
          <a:endParaRPr lang="en-US" sz="2600" kern="1200" dirty="0"/>
        </a:p>
      </dsp:txBody>
      <dsp:txXfrm>
        <a:off x="0" y="4842289"/>
        <a:ext cx="5098256" cy="806933"/>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62275"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71913" y="0"/>
            <a:ext cx="2960687" cy="498475"/>
          </a:xfrm>
          <a:prstGeom prst="rect">
            <a:avLst/>
          </a:prstGeom>
        </p:spPr>
        <p:txBody>
          <a:bodyPr vert="horz" lIns="91440" tIns="45720" rIns="91440" bIns="45720" rtlCol="0"/>
          <a:lstStyle>
            <a:lvl1pPr algn="r">
              <a:defRPr sz="1200"/>
            </a:lvl1pPr>
          </a:lstStyle>
          <a:p>
            <a:fld id="{E9C6D1BA-9778-4DDC-BDA7-6041AC1575A7}" type="datetimeFigureOut">
              <a:rPr lang="en-GB" smtClean="0"/>
              <a:t>13/11/2025</a:t>
            </a:fld>
            <a:endParaRPr lang="en-GB" dirty="0"/>
          </a:p>
        </p:txBody>
      </p:sp>
      <p:sp>
        <p:nvSpPr>
          <p:cNvPr id="4" name="Footer Placeholder 3"/>
          <p:cNvSpPr>
            <a:spLocks noGrp="1"/>
          </p:cNvSpPr>
          <p:nvPr>
            <p:ph type="ftr" sz="quarter" idx="2"/>
          </p:nvPr>
        </p:nvSpPr>
        <p:spPr>
          <a:xfrm>
            <a:off x="0" y="9478963"/>
            <a:ext cx="2962275" cy="498475"/>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71913" y="9478963"/>
            <a:ext cx="2960687" cy="498475"/>
          </a:xfrm>
          <a:prstGeom prst="rect">
            <a:avLst/>
          </a:prstGeom>
        </p:spPr>
        <p:txBody>
          <a:bodyPr vert="horz" lIns="91440" tIns="45720" rIns="91440" bIns="45720" rtlCol="0" anchor="b"/>
          <a:lstStyle>
            <a:lvl1pPr algn="r">
              <a:defRPr sz="1200"/>
            </a:lvl1pPr>
          </a:lstStyle>
          <a:p>
            <a:fld id="{547B9F87-3015-498E-82ED-00CA3F790D72}" type="slidenum">
              <a:rPr lang="en-GB" smtClean="0"/>
              <a:t>‹#›</a:t>
            </a:fld>
            <a:endParaRPr lang="en-GB" dirty="0"/>
          </a:p>
        </p:txBody>
      </p:sp>
    </p:spTree>
    <p:extLst>
      <p:ext uri="{BB962C8B-B14F-4D97-AF65-F5344CB8AC3E}">
        <p14:creationId xmlns:p14="http://schemas.microsoft.com/office/powerpoint/2010/main" val="17718297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62275" cy="50006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71913" y="0"/>
            <a:ext cx="2960687" cy="500063"/>
          </a:xfrm>
          <a:prstGeom prst="rect">
            <a:avLst/>
          </a:prstGeom>
        </p:spPr>
        <p:txBody>
          <a:bodyPr vert="horz" lIns="91440" tIns="45720" rIns="91440" bIns="45720" rtlCol="0"/>
          <a:lstStyle>
            <a:lvl1pPr algn="r">
              <a:defRPr sz="1200"/>
            </a:lvl1pPr>
          </a:lstStyle>
          <a:p>
            <a:fld id="{9A3552A6-2E10-4B88-AD1E-AF7178980B2D}" type="datetimeFigureOut">
              <a:rPr lang="en-GB" smtClean="0"/>
              <a:t>13/11/2025</a:t>
            </a:fld>
            <a:endParaRPr lang="en-GB" dirty="0"/>
          </a:p>
        </p:txBody>
      </p:sp>
      <p:sp>
        <p:nvSpPr>
          <p:cNvPr id="4" name="Slide Image Placeholder 3"/>
          <p:cNvSpPr>
            <a:spLocks noGrp="1" noRot="1" noChangeAspect="1"/>
          </p:cNvSpPr>
          <p:nvPr>
            <p:ph type="sldImg" idx="2"/>
          </p:nvPr>
        </p:nvSpPr>
        <p:spPr>
          <a:xfrm>
            <a:off x="1173163" y="1247775"/>
            <a:ext cx="4489450" cy="3367088"/>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4213" y="4802188"/>
            <a:ext cx="5467350" cy="39290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78963"/>
            <a:ext cx="2962275" cy="50006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71913" y="9478963"/>
            <a:ext cx="2960687" cy="500062"/>
          </a:xfrm>
          <a:prstGeom prst="rect">
            <a:avLst/>
          </a:prstGeom>
        </p:spPr>
        <p:txBody>
          <a:bodyPr vert="horz" lIns="91440" tIns="45720" rIns="91440" bIns="45720" rtlCol="0" anchor="b"/>
          <a:lstStyle>
            <a:lvl1pPr algn="r">
              <a:defRPr sz="1200"/>
            </a:lvl1pPr>
          </a:lstStyle>
          <a:p>
            <a:fld id="{28D87D09-E914-4397-8687-4EAFDF0501CE}" type="slidenum">
              <a:rPr lang="en-GB" smtClean="0"/>
              <a:t>‹#›</a:t>
            </a:fld>
            <a:endParaRPr lang="en-GB" dirty="0"/>
          </a:p>
        </p:txBody>
      </p:sp>
    </p:spTree>
    <p:extLst>
      <p:ext uri="{BB962C8B-B14F-4D97-AF65-F5344CB8AC3E}">
        <p14:creationId xmlns:p14="http://schemas.microsoft.com/office/powerpoint/2010/main" val="140902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400" dirty="0"/>
          </a:p>
        </p:txBody>
      </p:sp>
      <p:sp>
        <p:nvSpPr>
          <p:cNvPr id="4" name="Slide Number Placeholder 3"/>
          <p:cNvSpPr>
            <a:spLocks noGrp="1"/>
          </p:cNvSpPr>
          <p:nvPr>
            <p:ph type="sldNum" sz="quarter" idx="10"/>
          </p:nvPr>
        </p:nvSpPr>
        <p:spPr/>
        <p:txBody>
          <a:bodyPr/>
          <a:lstStyle/>
          <a:p>
            <a:fld id="{B7E87CF4-36F8-4908-9107-A15A06D735BD}" type="slidenum">
              <a:rPr lang="en-US" smtClean="0"/>
              <a:t>21</a:t>
            </a:fld>
            <a:endParaRPr lang="en-US" dirty="0"/>
          </a:p>
        </p:txBody>
      </p:sp>
    </p:spTree>
    <p:extLst>
      <p:ext uri="{BB962C8B-B14F-4D97-AF65-F5344CB8AC3E}">
        <p14:creationId xmlns:p14="http://schemas.microsoft.com/office/powerpoint/2010/main" val="3883423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7E87CF4-36F8-4908-9107-A15A06D735BD}" type="slidenum">
              <a:rPr lang="en-US" smtClean="0"/>
              <a:t>22</a:t>
            </a:fld>
            <a:endParaRPr lang="en-US" dirty="0"/>
          </a:p>
        </p:txBody>
      </p:sp>
    </p:spTree>
    <p:extLst>
      <p:ext uri="{BB962C8B-B14F-4D97-AF65-F5344CB8AC3E}">
        <p14:creationId xmlns:p14="http://schemas.microsoft.com/office/powerpoint/2010/main" val="3362597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7E87CF4-36F8-4908-9107-A15A06D735BD}" type="slidenum">
              <a:rPr lang="en-US" smtClean="0"/>
              <a:t>23</a:t>
            </a:fld>
            <a:endParaRPr lang="en-US" dirty="0"/>
          </a:p>
        </p:txBody>
      </p:sp>
    </p:spTree>
    <p:extLst>
      <p:ext uri="{BB962C8B-B14F-4D97-AF65-F5344CB8AC3E}">
        <p14:creationId xmlns:p14="http://schemas.microsoft.com/office/powerpoint/2010/main" val="3367480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Autofit/>
          </a:bodyPr>
          <a:lstStyle/>
          <a:p>
            <a:endParaRPr lang="en-GB" dirty="0"/>
          </a:p>
        </p:txBody>
      </p:sp>
      <p:sp>
        <p:nvSpPr>
          <p:cNvPr id="4" name="Slide Number Placeholder 3"/>
          <p:cNvSpPr>
            <a:spLocks noGrp="1"/>
          </p:cNvSpPr>
          <p:nvPr>
            <p:ph type="sldNum" sz="quarter" idx="10"/>
          </p:nvPr>
        </p:nvSpPr>
        <p:spPr/>
        <p:txBody>
          <a:bodyPr/>
          <a:lstStyle/>
          <a:p>
            <a:fld id="{B7E87CF4-36F8-4908-9107-A15A06D735BD}" type="slidenum">
              <a:rPr lang="en-US" smtClean="0"/>
              <a:t>24</a:t>
            </a:fld>
            <a:endParaRPr lang="en-US" dirty="0"/>
          </a:p>
        </p:txBody>
      </p:sp>
    </p:spTree>
    <p:extLst>
      <p:ext uri="{BB962C8B-B14F-4D97-AF65-F5344CB8AC3E}">
        <p14:creationId xmlns:p14="http://schemas.microsoft.com/office/powerpoint/2010/main" val="660760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5ABCA4-98D2-4B8E-86E9-ED83EC624AC4}" type="slidenum">
              <a:rPr lang="en-GB" smtClean="0"/>
              <a:t>26</a:t>
            </a:fld>
            <a:endParaRPr lang="en-GB"/>
          </a:p>
        </p:txBody>
      </p:sp>
    </p:spTree>
    <p:extLst>
      <p:ext uri="{BB962C8B-B14F-4D97-AF65-F5344CB8AC3E}">
        <p14:creationId xmlns:p14="http://schemas.microsoft.com/office/powerpoint/2010/main" val="3697884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8237B141-7DAE-4192-8705-E247E64028C6}" type="datetimeFigureOut">
              <a:rPr lang="en-US" smtClean="0"/>
              <a:pPr>
                <a:defRPr/>
              </a:pPr>
              <a:t>11/13/2025</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4393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B8172DED-A652-421B-B94D-EDDDF8C879B5}" type="datetimeFigureOut">
              <a:rPr lang="en-US" smtClean="0"/>
              <a:pPr>
                <a:defRPr/>
              </a:pPr>
              <a:t>11/13/2025</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4BB82799-9CFB-4C83-A7A3-37027F70F2C2}" type="slidenum">
              <a:rPr lang="en-US" smtClean="0"/>
              <a:pPr>
                <a:defRPr/>
              </a:pPr>
              <a:t>‹#›</a:t>
            </a:fld>
            <a:endParaRPr lang="en-US" dirty="0"/>
          </a:p>
        </p:txBody>
      </p:sp>
    </p:spTree>
    <p:extLst>
      <p:ext uri="{BB962C8B-B14F-4D97-AF65-F5344CB8AC3E}">
        <p14:creationId xmlns:p14="http://schemas.microsoft.com/office/powerpoint/2010/main" val="2725358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40A7AA1-678C-4954-BB3D-7145AB760503}" type="datetimeFigureOut">
              <a:rPr lang="en-US" smtClean="0"/>
              <a:pPr>
                <a:defRPr/>
              </a:pPr>
              <a:t>11/13/2025</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70DF7D28-ADAF-4633-B7DE-14CA5806AB41}" type="slidenum">
              <a:rPr lang="en-US" smtClean="0"/>
              <a:pPr>
                <a:defRPr/>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5245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D4BDB376-7E1D-4FB2-ABB1-8EA273755556}" type="datetimeFigureOut">
              <a:rPr lang="en-US" smtClean="0"/>
              <a:pPr>
                <a:defRPr/>
              </a:pPr>
              <a:t>11/13/2025</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DF907D6E-374B-4DED-82CD-7A9B513097BC}" type="slidenum">
              <a:rPr lang="en-US" smtClean="0"/>
              <a:pPr>
                <a:defRPr/>
              </a:pPr>
              <a:t>‹#›</a:t>
            </a:fld>
            <a:endParaRPr lang="en-US" dirty="0"/>
          </a:p>
        </p:txBody>
      </p:sp>
    </p:spTree>
    <p:extLst>
      <p:ext uri="{BB962C8B-B14F-4D97-AF65-F5344CB8AC3E}">
        <p14:creationId xmlns:p14="http://schemas.microsoft.com/office/powerpoint/2010/main" val="2612378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366427C2-0D03-4817-AE6E-CFB8211DB216}" type="datetimeFigureOut">
              <a:rPr lang="en-US" smtClean="0"/>
              <a:pPr>
                <a:defRPr/>
              </a:pPr>
              <a:t>11/13/2025</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854C49C1-48BD-490A-A473-4B706EF1D87D}" type="slidenum">
              <a:rPr lang="en-US" smtClean="0"/>
              <a:pPr>
                <a:defRPr/>
              </a:pPr>
              <a:t>‹#›</a:t>
            </a:fld>
            <a:endParaRPr lang="en-US" dirty="0"/>
          </a:p>
        </p:txBody>
      </p:sp>
    </p:spTree>
    <p:extLst>
      <p:ext uri="{BB962C8B-B14F-4D97-AF65-F5344CB8AC3E}">
        <p14:creationId xmlns:p14="http://schemas.microsoft.com/office/powerpoint/2010/main" val="3374630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4C4D432-902E-491C-9732-6D851A8492D3}" type="datetimeFigureOut">
              <a:rPr lang="en-US" smtClean="0"/>
              <a:pPr>
                <a:defRPr/>
              </a:pPr>
              <a:t>11/13/2025</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ECB370AA-30DB-4BBB-B95D-C99AA24C4734}" type="slidenum">
              <a:rPr lang="en-US" smtClean="0"/>
              <a:pPr>
                <a:defRPr/>
              </a:pPr>
              <a:t>‹#›</a:t>
            </a:fld>
            <a:endParaRPr lang="en-US" dirty="0"/>
          </a:p>
        </p:txBody>
      </p:sp>
    </p:spTree>
    <p:extLst>
      <p:ext uri="{BB962C8B-B14F-4D97-AF65-F5344CB8AC3E}">
        <p14:creationId xmlns:p14="http://schemas.microsoft.com/office/powerpoint/2010/main" val="4248772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fld id="{34DC1E07-1E5F-4E7F-A9E1-9B801BCB23FB}" type="datetimeFigureOut">
              <a:rPr lang="en-US" smtClean="0"/>
              <a:pPr>
                <a:defRPr/>
              </a:pPr>
              <a:t>11/13/2025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dirty="0"/>
          </a:p>
        </p:txBody>
      </p:sp>
      <p:sp>
        <p:nvSpPr>
          <p:cNvPr id="9" name="Slide Number Placeholder 8"/>
          <p:cNvSpPr>
            <a:spLocks noGrp="1"/>
          </p:cNvSpPr>
          <p:nvPr>
            <p:ph type="sldNum" sz="quarter" idx="12"/>
          </p:nvPr>
        </p:nvSpPr>
        <p:spPr/>
        <p:txBody>
          <a:bodyPr/>
          <a:lstStyle/>
          <a:p>
            <a:pPr>
              <a:defRPr/>
            </a:pPr>
            <a:fld id="{C5D939D8-666E-43FB-8BAE-4F818718AF7F}" type="slidenum">
              <a:rPr lang="en-US" smtClean="0"/>
              <a:pPr>
                <a:defRPr/>
              </a:pPr>
              <a:t>‹#›</a:t>
            </a:fld>
            <a:endParaRPr lang="en-US" dirty="0"/>
          </a:p>
        </p:txBody>
      </p:sp>
    </p:spTree>
    <p:extLst>
      <p:ext uri="{BB962C8B-B14F-4D97-AF65-F5344CB8AC3E}">
        <p14:creationId xmlns:p14="http://schemas.microsoft.com/office/powerpoint/2010/main" val="935313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fld id="{32E37D10-0243-4DF4-A086-85E147F32776}" type="datetimeFigureOut">
              <a:rPr lang="en-US" smtClean="0"/>
              <a:pPr>
                <a:defRPr/>
              </a:pPr>
              <a:t>11/13/2025</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54659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86DE61BA-5A50-429E-AA39-4F5A9E4487F3}" type="datetimeFigureOut">
              <a:rPr lang="en-US" smtClean="0"/>
              <a:pPr>
                <a:defRPr/>
              </a:pPr>
              <a:t>11/13/2025</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0CAF157B-E8FE-4B49-93DA-BF9EFB10EA30}" type="slidenum">
              <a:rPr lang="en-US" smtClean="0"/>
              <a:pPr>
                <a:defRPr/>
              </a:pPr>
              <a:t>‹#›</a:t>
            </a:fld>
            <a:endParaRPr lang="en-US" dirty="0"/>
          </a:p>
        </p:txBody>
      </p:sp>
    </p:spTree>
    <p:extLst>
      <p:ext uri="{BB962C8B-B14F-4D97-AF65-F5344CB8AC3E}">
        <p14:creationId xmlns:p14="http://schemas.microsoft.com/office/powerpoint/2010/main" val="1550901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60A1F1BB-2218-4C0A-B112-C0ABCE8DB06F}" type="datetimeFigureOut">
              <a:rPr lang="en-US" smtClean="0"/>
              <a:pPr>
                <a:defRPr/>
              </a:pPr>
              <a:t>11/13/2025</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2870C70-CFC9-4C2E-BF89-2A3E38416C6E}" type="slidenum">
              <a:rPr lang="en-US" smtClean="0"/>
              <a:pPr>
                <a:defRPr/>
              </a:pPr>
              <a:t>‹#›</a:t>
            </a:fld>
            <a:endParaRPr lang="en-US" dirty="0"/>
          </a:p>
        </p:txBody>
      </p:sp>
    </p:spTree>
    <p:extLst>
      <p:ext uri="{BB962C8B-B14F-4D97-AF65-F5344CB8AC3E}">
        <p14:creationId xmlns:p14="http://schemas.microsoft.com/office/powerpoint/2010/main" val="44394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33BB9BF-1C3E-48E2-A46B-CEA930DA7995}" type="datetimeFigureOut">
              <a:rPr lang="en-US" smtClean="0"/>
              <a:pPr>
                <a:defRPr/>
              </a:pPr>
              <a:t>11/13/2025</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8C02AFB8-1883-4C21-867A-B77BCE32615A}" type="slidenum">
              <a:rPr lang="en-US" smtClean="0"/>
              <a:pPr>
                <a:defRPr/>
              </a:pPr>
              <a:t>‹#›</a:t>
            </a:fld>
            <a:endParaRPr lang="en-US" dirty="0"/>
          </a:p>
        </p:txBody>
      </p:sp>
    </p:spTree>
    <p:extLst>
      <p:ext uri="{BB962C8B-B14F-4D97-AF65-F5344CB8AC3E}">
        <p14:creationId xmlns:p14="http://schemas.microsoft.com/office/powerpoint/2010/main" val="2381568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fld id="{37061191-2D66-41E9-A903-635417902285}" type="datetimeFigureOut">
              <a:rPr lang="en-US" smtClean="0"/>
              <a:pPr>
                <a:defRPr/>
              </a:pPr>
              <a:t>11/13/2025</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a:defRPr/>
            </a:pPr>
            <a:fld id="{848445B2-4401-49A4-A7FF-10EE1730DDAE}" type="slidenum">
              <a:rPr lang="en-US" smtClean="0"/>
              <a:pPr>
                <a:defRPr/>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9738956"/>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eapfoundation.com/writing/what/#formal" TargetMode="External"/><Relationship Id="rId3" Type="http://schemas.openxmlformats.org/officeDocument/2006/relationships/hyperlink" Target="https://www.eapfoundation.com/writing/what/#evidenced" TargetMode="External"/><Relationship Id="rId7" Type="http://schemas.openxmlformats.org/officeDocument/2006/relationships/hyperlink" Target="https://www.eapfoundation.com/writing/what/#objective" TargetMode="External"/><Relationship Id="rId2" Type="http://schemas.openxmlformats.org/officeDocument/2006/relationships/hyperlink" Target="https://www.eapfoundation.com/writing/what/#structured" TargetMode="External"/><Relationship Id="rId1" Type="http://schemas.openxmlformats.org/officeDocument/2006/relationships/slideLayout" Target="../slideLayouts/slideLayout2.xml"/><Relationship Id="rId6" Type="http://schemas.openxmlformats.org/officeDocument/2006/relationships/hyperlink" Target="https://www.eapfoundation.com/writing/what/#precise" TargetMode="External"/><Relationship Id="rId5" Type="http://schemas.openxmlformats.org/officeDocument/2006/relationships/hyperlink" Target="https://www.eapfoundation.com/writing/what/#balanced" TargetMode="External"/><Relationship Id="rId4" Type="http://schemas.openxmlformats.org/officeDocument/2006/relationships/hyperlink" Target="https://www.eapfoundation.com/writing/what/#critica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phrasebank.manchester.ac.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bangor.ac.uk/addysg/Staffpages/Jclapham.php.en" TargetMode="External"/><Relationship Id="rId2" Type="http://schemas.openxmlformats.org/officeDocument/2006/relationships/hyperlink" Target="mailto:j.clapham@uwtsd.ac.uk" TargetMode="Externa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35.xml.rels><?xml version="1.0" encoding="UTF-8" standalone="yes"?>
<Relationships xmlns="http://schemas.openxmlformats.org/package/2006/relationships"><Relationship Id="rId3" Type="http://schemas.openxmlformats.org/officeDocument/2006/relationships/hyperlink" Target="https://tips.uark.edu/using-blooms-taxonomy/" TargetMode="External"/><Relationship Id="rId2" Type="http://schemas.openxmlformats.org/officeDocument/2006/relationships/hyperlink" Target="https://ethos.bl.uk/Home.do" TargetMode="External"/><Relationship Id="rId1" Type="http://schemas.openxmlformats.org/officeDocument/2006/relationships/slideLayout" Target="../slideLayouts/slideLayout2.xml"/><Relationship Id="rId5" Type="http://schemas.openxmlformats.org/officeDocument/2006/relationships/hyperlink" Target="https://www.beyondphdcoaching.com/dissertation/dissertation-problem-statement/" TargetMode="External"/><Relationship Id="rId4" Type="http://schemas.openxmlformats.org/officeDocument/2006/relationships/hyperlink" Target="https://www.kibin.com/essay-writing-blog/wp-content/uploads/2018/03/SQ3R-Method.jpg"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Rectangle 66">
            <a:extLst>
              <a:ext uri="{FF2B5EF4-FFF2-40B4-BE49-F238E27FC236}">
                <a16:creationId xmlns:a16="http://schemas.microsoft.com/office/drawing/2014/main" id="{26D75EE5-57FF-4D1E-B105-A6036B0FE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2" name="Rectangle 68">
            <a:extLst>
              <a:ext uri="{FF2B5EF4-FFF2-40B4-BE49-F238E27FC236}">
                <a16:creationId xmlns:a16="http://schemas.microsoft.com/office/drawing/2014/main" id="{C913828F-06C6-4172-B0DE-BAB0120201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83" name="Straight Connector 70">
            <a:extLst>
              <a:ext uri="{FF2B5EF4-FFF2-40B4-BE49-F238E27FC236}">
                <a16:creationId xmlns:a16="http://schemas.microsoft.com/office/drawing/2014/main" id="{0CB2A3A6-962C-4D7A-8272-EDEDD881F0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84" name="Rectangle 72">
            <a:extLst>
              <a:ext uri="{FF2B5EF4-FFF2-40B4-BE49-F238E27FC236}">
                <a16:creationId xmlns:a16="http://schemas.microsoft.com/office/drawing/2014/main" id="{735B99E8-46F0-42FC-87FB-39D61AC149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a:extLst>
              <a:ext uri="{FF2B5EF4-FFF2-40B4-BE49-F238E27FC236}">
                <a16:creationId xmlns:a16="http://schemas.microsoft.com/office/drawing/2014/main" id="{E5DFCC7E-AC33-954C-A89F-165798BF5529}"/>
              </a:ext>
            </a:extLst>
          </p:cNvPr>
          <p:cNvSpPr>
            <a:spLocks noGrp="1"/>
          </p:cNvSpPr>
          <p:nvPr>
            <p:ph type="title"/>
          </p:nvPr>
        </p:nvSpPr>
        <p:spPr>
          <a:xfrm>
            <a:off x="3967315" y="639097"/>
            <a:ext cx="4689988" cy="3686015"/>
          </a:xfrm>
        </p:spPr>
        <p:txBody>
          <a:bodyPr vert="horz" lIns="91440" tIns="45720" rIns="91440" bIns="45720" rtlCol="0" anchor="b">
            <a:normAutofit fontScale="90000"/>
          </a:bodyPr>
          <a:lstStyle/>
          <a:p>
            <a:r>
              <a:rPr lang="en-US" sz="3200" b="1" dirty="0">
                <a:solidFill>
                  <a:schemeClr val="tx1">
                    <a:lumMod val="85000"/>
                    <a:lumOff val="15000"/>
                  </a:schemeClr>
                </a:solidFill>
              </a:rPr>
              <a:t>Academic Writing and Critical Thinking</a:t>
            </a:r>
            <a:br>
              <a:rPr lang="en-US" sz="3200" dirty="0">
                <a:solidFill>
                  <a:schemeClr val="tx1">
                    <a:lumMod val="85000"/>
                    <a:lumOff val="15000"/>
                  </a:schemeClr>
                </a:solidFill>
              </a:rPr>
            </a:br>
            <a:br>
              <a:rPr lang="en-US" sz="3200" dirty="0">
                <a:solidFill>
                  <a:schemeClr val="tx1">
                    <a:lumMod val="85000"/>
                    <a:lumOff val="15000"/>
                  </a:schemeClr>
                </a:solidFill>
              </a:rPr>
            </a:br>
            <a:r>
              <a:rPr lang="en-US" sz="3200" dirty="0">
                <a:solidFill>
                  <a:schemeClr val="tx1">
                    <a:lumMod val="85000"/>
                    <a:lumOff val="15000"/>
                  </a:schemeClr>
                </a:solidFill>
              </a:rPr>
              <a:t>Dr Jessica Clapham</a:t>
            </a:r>
            <a:br>
              <a:rPr lang="en-US" sz="3200" dirty="0">
                <a:solidFill>
                  <a:schemeClr val="tx1">
                    <a:lumMod val="85000"/>
                    <a:lumOff val="15000"/>
                  </a:schemeClr>
                </a:solidFill>
              </a:rPr>
            </a:br>
            <a:r>
              <a:rPr lang="en-US" sz="3200" dirty="0">
                <a:solidFill>
                  <a:schemeClr val="tx1">
                    <a:lumMod val="85000"/>
                    <a:lumOff val="15000"/>
                  </a:schemeClr>
                </a:solidFill>
              </a:rPr>
              <a:t>MA TESOL </a:t>
            </a:r>
            <a:r>
              <a:rPr lang="en-US" sz="3200" dirty="0" err="1">
                <a:solidFill>
                  <a:schemeClr val="tx1">
                    <a:lumMod val="85000"/>
                    <a:lumOff val="15000"/>
                  </a:schemeClr>
                </a:solidFill>
              </a:rPr>
              <a:t>Programme</a:t>
            </a:r>
            <a:r>
              <a:rPr lang="en-US" sz="3200" dirty="0">
                <a:solidFill>
                  <a:schemeClr val="tx1">
                    <a:lumMod val="85000"/>
                    <a:lumOff val="15000"/>
                  </a:schemeClr>
                </a:solidFill>
              </a:rPr>
              <a:t> Director</a:t>
            </a:r>
            <a:br>
              <a:rPr lang="en-US" sz="3200" dirty="0">
                <a:solidFill>
                  <a:schemeClr val="tx1">
                    <a:lumMod val="85000"/>
                    <a:lumOff val="15000"/>
                  </a:schemeClr>
                </a:solidFill>
              </a:rPr>
            </a:br>
            <a:r>
              <a:rPr lang="en-US" sz="3200" dirty="0">
                <a:solidFill>
                  <a:schemeClr val="tx1">
                    <a:lumMod val="85000"/>
                    <a:lumOff val="15000"/>
                  </a:schemeClr>
                </a:solidFill>
              </a:rPr>
              <a:t>Institute of Education and Humanities, Carmarthen campus.</a:t>
            </a:r>
          </a:p>
        </p:txBody>
      </p:sp>
      <p:pic>
        <p:nvPicPr>
          <p:cNvPr id="6" name="Picture 5" descr="A person sitting at a table&#10;&#10;Description automatically generated with low confidence">
            <a:extLst>
              <a:ext uri="{FF2B5EF4-FFF2-40B4-BE49-F238E27FC236}">
                <a16:creationId xmlns:a16="http://schemas.microsoft.com/office/drawing/2014/main" id="{E945AFD3-260F-A7FA-52BA-57E763AF9833}"/>
              </a:ext>
            </a:extLst>
          </p:cNvPr>
          <p:cNvPicPr>
            <a:picLocks noChangeAspect="1"/>
          </p:cNvPicPr>
          <p:nvPr/>
        </p:nvPicPr>
        <p:blipFill>
          <a:blip r:embed="rId2"/>
          <a:stretch>
            <a:fillRect/>
          </a:stretch>
        </p:blipFill>
        <p:spPr>
          <a:xfrm>
            <a:off x="1055502" y="620720"/>
            <a:ext cx="1840980" cy="2466005"/>
          </a:xfrm>
          <a:prstGeom prst="rect">
            <a:avLst/>
          </a:prstGeom>
        </p:spPr>
      </p:pic>
      <p:pic>
        <p:nvPicPr>
          <p:cNvPr id="4" name="Content Placeholder 3">
            <a:extLst>
              <a:ext uri="{FF2B5EF4-FFF2-40B4-BE49-F238E27FC236}">
                <a16:creationId xmlns:a16="http://schemas.microsoft.com/office/drawing/2014/main" id="{01C5D760-B9D0-FAE6-5D5E-0B2A1ECE6235}"/>
              </a:ext>
            </a:extLst>
          </p:cNvPr>
          <p:cNvPicPr>
            <a:picLocks noChangeAspect="1"/>
          </p:cNvPicPr>
          <p:nvPr/>
        </p:nvPicPr>
        <p:blipFill>
          <a:blip r:embed="rId3"/>
          <a:stretch>
            <a:fillRect/>
          </a:stretch>
        </p:blipFill>
        <p:spPr>
          <a:xfrm>
            <a:off x="465798" y="3247593"/>
            <a:ext cx="3010687" cy="1136534"/>
          </a:xfrm>
          <a:prstGeom prst="rect">
            <a:avLst/>
          </a:prstGeom>
          <a:noFill/>
        </p:spPr>
      </p:pic>
      <p:cxnSp>
        <p:nvCxnSpPr>
          <p:cNvPr id="85" name="Straight Connector 74">
            <a:extLst>
              <a:ext uri="{FF2B5EF4-FFF2-40B4-BE49-F238E27FC236}">
                <a16:creationId xmlns:a16="http://schemas.microsoft.com/office/drawing/2014/main" id="{85F2093B-7124-4CB0-8F45-1B3204F6F6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85303" y="4343400"/>
            <a:ext cx="422708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86" name="Rectangle 76">
            <a:extLst>
              <a:ext uri="{FF2B5EF4-FFF2-40B4-BE49-F238E27FC236}">
                <a16:creationId xmlns:a16="http://schemas.microsoft.com/office/drawing/2014/main" id="{5A2A6149-408D-4E04-BFCF-3A17E51D6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7" name="Rectangle 78">
            <a:extLst>
              <a:ext uri="{FF2B5EF4-FFF2-40B4-BE49-F238E27FC236}">
                <a16:creationId xmlns:a16="http://schemas.microsoft.com/office/drawing/2014/main" id="{4E231B5F-92E2-464C-916D-67AB1CAE4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14458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915696" y="965200"/>
            <a:ext cx="4499251" cy="4927600"/>
          </a:xfrm>
        </p:spPr>
        <p:txBody>
          <a:bodyPr rtlCol="0" anchor="ctr">
            <a:normAutofit/>
          </a:bodyPr>
          <a:lstStyle/>
          <a:p>
            <a:pPr fontAlgn="auto">
              <a:spcAft>
                <a:spcPts val="0"/>
              </a:spcAft>
              <a:defRPr/>
            </a:pPr>
            <a:r>
              <a:rPr lang="en-US" sz="6800" i="1" dirty="0">
                <a:solidFill>
                  <a:schemeClr val="tx2"/>
                </a:solidFill>
              </a:rPr>
              <a:t>An introduction to Academic Writing &amp; </a:t>
            </a:r>
            <a:br>
              <a:rPr lang="en-US" sz="6800" i="1" dirty="0">
                <a:solidFill>
                  <a:schemeClr val="tx2"/>
                </a:solidFill>
              </a:rPr>
            </a:br>
            <a:r>
              <a:rPr lang="en-US" sz="6800" i="1" dirty="0">
                <a:solidFill>
                  <a:schemeClr val="tx2"/>
                </a:solidFill>
              </a:rPr>
              <a:t>Q and A</a:t>
            </a:r>
          </a:p>
        </p:txBody>
      </p:sp>
      <p:sp>
        <p:nvSpPr>
          <p:cNvPr id="9" name="Rectangle 8">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3855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8550"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br>
              <a:rPr lang="en-US" dirty="0"/>
            </a:br>
            <a:r>
              <a:rPr lang="en-US" i="1" dirty="0"/>
              <a:t>ARE YOU … ( note in the chat)</a:t>
            </a:r>
          </a:p>
        </p:txBody>
      </p:sp>
      <p:sp>
        <p:nvSpPr>
          <p:cNvPr id="23554" name="Content Placeholder 2"/>
          <p:cNvSpPr>
            <a:spLocks noGrp="1"/>
          </p:cNvSpPr>
          <p:nvPr>
            <p:ph idx="1"/>
          </p:nvPr>
        </p:nvSpPr>
        <p:spPr>
          <a:xfrm>
            <a:off x="498475" y="1981200"/>
            <a:ext cx="1193205" cy="4144963"/>
          </a:xfrm>
        </p:spPr>
        <p:txBody>
          <a:bodyPr/>
          <a:lstStyle/>
          <a:p>
            <a:endParaRPr lang="cy-GB" dirty="0"/>
          </a:p>
          <a:p>
            <a:endParaRPr lang="cy-GB" dirty="0"/>
          </a:p>
        </p:txBody>
      </p:sp>
      <p:graphicFrame>
        <p:nvGraphicFramePr>
          <p:cNvPr id="23556" name="Content Placeholder 2">
            <a:extLst>
              <a:ext uri="{FF2B5EF4-FFF2-40B4-BE49-F238E27FC236}">
                <a16:creationId xmlns:a16="http://schemas.microsoft.com/office/drawing/2014/main" id="{9317BACC-0DF4-1E51-901C-DB97FC60457F}"/>
              </a:ext>
            </a:extLst>
          </p:cNvPr>
          <p:cNvGraphicFramePr/>
          <p:nvPr>
            <p:extLst>
              <p:ext uri="{D42A27DB-BD31-4B8C-83A1-F6EECF244321}">
                <p14:modId xmlns:p14="http://schemas.microsoft.com/office/powerpoint/2010/main" val="1806577928"/>
              </p:ext>
            </p:extLst>
          </p:nvPr>
        </p:nvGraphicFramePr>
        <p:xfrm>
          <a:off x="1691680" y="2132856"/>
          <a:ext cx="5616624" cy="4144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F5E263C-FB7E-4A3E-AD04-5140CD3D1D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9E65ED8C-90F7-4EB0-ACCB-64AEF411E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C3AE2A2-513D-AE65-6922-9FC1268C8D55}"/>
              </a:ext>
            </a:extLst>
          </p:cNvPr>
          <p:cNvSpPr>
            <a:spLocks noGrp="1"/>
          </p:cNvSpPr>
          <p:nvPr>
            <p:ph type="title"/>
          </p:nvPr>
        </p:nvSpPr>
        <p:spPr>
          <a:xfrm>
            <a:off x="369277" y="516835"/>
            <a:ext cx="2313633" cy="5772840"/>
          </a:xfrm>
        </p:spPr>
        <p:txBody>
          <a:bodyPr anchor="ctr">
            <a:normAutofit/>
          </a:bodyPr>
          <a:lstStyle/>
          <a:p>
            <a:r>
              <a:rPr lang="en-GB" sz="3100" dirty="0">
                <a:solidFill>
                  <a:srgbClr val="FFFFFF"/>
                </a:solidFill>
              </a:rPr>
              <a:t>Agenda for today:</a:t>
            </a:r>
          </a:p>
        </p:txBody>
      </p:sp>
      <p:sp>
        <p:nvSpPr>
          <p:cNvPr id="22" name="Rectangle 21">
            <a:extLst>
              <a:ext uri="{FF2B5EF4-FFF2-40B4-BE49-F238E27FC236}">
                <a16:creationId xmlns:a16="http://schemas.microsoft.com/office/drawing/2014/main" id="{6604E3BF-88F7-4D19-BEC9-8486966EA4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9DC0F8E8-C964-D0C1-A3D9-C0890EE8F0E5}"/>
              </a:ext>
            </a:extLst>
          </p:cNvPr>
          <p:cNvGraphicFramePr>
            <a:graphicFrameLocks noGrp="1"/>
          </p:cNvGraphicFramePr>
          <p:nvPr>
            <p:ph idx="1"/>
            <p:extLst>
              <p:ext uri="{D42A27DB-BD31-4B8C-83A1-F6EECF244321}">
                <p14:modId xmlns:p14="http://schemas.microsoft.com/office/powerpoint/2010/main" val="2614482288"/>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1696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4BF19-9DC2-530C-8C61-A822E5BD544C}"/>
              </a:ext>
            </a:extLst>
          </p:cNvPr>
          <p:cNvSpPr>
            <a:spLocks noGrp="1"/>
          </p:cNvSpPr>
          <p:nvPr>
            <p:ph type="title"/>
          </p:nvPr>
        </p:nvSpPr>
        <p:spPr/>
        <p:txBody>
          <a:bodyPr/>
          <a:lstStyle/>
          <a:p>
            <a:r>
              <a:rPr lang="en-GB" dirty="0"/>
              <a:t>The features of academic writing</a:t>
            </a:r>
          </a:p>
        </p:txBody>
      </p:sp>
      <p:sp>
        <p:nvSpPr>
          <p:cNvPr id="3" name="Content Placeholder 2">
            <a:extLst>
              <a:ext uri="{FF2B5EF4-FFF2-40B4-BE49-F238E27FC236}">
                <a16:creationId xmlns:a16="http://schemas.microsoft.com/office/drawing/2014/main" id="{AC6FB899-0ED3-27C3-9228-6C3F797CD028}"/>
              </a:ext>
            </a:extLst>
          </p:cNvPr>
          <p:cNvSpPr>
            <a:spLocks noGrp="1"/>
          </p:cNvSpPr>
          <p:nvPr>
            <p:ph idx="1"/>
          </p:nvPr>
        </p:nvSpPr>
        <p:spPr>
          <a:xfrm>
            <a:off x="973127" y="2311715"/>
            <a:ext cx="7543801" cy="4023360"/>
          </a:xfrm>
        </p:spPr>
        <p:txBody>
          <a:bodyPr/>
          <a:lstStyle/>
          <a:p>
            <a:endParaRPr lang="en-GB" dirty="0"/>
          </a:p>
          <a:p>
            <a:endParaRPr lang="en-GB" dirty="0"/>
          </a:p>
          <a:p>
            <a:endParaRPr lang="en-GB" dirty="0"/>
          </a:p>
        </p:txBody>
      </p:sp>
      <p:pic>
        <p:nvPicPr>
          <p:cNvPr id="1026" name="Picture 2" descr="How Academic Writing Differs from Other Forms of Writing | Scribendi">
            <a:extLst>
              <a:ext uri="{FF2B5EF4-FFF2-40B4-BE49-F238E27FC236}">
                <a16:creationId xmlns:a16="http://schemas.microsoft.com/office/drawing/2014/main" id="{1093F6AA-3441-112E-79F5-5E38C37A88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132856"/>
            <a:ext cx="8077200" cy="352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982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948C2-7EC4-B4FA-EA2F-01F52103B7F2}"/>
              </a:ext>
            </a:extLst>
          </p:cNvPr>
          <p:cNvSpPr>
            <a:spLocks noGrp="1"/>
          </p:cNvSpPr>
          <p:nvPr>
            <p:ph type="title"/>
          </p:nvPr>
        </p:nvSpPr>
        <p:spPr/>
        <p:txBody>
          <a:bodyPr/>
          <a:lstStyle/>
          <a:p>
            <a:r>
              <a:rPr lang="en-GB" dirty="0"/>
              <a:t>What is academic writing?</a:t>
            </a:r>
          </a:p>
        </p:txBody>
      </p:sp>
      <p:sp>
        <p:nvSpPr>
          <p:cNvPr id="3" name="Content Placeholder 2">
            <a:extLst>
              <a:ext uri="{FF2B5EF4-FFF2-40B4-BE49-F238E27FC236}">
                <a16:creationId xmlns:a16="http://schemas.microsoft.com/office/drawing/2014/main" id="{2CFC209A-BB38-1985-FBD5-01B1D46EB8D2}"/>
              </a:ext>
            </a:extLst>
          </p:cNvPr>
          <p:cNvSpPr>
            <a:spLocks noGrp="1"/>
          </p:cNvSpPr>
          <p:nvPr>
            <p:ph idx="1"/>
          </p:nvPr>
        </p:nvSpPr>
        <p:spPr/>
        <p:txBody>
          <a:bodyPr>
            <a:normAutofit fontScale="70000" lnSpcReduction="20000"/>
          </a:bodyPr>
          <a:lstStyle/>
          <a:p>
            <a:pPr>
              <a:lnSpc>
                <a:spcPct val="120000"/>
              </a:lnSpc>
            </a:pPr>
            <a:r>
              <a:rPr lang="en-US" b="0" i="0" dirty="0">
                <a:solidFill>
                  <a:srgbClr val="1E1E1E"/>
                </a:solidFill>
                <a:effectLst/>
                <a:latin typeface="Calibre"/>
              </a:rPr>
              <a:t>Academic writing is writing which communicates ideas, information and research to the wider academic community. It can be divided into two types: student academic writing, which is used as a form of assessment at university, as well as at schools as preparation for university study; and expert academic writing, which is writing that is intended for publication in an academic journal or book. Both types of academic writing (student and expert) are expected to adhere to the same standards, which can be difficult for students to master. The characteristics of academic writing which together distinguish it from other forms of writing are that it is:</a:t>
            </a:r>
          </a:p>
          <a:p>
            <a:pPr algn="l">
              <a:buFont typeface="Arial" panose="020B0604020202020204" pitchFamily="34" charset="0"/>
              <a:buChar char="•"/>
            </a:pPr>
            <a:r>
              <a:rPr lang="en-US" b="0" i="0" strike="noStrike" dirty="0">
                <a:solidFill>
                  <a:srgbClr val="337AB7"/>
                </a:solidFill>
                <a:effectLst/>
                <a:latin typeface="tahoma" panose="020B0604030504040204" pitchFamily="34" charset="0"/>
                <a:hlinkClick r:id="rId2"/>
              </a:rPr>
              <a:t>structured</a:t>
            </a:r>
            <a:endParaRPr lang="en-US" b="0" i="0"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3"/>
              </a:rPr>
              <a:t>evidenced</a:t>
            </a:r>
            <a:endParaRPr lang="en-US" b="0" i="0" u="sng"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4"/>
              </a:rPr>
              <a:t>critical</a:t>
            </a:r>
            <a:endParaRPr lang="en-US" b="0" i="0" u="sng"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5"/>
              </a:rPr>
              <a:t>balanced</a:t>
            </a:r>
            <a:endParaRPr lang="en-US" b="0" i="0" u="sng"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6"/>
              </a:rPr>
              <a:t>precise</a:t>
            </a:r>
            <a:endParaRPr lang="en-US" b="0" i="0" u="sng"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7"/>
              </a:rPr>
              <a:t>objective</a:t>
            </a:r>
            <a:endParaRPr lang="en-US" b="0" i="0" u="sng" strike="noStrike" dirty="0">
              <a:solidFill>
                <a:srgbClr val="000000"/>
              </a:solidFill>
              <a:effectLst/>
              <a:latin typeface="tahoma" panose="020B0604030504040204" pitchFamily="34" charset="0"/>
            </a:endParaRPr>
          </a:p>
          <a:p>
            <a:pPr algn="l">
              <a:buFont typeface="Arial" panose="020B0604020202020204" pitchFamily="34" charset="0"/>
              <a:buChar char="•"/>
            </a:pPr>
            <a:r>
              <a:rPr lang="en-US" b="0" i="0" u="sng" strike="noStrike" dirty="0">
                <a:solidFill>
                  <a:srgbClr val="337AB7"/>
                </a:solidFill>
                <a:effectLst/>
                <a:latin typeface="tahoma" panose="020B0604030504040204" pitchFamily="34" charset="0"/>
                <a:hlinkClick r:id="rId8"/>
              </a:rPr>
              <a:t>formal</a:t>
            </a:r>
            <a:endParaRPr lang="en-US" b="0" i="0" u="sng" strike="noStrike" dirty="0">
              <a:solidFill>
                <a:srgbClr val="000000"/>
              </a:solidFill>
              <a:effectLst/>
              <a:latin typeface="tahoma" panose="020B0604030504040204" pitchFamily="34" charset="0"/>
            </a:endParaRPr>
          </a:p>
          <a:p>
            <a:endParaRPr lang="en-GB" dirty="0"/>
          </a:p>
        </p:txBody>
      </p:sp>
    </p:spTree>
    <p:extLst>
      <p:ext uri="{BB962C8B-B14F-4D97-AF65-F5344CB8AC3E}">
        <p14:creationId xmlns:p14="http://schemas.microsoft.com/office/powerpoint/2010/main" val="3503650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EDB87-6953-D3F2-898C-3DDDEAF259BE}"/>
              </a:ext>
            </a:extLst>
          </p:cNvPr>
          <p:cNvSpPr>
            <a:spLocks noGrp="1"/>
          </p:cNvSpPr>
          <p:nvPr>
            <p:ph type="title"/>
          </p:nvPr>
        </p:nvSpPr>
        <p:spPr/>
        <p:txBody>
          <a:bodyPr/>
          <a:lstStyle/>
          <a:p>
            <a:r>
              <a:rPr lang="en-US" dirty="0"/>
              <a:t>Comparing academic and personal writing styles</a:t>
            </a:r>
            <a:endParaRPr lang="en-GB" dirty="0"/>
          </a:p>
        </p:txBody>
      </p:sp>
      <p:pic>
        <p:nvPicPr>
          <p:cNvPr id="6146" name="Picture 2" descr="Academic Writing for Science Students - ppt download">
            <a:extLst>
              <a:ext uri="{FF2B5EF4-FFF2-40B4-BE49-F238E27FC236}">
                <a16:creationId xmlns:a16="http://schemas.microsoft.com/office/drawing/2014/main" id="{737E51E1-3E6C-897F-806F-5B892D4710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07758" y="1854547"/>
            <a:ext cx="5363633"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85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r>
              <a:rPr lang="en-US" dirty="0"/>
              <a:t>Criticality</a:t>
            </a:r>
          </a:p>
        </p:txBody>
      </p:sp>
      <p:sp>
        <p:nvSpPr>
          <p:cNvPr id="31746" name="Content Placeholder 2"/>
          <p:cNvSpPr>
            <a:spLocks noGrp="1"/>
          </p:cNvSpPr>
          <p:nvPr>
            <p:ph idx="1"/>
          </p:nvPr>
        </p:nvSpPr>
        <p:spPr/>
        <p:txBody>
          <a:bodyPr>
            <a:normAutofit/>
          </a:bodyPr>
          <a:lstStyle/>
          <a:p>
            <a:endParaRPr lang="en-US" i="1" dirty="0"/>
          </a:p>
          <a:p>
            <a:pPr algn="l"/>
            <a:r>
              <a:rPr lang="en-US" i="0" dirty="0">
                <a:solidFill>
                  <a:srgbClr val="202124"/>
                </a:solidFill>
                <a:effectLst/>
                <a:latin typeface="arial" panose="020B0604020202020204" pitchFamily="34" charset="0"/>
              </a:rPr>
              <a:t>What is the etymology of critical?</a:t>
            </a:r>
          </a:p>
          <a:p>
            <a:pPr algn="l"/>
            <a:r>
              <a:rPr lang="en-US" i="0" dirty="0">
                <a:solidFill>
                  <a:srgbClr val="202124"/>
                </a:solidFill>
                <a:effectLst/>
                <a:latin typeface="arial" panose="020B0604020202020204" pitchFamily="34" charset="0"/>
              </a:rPr>
              <a:t>Etymology. From Latin criticus +‎ -al, from Ancient Greek </a:t>
            </a:r>
            <a:r>
              <a:rPr lang="en-US" i="0" dirty="0" err="1">
                <a:solidFill>
                  <a:srgbClr val="202124"/>
                </a:solidFill>
                <a:effectLst/>
                <a:latin typeface="arial" panose="020B0604020202020204" pitchFamily="34" charset="0"/>
              </a:rPr>
              <a:t>κριτικός</a:t>
            </a:r>
            <a:r>
              <a:rPr lang="en-US" i="0" dirty="0">
                <a:solidFill>
                  <a:srgbClr val="202124"/>
                </a:solidFill>
                <a:effectLst/>
                <a:latin typeface="arial" panose="020B0604020202020204" pitchFamily="34" charset="0"/>
              </a:rPr>
              <a:t> (</a:t>
            </a:r>
            <a:r>
              <a:rPr lang="en-US" i="0" dirty="0" err="1">
                <a:solidFill>
                  <a:srgbClr val="202124"/>
                </a:solidFill>
                <a:effectLst/>
                <a:latin typeface="arial" panose="020B0604020202020204" pitchFamily="34" charset="0"/>
              </a:rPr>
              <a:t>kritikós</a:t>
            </a:r>
            <a:r>
              <a:rPr lang="en-US" i="0" dirty="0">
                <a:solidFill>
                  <a:srgbClr val="202124"/>
                </a:solidFill>
                <a:effectLst/>
                <a:latin typeface="arial" panose="020B0604020202020204" pitchFamily="34" charset="0"/>
              </a:rPr>
              <a:t>, “of or for judging, able to discern”), from </a:t>
            </a:r>
            <a:r>
              <a:rPr lang="en-US" i="0" dirty="0" err="1">
                <a:solidFill>
                  <a:srgbClr val="202124"/>
                </a:solidFill>
                <a:effectLst/>
                <a:latin typeface="arial" panose="020B0604020202020204" pitchFamily="34" charset="0"/>
              </a:rPr>
              <a:t>κρίνω</a:t>
            </a:r>
            <a:r>
              <a:rPr lang="en-US" i="0" dirty="0">
                <a:solidFill>
                  <a:srgbClr val="202124"/>
                </a:solidFill>
                <a:effectLst/>
                <a:latin typeface="arial" panose="020B0604020202020204" pitchFamily="34" charset="0"/>
              </a:rPr>
              <a:t> (</a:t>
            </a:r>
            <a:r>
              <a:rPr lang="en-US" i="0" dirty="0" err="1">
                <a:solidFill>
                  <a:srgbClr val="202124"/>
                </a:solidFill>
                <a:effectLst/>
                <a:latin typeface="arial" panose="020B0604020202020204" pitchFamily="34" charset="0"/>
              </a:rPr>
              <a:t>krínō</a:t>
            </a:r>
            <a:r>
              <a:rPr lang="en-US" i="0" dirty="0">
                <a:solidFill>
                  <a:srgbClr val="202124"/>
                </a:solidFill>
                <a:effectLst/>
                <a:latin typeface="arial" panose="020B0604020202020204" pitchFamily="34" charset="0"/>
              </a:rPr>
              <a:t>, “I separate, judge”); also the root of crisis.</a:t>
            </a:r>
          </a:p>
          <a:p>
            <a:pPr marL="0" indent="0">
              <a:buNone/>
            </a:pPr>
            <a:endParaRPr lang="en-US" i="1" dirty="0"/>
          </a:p>
          <a:p>
            <a:r>
              <a:rPr lang="en-US" i="1" dirty="0"/>
              <a:t>Criticism is about joining in a wider research debate with others you may never meet. Research is never perfect. It could always have been done differently or better. By joining in a critical debate, you can help to improve future research and understanding.</a:t>
            </a:r>
          </a:p>
          <a:p>
            <a:r>
              <a:rPr lang="en-US" i="1" dirty="0"/>
              <a:t>Blaxter, L. Hughes, C &amp; Tight, M (1996)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5A0E3-034B-13DC-54B5-72D8B7D06A37}"/>
              </a:ext>
            </a:extLst>
          </p:cNvPr>
          <p:cNvSpPr>
            <a:spLocks noGrp="1"/>
          </p:cNvSpPr>
          <p:nvPr>
            <p:ph type="title"/>
          </p:nvPr>
        </p:nvSpPr>
        <p:spPr/>
        <p:txBody>
          <a:bodyPr/>
          <a:lstStyle/>
          <a:p>
            <a:r>
              <a:rPr lang="en-GB" dirty="0"/>
              <a:t>Bloom’s Taxonomy</a:t>
            </a:r>
          </a:p>
        </p:txBody>
      </p:sp>
      <p:pic>
        <p:nvPicPr>
          <p:cNvPr id="3076" name="Picture 4">
            <a:extLst>
              <a:ext uri="{FF2B5EF4-FFF2-40B4-BE49-F238E27FC236}">
                <a16:creationId xmlns:a16="http://schemas.microsoft.com/office/drawing/2014/main" id="{C06A3774-BD4B-1914-B9B8-165F3C850D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87421" y="1846263"/>
            <a:ext cx="6213608"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543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37C6-22EB-F7E1-4BA8-C68D0E5DD635}"/>
              </a:ext>
            </a:extLst>
          </p:cNvPr>
          <p:cNvSpPr>
            <a:spLocks noGrp="1"/>
          </p:cNvSpPr>
          <p:nvPr>
            <p:ph type="title"/>
          </p:nvPr>
        </p:nvSpPr>
        <p:spPr/>
        <p:txBody>
          <a:bodyPr/>
          <a:lstStyle/>
          <a:p>
            <a:r>
              <a:rPr lang="en-GB" dirty="0"/>
              <a:t>Using Bloom’s Taxonomy</a:t>
            </a:r>
          </a:p>
        </p:txBody>
      </p:sp>
      <p:pic>
        <p:nvPicPr>
          <p:cNvPr id="2050" name="Picture 2" descr="Knowledge CP Dimensions Table">
            <a:extLst>
              <a:ext uri="{FF2B5EF4-FFF2-40B4-BE49-F238E27FC236}">
                <a16:creationId xmlns:a16="http://schemas.microsoft.com/office/drawing/2014/main" id="{E99C1575-452D-1B40-895C-42E1F64EFA1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8525" y="2028825"/>
            <a:ext cx="73914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119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C5873-33B3-423A-84ED-2D5058E4D090}"/>
              </a:ext>
            </a:extLst>
          </p:cNvPr>
          <p:cNvSpPr>
            <a:spLocks noGrp="1"/>
          </p:cNvSpPr>
          <p:nvPr>
            <p:ph type="title"/>
          </p:nvPr>
        </p:nvSpPr>
        <p:spPr/>
        <p:txBody>
          <a:bodyPr/>
          <a:lstStyle/>
          <a:p>
            <a:r>
              <a:rPr lang="en-GB" dirty="0"/>
              <a:t>Positionality</a:t>
            </a:r>
          </a:p>
        </p:txBody>
      </p:sp>
      <p:pic>
        <p:nvPicPr>
          <p:cNvPr id="5" name="Content Placeholder 4" descr="A boat on the water&#10;&#10;Description automatically generated with low confidence">
            <a:extLst>
              <a:ext uri="{FF2B5EF4-FFF2-40B4-BE49-F238E27FC236}">
                <a16:creationId xmlns:a16="http://schemas.microsoft.com/office/drawing/2014/main" id="{0040E1A3-BC74-E103-6DCA-8677BB75C75E}"/>
              </a:ext>
            </a:extLst>
          </p:cNvPr>
          <p:cNvPicPr>
            <a:picLocks noGrp="1" noChangeAspect="1"/>
          </p:cNvPicPr>
          <p:nvPr>
            <p:ph idx="1"/>
          </p:nvPr>
        </p:nvPicPr>
        <p:blipFill>
          <a:blip r:embed="rId2"/>
          <a:stretch>
            <a:fillRect/>
          </a:stretch>
        </p:blipFill>
        <p:spPr>
          <a:xfrm>
            <a:off x="1912408" y="1846263"/>
            <a:ext cx="5363633" cy="4022725"/>
          </a:xfrm>
        </p:spPr>
      </p:pic>
    </p:spTree>
    <p:extLst>
      <p:ext uri="{BB962C8B-B14F-4D97-AF65-F5344CB8AC3E}">
        <p14:creationId xmlns:p14="http://schemas.microsoft.com/office/powerpoint/2010/main" val="1456717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42" name="Rectangle 5128">
            <a:extLst>
              <a:ext uri="{FF2B5EF4-FFF2-40B4-BE49-F238E27FC236}">
                <a16:creationId xmlns:a16="http://schemas.microsoft.com/office/drawing/2014/main" id="{26D75EE5-57FF-4D1E-B105-A6036B0FE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144" name="Rectangle 5130">
            <a:extLst>
              <a:ext uri="{FF2B5EF4-FFF2-40B4-BE49-F238E27FC236}">
                <a16:creationId xmlns:a16="http://schemas.microsoft.com/office/drawing/2014/main" id="{C913828F-06C6-4172-B0DE-BAB0120201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5145" name="Straight Connector 5132">
            <a:extLst>
              <a:ext uri="{FF2B5EF4-FFF2-40B4-BE49-F238E27FC236}">
                <a16:creationId xmlns:a16="http://schemas.microsoft.com/office/drawing/2014/main" id="{0CB2A3A6-962C-4D7A-8272-EDEDD881F0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5146" name="Rectangle 5134">
            <a:extLst>
              <a:ext uri="{FF2B5EF4-FFF2-40B4-BE49-F238E27FC236}">
                <a16:creationId xmlns:a16="http://schemas.microsoft.com/office/drawing/2014/main" id="{21348D5E-A2F9-4457-85D6-EF33B01C1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B1351C4-B155-4D22-AAFA-390A58A46D4D}"/>
              </a:ext>
            </a:extLst>
          </p:cNvPr>
          <p:cNvSpPr>
            <a:spLocks noGrp="1"/>
          </p:cNvSpPr>
          <p:nvPr>
            <p:ph type="title"/>
          </p:nvPr>
        </p:nvSpPr>
        <p:spPr>
          <a:xfrm>
            <a:off x="475499" y="4550229"/>
            <a:ext cx="8181805" cy="1057655"/>
          </a:xfrm>
        </p:spPr>
        <p:txBody>
          <a:bodyPr vert="horz" lIns="91440" tIns="45720" rIns="91440" bIns="45720" rtlCol="0" anchor="b">
            <a:normAutofit/>
          </a:bodyPr>
          <a:lstStyle/>
          <a:p>
            <a:r>
              <a:rPr lang="en-US" sz="5200" dirty="0">
                <a:solidFill>
                  <a:schemeClr val="tx1">
                    <a:lumMod val="85000"/>
                    <a:lumOff val="15000"/>
                  </a:schemeClr>
                </a:solidFill>
              </a:rPr>
              <a:t>Is your idea clear?</a:t>
            </a:r>
          </a:p>
        </p:txBody>
      </p:sp>
      <p:pic>
        <p:nvPicPr>
          <p:cNvPr id="5124" name="Picture 4" descr="Leonardo Da Vinc's Dream of Flying">
            <a:extLst>
              <a:ext uri="{FF2B5EF4-FFF2-40B4-BE49-F238E27FC236}">
                <a16:creationId xmlns:a16="http://schemas.microsoft.com/office/drawing/2014/main" id="{50E4CA4E-4C0E-F02E-04F5-7122EDEA955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6592" y="1156931"/>
            <a:ext cx="3848740" cy="2569033"/>
          </a:xfrm>
          <a:prstGeom prst="rect">
            <a:avLst/>
          </a:prstGeom>
          <a:noFill/>
          <a:extLst>
            <a:ext uri="{909E8E84-426E-40DD-AFC4-6F175D3DCCD1}">
              <a14:hiddenFill xmlns:a14="http://schemas.microsoft.com/office/drawing/2010/main">
                <a:solidFill>
                  <a:srgbClr val="FFFFFF"/>
                </a:solidFill>
              </a14:hiddenFill>
            </a:ext>
          </a:extLst>
        </p:spPr>
      </p:pic>
      <p:sp>
        <p:nvSpPr>
          <p:cNvPr id="5147" name="Rectangle 5136">
            <a:extLst>
              <a:ext uri="{FF2B5EF4-FFF2-40B4-BE49-F238E27FC236}">
                <a16:creationId xmlns:a16="http://schemas.microsoft.com/office/drawing/2014/main" id="{62E5679E-AF9A-4675-8EB9-82F877C47B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7997" y="886968"/>
            <a:ext cx="48006"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Design for a helicopter - by Leonardo da Vinci">
            <a:extLst>
              <a:ext uri="{FF2B5EF4-FFF2-40B4-BE49-F238E27FC236}">
                <a16:creationId xmlns:a16="http://schemas.microsoft.com/office/drawing/2014/main" id="{54C7903A-DCE9-C1AD-17A8-7D0DFEBDBE0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818668" y="640080"/>
            <a:ext cx="3521674" cy="3602736"/>
          </a:xfrm>
          <a:prstGeom prst="rect">
            <a:avLst/>
          </a:prstGeom>
          <a:noFill/>
          <a:extLst>
            <a:ext uri="{909E8E84-426E-40DD-AFC4-6F175D3DCCD1}">
              <a14:hiddenFill xmlns:a14="http://schemas.microsoft.com/office/drawing/2010/main">
                <a:solidFill>
                  <a:srgbClr val="FFFFFF"/>
                </a:solidFill>
              </a14:hiddenFill>
            </a:ext>
          </a:extLst>
        </p:spPr>
      </p:pic>
      <p:cxnSp>
        <p:nvCxnSpPr>
          <p:cNvPr id="5148" name="Straight Connector 5138">
            <a:extLst>
              <a:ext uri="{FF2B5EF4-FFF2-40B4-BE49-F238E27FC236}">
                <a16:creationId xmlns:a16="http://schemas.microsoft.com/office/drawing/2014/main" id="{A4193D27-0DF9-4485-90D7-D8E69A3F445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814" y="5618770"/>
            <a:ext cx="78867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5141" name="Rectangle 5140">
            <a:extLst>
              <a:ext uri="{FF2B5EF4-FFF2-40B4-BE49-F238E27FC236}">
                <a16:creationId xmlns:a16="http://schemas.microsoft.com/office/drawing/2014/main" id="{7EF5A4DD-17B0-415A-8F3A-0DEE3FF8F8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143" name="Rectangle 5142">
            <a:extLst>
              <a:ext uri="{FF2B5EF4-FFF2-40B4-BE49-F238E27FC236}">
                <a16:creationId xmlns:a16="http://schemas.microsoft.com/office/drawing/2014/main" id="{4AA73B4A-2570-4D18-9566-12E68828C4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03348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98" name="Rectangle 24597">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4600" name="Rectangle 24599">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577" name="Title 1"/>
          <p:cNvSpPr>
            <a:spLocks noGrp="1"/>
          </p:cNvSpPr>
          <p:nvPr>
            <p:ph type="title"/>
          </p:nvPr>
        </p:nvSpPr>
        <p:spPr>
          <a:xfrm>
            <a:off x="3886200" y="634946"/>
            <a:ext cx="4776107" cy="1450757"/>
          </a:xfrm>
        </p:spPr>
        <p:txBody>
          <a:bodyPr>
            <a:normAutofit/>
          </a:bodyPr>
          <a:lstStyle/>
          <a:p>
            <a:br>
              <a:rPr lang="en-US" sz="3400" dirty="0"/>
            </a:br>
            <a:r>
              <a:rPr lang="en-US" sz="3400" i="1" dirty="0"/>
              <a:t>Is your writing style clear?</a:t>
            </a:r>
          </a:p>
        </p:txBody>
      </p:sp>
      <p:pic>
        <p:nvPicPr>
          <p:cNvPr id="24592" name="Picture 24579" descr="An open book and on top are eyeglasses and pen">
            <a:extLst>
              <a:ext uri="{FF2B5EF4-FFF2-40B4-BE49-F238E27FC236}">
                <a16:creationId xmlns:a16="http://schemas.microsoft.com/office/drawing/2014/main" id="{436566B4-2873-3971-F9A7-73B8B43992F1}"/>
              </a:ext>
            </a:extLst>
          </p:cNvPr>
          <p:cNvPicPr>
            <a:picLocks noChangeAspect="1"/>
          </p:cNvPicPr>
          <p:nvPr/>
        </p:nvPicPr>
        <p:blipFill rotWithShape="1">
          <a:blip r:embed="rId2"/>
          <a:srcRect l="23374" r="42711" b="1"/>
          <a:stretch/>
        </p:blipFill>
        <p:spPr>
          <a:xfrm>
            <a:off x="20" y="-12128"/>
            <a:ext cx="3490702" cy="6870127"/>
          </a:xfrm>
          <a:prstGeom prst="rect">
            <a:avLst/>
          </a:prstGeom>
        </p:spPr>
      </p:pic>
      <p:cxnSp>
        <p:nvCxnSpPr>
          <p:cNvPr id="24602" name="Straight Connector 24601">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4578" name="Content Placeholder 2"/>
          <p:cNvSpPr>
            <a:spLocks noGrp="1"/>
          </p:cNvSpPr>
          <p:nvPr>
            <p:ph idx="1"/>
          </p:nvPr>
        </p:nvSpPr>
        <p:spPr>
          <a:xfrm>
            <a:off x="3886200" y="2198914"/>
            <a:ext cx="4776107" cy="3670180"/>
          </a:xfrm>
        </p:spPr>
        <p:txBody>
          <a:bodyPr>
            <a:normAutofit/>
          </a:bodyPr>
          <a:lstStyle/>
          <a:p>
            <a:r>
              <a:rPr lang="en-US" i="1" dirty="0"/>
              <a:t>When you write, you are writing for a reader.</a:t>
            </a:r>
          </a:p>
          <a:p>
            <a:r>
              <a:rPr lang="en-US" i="1" dirty="0"/>
              <a:t>Don’t strive to impress :  go for clarity.</a:t>
            </a:r>
          </a:p>
          <a:p>
            <a:r>
              <a:rPr lang="en-US" i="1" dirty="0"/>
              <a:t>Take your reader through your story</a:t>
            </a:r>
          </a:p>
          <a:p>
            <a:r>
              <a:rPr lang="en-US" i="1" dirty="0"/>
              <a:t>Review the literature critically.</a:t>
            </a:r>
          </a:p>
          <a:p>
            <a:r>
              <a:rPr lang="en-US" i="1" dirty="0"/>
              <a:t>Develop a critical argument</a:t>
            </a:r>
          </a:p>
          <a:p>
            <a:r>
              <a:rPr lang="en-US" i="1" dirty="0"/>
              <a:t>Each paragraph should develop one idea with supporting evidence.</a:t>
            </a:r>
            <a:endParaRPr lang="en-US" dirty="0"/>
          </a:p>
        </p:txBody>
      </p:sp>
      <p:sp>
        <p:nvSpPr>
          <p:cNvPr id="4" name="Content Placeholder 2"/>
          <p:cNvSpPr txBox="1">
            <a:spLocks/>
          </p:cNvSpPr>
          <p:nvPr/>
        </p:nvSpPr>
        <p:spPr bwMode="auto">
          <a:xfrm>
            <a:off x="19010" y="1568772"/>
            <a:ext cx="4104457"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endParaRPr kumimoji="0" lang="cy-GB" sz="2000" b="0" i="0" u="none" strike="noStrike" kern="1200" cap="none" spc="0" normalizeH="0" baseline="0" dirty="0">
              <a:ln>
                <a:noFill/>
              </a:ln>
              <a:solidFill>
                <a:srgbClr val="595959"/>
              </a:solidFill>
              <a:effectLst/>
              <a:uLnTx/>
              <a:uFillTx/>
              <a:latin typeface="+mn-lt"/>
              <a:ea typeface="+mn-ea"/>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17205-9735-7EDE-C60B-5D07920ED70F}"/>
              </a:ext>
            </a:extLst>
          </p:cNvPr>
          <p:cNvSpPr>
            <a:spLocks noGrp="1"/>
          </p:cNvSpPr>
          <p:nvPr>
            <p:ph type="title"/>
          </p:nvPr>
        </p:nvSpPr>
        <p:spPr/>
        <p:txBody>
          <a:bodyPr/>
          <a:lstStyle/>
          <a:p>
            <a:r>
              <a:rPr lang="en-GB" dirty="0"/>
              <a:t>What’s missing?</a:t>
            </a:r>
          </a:p>
        </p:txBody>
      </p:sp>
      <p:sp>
        <p:nvSpPr>
          <p:cNvPr id="3" name="Content Placeholder 2">
            <a:extLst>
              <a:ext uri="{FF2B5EF4-FFF2-40B4-BE49-F238E27FC236}">
                <a16:creationId xmlns:a16="http://schemas.microsoft.com/office/drawing/2014/main" id="{7DF791A8-ECD3-A4A2-4A3C-8B89920D1341}"/>
              </a:ext>
            </a:extLst>
          </p:cNvPr>
          <p:cNvSpPr>
            <a:spLocks noGrp="1"/>
          </p:cNvSpPr>
          <p:nvPr>
            <p:ph idx="1"/>
          </p:nvPr>
        </p:nvSpPr>
        <p:spPr/>
        <p:txBody>
          <a:bodyPr>
            <a:normAutofit lnSpcReduction="10000"/>
          </a:bodyPr>
          <a:lstStyle/>
          <a:p>
            <a:r>
              <a:rPr lang="en-US" sz="1800" dirty="0">
                <a:effectLst/>
                <a:latin typeface="Times New Roman" panose="02020603050405020304" pitchFamily="18" charset="0"/>
                <a:ea typeface="DengXian" panose="02010600030101010101" pitchFamily="2" charset="-122"/>
              </a:rPr>
              <a:t>In order to investigate Mandarin Chinese planning and policy in Cambodian local school context, one has to first start from the definitions of language Planning. It is generally believed in Language Planning and Policy (LPP) research area that “Language Planning” was raised by Einar Haugen who first introduced the term to the literature in 1959. While Haugen states that the term was first used by Weinreich “as the title of a seminar at Columbia University in 1957”. </a:t>
            </a:r>
            <a:r>
              <a:rPr lang="en-US" sz="1800" dirty="0">
                <a:effectLst/>
                <a:highlight>
                  <a:srgbClr val="FFFF00"/>
                </a:highlight>
                <a:latin typeface="Times New Roman" panose="02020603050405020304" pitchFamily="18" charset="0"/>
                <a:ea typeface="DengXian" panose="02010600030101010101" pitchFamily="2" charset="-122"/>
              </a:rPr>
              <a:t>Haugen defines language planning as “the activity of preparing a normative orthography, grammar, and dictionary for the guidance of writers and speakers in a non-homogeneous speech community”.</a:t>
            </a:r>
            <a:r>
              <a:rPr lang="en-US" sz="1800" dirty="0">
                <a:effectLst/>
                <a:latin typeface="Times New Roman" panose="02020603050405020304" pitchFamily="18" charset="0"/>
                <a:ea typeface="DengXian" panose="02010600030101010101" pitchFamily="2" charset="-122"/>
              </a:rPr>
              <a:t>But later Haugen modified this definition himself by stating that the above activities are outcomes of language planning, “rather than language planning as a whole” defines the language planning as “the organized pursuit of solutions to language problems”. While simply uses language planning to refer to a solution to solve a language problem. As Rubin and Jernudd (1971) define the term in the introduction of the book </a:t>
            </a:r>
            <a:r>
              <a:rPr lang="en-US" sz="1800" i="1" dirty="0">
                <a:effectLst/>
                <a:latin typeface="Times New Roman" panose="02020603050405020304" pitchFamily="18" charset="0"/>
                <a:ea typeface="DengXian" panose="02010600030101010101" pitchFamily="2" charset="-122"/>
              </a:rPr>
              <a:t>Can language be planned?</a:t>
            </a:r>
            <a:r>
              <a:rPr lang="en-US" sz="1800" dirty="0">
                <a:effectLst/>
                <a:latin typeface="Times New Roman" panose="02020603050405020304" pitchFamily="18" charset="0"/>
                <a:ea typeface="DengXian" panose="02010600030101010101" pitchFamily="2" charset="-122"/>
              </a:rPr>
              <a:t> which became a milestone in the theory of LPP research…. Thesis draft.</a:t>
            </a:r>
            <a:endParaRPr lang="en-GB" dirty="0"/>
          </a:p>
        </p:txBody>
      </p:sp>
    </p:spTree>
    <p:extLst>
      <p:ext uri="{BB962C8B-B14F-4D97-AF65-F5344CB8AC3E}">
        <p14:creationId xmlns:p14="http://schemas.microsoft.com/office/powerpoint/2010/main" val="2227696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98159-6ED3-194D-7E27-3A9BA053C96A}"/>
              </a:ext>
            </a:extLst>
          </p:cNvPr>
          <p:cNvSpPr>
            <a:spLocks noGrp="1"/>
          </p:cNvSpPr>
          <p:nvPr>
            <p:ph type="title"/>
          </p:nvPr>
        </p:nvSpPr>
        <p:spPr/>
        <p:txBody>
          <a:bodyPr/>
          <a:lstStyle/>
          <a:p>
            <a:r>
              <a:rPr lang="en-GB" dirty="0"/>
              <a:t>Demistify writing</a:t>
            </a:r>
          </a:p>
        </p:txBody>
      </p:sp>
      <p:sp>
        <p:nvSpPr>
          <p:cNvPr id="3" name="Content Placeholder 2">
            <a:extLst>
              <a:ext uri="{FF2B5EF4-FFF2-40B4-BE49-F238E27FC236}">
                <a16:creationId xmlns:a16="http://schemas.microsoft.com/office/drawing/2014/main" id="{67CD2BDA-100E-6CA3-B0C3-4F6FE5659A36}"/>
              </a:ext>
            </a:extLst>
          </p:cNvPr>
          <p:cNvSpPr>
            <a:spLocks noGrp="1"/>
          </p:cNvSpPr>
          <p:nvPr>
            <p:ph idx="1"/>
          </p:nvPr>
        </p:nvSpPr>
        <p:spPr/>
        <p:txBody>
          <a:bodyPr>
            <a:normAutofit fontScale="92500" lnSpcReduction="10000"/>
          </a:bodyPr>
          <a:lstStyle/>
          <a:p>
            <a:r>
              <a:rPr lang="en-US" sz="1800" dirty="0">
                <a:effectLst/>
                <a:latin typeface="Times New Roman" panose="02020603050405020304" pitchFamily="18" charset="0"/>
                <a:ea typeface="DengXian" panose="02010600030101010101" pitchFamily="2" charset="-122"/>
              </a:rPr>
              <a:t>In order </a:t>
            </a:r>
            <a:r>
              <a:rPr lang="en-US" sz="1800" dirty="0">
                <a:effectLst/>
                <a:highlight>
                  <a:srgbClr val="FF00FF"/>
                </a:highlight>
                <a:latin typeface="Times New Roman" panose="02020603050405020304" pitchFamily="18" charset="0"/>
                <a:ea typeface="DengXian" panose="02010600030101010101" pitchFamily="2" charset="-122"/>
              </a:rPr>
              <a:t>to investigate </a:t>
            </a:r>
            <a:r>
              <a:rPr lang="en-US" sz="1800" dirty="0">
                <a:effectLst/>
                <a:latin typeface="Times New Roman" panose="02020603050405020304" pitchFamily="18" charset="0"/>
                <a:ea typeface="DengXian" panose="02010600030101010101" pitchFamily="2" charset="-122"/>
              </a:rPr>
              <a:t>Mandarin Chinese planning and policy in Cambodian local school context, one has to </a:t>
            </a:r>
            <a:r>
              <a:rPr lang="en-US" sz="1800" dirty="0">
                <a:effectLst/>
                <a:highlight>
                  <a:srgbClr val="FF00FF"/>
                </a:highlight>
                <a:latin typeface="Times New Roman" panose="02020603050405020304" pitchFamily="18" charset="0"/>
                <a:ea typeface="DengXian" panose="02010600030101010101" pitchFamily="2" charset="-122"/>
              </a:rPr>
              <a:t>first start </a:t>
            </a:r>
            <a:r>
              <a:rPr lang="en-US" sz="1800" dirty="0">
                <a:effectLst/>
                <a:latin typeface="Times New Roman" panose="02020603050405020304" pitchFamily="18" charset="0"/>
                <a:ea typeface="DengXian" panose="02010600030101010101" pitchFamily="2" charset="-122"/>
              </a:rPr>
              <a:t>from the definitions of language Planning. It is </a:t>
            </a:r>
            <a:r>
              <a:rPr lang="en-US" sz="1800" dirty="0">
                <a:effectLst/>
                <a:highlight>
                  <a:srgbClr val="FF00FF"/>
                </a:highlight>
                <a:latin typeface="Times New Roman" panose="02020603050405020304" pitchFamily="18" charset="0"/>
                <a:ea typeface="DengXian" panose="02010600030101010101" pitchFamily="2" charset="-122"/>
              </a:rPr>
              <a:t>generally believed </a:t>
            </a:r>
            <a:r>
              <a:rPr lang="en-US" sz="1800" dirty="0">
                <a:effectLst/>
                <a:latin typeface="Times New Roman" panose="02020603050405020304" pitchFamily="18" charset="0"/>
                <a:ea typeface="DengXian" panose="02010600030101010101" pitchFamily="2" charset="-122"/>
              </a:rPr>
              <a:t>in Language Planning and Policy (LPP) research area that “Language Planning” </a:t>
            </a:r>
            <a:r>
              <a:rPr lang="en-US" sz="1800" dirty="0">
                <a:effectLst/>
                <a:highlight>
                  <a:srgbClr val="FF00FF"/>
                </a:highlight>
                <a:latin typeface="Times New Roman" panose="02020603050405020304" pitchFamily="18" charset="0"/>
                <a:ea typeface="DengXian" panose="02010600030101010101" pitchFamily="2" charset="-122"/>
              </a:rPr>
              <a:t>was raised </a:t>
            </a:r>
            <a:r>
              <a:rPr lang="en-US" sz="1800" dirty="0">
                <a:effectLst/>
                <a:latin typeface="Times New Roman" panose="02020603050405020304" pitchFamily="18" charset="0"/>
                <a:ea typeface="DengXian" panose="02010600030101010101" pitchFamily="2" charset="-122"/>
              </a:rPr>
              <a:t>by Einar Haugen who first introduced the term to the literature in 1959. While Haugen </a:t>
            </a:r>
            <a:r>
              <a:rPr lang="en-US" sz="1800" dirty="0">
                <a:effectLst/>
                <a:highlight>
                  <a:srgbClr val="00FFFF"/>
                </a:highlight>
                <a:latin typeface="Times New Roman" panose="02020603050405020304" pitchFamily="18" charset="0"/>
                <a:ea typeface="DengXian" panose="02010600030101010101" pitchFamily="2" charset="-122"/>
              </a:rPr>
              <a:t>(1965, p.188) </a:t>
            </a:r>
            <a:r>
              <a:rPr lang="en-US" sz="1800" dirty="0">
                <a:effectLst/>
                <a:latin typeface="Times New Roman" panose="02020603050405020304" pitchFamily="18" charset="0"/>
                <a:ea typeface="DengXian" panose="02010600030101010101" pitchFamily="2" charset="-122"/>
              </a:rPr>
              <a:t>states that the term was first used by Weinreich “as the title of a seminar at Columbia University in 1957”. In the article Planning for a Standard Language in Modern Norway published in 1959, Haugen </a:t>
            </a:r>
            <a:r>
              <a:rPr lang="en-US" sz="1800" dirty="0">
                <a:effectLst/>
                <a:highlight>
                  <a:srgbClr val="FF00FF"/>
                </a:highlight>
                <a:latin typeface="Times New Roman" panose="02020603050405020304" pitchFamily="18" charset="0"/>
                <a:ea typeface="DengXian" panose="02010600030101010101" pitchFamily="2" charset="-122"/>
              </a:rPr>
              <a:t>defines </a:t>
            </a:r>
            <a:r>
              <a:rPr lang="en-US" sz="1800" dirty="0">
                <a:effectLst/>
                <a:latin typeface="Times New Roman" panose="02020603050405020304" pitchFamily="18" charset="0"/>
                <a:ea typeface="DengXian" panose="02010600030101010101" pitchFamily="2" charset="-122"/>
              </a:rPr>
              <a:t>language planning as “the activity of preparing a normative orthography, grammar, and dictionary for the guidance of writers and speakers in a non-homogeneous speech community” </a:t>
            </a:r>
            <a:r>
              <a:rPr lang="en-US" sz="1800" dirty="0">
                <a:effectLst/>
                <a:highlight>
                  <a:srgbClr val="00FFFF"/>
                </a:highlight>
                <a:latin typeface="Times New Roman" panose="02020603050405020304" pitchFamily="18" charset="0"/>
                <a:ea typeface="DengXian" panose="02010600030101010101" pitchFamily="2" charset="-122"/>
              </a:rPr>
              <a:t>(Cooper, 1989, p.29; Liu, 2006, p.55). </a:t>
            </a:r>
            <a:r>
              <a:rPr lang="en-US" sz="1800" dirty="0">
                <a:effectLst/>
                <a:latin typeface="Times New Roman" panose="02020603050405020304" pitchFamily="18" charset="0"/>
                <a:ea typeface="DengXian" panose="02010600030101010101" pitchFamily="2" charset="-122"/>
              </a:rPr>
              <a:t>But later Haugen </a:t>
            </a:r>
            <a:r>
              <a:rPr lang="en-US" sz="1800" dirty="0">
                <a:effectLst/>
                <a:highlight>
                  <a:srgbClr val="FF00FF"/>
                </a:highlight>
                <a:latin typeface="Times New Roman" panose="02020603050405020304" pitchFamily="18" charset="0"/>
                <a:ea typeface="DengXian" panose="02010600030101010101" pitchFamily="2" charset="-122"/>
              </a:rPr>
              <a:t>modified</a:t>
            </a:r>
            <a:r>
              <a:rPr lang="en-US" sz="1800" dirty="0">
                <a:effectLst/>
                <a:latin typeface="Times New Roman" panose="02020603050405020304" pitchFamily="18" charset="0"/>
                <a:ea typeface="DengXian" panose="02010600030101010101" pitchFamily="2" charset="-122"/>
              </a:rPr>
              <a:t> this definition himself by stating that the above activities are outcomes of language planning, “rather than language planning as a whole” (Cooper, 1989, p.29). Fishman </a:t>
            </a:r>
            <a:r>
              <a:rPr lang="en-US" sz="1800" dirty="0">
                <a:effectLst/>
                <a:highlight>
                  <a:srgbClr val="00FFFF"/>
                </a:highlight>
                <a:latin typeface="Times New Roman" panose="02020603050405020304" pitchFamily="18" charset="0"/>
                <a:ea typeface="DengXian" panose="02010600030101010101" pitchFamily="2" charset="-122"/>
              </a:rPr>
              <a:t>(1973, p.23</a:t>
            </a:r>
            <a:r>
              <a:rPr lang="en-US" sz="1800" dirty="0">
                <a:effectLst/>
                <a:latin typeface="Times New Roman" panose="02020603050405020304" pitchFamily="18" charset="0"/>
                <a:ea typeface="DengXian" panose="02010600030101010101" pitchFamily="2" charset="-122"/>
              </a:rPr>
              <a:t>) </a:t>
            </a:r>
            <a:r>
              <a:rPr lang="en-US" sz="1800" dirty="0">
                <a:effectLst/>
                <a:highlight>
                  <a:srgbClr val="FF00FF"/>
                </a:highlight>
                <a:latin typeface="Times New Roman" panose="02020603050405020304" pitchFamily="18" charset="0"/>
                <a:ea typeface="DengXian" panose="02010600030101010101" pitchFamily="2" charset="-122"/>
              </a:rPr>
              <a:t>defines</a:t>
            </a:r>
            <a:r>
              <a:rPr lang="en-US" sz="1800" dirty="0">
                <a:effectLst/>
                <a:latin typeface="Times New Roman" panose="02020603050405020304" pitchFamily="18" charset="0"/>
                <a:ea typeface="DengXian" panose="02010600030101010101" pitchFamily="2" charset="-122"/>
              </a:rPr>
              <a:t> the language planning as </a:t>
            </a:r>
            <a:r>
              <a:rPr lang="en-US" sz="1800" dirty="0">
                <a:effectLst/>
                <a:highlight>
                  <a:srgbClr val="00FFFF"/>
                </a:highlight>
                <a:latin typeface="Times New Roman" panose="02020603050405020304" pitchFamily="18" charset="0"/>
                <a:ea typeface="DengXian" panose="02010600030101010101" pitchFamily="2" charset="-122"/>
              </a:rPr>
              <a:t>“the organized pursuit of solutions to language problems”. While Corson </a:t>
            </a:r>
            <a:r>
              <a:rPr lang="en-US" sz="1800" dirty="0">
                <a:effectLst/>
                <a:latin typeface="Times New Roman" panose="02020603050405020304" pitchFamily="18" charset="0"/>
                <a:ea typeface="DengXian" panose="02010600030101010101" pitchFamily="2" charset="-122"/>
              </a:rPr>
              <a:t>(1999, p.1) simply </a:t>
            </a:r>
            <a:r>
              <a:rPr lang="en-US" sz="1800" dirty="0">
                <a:effectLst/>
                <a:highlight>
                  <a:srgbClr val="FF00FF"/>
                </a:highlight>
                <a:latin typeface="Times New Roman" panose="02020603050405020304" pitchFamily="18" charset="0"/>
                <a:ea typeface="DengXian" panose="02010600030101010101" pitchFamily="2" charset="-122"/>
              </a:rPr>
              <a:t>uses </a:t>
            </a:r>
            <a:r>
              <a:rPr lang="en-US" sz="1800" dirty="0">
                <a:effectLst/>
                <a:latin typeface="Times New Roman" panose="02020603050405020304" pitchFamily="18" charset="0"/>
                <a:ea typeface="DengXian" panose="02010600030101010101" pitchFamily="2" charset="-122"/>
              </a:rPr>
              <a:t>language planning to refer to a solution to solve a language problem. As Rubin and Jernudd (1971) define the term in the introduction of the book </a:t>
            </a:r>
            <a:r>
              <a:rPr lang="en-US" sz="1800" i="1" dirty="0">
                <a:effectLst/>
                <a:latin typeface="Times New Roman" panose="02020603050405020304" pitchFamily="18" charset="0"/>
                <a:ea typeface="DengXian" panose="02010600030101010101" pitchFamily="2" charset="-122"/>
              </a:rPr>
              <a:t>Can language be planned?</a:t>
            </a:r>
            <a:r>
              <a:rPr lang="en-US" sz="1800" dirty="0">
                <a:effectLst/>
                <a:latin typeface="Times New Roman" panose="02020603050405020304" pitchFamily="18" charset="0"/>
                <a:ea typeface="DengXian" panose="02010600030101010101" pitchFamily="2" charset="-122"/>
              </a:rPr>
              <a:t> which became a milestone in the theory of LPP research…</a:t>
            </a:r>
            <a:endParaRPr lang="en-GB" dirty="0"/>
          </a:p>
        </p:txBody>
      </p:sp>
    </p:spTree>
    <p:extLst>
      <p:ext uri="{BB962C8B-B14F-4D97-AF65-F5344CB8AC3E}">
        <p14:creationId xmlns:p14="http://schemas.microsoft.com/office/powerpoint/2010/main" val="2022692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468A7-942F-2982-B3BE-297F23C53AF4}"/>
              </a:ext>
            </a:extLst>
          </p:cNvPr>
          <p:cNvSpPr>
            <a:spLocks noGrp="1"/>
          </p:cNvSpPr>
          <p:nvPr>
            <p:ph type="title"/>
          </p:nvPr>
        </p:nvSpPr>
        <p:spPr/>
        <p:txBody>
          <a:bodyPr/>
          <a:lstStyle/>
          <a:p>
            <a:r>
              <a:rPr lang="en-GB" dirty="0"/>
              <a:t>Demistifying writing</a:t>
            </a:r>
          </a:p>
        </p:txBody>
      </p:sp>
      <p:sp>
        <p:nvSpPr>
          <p:cNvPr id="3" name="Content Placeholder 2">
            <a:extLst>
              <a:ext uri="{FF2B5EF4-FFF2-40B4-BE49-F238E27FC236}">
                <a16:creationId xmlns:a16="http://schemas.microsoft.com/office/drawing/2014/main" id="{768647B1-1B62-A979-BE82-FC4490007DA0}"/>
              </a:ext>
            </a:extLst>
          </p:cNvPr>
          <p:cNvSpPr>
            <a:spLocks noGrp="1"/>
          </p:cNvSpPr>
          <p:nvPr>
            <p:ph idx="1"/>
          </p:nvPr>
        </p:nvSpPr>
        <p:spPr/>
        <p:txBody>
          <a:bodyPr/>
          <a:lstStyle/>
          <a:p>
            <a:pPr marL="457200" indent="-457200">
              <a:buFont typeface="+mj-lt"/>
              <a:buAutoNum type="arabicPeriod"/>
            </a:pPr>
            <a:endParaRPr lang="en-GB" dirty="0"/>
          </a:p>
          <a:p>
            <a:pPr>
              <a:buFont typeface="Wingdings" panose="05000000000000000000" pitchFamily="2" charset="2"/>
              <a:buChar char="q"/>
            </a:pPr>
            <a:r>
              <a:rPr lang="en-GB" dirty="0"/>
              <a:t>Being able to write accurate, clear English</a:t>
            </a:r>
          </a:p>
          <a:p>
            <a:pPr>
              <a:buFont typeface="Wingdings" panose="05000000000000000000" pitchFamily="2" charset="2"/>
              <a:buChar char="q"/>
            </a:pPr>
            <a:r>
              <a:rPr lang="en-GB" dirty="0"/>
              <a:t>Being clear about writing conventions</a:t>
            </a:r>
          </a:p>
          <a:p>
            <a:pPr>
              <a:buFont typeface="Wingdings" panose="05000000000000000000" pitchFamily="2" charset="2"/>
              <a:buChar char="q"/>
            </a:pPr>
            <a:r>
              <a:rPr lang="en-GB" dirty="0"/>
              <a:t>Assessment that builds confidence</a:t>
            </a:r>
          </a:p>
          <a:p>
            <a:pPr>
              <a:buFont typeface="Wingdings" panose="05000000000000000000" pitchFamily="2" charset="2"/>
              <a:buChar char="q"/>
            </a:pPr>
            <a:r>
              <a:rPr lang="en-GB" dirty="0"/>
              <a:t>Using a range of strategies to develop your own writing skills:</a:t>
            </a:r>
          </a:p>
          <a:p>
            <a:pPr>
              <a:buFont typeface="Wingdings" panose="05000000000000000000" pitchFamily="2" charset="2"/>
              <a:buChar char="q"/>
            </a:pPr>
            <a:r>
              <a:rPr lang="en-GB" dirty="0"/>
              <a:t>Shared writing, modelling the writing process – mind-mapping tools</a:t>
            </a:r>
          </a:p>
          <a:p>
            <a:endParaRPr lang="en-GB" dirty="0"/>
          </a:p>
        </p:txBody>
      </p:sp>
    </p:spTree>
    <p:extLst>
      <p:ext uri="{BB962C8B-B14F-4D97-AF65-F5344CB8AC3E}">
        <p14:creationId xmlns:p14="http://schemas.microsoft.com/office/powerpoint/2010/main" val="761461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07823-9BC4-9738-0214-486528D12060}"/>
              </a:ext>
            </a:extLst>
          </p:cNvPr>
          <p:cNvSpPr>
            <a:spLocks noGrp="1"/>
          </p:cNvSpPr>
          <p:nvPr>
            <p:ph type="title"/>
          </p:nvPr>
        </p:nvSpPr>
        <p:spPr/>
        <p:txBody>
          <a:bodyPr/>
          <a:lstStyle/>
          <a:p>
            <a:r>
              <a:rPr lang="en-GB" dirty="0"/>
              <a:t>SQ3R Method</a:t>
            </a:r>
          </a:p>
        </p:txBody>
      </p:sp>
      <p:pic>
        <p:nvPicPr>
          <p:cNvPr id="4098" name="Picture 2">
            <a:extLst>
              <a:ext uri="{FF2B5EF4-FFF2-40B4-BE49-F238E27FC236}">
                <a16:creationId xmlns:a16="http://schemas.microsoft.com/office/drawing/2014/main" id="{C0BAF995-4B23-D168-7EC9-A4FE70ADC1C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5392" y="1846263"/>
            <a:ext cx="5397666"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916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1AC8D-4E84-4D27-73E4-F51AAFB34C5C}"/>
              </a:ext>
            </a:extLst>
          </p:cNvPr>
          <p:cNvSpPr>
            <a:spLocks noGrp="1"/>
          </p:cNvSpPr>
          <p:nvPr>
            <p:ph type="title"/>
          </p:nvPr>
        </p:nvSpPr>
        <p:spPr/>
        <p:txBody>
          <a:bodyPr/>
          <a:lstStyle/>
          <a:p>
            <a:r>
              <a:rPr lang="en-GB" dirty="0"/>
              <a:t>What makes a good research problem?</a:t>
            </a:r>
          </a:p>
        </p:txBody>
      </p:sp>
      <p:sp>
        <p:nvSpPr>
          <p:cNvPr id="3" name="Content Placeholder 2">
            <a:extLst>
              <a:ext uri="{FF2B5EF4-FFF2-40B4-BE49-F238E27FC236}">
                <a16:creationId xmlns:a16="http://schemas.microsoft.com/office/drawing/2014/main" id="{FC6A5120-6607-C6E1-C228-748A5E92A1A6}"/>
              </a:ext>
            </a:extLst>
          </p:cNvPr>
          <p:cNvSpPr>
            <a:spLocks noGrp="1"/>
          </p:cNvSpPr>
          <p:nvPr>
            <p:ph idx="1"/>
          </p:nvPr>
        </p:nvSpPr>
        <p:spPr/>
        <p:txBody>
          <a:bodyPr>
            <a:normAutofit fontScale="85000" lnSpcReduction="10000"/>
          </a:bodyPr>
          <a:lstStyle/>
          <a:p>
            <a:pPr algn="l"/>
            <a:r>
              <a:rPr lang="en-US" b="0" i="0" dirty="0">
                <a:solidFill>
                  <a:srgbClr val="3C4858"/>
                </a:solidFill>
                <a:effectLst/>
                <a:latin typeface="Roboto" panose="02000000000000000000" pitchFamily="2" charset="0"/>
              </a:rPr>
              <a:t>The Key Elements of a Dissertation Problem Statement:</a:t>
            </a:r>
          </a:p>
          <a:p>
            <a:pPr algn="l"/>
            <a:r>
              <a:rPr lang="en-US" b="0" i="0" dirty="0">
                <a:solidFill>
                  <a:srgbClr val="3C4858"/>
                </a:solidFill>
                <a:effectLst/>
                <a:latin typeface="Times New Roman" panose="02020603050405020304" pitchFamily="18" charset="0"/>
                <a:cs typeface="Times New Roman" panose="02020603050405020304" pitchFamily="18" charset="0"/>
              </a:rPr>
              <a:t>Essentially, you want to establish (a) what the problem is, (b) that it matters, and (c) that it addresses a meaningful gap in the literature. </a:t>
            </a:r>
          </a:p>
          <a:p>
            <a:pPr algn="l">
              <a:buFont typeface="+mj-lt"/>
              <a:buAutoNum type="arabicPeriod"/>
            </a:pPr>
            <a:r>
              <a:rPr lang="en-US" b="1" i="0" dirty="0">
                <a:solidFill>
                  <a:srgbClr val="3C4858"/>
                </a:solidFill>
                <a:effectLst/>
                <a:latin typeface="Times New Roman" panose="02020603050405020304" pitchFamily="18" charset="0"/>
                <a:cs typeface="Times New Roman" panose="02020603050405020304" pitchFamily="18" charset="0"/>
              </a:rPr>
              <a:t>Give some brief background information.</a:t>
            </a:r>
            <a:r>
              <a:rPr lang="en-US" b="0" i="0" dirty="0">
                <a:solidFill>
                  <a:srgbClr val="3C4858"/>
                </a:solidFill>
                <a:effectLst/>
                <a:latin typeface="Times New Roman" panose="02020603050405020304" pitchFamily="18" charset="0"/>
                <a:cs typeface="Times New Roman" panose="02020603050405020304" pitchFamily="18" charset="0"/>
              </a:rPr>
              <a:t> A few sentences to help the reader understand the context of the problem.</a:t>
            </a:r>
          </a:p>
          <a:p>
            <a:pPr algn="l">
              <a:buFont typeface="+mj-lt"/>
              <a:buAutoNum type="arabicPeriod"/>
            </a:pPr>
            <a:r>
              <a:rPr lang="en-US" b="1" i="0" dirty="0">
                <a:solidFill>
                  <a:srgbClr val="3C4858"/>
                </a:solidFill>
                <a:effectLst/>
                <a:latin typeface="Times New Roman" panose="02020603050405020304" pitchFamily="18" charset="0"/>
                <a:cs typeface="Times New Roman" panose="02020603050405020304" pitchFamily="18" charset="0"/>
              </a:rPr>
              <a:t>State the general research problem.</a:t>
            </a:r>
            <a:r>
              <a:rPr lang="en-US" b="0" i="0" dirty="0">
                <a:solidFill>
                  <a:srgbClr val="3C4858"/>
                </a:solidFill>
                <a:effectLst/>
                <a:latin typeface="Times New Roman" panose="02020603050405020304" pitchFamily="18" charset="0"/>
                <a:cs typeface="Times New Roman" panose="02020603050405020304" pitchFamily="18" charset="0"/>
              </a:rPr>
              <a:t> This is one sentence that usually starts something like, “The general problem is…”</a:t>
            </a:r>
          </a:p>
          <a:p>
            <a:pPr algn="l">
              <a:buFont typeface="+mj-lt"/>
              <a:buAutoNum type="arabicPeriod"/>
            </a:pPr>
            <a:r>
              <a:rPr lang="en-US" b="1" i="0" dirty="0">
                <a:solidFill>
                  <a:srgbClr val="3C4858"/>
                </a:solidFill>
                <a:effectLst/>
                <a:latin typeface="Times New Roman" panose="02020603050405020304" pitchFamily="18" charset="0"/>
                <a:cs typeface="Times New Roman" panose="02020603050405020304" pitchFamily="18" charset="0"/>
              </a:rPr>
              <a:t>Establish relevancy.</a:t>
            </a:r>
            <a:r>
              <a:rPr lang="en-US" b="0" i="0" dirty="0">
                <a:solidFill>
                  <a:srgbClr val="3C4858"/>
                </a:solidFill>
                <a:effectLst/>
                <a:latin typeface="Times New Roman" panose="02020603050405020304" pitchFamily="18" charset="0"/>
                <a:cs typeface="Times New Roman" panose="02020603050405020304" pitchFamily="18" charset="0"/>
              </a:rPr>
              <a:t> Here’s where you’ll cite research that supports that the general problem you just stated is relevant, current, and significant to the discipline.</a:t>
            </a:r>
          </a:p>
          <a:p>
            <a:pPr algn="l">
              <a:buFont typeface="+mj-lt"/>
              <a:buAutoNum type="arabicPeriod"/>
            </a:pPr>
            <a:r>
              <a:rPr lang="en-US" b="1" i="0" dirty="0">
                <a:solidFill>
                  <a:srgbClr val="3C4858"/>
                </a:solidFill>
                <a:effectLst/>
                <a:latin typeface="Times New Roman" panose="02020603050405020304" pitchFamily="18" charset="0"/>
                <a:cs typeface="Times New Roman" panose="02020603050405020304" pitchFamily="18" charset="0"/>
              </a:rPr>
              <a:t>Specific Problem Statement.</a:t>
            </a:r>
            <a:r>
              <a:rPr lang="en-US" b="0" i="0" dirty="0">
                <a:solidFill>
                  <a:srgbClr val="3C4858"/>
                </a:solidFill>
                <a:effectLst/>
                <a:latin typeface="Times New Roman" panose="02020603050405020304" pitchFamily="18" charset="0"/>
                <a:cs typeface="Times New Roman" panose="02020603050405020304" pitchFamily="18" charset="0"/>
              </a:rPr>
              <a:t> This sentence should be worded similarly to your title and (future) purpose statement.</a:t>
            </a:r>
          </a:p>
          <a:p>
            <a:pPr algn="l">
              <a:buFont typeface="+mj-lt"/>
              <a:buAutoNum type="arabicPeriod"/>
            </a:pPr>
            <a:r>
              <a:rPr lang="en-US" b="1" i="0" dirty="0">
                <a:solidFill>
                  <a:srgbClr val="3C4858"/>
                </a:solidFill>
                <a:effectLst/>
                <a:latin typeface="Times New Roman" panose="02020603050405020304" pitchFamily="18" charset="0"/>
                <a:cs typeface="Times New Roman" panose="02020603050405020304" pitchFamily="18" charset="0"/>
              </a:rPr>
              <a:t>Conclusion and transition.</a:t>
            </a:r>
            <a:r>
              <a:rPr lang="en-US" b="0" i="0" dirty="0">
                <a:solidFill>
                  <a:srgbClr val="3C4858"/>
                </a:solidFill>
                <a:effectLst/>
                <a:latin typeface="Times New Roman" panose="02020603050405020304" pitchFamily="18" charset="0"/>
                <a:cs typeface="Times New Roman" panose="02020603050405020304" pitchFamily="18" charset="0"/>
              </a:rPr>
              <a:t> Here, you’ll include a few sentences on the impacts of the problem on society or the relevant population, and transition to the next section.</a:t>
            </a:r>
          </a:p>
          <a:p>
            <a:endParaRPr lang="en-GB" dirty="0"/>
          </a:p>
        </p:txBody>
      </p:sp>
    </p:spTree>
    <p:extLst>
      <p:ext uri="{BB962C8B-B14F-4D97-AF65-F5344CB8AC3E}">
        <p14:creationId xmlns:p14="http://schemas.microsoft.com/office/powerpoint/2010/main" val="3394878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EC8F9-5A88-66B9-E7BC-F2905485C166}"/>
              </a:ext>
            </a:extLst>
          </p:cNvPr>
          <p:cNvSpPr>
            <a:spLocks noGrp="1"/>
          </p:cNvSpPr>
          <p:nvPr>
            <p:ph type="title"/>
          </p:nvPr>
        </p:nvSpPr>
        <p:spPr/>
        <p:txBody>
          <a:bodyPr/>
          <a:lstStyle/>
          <a:p>
            <a:r>
              <a:rPr lang="en-GB" dirty="0"/>
              <a:t>The design process….</a:t>
            </a:r>
          </a:p>
        </p:txBody>
      </p:sp>
      <p:pic>
        <p:nvPicPr>
          <p:cNvPr id="7170" name="Picture 2" descr="YANBU LIFT AND TRANSPORTATION OF THE LIFT CRANE">
            <a:extLst>
              <a:ext uri="{FF2B5EF4-FFF2-40B4-BE49-F238E27FC236}">
                <a16:creationId xmlns:a16="http://schemas.microsoft.com/office/drawing/2014/main" id="{56585B86-5726-D527-81EE-46230E978F6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3648" y="1772816"/>
            <a:ext cx="6048672" cy="381642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0546DFD-807E-2EF9-F2EA-754D1BD83822}"/>
              </a:ext>
            </a:extLst>
          </p:cNvPr>
          <p:cNvSpPr/>
          <p:nvPr/>
        </p:nvSpPr>
        <p:spPr>
          <a:xfrm>
            <a:off x="1115616" y="5733256"/>
            <a:ext cx="6984776"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diagram was taken from </a:t>
            </a:r>
            <a:r>
              <a:rPr lang="en-GB" dirty="0" err="1"/>
              <a:t>Mammoet</a:t>
            </a:r>
            <a:r>
              <a:rPr lang="en-GB" dirty="0"/>
              <a:t> engineering showing a lifting device. It has a narrative of its own. </a:t>
            </a:r>
            <a:r>
              <a:rPr lang="en-GB" sz="1000" dirty="0"/>
              <a:t>Mammoet.com </a:t>
            </a:r>
          </a:p>
        </p:txBody>
      </p:sp>
    </p:spTree>
    <p:extLst>
      <p:ext uri="{BB962C8B-B14F-4D97-AF65-F5344CB8AC3E}">
        <p14:creationId xmlns:p14="http://schemas.microsoft.com/office/powerpoint/2010/main" val="1118130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i="1" dirty="0"/>
              <a:t>Literature review</a:t>
            </a:r>
          </a:p>
        </p:txBody>
      </p:sp>
      <p:sp>
        <p:nvSpPr>
          <p:cNvPr id="25602" name="Content Placeholder 2"/>
          <p:cNvSpPr>
            <a:spLocks noGrp="1"/>
          </p:cNvSpPr>
          <p:nvPr>
            <p:ph idx="1"/>
          </p:nvPr>
        </p:nvSpPr>
        <p:spPr>
          <a:xfrm>
            <a:off x="988641" y="1981200"/>
            <a:ext cx="7543799" cy="4144963"/>
          </a:xfrm>
        </p:spPr>
        <p:txBody>
          <a:bodyPr/>
          <a:lstStyle/>
          <a:p>
            <a:r>
              <a:rPr lang="en-US" sz="1600" i="1" dirty="0"/>
              <a:t>Review the literature critically.</a:t>
            </a:r>
          </a:p>
          <a:p>
            <a:r>
              <a:rPr lang="en-US" sz="1600" i="1" dirty="0"/>
              <a:t>Develop  a critical argument. Don’t begin each paragraph with Smith Says…Clapham says…. Each paragraph should develop one IDEA with supporting evidence.</a:t>
            </a:r>
          </a:p>
          <a:p>
            <a:r>
              <a:rPr lang="en-US" sz="1600" i="1" dirty="0"/>
              <a:t>The literature review is not everything I know about…X</a:t>
            </a:r>
          </a:p>
          <a:p>
            <a:r>
              <a:rPr lang="en-US" sz="1600" i="1" dirty="0"/>
              <a:t>Explain and develop your own argument and position using quotations sparingly and judiciously</a:t>
            </a:r>
          </a:p>
          <a:p>
            <a:r>
              <a:rPr lang="en-US" sz="1600" i="1" dirty="0"/>
              <a:t>Try not to over use quotations; it is usually clearer if you cite and explain what authors say in your own words.</a:t>
            </a:r>
          </a:p>
        </p:txBody>
      </p:sp>
      <p:sp>
        <p:nvSpPr>
          <p:cNvPr id="4" name="Content Placeholder 2"/>
          <p:cNvSpPr txBox="1">
            <a:spLocks/>
          </p:cNvSpPr>
          <p:nvPr/>
        </p:nvSpPr>
        <p:spPr bwMode="auto">
          <a:xfrm>
            <a:off x="187895" y="1981200"/>
            <a:ext cx="2583906"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28600" lvl="0" indent="-228600" defTabSz="914400">
              <a:spcBef>
                <a:spcPts val="2000"/>
              </a:spcBef>
              <a:buClr>
                <a:schemeClr val="accent1"/>
              </a:buClr>
              <a:buSzPct val="75000"/>
              <a:buFont typeface="Wingdings" pitchFamily="2" charset="2"/>
              <a:buChar char="n"/>
            </a:pPr>
            <a:endParaRPr kumimoji="0" lang="cy-GB" sz="1600" b="0" i="0" u="none" strike="noStrike" kern="1200" cap="none" spc="0" normalizeH="0" baseline="0" noProof="0" dirty="0">
              <a:ln>
                <a:noFill/>
              </a:ln>
              <a:solidFill>
                <a:srgbClr val="595959"/>
              </a:solidFill>
              <a:effectLst/>
              <a:uLnTx/>
              <a:uFillTx/>
              <a:latin typeface="+mn-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 the literature</a:t>
            </a:r>
            <a:endParaRPr lang="en-US" dirty="0"/>
          </a:p>
        </p:txBody>
      </p:sp>
      <p:sp>
        <p:nvSpPr>
          <p:cNvPr id="3" name="Content Placeholder 2"/>
          <p:cNvSpPr>
            <a:spLocks noGrp="1"/>
          </p:cNvSpPr>
          <p:nvPr>
            <p:ph idx="1"/>
          </p:nvPr>
        </p:nvSpPr>
        <p:spPr/>
        <p:txBody>
          <a:bodyPr>
            <a:normAutofit/>
          </a:bodyPr>
          <a:lstStyle/>
          <a:p>
            <a:pPr>
              <a:buNone/>
            </a:pPr>
            <a:r>
              <a:rPr lang="en-GB" sz="3600" dirty="0"/>
              <a:t> Starting with what you know</a:t>
            </a:r>
          </a:p>
          <a:p>
            <a:r>
              <a:rPr lang="en-GB" dirty="0"/>
              <a:t>Look for  keywords</a:t>
            </a:r>
          </a:p>
          <a:p>
            <a:r>
              <a:rPr lang="en-GB" dirty="0"/>
              <a:t>Note the journals from which the articles come</a:t>
            </a:r>
          </a:p>
          <a:p>
            <a:r>
              <a:rPr lang="en-GB" dirty="0"/>
              <a:t>Follow up their reference lists</a:t>
            </a:r>
          </a:p>
          <a:p>
            <a:r>
              <a:rPr lang="en-GB" dirty="0"/>
              <a:t>Look for articles which have cited these</a:t>
            </a:r>
          </a:p>
          <a:p>
            <a:r>
              <a:rPr lang="en-GB" dirty="0"/>
              <a:t>Look for  more recent articles by the same authors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Searching electronic databases</a:t>
            </a:r>
            <a:endParaRPr lang="en-US" dirty="0"/>
          </a:p>
        </p:txBody>
      </p:sp>
      <p:sp>
        <p:nvSpPr>
          <p:cNvPr id="3" name="Content Placeholder 2"/>
          <p:cNvSpPr>
            <a:spLocks noGrp="1"/>
          </p:cNvSpPr>
          <p:nvPr>
            <p:ph idx="1"/>
          </p:nvPr>
        </p:nvSpPr>
        <p:spPr/>
        <p:txBody>
          <a:bodyPr>
            <a:normAutofit/>
          </a:bodyPr>
          <a:lstStyle/>
          <a:p>
            <a:pPr>
              <a:buNone/>
            </a:pPr>
            <a:r>
              <a:rPr lang="en-GB" dirty="0"/>
              <a:t>The </a:t>
            </a:r>
            <a:r>
              <a:rPr lang="en-GB" b="1" dirty="0"/>
              <a:t>Key</a:t>
            </a:r>
            <a:r>
              <a:rPr lang="en-GB" dirty="0"/>
              <a:t> is to be systematic </a:t>
            </a:r>
          </a:p>
          <a:p>
            <a:r>
              <a:rPr lang="en-GB" dirty="0"/>
              <a:t>Write down your search terms AND how you have combined them</a:t>
            </a:r>
          </a:p>
          <a:p>
            <a:r>
              <a:rPr lang="en-GB" dirty="0"/>
              <a:t>Decide in what order you will look at the list of articles generated (Default is relevance)</a:t>
            </a:r>
          </a:p>
          <a:p>
            <a:r>
              <a:rPr lang="en-GB" dirty="0"/>
              <a:t>Be on the look out for articles you know about that don’t appear</a:t>
            </a:r>
          </a:p>
          <a:p>
            <a:pPr lvl="1"/>
            <a:r>
              <a:rPr lang="en-GB" dirty="0"/>
              <a:t> ask yourself: why not?</a:t>
            </a:r>
          </a:p>
          <a:p>
            <a:r>
              <a:rPr lang="en-GB" dirty="0"/>
              <a:t>Several smaller, more specific, searches may be better than one big one</a:t>
            </a:r>
          </a:p>
          <a:p>
            <a:endParaRPr lang="en-GB" dirty="0"/>
          </a:p>
          <a:p>
            <a:endParaRPr lang="en-GB" dirty="0"/>
          </a:p>
          <a:p>
            <a:pPr lvl="1">
              <a:buNone/>
            </a:pPr>
            <a:endParaRPr lang="en-GB" dirty="0"/>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steps</a:t>
            </a:r>
          </a:p>
        </p:txBody>
      </p:sp>
      <p:sp>
        <p:nvSpPr>
          <p:cNvPr id="3" name="Content Placeholder 2"/>
          <p:cNvSpPr>
            <a:spLocks noGrp="1"/>
          </p:cNvSpPr>
          <p:nvPr>
            <p:ph idx="1"/>
          </p:nvPr>
        </p:nvSpPr>
        <p:spPr/>
        <p:txBody>
          <a:bodyPr>
            <a:normAutofit/>
          </a:bodyPr>
          <a:lstStyle/>
          <a:p>
            <a:r>
              <a:rPr lang="en-GB" dirty="0"/>
              <a:t>Save your search!</a:t>
            </a:r>
          </a:p>
          <a:p>
            <a:r>
              <a:rPr lang="en-GB" dirty="0"/>
              <a:t>Look at the titles of the articles you have found and reject any that are clearly irrelevant</a:t>
            </a:r>
          </a:p>
          <a:p>
            <a:r>
              <a:rPr lang="en-GB" dirty="0"/>
              <a:t>Read the abstracts of the remainder</a:t>
            </a:r>
          </a:p>
          <a:p>
            <a:r>
              <a:rPr lang="en-GB" dirty="0"/>
              <a:t>Ask yourself- Does this article definitely address my research question? (Yes/ No/ can’t be sure)</a:t>
            </a:r>
          </a:p>
          <a:p>
            <a:r>
              <a:rPr lang="en-GB" dirty="0"/>
              <a:t>Keep notes</a:t>
            </a:r>
          </a:p>
          <a:p>
            <a:r>
              <a:rPr lang="en-GB" dirty="0"/>
              <a:t>Skim the articles you have left</a:t>
            </a:r>
          </a:p>
        </p:txBody>
      </p:sp>
    </p:spTree>
    <p:extLst>
      <p:ext uri="{BB962C8B-B14F-4D97-AF65-F5344CB8AC3E}">
        <p14:creationId xmlns:p14="http://schemas.microsoft.com/office/powerpoint/2010/main" val="4206533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the quality of  studies</a:t>
            </a:r>
          </a:p>
        </p:txBody>
      </p:sp>
      <p:sp>
        <p:nvSpPr>
          <p:cNvPr id="3" name="Content Placeholder 2"/>
          <p:cNvSpPr>
            <a:spLocks noGrp="1"/>
          </p:cNvSpPr>
          <p:nvPr>
            <p:ph idx="1"/>
          </p:nvPr>
        </p:nvSpPr>
        <p:spPr/>
        <p:txBody>
          <a:bodyPr/>
          <a:lstStyle/>
          <a:p>
            <a:endParaRPr lang="en-GB" dirty="0"/>
          </a:p>
          <a:p>
            <a:endParaRPr lang="en-GB" dirty="0"/>
          </a:p>
          <a:p>
            <a:endParaRPr lang="en-GB" dirty="0"/>
          </a:p>
          <a:p>
            <a:r>
              <a:rPr lang="en-GB" dirty="0"/>
              <a:t>Rigour</a:t>
            </a:r>
          </a:p>
          <a:p>
            <a:r>
              <a:rPr lang="en-GB" dirty="0"/>
              <a:t>Independence/ lack of bias</a:t>
            </a:r>
          </a:p>
          <a:p>
            <a:r>
              <a:rPr lang="en-GB" dirty="0"/>
              <a:t>Ruling out other possible explanations for any changes</a:t>
            </a:r>
          </a:p>
        </p:txBody>
      </p:sp>
    </p:spTree>
    <p:extLst>
      <p:ext uri="{BB962C8B-B14F-4D97-AF65-F5344CB8AC3E}">
        <p14:creationId xmlns:p14="http://schemas.microsoft.com/office/powerpoint/2010/main" val="3206103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EE12E-E75D-F68A-F8BD-40B22C46FD5C}"/>
              </a:ext>
            </a:extLst>
          </p:cNvPr>
          <p:cNvSpPr>
            <a:spLocks noGrp="1"/>
          </p:cNvSpPr>
          <p:nvPr>
            <p:ph type="title"/>
          </p:nvPr>
        </p:nvSpPr>
        <p:spPr/>
        <p:txBody>
          <a:bodyPr/>
          <a:lstStyle/>
          <a:p>
            <a:r>
              <a:rPr lang="en-GB" dirty="0"/>
              <a:t>What research tells us about writing….</a:t>
            </a:r>
          </a:p>
        </p:txBody>
      </p:sp>
      <p:sp>
        <p:nvSpPr>
          <p:cNvPr id="3" name="Content Placeholder 2">
            <a:extLst>
              <a:ext uri="{FF2B5EF4-FFF2-40B4-BE49-F238E27FC236}">
                <a16:creationId xmlns:a16="http://schemas.microsoft.com/office/drawing/2014/main" id="{B1F2C07D-B804-098C-69F9-89C4125AC06B}"/>
              </a:ext>
            </a:extLst>
          </p:cNvPr>
          <p:cNvSpPr>
            <a:spLocks noGrp="1"/>
          </p:cNvSpPr>
          <p:nvPr>
            <p:ph idx="1"/>
          </p:nvPr>
        </p:nvSpPr>
        <p:spPr/>
        <p:txBody>
          <a:bodyPr>
            <a:normAutofit/>
          </a:bodyPr>
          <a:lstStyle/>
          <a:p>
            <a:pPr>
              <a:buFont typeface="Wingdings" panose="05000000000000000000" pitchFamily="2" charset="2"/>
              <a:buChar char="q"/>
            </a:pPr>
            <a:r>
              <a:rPr lang="en-GB" dirty="0"/>
              <a:t>Good writing involves:</a:t>
            </a:r>
          </a:p>
          <a:p>
            <a:pPr>
              <a:buFont typeface="Wingdings" panose="05000000000000000000" pitchFamily="2" charset="2"/>
              <a:buChar char="q"/>
            </a:pPr>
            <a:r>
              <a:rPr lang="en-GB" dirty="0"/>
              <a:t>Modelling</a:t>
            </a:r>
          </a:p>
          <a:p>
            <a:pPr>
              <a:buFont typeface="Wingdings" panose="05000000000000000000" pitchFamily="2" charset="2"/>
              <a:buChar char="q"/>
            </a:pPr>
            <a:r>
              <a:rPr lang="en-GB" dirty="0"/>
              <a:t>Joint construction</a:t>
            </a:r>
          </a:p>
          <a:p>
            <a:pPr>
              <a:buFont typeface="Wingdings" panose="05000000000000000000" pitchFamily="2" charset="2"/>
              <a:buChar char="q"/>
            </a:pPr>
            <a:r>
              <a:rPr lang="en-GB" dirty="0"/>
              <a:t>Independent construction</a:t>
            </a:r>
          </a:p>
          <a:p>
            <a:pPr>
              <a:buFont typeface="Wingdings" panose="05000000000000000000" pitchFamily="2" charset="2"/>
              <a:buChar char="q"/>
            </a:pPr>
            <a:r>
              <a:rPr lang="en-GB" dirty="0"/>
              <a:t>‘Spoken language forms a constraint, a ceiling not only on the ability to comprehend but also on the ability to write, beyond which literacy cannot progress.’ Mayhill and Fisher, 2010</a:t>
            </a:r>
          </a:p>
          <a:p>
            <a:pPr>
              <a:buFont typeface="Wingdings" panose="05000000000000000000" pitchFamily="2" charset="2"/>
              <a:buChar char="q"/>
            </a:pPr>
            <a:r>
              <a:rPr lang="en-GB" dirty="0"/>
              <a:t>https://www.google.co.uk/books/edition/Using_Talk_to_Support_Writing/WxdTxzFFpVoC?hl=en&amp;gbpv=1&amp;dq=myhill+and+fisher+2010&amp;pg=PP2&amp;printsec=frontcover</a:t>
            </a:r>
          </a:p>
        </p:txBody>
      </p:sp>
    </p:spTree>
    <p:extLst>
      <p:ext uri="{BB962C8B-B14F-4D97-AF65-F5344CB8AC3E}">
        <p14:creationId xmlns:p14="http://schemas.microsoft.com/office/powerpoint/2010/main" val="1957477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womans face&#10;&#10;Description generated with high confidence">
            <a:extLst>
              <a:ext uri="{FF2B5EF4-FFF2-40B4-BE49-F238E27FC236}">
                <a16:creationId xmlns:a16="http://schemas.microsoft.com/office/drawing/2014/main" id="{BB2FC45D-AFAA-4096-90C4-04BB40BB15E8}"/>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5225" b="89915" l="9943" r="89675">
                        <a14:foregroundMark x1="42256" y1="9356" x2="42256" y2="9356"/>
                        <a14:foregroundMark x1="42256" y1="9356" x2="42256" y2="9356"/>
                        <a14:foregroundMark x1="45698" y1="6318" x2="45698" y2="6318"/>
                        <a14:foregroundMark x1="47036" y1="5346" x2="47036" y2="5346"/>
                        <a14:backgroundMark x1="44551" y1="83597" x2="44551" y2="83597"/>
                        <a14:backgroundMark x1="43403" y1="86999" x2="43403" y2="86999"/>
                      </a14:backgroundRemoval>
                    </a14:imgEffect>
                  </a14:imgLayer>
                </a14:imgProps>
              </a:ext>
              <a:ext uri="{28A0092B-C50C-407E-A947-70E740481C1C}">
                <a14:useLocalDpi xmlns:a14="http://schemas.microsoft.com/office/drawing/2010/main" val="0"/>
              </a:ext>
            </a:extLst>
          </a:blip>
          <a:srcRect/>
          <a:stretch/>
        </p:blipFill>
        <p:spPr>
          <a:xfrm>
            <a:off x="3296819" y="2505661"/>
            <a:ext cx="2172377" cy="3749544"/>
          </a:xfrm>
          <a:prstGeom prst="rect">
            <a:avLst/>
          </a:prstGeom>
        </p:spPr>
      </p:pic>
      <p:sp>
        <p:nvSpPr>
          <p:cNvPr id="4" name="Rectangle 3">
            <a:extLst>
              <a:ext uri="{FF2B5EF4-FFF2-40B4-BE49-F238E27FC236}">
                <a16:creationId xmlns:a16="http://schemas.microsoft.com/office/drawing/2014/main" id="{45C56E1B-DC90-4604-BD51-3C2F00C851EC}"/>
              </a:ext>
            </a:extLst>
          </p:cNvPr>
          <p:cNvSpPr/>
          <p:nvPr/>
        </p:nvSpPr>
        <p:spPr>
          <a:xfrm>
            <a:off x="416767" y="1143877"/>
            <a:ext cx="2578543" cy="1938992"/>
          </a:xfrm>
          <a:prstGeom prst="rect">
            <a:avLst/>
          </a:prstGeom>
        </p:spPr>
        <p:txBody>
          <a:bodyPr wrap="square">
            <a:spAutoFit/>
          </a:bodyPr>
          <a:lstStyle/>
          <a:p>
            <a:r>
              <a:rPr lang="en-GB" sz="2400" b="1" dirty="0">
                <a:latin typeface="Arial" panose="020B0604020202020204" pitchFamily="34" charset="0"/>
                <a:cs typeface="Arial" panose="020B0604020202020204" pitchFamily="34" charset="0"/>
              </a:rPr>
              <a:t>Background theory: Systemic Functional Linguistics</a:t>
            </a:r>
          </a:p>
        </p:txBody>
      </p:sp>
      <p:sp>
        <p:nvSpPr>
          <p:cNvPr id="5" name="Rectangle 4">
            <a:extLst>
              <a:ext uri="{FF2B5EF4-FFF2-40B4-BE49-F238E27FC236}">
                <a16:creationId xmlns:a16="http://schemas.microsoft.com/office/drawing/2014/main" id="{60EC1B17-F40B-40F7-8813-84A5829B64EC}"/>
              </a:ext>
            </a:extLst>
          </p:cNvPr>
          <p:cNvSpPr/>
          <p:nvPr/>
        </p:nvSpPr>
        <p:spPr>
          <a:xfrm>
            <a:off x="170845" y="3087772"/>
            <a:ext cx="2851879" cy="2308324"/>
          </a:xfrm>
          <a:prstGeom prst="rect">
            <a:avLst/>
          </a:prstGeom>
        </p:spPr>
        <p:txBody>
          <a:bodyPr wrap="square">
            <a:spAutoFit/>
          </a:bodyPr>
          <a:lstStyle/>
          <a:p>
            <a:pPr marL="285750" indent="-285750">
              <a:buFont typeface="Arial" panose="020B0604020202020204" pitchFamily="34" charset="0"/>
              <a:buChar char="•"/>
            </a:pPr>
            <a:r>
              <a:rPr lang="en-GB" dirty="0"/>
              <a:t>Focuses on how language makes meaning rather than on a set of rules (that often don’t seem to work)</a:t>
            </a:r>
          </a:p>
          <a:p>
            <a:pPr marL="285750" indent="-285750">
              <a:buFont typeface="Arial" panose="020B0604020202020204" pitchFamily="34" charset="0"/>
              <a:buChar char="•"/>
            </a:pPr>
            <a:r>
              <a:rPr lang="en-GB" dirty="0"/>
              <a:t>Provides useful insights for supervisors supporting students</a:t>
            </a:r>
          </a:p>
        </p:txBody>
      </p:sp>
      <p:sp>
        <p:nvSpPr>
          <p:cNvPr id="6" name="Rectangle 5">
            <a:extLst>
              <a:ext uri="{FF2B5EF4-FFF2-40B4-BE49-F238E27FC236}">
                <a16:creationId xmlns:a16="http://schemas.microsoft.com/office/drawing/2014/main" id="{10A949B0-19B0-4FED-B77F-2E74E57705A7}"/>
              </a:ext>
            </a:extLst>
          </p:cNvPr>
          <p:cNvSpPr/>
          <p:nvPr/>
        </p:nvSpPr>
        <p:spPr>
          <a:xfrm>
            <a:off x="6208325" y="1268760"/>
            <a:ext cx="2328593" cy="1200329"/>
          </a:xfrm>
          <a:prstGeom prst="rect">
            <a:avLst/>
          </a:prstGeom>
        </p:spPr>
        <p:txBody>
          <a:bodyPr wrap="square">
            <a:spAutoFit/>
          </a:bodyPr>
          <a:lstStyle/>
          <a:p>
            <a:r>
              <a:rPr lang="en-GB" sz="2400" b="1" dirty="0">
                <a:latin typeface="Arial" panose="020B0604020202020204" pitchFamily="34" charset="0"/>
                <a:cs typeface="Arial" panose="020B0604020202020204" pitchFamily="34" charset="0"/>
              </a:rPr>
              <a:t>Genre Analysis and Pedagogy</a:t>
            </a:r>
          </a:p>
        </p:txBody>
      </p:sp>
      <p:sp>
        <p:nvSpPr>
          <p:cNvPr id="7" name="Rectangle 6">
            <a:extLst>
              <a:ext uri="{FF2B5EF4-FFF2-40B4-BE49-F238E27FC236}">
                <a16:creationId xmlns:a16="http://schemas.microsoft.com/office/drawing/2014/main" id="{243102F9-D903-45E3-81F5-F7740FBFFD17}"/>
              </a:ext>
            </a:extLst>
          </p:cNvPr>
          <p:cNvSpPr/>
          <p:nvPr/>
        </p:nvSpPr>
        <p:spPr>
          <a:xfrm>
            <a:off x="6084684" y="3082869"/>
            <a:ext cx="2693258" cy="2585323"/>
          </a:xfrm>
          <a:prstGeom prst="rect">
            <a:avLst/>
          </a:prstGeom>
        </p:spPr>
        <p:txBody>
          <a:bodyPr wrap="square">
            <a:spAutoFit/>
          </a:bodyPr>
          <a:lstStyle/>
          <a:p>
            <a:pPr marL="285750" indent="-285750">
              <a:buFont typeface="Arial" panose="020B0604020202020204" pitchFamily="34" charset="0"/>
              <a:buChar char="•"/>
            </a:pPr>
            <a:r>
              <a:rPr lang="en-GB" dirty="0"/>
              <a:t>Research students have a clear view of what they are trying to achieve with a text. It provides a vocabulary for talking about structure</a:t>
            </a:r>
          </a:p>
          <a:p>
            <a:pPr marL="285750" indent="-285750">
              <a:buFont typeface="Arial" panose="020B0604020202020204" pitchFamily="34" charset="0"/>
              <a:buChar char="•"/>
            </a:pPr>
            <a:r>
              <a:rPr lang="en-GB" dirty="0"/>
              <a:t>It provides a strategy for teaching structure</a:t>
            </a:r>
          </a:p>
        </p:txBody>
      </p:sp>
      <p:sp>
        <p:nvSpPr>
          <p:cNvPr id="8" name="Rectangle 7">
            <a:extLst>
              <a:ext uri="{FF2B5EF4-FFF2-40B4-BE49-F238E27FC236}">
                <a16:creationId xmlns:a16="http://schemas.microsoft.com/office/drawing/2014/main" id="{285CEE38-9987-4AAF-90AA-972424330233}"/>
              </a:ext>
            </a:extLst>
          </p:cNvPr>
          <p:cNvSpPr/>
          <p:nvPr/>
        </p:nvSpPr>
        <p:spPr>
          <a:xfrm>
            <a:off x="1552909" y="4694632"/>
            <a:ext cx="184731" cy="369332"/>
          </a:xfrm>
          <a:prstGeom prst="rect">
            <a:avLst/>
          </a:prstGeom>
        </p:spPr>
        <p:txBody>
          <a:bodyPr wrap="none">
            <a:spAutoFit/>
          </a:bodyPr>
          <a:lstStyle/>
          <a:p>
            <a:endParaRPr lang="en-GB" dirty="0"/>
          </a:p>
        </p:txBody>
      </p:sp>
      <p:sp>
        <p:nvSpPr>
          <p:cNvPr id="10" name="AutoShape 4" descr="Image result for curved arrow png">
            <a:extLst>
              <a:ext uri="{FF2B5EF4-FFF2-40B4-BE49-F238E27FC236}">
                <a16:creationId xmlns:a16="http://schemas.microsoft.com/office/drawing/2014/main" id="{D9DEA652-1AF8-4F2E-8187-0BA10C2BE40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rrow: Circular 12">
            <a:extLst>
              <a:ext uri="{FF2B5EF4-FFF2-40B4-BE49-F238E27FC236}">
                <a16:creationId xmlns:a16="http://schemas.microsoft.com/office/drawing/2014/main" id="{D2E3E979-649A-4DB6-BFDE-760114C19E35}"/>
              </a:ext>
            </a:extLst>
          </p:cNvPr>
          <p:cNvSpPr/>
          <p:nvPr/>
        </p:nvSpPr>
        <p:spPr>
          <a:xfrm>
            <a:off x="2587528" y="1601526"/>
            <a:ext cx="1524328" cy="1808269"/>
          </a:xfrm>
          <a:prstGeom prst="circularArrow">
            <a:avLst>
              <a:gd name="adj1" fmla="val 10735"/>
              <a:gd name="adj2" fmla="val 2264084"/>
              <a:gd name="adj3" fmla="val 19333537"/>
              <a:gd name="adj4" fmla="val 14880768"/>
              <a:gd name="adj5" fmla="val 21577"/>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Arrow: Circular 10">
            <a:extLst>
              <a:ext uri="{FF2B5EF4-FFF2-40B4-BE49-F238E27FC236}">
                <a16:creationId xmlns:a16="http://schemas.microsoft.com/office/drawing/2014/main" id="{7F04C0E8-8FD3-430C-AB74-4AC25C05F7C7}"/>
              </a:ext>
            </a:extLst>
          </p:cNvPr>
          <p:cNvSpPr/>
          <p:nvPr/>
        </p:nvSpPr>
        <p:spPr>
          <a:xfrm flipH="1">
            <a:off x="4683997" y="1566926"/>
            <a:ext cx="1524328" cy="1808269"/>
          </a:xfrm>
          <a:prstGeom prst="circularArrow">
            <a:avLst>
              <a:gd name="adj1" fmla="val 10735"/>
              <a:gd name="adj2" fmla="val 2264084"/>
              <a:gd name="adj3" fmla="val 19333537"/>
              <a:gd name="adj4" fmla="val 14880768"/>
              <a:gd name="adj5" fmla="val 21577"/>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43825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p:txBody>
          <a:bodyPr/>
          <a:lstStyle/>
          <a:p>
            <a:pPr algn="ctr"/>
            <a:r>
              <a:rPr lang="en-GB" i="1" dirty="0"/>
              <a:t>The writing process</a:t>
            </a:r>
          </a:p>
        </p:txBody>
      </p:sp>
      <p:sp>
        <p:nvSpPr>
          <p:cNvPr id="55299" name="Rectangle 3"/>
          <p:cNvSpPr>
            <a:spLocks noGrp="1"/>
          </p:cNvSpPr>
          <p:nvPr>
            <p:ph idx="1"/>
          </p:nvPr>
        </p:nvSpPr>
        <p:spPr>
          <a:xfrm>
            <a:off x="822960" y="1772816"/>
            <a:ext cx="7664063" cy="4144963"/>
          </a:xfrm>
        </p:spPr>
        <p:txBody>
          <a:bodyPr/>
          <a:lstStyle/>
          <a:p>
            <a:pPr algn="ctr">
              <a:lnSpc>
                <a:spcPct val="80000"/>
              </a:lnSpc>
            </a:pPr>
            <a:r>
              <a:rPr lang="en-GB" sz="1600" i="1" dirty="0"/>
              <a:t>Start</a:t>
            </a:r>
          </a:p>
          <a:p>
            <a:pPr algn="ctr">
              <a:lnSpc>
                <a:spcPct val="80000"/>
              </a:lnSpc>
            </a:pPr>
            <a:r>
              <a:rPr lang="en-GB" sz="1600" i="1" dirty="0"/>
              <a:t>Study the title</a:t>
            </a:r>
          </a:p>
          <a:p>
            <a:pPr algn="ctr">
              <a:lnSpc>
                <a:spcPct val="80000"/>
              </a:lnSpc>
            </a:pPr>
            <a:r>
              <a:rPr lang="en-GB" sz="1600" i="1" dirty="0"/>
              <a:t>Note the length and due date</a:t>
            </a:r>
          </a:p>
          <a:p>
            <a:pPr algn="ctr">
              <a:lnSpc>
                <a:spcPct val="80000"/>
              </a:lnSpc>
            </a:pPr>
            <a:r>
              <a:rPr lang="en-GB" sz="1600" i="1" dirty="0"/>
              <a:t>First thoughts/organisation</a:t>
            </a:r>
          </a:p>
          <a:p>
            <a:pPr algn="ctr">
              <a:lnSpc>
                <a:spcPct val="80000"/>
              </a:lnSpc>
            </a:pPr>
            <a:r>
              <a:rPr lang="en-GB" sz="1600" i="1" dirty="0"/>
              <a:t>encyclopaedias/specialised reference books/</a:t>
            </a:r>
          </a:p>
          <a:p>
            <a:pPr algn="ctr">
              <a:lnSpc>
                <a:spcPct val="80000"/>
              </a:lnSpc>
            </a:pPr>
            <a:r>
              <a:rPr lang="en-GB" sz="1600" i="1" dirty="0"/>
              <a:t>use library facilities/subject indexes/bibliographies/online journals</a:t>
            </a:r>
          </a:p>
          <a:p>
            <a:pPr algn="ctr">
              <a:lnSpc>
                <a:spcPct val="80000"/>
              </a:lnSpc>
            </a:pPr>
            <a:r>
              <a:rPr lang="en-GB" sz="1600" i="1" dirty="0"/>
              <a:t>take notes using cards</a:t>
            </a:r>
          </a:p>
          <a:p>
            <a:pPr algn="ctr">
              <a:lnSpc>
                <a:spcPct val="80000"/>
              </a:lnSpc>
            </a:pPr>
            <a:r>
              <a:rPr lang="en-GB" sz="1600" i="1" dirty="0"/>
              <a:t>arrange note cards</a:t>
            </a:r>
          </a:p>
          <a:p>
            <a:pPr algn="ctr">
              <a:lnSpc>
                <a:spcPct val="80000"/>
              </a:lnSpc>
            </a:pPr>
            <a:r>
              <a:rPr lang="en-GB" sz="1600" i="1" dirty="0"/>
              <a:t>make outline</a:t>
            </a:r>
          </a:p>
          <a:p>
            <a:pPr algn="ctr">
              <a:lnSpc>
                <a:spcPct val="80000"/>
              </a:lnSpc>
            </a:pPr>
            <a:r>
              <a:rPr lang="en-GB" sz="1600" i="1" dirty="0"/>
              <a:t>write essay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normAutofit/>
          </a:bodyPr>
          <a:lstStyle/>
          <a:p>
            <a:r>
              <a:rPr lang="en-US" i="1" dirty="0"/>
              <a:t>Signposting</a:t>
            </a:r>
            <a:br>
              <a:rPr lang="en-US" dirty="0"/>
            </a:br>
            <a:endParaRPr lang="en-US" dirty="0"/>
          </a:p>
        </p:txBody>
      </p:sp>
      <p:pic>
        <p:nvPicPr>
          <p:cNvPr id="26626" name="Content Placeholder 3"/>
          <p:cNvPicPr>
            <a:picLocks noGrp="1" noChangeAspect="1"/>
          </p:cNvPicPr>
          <p:nvPr>
            <p:ph idx="1"/>
          </p:nvPr>
        </p:nvPicPr>
        <p:blipFill>
          <a:blip r:embed="rId2"/>
          <a:stretch>
            <a:fillRect/>
          </a:stretch>
        </p:blipFill>
        <p:spPr>
          <a:xfrm>
            <a:off x="3889463" y="2930641"/>
            <a:ext cx="1409524" cy="1853968"/>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lang="en-GB" dirty="0"/>
              <a:t>Signposting</a:t>
            </a:r>
          </a:p>
        </p:txBody>
      </p:sp>
      <p:sp>
        <p:nvSpPr>
          <p:cNvPr id="27650" name="Content Placeholder 2"/>
          <p:cNvSpPr>
            <a:spLocks noGrp="1"/>
          </p:cNvSpPr>
          <p:nvPr>
            <p:ph idx="1"/>
          </p:nvPr>
        </p:nvSpPr>
        <p:spPr>
          <a:xfrm>
            <a:off x="1259633" y="1981200"/>
            <a:ext cx="7416824" cy="4144963"/>
          </a:xfrm>
        </p:spPr>
        <p:txBody>
          <a:bodyPr/>
          <a:lstStyle/>
          <a:p>
            <a:r>
              <a:rPr lang="en-US" sz="1800" i="1" dirty="0"/>
              <a:t>Always make good use of signposting so that the reader knows where they are as they make their journey through the text. This includes subheadings, numbering of points, listing devices ( firstly, secondly etc) phrases signaling changes (e.g. Another point I would like to emphasize is) and numbering of sections.</a:t>
            </a:r>
          </a:p>
          <a:p>
            <a:r>
              <a:rPr lang="en-US" sz="1800" i="1" dirty="0"/>
              <a:t>Begin with a clear statement of where the text is going and end with a summary of what was said.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220F8-0F22-328F-296D-EBF850674D88}"/>
              </a:ext>
            </a:extLst>
          </p:cNvPr>
          <p:cNvSpPr>
            <a:spLocks noGrp="1"/>
          </p:cNvSpPr>
          <p:nvPr>
            <p:ph type="title"/>
          </p:nvPr>
        </p:nvSpPr>
        <p:spPr/>
        <p:txBody>
          <a:bodyPr/>
          <a:lstStyle/>
          <a:p>
            <a:r>
              <a:rPr lang="en-GB" dirty="0"/>
              <a:t>Manchester Phrase bank</a:t>
            </a:r>
          </a:p>
        </p:txBody>
      </p:sp>
      <p:sp>
        <p:nvSpPr>
          <p:cNvPr id="3" name="Content Placeholder 2">
            <a:extLst>
              <a:ext uri="{FF2B5EF4-FFF2-40B4-BE49-F238E27FC236}">
                <a16:creationId xmlns:a16="http://schemas.microsoft.com/office/drawing/2014/main" id="{339EFCCF-229A-B986-A12D-F90782156CD5}"/>
              </a:ext>
            </a:extLst>
          </p:cNvPr>
          <p:cNvSpPr>
            <a:spLocks noGrp="1"/>
          </p:cNvSpPr>
          <p:nvPr>
            <p:ph idx="1"/>
          </p:nvPr>
        </p:nvSpPr>
        <p:spPr/>
        <p:txBody>
          <a:bodyPr>
            <a:normAutofit fontScale="55000" lnSpcReduction="20000"/>
          </a:bodyPr>
          <a:lstStyle/>
          <a:p>
            <a:r>
              <a:rPr lang="en-US" sz="2200" b="1" dirty="0"/>
              <a:t>Useful Phrases for Signalling Transitions</a:t>
            </a:r>
          </a:p>
          <a:p>
            <a:r>
              <a:rPr lang="en-US" sz="2200" b="1" dirty="0">
                <a:hlinkClick r:id="rId2"/>
              </a:rPr>
              <a:t>https://www.phrasebank.manchester.ac.uk/</a:t>
            </a:r>
            <a:endParaRPr lang="en-US" sz="2200" b="1" dirty="0"/>
          </a:p>
          <a:p>
            <a:r>
              <a:rPr lang="en-US" sz="2900" b="1" dirty="0"/>
              <a:t>Introducing a new topic or aspect of a topic </a:t>
            </a:r>
          </a:p>
          <a:p>
            <a:r>
              <a:rPr lang="en-US" sz="2900" dirty="0"/>
              <a:t>As regards X, ….</a:t>
            </a:r>
          </a:p>
          <a:p>
            <a:r>
              <a:rPr lang="en-US" sz="2900" dirty="0"/>
              <a:t>With respect to X,</a:t>
            </a:r>
          </a:p>
          <a:p>
            <a:r>
              <a:rPr lang="en-US" sz="2900" dirty="0"/>
              <a:t>With regard to X, …. </a:t>
            </a:r>
          </a:p>
          <a:p>
            <a:r>
              <a:rPr lang="en-US" sz="2900" dirty="0"/>
              <a:t>Regarding X, …. </a:t>
            </a:r>
          </a:p>
          <a:p>
            <a:r>
              <a:rPr lang="en-US" sz="2900" dirty="0"/>
              <a:t>As far as X is concerned, ….</a:t>
            </a:r>
          </a:p>
          <a:p>
            <a:r>
              <a:rPr lang="en-US" sz="2900" b="1" dirty="0"/>
              <a:t>Reintroducing a topic</a:t>
            </a:r>
          </a:p>
          <a:p>
            <a:r>
              <a:rPr lang="en-US" sz="2900" dirty="0"/>
              <a:t>As was pointed out in the introduction to this paper, .... </a:t>
            </a:r>
          </a:p>
          <a:p>
            <a:r>
              <a:rPr lang="en-US" sz="2900" dirty="0"/>
              <a:t>As was mentioned in the previous chapter, .... </a:t>
            </a:r>
          </a:p>
          <a:p>
            <a:r>
              <a:rPr lang="en-US" sz="2900" dirty="0"/>
              <a:t>As explained earlier, .... As described on the previous page, .... </a:t>
            </a:r>
            <a:endParaRPr lang="en-GB" dirty="0"/>
          </a:p>
        </p:txBody>
      </p:sp>
    </p:spTree>
    <p:extLst>
      <p:ext uri="{BB962C8B-B14F-4D97-AF65-F5344CB8AC3E}">
        <p14:creationId xmlns:p14="http://schemas.microsoft.com/office/powerpoint/2010/main" val="15861814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p:txBody>
          <a:bodyPr>
            <a:normAutofit/>
          </a:bodyPr>
          <a:lstStyle/>
          <a:p>
            <a:r>
              <a:rPr lang="en-US" i="1" dirty="0"/>
              <a:t>Paragraphs</a:t>
            </a:r>
            <a:br>
              <a:rPr lang="en-US" dirty="0"/>
            </a:br>
            <a:endParaRPr lang="en-US" dirty="0"/>
          </a:p>
        </p:txBody>
      </p:sp>
      <p:sp>
        <p:nvSpPr>
          <p:cNvPr id="28674" name="Content Placeholder 2"/>
          <p:cNvSpPr>
            <a:spLocks noGrp="1"/>
          </p:cNvSpPr>
          <p:nvPr>
            <p:ph idx="1"/>
          </p:nvPr>
        </p:nvSpPr>
        <p:spPr>
          <a:xfrm>
            <a:off x="683569" y="1981200"/>
            <a:ext cx="7704856" cy="4144963"/>
          </a:xfrm>
        </p:spPr>
        <p:txBody>
          <a:bodyPr/>
          <a:lstStyle/>
          <a:p>
            <a:r>
              <a:rPr lang="en-US" i="1" dirty="0"/>
              <a:t>Short paragraphs add to the clarity of a piece of writing.</a:t>
            </a:r>
          </a:p>
          <a:p>
            <a:r>
              <a:rPr lang="en-US" i="1" dirty="0"/>
              <a:t>A paragraph should develop one point; new ideas or issues probably merit their own paragraphs.</a:t>
            </a:r>
          </a:p>
          <a:p>
            <a:r>
              <a:rPr lang="en-US" i="1" dirty="0"/>
              <a:t>Make sure that the paragraphs flow logically from one to the next. The reader should be able to see a logical progression of thought and follow the logic of your argument. </a:t>
            </a:r>
          </a:p>
          <a:p>
            <a:endParaRPr lang="en-US" i="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br>
              <a:rPr lang="en-US" dirty="0"/>
            </a:br>
            <a:r>
              <a:rPr lang="en-US" i="1" dirty="0"/>
              <a:t>Syntax</a:t>
            </a:r>
          </a:p>
        </p:txBody>
      </p:sp>
      <p:sp>
        <p:nvSpPr>
          <p:cNvPr id="29698" name="Content Placeholder 2"/>
          <p:cNvSpPr>
            <a:spLocks noGrp="1"/>
          </p:cNvSpPr>
          <p:nvPr>
            <p:ph idx="1"/>
          </p:nvPr>
        </p:nvSpPr>
        <p:spPr>
          <a:xfrm>
            <a:off x="4283967" y="1981200"/>
            <a:ext cx="4176465" cy="4144963"/>
          </a:xfrm>
        </p:spPr>
        <p:txBody>
          <a:bodyPr/>
          <a:lstStyle/>
          <a:p>
            <a:r>
              <a:rPr lang="en-US" i="1" dirty="0"/>
              <a:t>Use short sentences.</a:t>
            </a:r>
          </a:p>
          <a:p>
            <a:r>
              <a:rPr lang="en-US" i="1" dirty="0"/>
              <a:t>More than 2 subsidiary clauses can be confusing!</a:t>
            </a:r>
          </a:p>
          <a:p>
            <a:r>
              <a:rPr lang="en-US" i="1" dirty="0"/>
              <a:t>If a sentence is three lines or more in length, it might be useful to split it.</a:t>
            </a:r>
          </a:p>
          <a:p>
            <a:r>
              <a:rPr lang="en-US" i="1" dirty="0"/>
              <a:t>Use short but precise words. This doesn’t mean that the style is simplistic. </a:t>
            </a:r>
          </a:p>
          <a:p>
            <a:r>
              <a:rPr lang="en-US" i="1" dirty="0"/>
              <a:t>Terminology and jargon should be explained where necessary.</a:t>
            </a:r>
          </a:p>
          <a:p>
            <a:endParaRPr lang="en-US" i="1" dirty="0"/>
          </a:p>
        </p:txBody>
      </p:sp>
      <p:sp>
        <p:nvSpPr>
          <p:cNvPr id="4" name="Content Placeholder 2"/>
          <p:cNvSpPr txBox="1">
            <a:spLocks/>
          </p:cNvSpPr>
          <p:nvPr/>
        </p:nvSpPr>
        <p:spPr bwMode="auto">
          <a:xfrm>
            <a:off x="107502" y="1981200"/>
            <a:ext cx="4176465"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r>
              <a:rPr kumimoji="0" lang="cy-GB" sz="2000" b="0" i="0" u="none" strike="noStrike" kern="1200" cap="none" spc="0" normalizeH="0" baseline="0" dirty="0">
                <a:ln>
                  <a:noFill/>
                </a:ln>
                <a:solidFill>
                  <a:srgbClr val="595959"/>
                </a:solidFill>
                <a:effectLst/>
                <a:uLnTx/>
                <a:uFillTx/>
                <a:latin typeface="+mn-lt"/>
                <a:ea typeface="+mn-ea"/>
                <a:cs typeface="+mn-cs"/>
              </a:rPr>
              <a:t>.</a:t>
            </a:r>
            <a:r>
              <a:rPr kumimoji="0" lang="cy-GB" sz="2000" b="0" i="0" u="none" strike="noStrike" kern="1200" cap="none" spc="0" normalizeH="0" dirty="0">
                <a:ln>
                  <a:noFill/>
                </a:ln>
                <a:solidFill>
                  <a:srgbClr val="595959"/>
                </a:solidFill>
                <a:effectLst/>
                <a:uLnTx/>
                <a:uFillTx/>
                <a:latin typeface="+mn-lt"/>
                <a:ea typeface="+mn-ea"/>
                <a:cs typeface="+mn-cs"/>
              </a:rPr>
              <a:t> </a:t>
            </a:r>
            <a:endParaRPr kumimoji="0" lang="cy-GB" sz="2000" b="0" i="0" u="none" strike="noStrike" kern="1200" cap="none" spc="0" normalizeH="0" baseline="0" dirty="0">
              <a:ln>
                <a:noFill/>
              </a:ln>
              <a:solidFill>
                <a:srgbClr val="595959"/>
              </a:solidFill>
              <a:effectLst/>
              <a:uLnTx/>
              <a:uFillTx/>
              <a:latin typeface="+mn-lt"/>
              <a:ea typeface="+mn-ea"/>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en-US" sz="3200" i="1" dirty="0"/>
              <a:t>Responding and being critical: assignment buddies!</a:t>
            </a:r>
          </a:p>
        </p:txBody>
      </p:sp>
      <p:sp>
        <p:nvSpPr>
          <p:cNvPr id="30722" name="Content Placeholder 2"/>
          <p:cNvSpPr>
            <a:spLocks noGrp="1"/>
          </p:cNvSpPr>
          <p:nvPr>
            <p:ph idx="1"/>
          </p:nvPr>
        </p:nvSpPr>
        <p:spPr>
          <a:xfrm>
            <a:off x="1132657" y="1981200"/>
            <a:ext cx="7543799" cy="4144963"/>
          </a:xfrm>
        </p:spPr>
        <p:txBody>
          <a:bodyPr/>
          <a:lstStyle/>
          <a:p>
            <a:r>
              <a:rPr lang="en-US" i="1" dirty="0"/>
              <a:t>One of the most helpful ways to develop your writing is to have a critical friend to respond to what you write.</a:t>
            </a:r>
          </a:p>
          <a:p>
            <a:r>
              <a:rPr lang="en-US" i="1" dirty="0"/>
              <a:t>Responding doesn’t mean criticizing negatively!</a:t>
            </a:r>
          </a:p>
          <a:p>
            <a:r>
              <a:rPr lang="en-US" i="1" dirty="0"/>
              <a:t>Being critical is not rubbishing someone else’s work.</a:t>
            </a:r>
          </a:p>
          <a:p>
            <a:r>
              <a:rPr lang="en-US" i="1" dirty="0"/>
              <a:t>Instead it is careful, considered, measured, even-handed and </a:t>
            </a:r>
          </a:p>
          <a:p>
            <a:r>
              <a:rPr lang="en-US" i="1" dirty="0"/>
              <a:t>( importantly) justified evaluation of their work.</a:t>
            </a:r>
          </a:p>
          <a:p>
            <a:r>
              <a:rPr lang="en-US" i="1" dirty="0"/>
              <a:t>Peer mentoring – watch this space </a:t>
            </a:r>
            <a:r>
              <a:rPr lang="en-US" i="1" dirty="0">
                <a:sym typeface="Wingdings" panose="05000000000000000000" pitchFamily="2" charset="2"/>
              </a:rPr>
              <a:t></a:t>
            </a:r>
            <a:endParaRPr lang="en-US" i="1" dirty="0"/>
          </a:p>
        </p:txBody>
      </p:sp>
      <p:sp>
        <p:nvSpPr>
          <p:cNvPr id="4" name="Content Placeholder 2"/>
          <p:cNvSpPr txBox="1">
            <a:spLocks/>
          </p:cNvSpPr>
          <p:nvPr/>
        </p:nvSpPr>
        <p:spPr bwMode="auto">
          <a:xfrm>
            <a:off x="251521" y="2060848"/>
            <a:ext cx="4176464"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28600" marR="0" lvl="0" indent="-228600" algn="l" defTabSz="914400" rtl="0" eaLnBrk="1" fontAlgn="base" latinLnBrk="0" hangingPunct="1">
              <a:lnSpc>
                <a:spcPct val="100000"/>
              </a:lnSpc>
              <a:spcBef>
                <a:spcPts val="2000"/>
              </a:spcBef>
              <a:spcAft>
                <a:spcPct val="0"/>
              </a:spcAft>
              <a:buClr>
                <a:schemeClr val="accent1"/>
              </a:buClr>
              <a:buSzPct val="75000"/>
              <a:buFont typeface="Wingdings" pitchFamily="2" charset="2"/>
              <a:buChar char="n"/>
              <a:tabLst/>
              <a:defRPr/>
            </a:pPr>
            <a:endParaRPr kumimoji="0" lang="cy-GB" sz="2000" b="0" i="0" u="none" strike="noStrike" kern="1200" cap="none" spc="0" normalizeH="0" baseline="0" noProof="0" dirty="0">
              <a:ln>
                <a:noFill/>
              </a:ln>
              <a:solidFill>
                <a:srgbClr val="595959"/>
              </a:solidFill>
              <a:effectLst/>
              <a:uLnTx/>
              <a:uFillTx/>
              <a:latin typeface="+mn-lt"/>
              <a:ea typeface="+mn-ea"/>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Further details:</a:t>
            </a:r>
            <a:br>
              <a:rPr lang="en-GB" dirty="0"/>
            </a:br>
            <a:r>
              <a:rPr lang="en-GB" dirty="0"/>
              <a:t>Dr Jessica Clapham SFHEA, FRSA.</a:t>
            </a:r>
          </a:p>
        </p:txBody>
      </p:sp>
      <p:sp>
        <p:nvSpPr>
          <p:cNvPr id="6" name="Rectangle 5"/>
          <p:cNvSpPr/>
          <p:nvPr/>
        </p:nvSpPr>
        <p:spPr>
          <a:xfrm>
            <a:off x="2717755" y="1916832"/>
            <a:ext cx="4572000" cy="3416320"/>
          </a:xfrm>
          <a:prstGeom prst="rect">
            <a:avLst/>
          </a:prstGeom>
        </p:spPr>
        <p:txBody>
          <a:bodyPr>
            <a:spAutoFit/>
          </a:bodyPr>
          <a:lstStyle/>
          <a:p>
            <a:r>
              <a:rPr lang="en-GB" dirty="0"/>
              <a:t>ELT Lead,</a:t>
            </a:r>
          </a:p>
          <a:p>
            <a:r>
              <a:rPr lang="en-GB" dirty="0"/>
              <a:t>Professional Doctorate &amp; MA TESOL Course Director,</a:t>
            </a:r>
          </a:p>
          <a:p>
            <a:r>
              <a:rPr lang="en-GB" dirty="0"/>
              <a:t>UWTSD,</a:t>
            </a:r>
          </a:p>
          <a:p>
            <a:r>
              <a:rPr lang="en-GB" dirty="0"/>
              <a:t>Lampeter.</a:t>
            </a:r>
          </a:p>
          <a:p>
            <a:r>
              <a:rPr lang="en-GB" dirty="0">
                <a:hlinkClick r:id="rId2"/>
              </a:rPr>
              <a:t>j.clapham@uwtsd.ac.uk</a:t>
            </a:r>
            <a:endParaRPr lang="en-GB" dirty="0"/>
          </a:p>
          <a:p>
            <a:endParaRPr lang="en-GB" dirty="0"/>
          </a:p>
          <a:p>
            <a:endParaRPr lang="en-GB" dirty="0"/>
          </a:p>
          <a:p>
            <a:r>
              <a:rPr lang="en-US" dirty="0"/>
              <a:t>Associate Researcher ESRC Bilingualism Centre, Linguistics Department, Bangor University.</a:t>
            </a:r>
          </a:p>
          <a:p>
            <a:r>
              <a:rPr lang="en-US" dirty="0">
                <a:hlinkClick r:id="rId3"/>
              </a:rPr>
              <a:t>https://www.bangor.ac.uk/addysg/Staffpages/</a:t>
            </a:r>
          </a:p>
          <a:p>
            <a:r>
              <a:rPr lang="en-US" dirty="0" err="1">
                <a:hlinkClick r:id="rId3"/>
              </a:rPr>
              <a:t>Jclapham.php.en</a:t>
            </a:r>
            <a:r>
              <a:rPr lang="en-US" dirty="0">
                <a:hlinkClick r:id="rId3"/>
              </a:rPr>
              <a:t> </a:t>
            </a:r>
            <a:r>
              <a:rPr lang="en-GB" dirty="0"/>
              <a:t>	</a:t>
            </a:r>
          </a:p>
        </p:txBody>
      </p:sp>
      <p:pic>
        <p:nvPicPr>
          <p:cNvPr id="7" name="Content Placeholder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832" y="1737361"/>
            <a:ext cx="1823070" cy="2664296"/>
          </a:xfrm>
          <a:prstGeom prst="rect">
            <a:avLst/>
          </a:prstGeom>
        </p:spPr>
      </p:pic>
      <p:sp>
        <p:nvSpPr>
          <p:cNvPr id="3" name="Content Placeholder 2">
            <a:extLst>
              <a:ext uri="{FF2B5EF4-FFF2-40B4-BE49-F238E27FC236}">
                <a16:creationId xmlns:a16="http://schemas.microsoft.com/office/drawing/2014/main" id="{B5559E72-A85B-EE9F-4F56-689B32AD82E1}"/>
              </a:ext>
            </a:extLst>
          </p:cNvPr>
          <p:cNvSpPr>
            <a:spLocks noGrp="1"/>
          </p:cNvSpPr>
          <p:nvPr>
            <p:ph idx="1"/>
          </p:nvPr>
        </p:nvSpPr>
        <p:spPr>
          <a:xfrm>
            <a:off x="611560" y="1737360"/>
            <a:ext cx="7709479" cy="3914799"/>
          </a:xfrm>
        </p:spPr>
        <p:txBody>
          <a:bodyPr/>
          <a:lstStyle/>
          <a:p>
            <a:pPr marL="0" indent="0">
              <a:buNone/>
            </a:pPr>
            <a:endParaRPr lang="en-GB" dirty="0"/>
          </a:p>
        </p:txBody>
      </p:sp>
    </p:spTree>
    <p:extLst>
      <p:ext uri="{BB962C8B-B14F-4D97-AF65-F5344CB8AC3E}">
        <p14:creationId xmlns:p14="http://schemas.microsoft.com/office/powerpoint/2010/main" val="26773782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r>
              <a:rPr lang="en-GB" i="1" dirty="0"/>
              <a:t>Useful reading and resources</a:t>
            </a:r>
          </a:p>
        </p:txBody>
      </p:sp>
      <p:sp>
        <p:nvSpPr>
          <p:cNvPr id="53251" name="Rectangle 3"/>
          <p:cNvSpPr>
            <a:spLocks noGrp="1"/>
          </p:cNvSpPr>
          <p:nvPr>
            <p:ph idx="1"/>
          </p:nvPr>
        </p:nvSpPr>
        <p:spPr>
          <a:xfrm>
            <a:off x="833119" y="1845734"/>
            <a:ext cx="7543801" cy="4023360"/>
          </a:xfrm>
        </p:spPr>
        <p:txBody>
          <a:bodyPr>
            <a:normAutofit/>
          </a:bodyPr>
          <a:lstStyle/>
          <a:p>
            <a:pPr marL="0" indent="0">
              <a:buNone/>
            </a:pPr>
            <a:r>
              <a:rPr lang="en-GB" dirty="0"/>
              <a:t> Dominic Wyse, 2007, The Good Writing Guide for Education Students, London, Sage.</a:t>
            </a:r>
            <a:br>
              <a:rPr lang="en-GB" dirty="0"/>
            </a:br>
            <a:br>
              <a:rPr lang="en-GB" dirty="0"/>
            </a:br>
            <a:r>
              <a:rPr lang="en-GB" dirty="0"/>
              <a:t> Burns and Sinfield (2008)  Essential Study Skills, London Sage  </a:t>
            </a:r>
            <a:endParaRPr lang="en-GB" i="1" dirty="0"/>
          </a:p>
          <a:p>
            <a:r>
              <a:rPr lang="en-GB" i="1" dirty="0"/>
              <a:t>Ethos e-thesis online service : </a:t>
            </a:r>
            <a:r>
              <a:rPr lang="en-GB" i="1" dirty="0">
                <a:hlinkClick r:id="rId2"/>
              </a:rPr>
              <a:t>https://ethos.bl.uk/Home.do</a:t>
            </a:r>
            <a:endParaRPr lang="en-GB" i="1" dirty="0"/>
          </a:p>
          <a:p>
            <a:r>
              <a:rPr lang="en-GB" i="1" dirty="0"/>
              <a:t>Bloom’s taxonomy: </a:t>
            </a:r>
            <a:r>
              <a:rPr lang="en-GB" i="1" dirty="0">
                <a:hlinkClick r:id="rId3"/>
              </a:rPr>
              <a:t>https://tips.uark.edu/using-blooms-taxonomy/</a:t>
            </a:r>
            <a:endParaRPr lang="en-GB" i="1" dirty="0"/>
          </a:p>
          <a:p>
            <a:r>
              <a:rPr lang="en-GB" i="1" dirty="0"/>
              <a:t>SQ3R </a:t>
            </a:r>
            <a:r>
              <a:rPr lang="en-GB" i="1" dirty="0">
                <a:hlinkClick r:id="rId4"/>
              </a:rPr>
              <a:t>https://www.kibin.com/essay-writing-blog/wp-content/uploads/2018/03/SQ3R-Method.jpg</a:t>
            </a:r>
            <a:endParaRPr lang="en-GB" i="1" dirty="0"/>
          </a:p>
          <a:p>
            <a:r>
              <a:rPr lang="en-GB" i="1" dirty="0"/>
              <a:t>Problem purpose statements </a:t>
            </a:r>
          </a:p>
          <a:p>
            <a:r>
              <a:rPr lang="en-GB" i="1" dirty="0">
                <a:hlinkClick r:id="rId5"/>
              </a:rPr>
              <a:t>https://www.beyondphdcoaching.com/dissertation/dissertation-problem-statement/</a:t>
            </a:r>
            <a:endParaRPr lang="en-GB" i="1" dirty="0"/>
          </a:p>
          <a:p>
            <a:endParaRPr lang="en-GB" i="1" dirty="0"/>
          </a:p>
          <a:p>
            <a:endParaRPr lang="en-GB" i="1" dirty="0"/>
          </a:p>
          <a:p>
            <a:endParaRPr lang="en-GB" i="1" dirty="0"/>
          </a:p>
          <a:p>
            <a:endParaRPr lang="en-GB" i="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a:xfrm>
            <a:off x="498475" y="260648"/>
            <a:ext cx="7556500" cy="1116012"/>
          </a:xfrm>
        </p:spPr>
        <p:txBody>
          <a:bodyPr>
            <a:normAutofit fontScale="90000"/>
          </a:bodyPr>
          <a:lstStyle/>
          <a:p>
            <a:br>
              <a:rPr lang="en-GB" dirty="0"/>
            </a:br>
            <a:r>
              <a:rPr lang="en-GB" i="1" dirty="0"/>
              <a:t>Research skills</a:t>
            </a:r>
          </a:p>
        </p:txBody>
      </p:sp>
      <p:sp>
        <p:nvSpPr>
          <p:cNvPr id="54275" name="Rectangle 3"/>
          <p:cNvSpPr>
            <a:spLocks noGrp="1"/>
          </p:cNvSpPr>
          <p:nvPr>
            <p:ph idx="1"/>
          </p:nvPr>
        </p:nvSpPr>
        <p:spPr>
          <a:xfrm>
            <a:off x="498475" y="1376660"/>
            <a:ext cx="7556500" cy="4144963"/>
          </a:xfrm>
        </p:spPr>
        <p:txBody>
          <a:bodyPr>
            <a:normAutofit fontScale="25000" lnSpcReduction="20000"/>
          </a:bodyPr>
          <a:lstStyle/>
          <a:p>
            <a:pPr>
              <a:lnSpc>
                <a:spcPct val="80000"/>
              </a:lnSpc>
            </a:pPr>
            <a:endParaRPr lang="en-GB" sz="1600" i="1" dirty="0"/>
          </a:p>
          <a:p>
            <a:pPr>
              <a:lnSpc>
                <a:spcPct val="80000"/>
              </a:lnSpc>
            </a:pPr>
            <a:endParaRPr lang="en-GB" sz="1600" dirty="0"/>
          </a:p>
          <a:p>
            <a:pPr>
              <a:lnSpc>
                <a:spcPct val="80000"/>
              </a:lnSpc>
            </a:pPr>
            <a:br>
              <a:rPr lang="en-GB" sz="6400" dirty="0"/>
            </a:br>
            <a:r>
              <a:rPr lang="en-GB" sz="6400" dirty="0"/>
              <a:t>Bell, J., (2005) Doing Your Research Project. 3rd ed. Open University Press, Buckingham.</a:t>
            </a:r>
          </a:p>
          <a:p>
            <a:pPr>
              <a:lnSpc>
                <a:spcPct val="80000"/>
              </a:lnSpc>
            </a:pPr>
            <a:r>
              <a:rPr lang="en-GB" sz="6400" dirty="0"/>
              <a:t>Denscombe, M., (2007), The Good Research Guide, Open University Press, Milton Keynes</a:t>
            </a:r>
          </a:p>
          <a:p>
            <a:pPr>
              <a:lnSpc>
                <a:spcPct val="80000"/>
              </a:lnSpc>
            </a:pPr>
            <a:r>
              <a:rPr lang="en-GB" sz="6400" dirty="0"/>
              <a:t>Oliver P., (2008), Writing your Thesis, London, Sage.</a:t>
            </a:r>
          </a:p>
          <a:p>
            <a:pPr>
              <a:lnSpc>
                <a:spcPct val="80000"/>
              </a:lnSpc>
            </a:pPr>
            <a:r>
              <a:rPr lang="en-GB" sz="6400" dirty="0"/>
              <a:t>Punch, K. (2016) Developing Effective Research Proposals London: Sage </a:t>
            </a:r>
            <a:endParaRPr lang="en-US" sz="6400" dirty="0"/>
          </a:p>
          <a:p>
            <a:pPr>
              <a:lnSpc>
                <a:spcPct val="80000"/>
              </a:lnSpc>
            </a:pPr>
            <a:r>
              <a:rPr lang="en-GB" sz="6400" dirty="0"/>
              <a:t>Punch, K. (2014) Introduction to Research Methods in Education London: Sage</a:t>
            </a:r>
          </a:p>
          <a:p>
            <a:pPr>
              <a:lnSpc>
                <a:spcPct val="80000"/>
              </a:lnSpc>
            </a:pPr>
            <a:r>
              <a:rPr lang="en-GB" sz="6400" dirty="0"/>
              <a:t>Piantanida and Garman, (2009), The Qualitative Dissertation. Sage</a:t>
            </a:r>
          </a:p>
          <a:p>
            <a:pPr>
              <a:lnSpc>
                <a:spcPct val="80000"/>
              </a:lnSpc>
            </a:pPr>
            <a:r>
              <a:rPr lang="en-GB" sz="6400" dirty="0"/>
              <a:t>Robson, C .(2011) Real World Research Oxford: Blackwell</a:t>
            </a:r>
          </a:p>
          <a:p>
            <a:pPr>
              <a:lnSpc>
                <a:spcPct val="80000"/>
              </a:lnSpc>
            </a:pPr>
            <a:r>
              <a:rPr lang="en-GB" sz="6400" dirty="0"/>
              <a:t>Thomas, G., (2009) How to do your Research Project, Sage. </a:t>
            </a:r>
          </a:p>
          <a:p>
            <a:pPr>
              <a:lnSpc>
                <a:spcPct val="80000"/>
              </a:lnSpc>
            </a:pPr>
            <a:endParaRPr lang="en-GB" sz="6400" dirty="0"/>
          </a:p>
          <a:p>
            <a:pPr>
              <a:lnSpc>
                <a:spcPct val="80000"/>
              </a:lnSpc>
            </a:pPr>
            <a:endParaRPr lang="en-US" sz="6400" dirty="0"/>
          </a:p>
          <a:p>
            <a:pPr>
              <a:lnSpc>
                <a:spcPct val="80000"/>
              </a:lnSpc>
            </a:pPr>
            <a:r>
              <a:rPr lang="en-GB" sz="6400" dirty="0"/>
              <a:t> </a:t>
            </a:r>
          </a:p>
          <a:p>
            <a:pPr>
              <a:lnSpc>
                <a:spcPct val="80000"/>
              </a:lnSpc>
            </a:pPr>
            <a:r>
              <a:rPr lang="en-GB" sz="4400" dirty="0"/>
              <a:t> </a:t>
            </a:r>
            <a:r>
              <a:rPr lang="en-GB" sz="4400"/>
              <a:t>JJC update13.11.25 Dr  </a:t>
            </a:r>
            <a:r>
              <a:rPr lang="en-GB" sz="4400" dirty="0"/>
              <a:t>Jessica Clapham</a:t>
            </a:r>
          </a:p>
        </p:txBody>
      </p:sp>
    </p:spTree>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420</TotalTime>
  <Words>2357</Words>
  <Application>Microsoft Office PowerPoint</Application>
  <PresentationFormat>On-screen Show (4:3)</PresentationFormat>
  <Paragraphs>204</Paragraphs>
  <Slides>36</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Arial</vt:lpstr>
      <vt:lpstr>Calibre</vt:lpstr>
      <vt:lpstr>Calibri</vt:lpstr>
      <vt:lpstr>Calibri Light</vt:lpstr>
      <vt:lpstr>Roboto</vt:lpstr>
      <vt:lpstr>tahoma</vt:lpstr>
      <vt:lpstr>Times New Roman</vt:lpstr>
      <vt:lpstr>Wingdings</vt:lpstr>
      <vt:lpstr>Retrospect</vt:lpstr>
      <vt:lpstr>Academic Writing and Critical Thinking  Dr Jessica Clapham MA TESOL Programme Director Institute of Education and Humanities, Carmarthen campus.</vt:lpstr>
      <vt:lpstr>An introduction to Academic Writing &amp;  Q and A</vt:lpstr>
      <vt:lpstr> ARE YOU … ( note in the chat)</vt:lpstr>
      <vt:lpstr>Agenda for today:</vt:lpstr>
      <vt:lpstr>The features of academic writing</vt:lpstr>
      <vt:lpstr>What is academic writing?</vt:lpstr>
      <vt:lpstr>Comparing academic and personal writing styles</vt:lpstr>
      <vt:lpstr>Criticality</vt:lpstr>
      <vt:lpstr>Bloom’s Taxonomy</vt:lpstr>
      <vt:lpstr>Using Bloom’s Taxonomy</vt:lpstr>
      <vt:lpstr>Positionality</vt:lpstr>
      <vt:lpstr>Is your idea clear?</vt:lpstr>
      <vt:lpstr> Is your writing style clear?</vt:lpstr>
      <vt:lpstr>What’s missing?</vt:lpstr>
      <vt:lpstr>Demistify writing</vt:lpstr>
      <vt:lpstr>Demistifying writing</vt:lpstr>
      <vt:lpstr>SQ3R Method</vt:lpstr>
      <vt:lpstr>What makes a good research problem?</vt:lpstr>
      <vt:lpstr>The design process….</vt:lpstr>
      <vt:lpstr>Literature review</vt:lpstr>
      <vt:lpstr>Finding the literature</vt:lpstr>
      <vt:lpstr>Searching electronic databases</vt:lpstr>
      <vt:lpstr>Next steps</vt:lpstr>
      <vt:lpstr>Evaluating the quality of  studies</vt:lpstr>
      <vt:lpstr>What research tells us about writing….</vt:lpstr>
      <vt:lpstr>PowerPoint Presentation</vt:lpstr>
      <vt:lpstr>The writing process</vt:lpstr>
      <vt:lpstr>Signposting </vt:lpstr>
      <vt:lpstr>Signposting</vt:lpstr>
      <vt:lpstr>Manchester Phrase bank</vt:lpstr>
      <vt:lpstr>Paragraphs </vt:lpstr>
      <vt:lpstr> Syntax</vt:lpstr>
      <vt:lpstr>Responding and being critical: assignment buddies!</vt:lpstr>
      <vt:lpstr>Further details: Dr Jessica Clapham SFHEA, FRSA.</vt:lpstr>
      <vt:lpstr>Useful reading and resources</vt:lpstr>
      <vt:lpstr> Research skills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Academic Writing</dc:title>
  <dc:creator>Sean Clapham</dc:creator>
  <cp:lastModifiedBy>Jessica Clapham</cp:lastModifiedBy>
  <cp:revision>53</cp:revision>
  <cp:lastPrinted>2012-11-06T17:08:56Z</cp:lastPrinted>
  <dcterms:created xsi:type="dcterms:W3CDTF">2010-09-28T16:46:41Z</dcterms:created>
  <dcterms:modified xsi:type="dcterms:W3CDTF">2025-11-13T11:19:28Z</dcterms:modified>
</cp:coreProperties>
</file>