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78" r:id="rId3"/>
    <p:sldId id="279" r:id="rId4"/>
  </p:sldIdLst>
  <p:sldSz cx="10440988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244">
          <p15:clr>
            <a:srgbClr val="A4A3A4"/>
          </p15:clr>
        </p15:guide>
        <p15:guide id="3" pos="3289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>
      <p:cViewPr varScale="1">
        <p:scale>
          <a:sx n="77" d="100"/>
          <a:sy n="77" d="100"/>
        </p:scale>
        <p:origin x="834" y="90"/>
      </p:cViewPr>
      <p:guideLst>
        <p:guide orient="horz" pos="2160"/>
        <p:guide pos="3244"/>
        <p:guide pos="3289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3075" y="2130427"/>
            <a:ext cx="887484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6149" y="3886200"/>
            <a:ext cx="7308691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766" y="4406902"/>
            <a:ext cx="887484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4766" y="2906713"/>
            <a:ext cx="887484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22050" y="1600202"/>
            <a:ext cx="461143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07503" y="1600202"/>
            <a:ext cx="4611436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2049" y="1535113"/>
            <a:ext cx="461325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049" y="2174875"/>
            <a:ext cx="461325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03878" y="1535113"/>
            <a:ext cx="4615062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03878" y="2174875"/>
            <a:ext cx="4615062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050" y="273050"/>
            <a:ext cx="34350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2137" y="273052"/>
            <a:ext cx="5836802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22050" y="1435102"/>
            <a:ext cx="34350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6506" y="4800600"/>
            <a:ext cx="6264593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046506" y="612775"/>
            <a:ext cx="6264593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46506" y="5367338"/>
            <a:ext cx="6264593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569717" y="274640"/>
            <a:ext cx="2349222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22050" y="274640"/>
            <a:ext cx="687365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2050" y="274638"/>
            <a:ext cx="939689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22050" y="1600202"/>
            <a:ext cx="939689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22051" y="6356352"/>
            <a:ext cx="24362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10/10/2018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67338" y="6356352"/>
            <a:ext cx="330631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82709" y="6356352"/>
            <a:ext cx="24362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714356"/>
            <a:ext cx="10440988" cy="584775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Glucose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dirty="0"/>
              <a:t>is in food. It is digested by the small intestine.</a:t>
            </a:r>
          </a:p>
          <a:p>
            <a:endParaRPr lang="en-GB" sz="2200" b="1" dirty="0"/>
          </a:p>
          <a:p>
            <a:r>
              <a:rPr lang="en-GB" sz="2200" b="1" dirty="0"/>
              <a:t>Glucose diffuses from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small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intestine</a:t>
            </a:r>
            <a:r>
              <a:rPr lang="en-GB" sz="2200" b="1" dirty="0"/>
              <a:t>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This causes blood glucose levels to rise.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pancreas</a:t>
            </a:r>
            <a:r>
              <a:rPr lang="en-GB" sz="2200" b="1" dirty="0"/>
              <a:t> produces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insulin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Insulin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store glucose.</a:t>
            </a:r>
          </a:p>
          <a:p>
            <a:endParaRPr lang="en-GB" sz="2200" b="1" dirty="0"/>
          </a:p>
          <a:p>
            <a:r>
              <a:rPr lang="en-GB" sz="2200" b="1" dirty="0"/>
              <a:t>Glucose is converted into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glycogen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Other cells take in glucose for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respiration</a:t>
            </a:r>
            <a:r>
              <a:rPr lang="en-GB" sz="2200" b="1" dirty="0"/>
              <a:t>, to release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energy</a:t>
            </a:r>
            <a:r>
              <a:rPr lang="en-GB" sz="2200" b="1" dirty="0"/>
              <a:t>.</a:t>
            </a:r>
          </a:p>
          <a:p>
            <a:endParaRPr lang="en-GB" sz="2200" b="1" dirty="0"/>
          </a:p>
          <a:p>
            <a:r>
              <a:rPr lang="en-GB" sz="2200" b="1" dirty="0"/>
              <a:t>If blood glucose levels are too low the pancreas releases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glucagon</a:t>
            </a:r>
            <a:r>
              <a:rPr lang="en-GB" sz="2200" b="1" u="sng" dirty="0">
                <a:solidFill>
                  <a:srgbClr val="00B050"/>
                </a:solidFill>
              </a:rPr>
              <a:t>.</a:t>
            </a:r>
          </a:p>
          <a:p>
            <a:endParaRPr lang="en-GB" sz="2200" b="1" u="sng" dirty="0">
              <a:solidFill>
                <a:srgbClr val="00B050"/>
              </a:solidFill>
            </a:endParaRPr>
          </a:p>
          <a:p>
            <a:r>
              <a:rPr lang="en-GB" sz="2200" b="1" dirty="0"/>
              <a:t>This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convert glycogen into glucose.</a:t>
            </a:r>
          </a:p>
          <a:p>
            <a:endParaRPr lang="en-GB" sz="2200" b="1" dirty="0"/>
          </a:p>
          <a:p>
            <a:r>
              <a:rPr lang="en-GB" sz="2200" b="1" dirty="0"/>
              <a:t>And to release glucose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dirty="0"/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0"/>
            <a:ext cx="10440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rgbClr val="00B050"/>
                </a:solidFill>
              </a:rPr>
              <a:t>Blood Glucose Control</a:t>
            </a:r>
            <a:br>
              <a:rPr lang="en-GB" b="1" u="sng" dirty="0"/>
            </a:br>
            <a:r>
              <a:rPr lang="en-GB" b="1" u="sng" dirty="0"/>
              <a:t>Use the keywords below to complete the sentences. Some words may be used more than once.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5221288" y="3072372"/>
            <a:ext cx="52197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liver</a:t>
            </a:r>
            <a:r>
              <a:rPr lang="en-GB" sz="2400" b="1" dirty="0"/>
              <a:t> 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glycogen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respiration</a:t>
            </a: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energy</a:t>
            </a:r>
            <a:endParaRPr lang="en-GB" sz="2400" b="1" u="sng" dirty="0">
              <a:solidFill>
                <a:srgbClr val="FF0000"/>
              </a:solidFill>
            </a:endParaRP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small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  <a:r>
              <a:rPr lang="en-GB" sz="2400" b="1" u="sng" dirty="0">
                <a:solidFill>
                  <a:srgbClr val="FF0000"/>
                </a:solidFill>
              </a:rPr>
              <a:t>intestine</a:t>
            </a:r>
            <a:r>
              <a:rPr lang="en-GB" sz="2400" b="1" dirty="0"/>
              <a:t> 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glucose</a:t>
            </a:r>
            <a:r>
              <a:rPr lang="en-GB" sz="2400" b="1" dirty="0">
                <a:solidFill>
                  <a:srgbClr val="FF0000"/>
                </a:solidFill>
              </a:rPr>
              <a:t> 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blood</a:t>
            </a:r>
          </a:p>
          <a:p>
            <a:pPr algn="r"/>
            <a:r>
              <a:rPr lang="en-GB" sz="2400" b="1" dirty="0">
                <a:solidFill>
                  <a:srgbClr val="FF0000"/>
                </a:solidFill>
              </a:rPr>
              <a:t>pancreas</a:t>
            </a:r>
            <a:r>
              <a:rPr lang="en-GB" sz="2400" b="1" dirty="0"/>
              <a:t> 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insulin</a:t>
            </a:r>
          </a:p>
          <a:p>
            <a:pPr algn="r"/>
            <a:r>
              <a:rPr lang="en-GB" sz="2400" b="1" u="sng" dirty="0">
                <a:solidFill>
                  <a:srgbClr val="FF0000"/>
                </a:solidFill>
              </a:rPr>
              <a:t>glucagon</a:t>
            </a:r>
            <a:endParaRPr lang="en-GB" sz="2400" b="1" dirty="0"/>
          </a:p>
        </p:txBody>
      </p:sp>
      <p:pic>
        <p:nvPicPr>
          <p:cNvPr id="6" name="Picture 6" descr="Image result for liver pancrea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35204" y="714356"/>
            <a:ext cx="2005784" cy="22860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2487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714356"/>
            <a:ext cx="10440988" cy="584775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Glucose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dirty="0"/>
              <a:t>is in food. It is digested by the small intestine.</a:t>
            </a:r>
          </a:p>
          <a:p>
            <a:endParaRPr lang="en-GB" sz="2200" b="1" dirty="0"/>
          </a:p>
          <a:p>
            <a:r>
              <a:rPr lang="en-GB" sz="2200" b="1" dirty="0"/>
              <a:t>Glucose diffuses from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small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intestine</a:t>
            </a:r>
            <a:r>
              <a:rPr lang="en-GB" sz="2200" b="1" dirty="0"/>
              <a:t>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This causes blood glucose levels to rise.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pancreas</a:t>
            </a:r>
            <a:r>
              <a:rPr lang="en-GB" sz="2200" b="1" dirty="0"/>
              <a:t> produces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insulin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Insulin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store glucose.</a:t>
            </a:r>
          </a:p>
          <a:p>
            <a:endParaRPr lang="en-GB" sz="2200" b="1" dirty="0"/>
          </a:p>
          <a:p>
            <a:r>
              <a:rPr lang="en-GB" sz="2200" b="1" dirty="0"/>
              <a:t>Glucose is converted into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glycogen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Other cells take in glucose for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respiration</a:t>
            </a:r>
            <a:r>
              <a:rPr lang="en-GB" sz="2200" b="1" dirty="0"/>
              <a:t>, to release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energy</a:t>
            </a:r>
            <a:r>
              <a:rPr lang="en-GB" sz="2200" b="1" dirty="0"/>
              <a:t>.</a:t>
            </a:r>
          </a:p>
          <a:p>
            <a:endParaRPr lang="en-GB" sz="2200" b="1" dirty="0"/>
          </a:p>
          <a:p>
            <a:r>
              <a:rPr lang="en-GB" sz="2200" b="1" dirty="0"/>
              <a:t>If blood glucose levels are too low the pancreas releases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glucagon</a:t>
            </a:r>
            <a:r>
              <a:rPr lang="en-GB" sz="2200" b="1" u="sng" dirty="0">
                <a:solidFill>
                  <a:srgbClr val="00B050"/>
                </a:solidFill>
              </a:rPr>
              <a:t>.</a:t>
            </a:r>
          </a:p>
          <a:p>
            <a:endParaRPr lang="en-GB" sz="2200" b="1" u="sng" dirty="0">
              <a:solidFill>
                <a:srgbClr val="00B050"/>
              </a:solidFill>
            </a:endParaRPr>
          </a:p>
          <a:p>
            <a:r>
              <a:rPr lang="en-GB" sz="2200" b="1" dirty="0"/>
              <a:t>This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convert glycogen into glucose.</a:t>
            </a:r>
          </a:p>
          <a:p>
            <a:endParaRPr lang="en-GB" sz="2200" b="1" dirty="0"/>
          </a:p>
          <a:p>
            <a:r>
              <a:rPr lang="en-GB" sz="2200" b="1" dirty="0"/>
              <a:t>And to release glucose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dirty="0"/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0"/>
            <a:ext cx="10440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rgbClr val="00B050"/>
                </a:solidFill>
              </a:rPr>
              <a:t>Blood Glucose Control</a:t>
            </a:r>
          </a:p>
          <a:p>
            <a:pPr algn="ctr"/>
            <a:r>
              <a:rPr lang="en-GB" b="1" u="sng" dirty="0"/>
              <a:t>Complete the sentences. Some of the keywords have been provided. Others you will have to guess.</a:t>
            </a:r>
          </a:p>
        </p:txBody>
      </p:sp>
      <p:sp>
        <p:nvSpPr>
          <p:cNvPr id="5" name="Rectangle 4"/>
          <p:cNvSpPr/>
          <p:nvPr/>
        </p:nvSpPr>
        <p:spPr>
          <a:xfrm>
            <a:off x="5221288" y="3786190"/>
            <a:ext cx="52197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/>
            <a:r>
              <a:rPr lang="en-GB" sz="2800" b="1" u="sng" dirty="0">
                <a:solidFill>
                  <a:srgbClr val="FF0000"/>
                </a:solidFill>
              </a:rPr>
              <a:t>liver</a:t>
            </a:r>
            <a:r>
              <a:rPr lang="en-GB" sz="2800" b="1" dirty="0"/>
              <a:t> </a:t>
            </a:r>
          </a:p>
          <a:p>
            <a:pPr algn="r"/>
            <a:r>
              <a:rPr lang="en-GB" sz="2800" b="1" u="sng" dirty="0">
                <a:solidFill>
                  <a:srgbClr val="FF0000"/>
                </a:solidFill>
              </a:rPr>
              <a:t>glycogen</a:t>
            </a:r>
          </a:p>
          <a:p>
            <a:pPr algn="r"/>
            <a:r>
              <a:rPr lang="en-GB" sz="2800" b="1" u="sng" dirty="0">
                <a:solidFill>
                  <a:srgbClr val="FF0000"/>
                </a:solidFill>
              </a:rPr>
              <a:t>respiration</a:t>
            </a:r>
          </a:p>
          <a:p>
            <a:pPr algn="r"/>
            <a:r>
              <a:rPr lang="en-GB" sz="2800" b="1" dirty="0">
                <a:solidFill>
                  <a:srgbClr val="FF0000"/>
                </a:solidFill>
              </a:rPr>
              <a:t>energy</a:t>
            </a:r>
            <a:endParaRPr lang="en-GB" sz="2800" b="1" u="sng" dirty="0">
              <a:solidFill>
                <a:srgbClr val="FF0000"/>
              </a:solidFill>
            </a:endParaRPr>
          </a:p>
          <a:p>
            <a:pPr algn="r"/>
            <a:r>
              <a:rPr lang="en-GB" sz="2800" b="1" u="sng" dirty="0">
                <a:solidFill>
                  <a:srgbClr val="FF0000"/>
                </a:solidFill>
              </a:rPr>
              <a:t>small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en-GB" sz="2800" b="1" u="sng" dirty="0">
                <a:solidFill>
                  <a:srgbClr val="FF0000"/>
                </a:solidFill>
              </a:rPr>
              <a:t>intestine</a:t>
            </a:r>
            <a:r>
              <a:rPr lang="en-GB" sz="2800" b="1" dirty="0"/>
              <a:t> </a:t>
            </a:r>
          </a:p>
        </p:txBody>
      </p:sp>
      <p:pic>
        <p:nvPicPr>
          <p:cNvPr id="6" name="Picture 6" descr="Image result for liver pancrea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435204" y="714356"/>
            <a:ext cx="2005784" cy="22860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248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714356"/>
            <a:ext cx="10440988" cy="5847755"/>
          </a:xfrm>
          <a:prstGeom prst="rect">
            <a:avLst/>
          </a:prstGeom>
          <a:ln>
            <a:noFill/>
          </a:ln>
        </p:spPr>
        <p:txBody>
          <a:bodyPr wrap="square">
            <a:spAutoFit/>
          </a:bodyPr>
          <a:lstStyle/>
          <a:p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Glucose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dirty="0"/>
              <a:t>is in food. It is digested by the small intestine.</a:t>
            </a:r>
          </a:p>
          <a:p>
            <a:endParaRPr lang="en-GB" sz="2200" b="1" dirty="0"/>
          </a:p>
          <a:p>
            <a:r>
              <a:rPr lang="en-GB" sz="2200" b="1" dirty="0"/>
              <a:t>Glucose diffuses from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small</a:t>
            </a:r>
            <a:r>
              <a:rPr lang="en-GB" sz="2200" b="1" dirty="0">
                <a:solidFill>
                  <a:srgbClr val="FF0000"/>
                </a:solidFill>
              </a:rPr>
              <a:t>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intestine</a:t>
            </a:r>
            <a:r>
              <a:rPr lang="en-GB" sz="2200" b="1" dirty="0"/>
              <a:t>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This causes blood glucose levels to rise.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pancreas</a:t>
            </a:r>
            <a:r>
              <a:rPr lang="en-GB" sz="2200" b="1" dirty="0"/>
              <a:t> produces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insulin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Insulin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store glucose.</a:t>
            </a:r>
          </a:p>
          <a:p>
            <a:endParaRPr lang="en-GB" sz="2200" b="1" dirty="0"/>
          </a:p>
          <a:p>
            <a:r>
              <a:rPr lang="en-GB" sz="2200" b="1" dirty="0"/>
              <a:t>Glucose is converted into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glycogen</a:t>
            </a:r>
            <a:r>
              <a:rPr lang="en-GB" sz="2200" b="1" u="sng" dirty="0">
                <a:solidFill>
                  <a:srgbClr val="FF0000"/>
                </a:solidFill>
              </a:rPr>
              <a:t>.</a:t>
            </a:r>
          </a:p>
          <a:p>
            <a:endParaRPr lang="en-GB" sz="2200" b="1" u="sng" dirty="0">
              <a:solidFill>
                <a:srgbClr val="FF0000"/>
              </a:solidFill>
            </a:endParaRPr>
          </a:p>
          <a:p>
            <a:r>
              <a:rPr lang="en-GB" sz="2200" b="1" dirty="0"/>
              <a:t>Other cells take in glucose for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respiration</a:t>
            </a:r>
            <a:r>
              <a:rPr lang="en-GB" sz="2200" b="1" dirty="0"/>
              <a:t>, to release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energy</a:t>
            </a:r>
            <a:r>
              <a:rPr lang="en-GB" sz="2200" b="1" dirty="0"/>
              <a:t>.</a:t>
            </a:r>
          </a:p>
          <a:p>
            <a:endParaRPr lang="en-GB" sz="2200" b="1" dirty="0"/>
          </a:p>
          <a:p>
            <a:r>
              <a:rPr lang="en-GB" sz="2200" b="1" dirty="0"/>
              <a:t>If blood glucose levels are too low the pancreas releases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glucagon</a:t>
            </a:r>
            <a:r>
              <a:rPr lang="en-GB" sz="2200" b="1" u="sng" dirty="0">
                <a:solidFill>
                  <a:srgbClr val="00B050"/>
                </a:solidFill>
              </a:rPr>
              <a:t>.</a:t>
            </a:r>
          </a:p>
          <a:p>
            <a:endParaRPr lang="en-GB" sz="2200" b="1" u="sng" dirty="0">
              <a:solidFill>
                <a:srgbClr val="00B050"/>
              </a:solidFill>
            </a:endParaRPr>
          </a:p>
          <a:p>
            <a:r>
              <a:rPr lang="en-GB" sz="2200" b="1" dirty="0"/>
              <a:t>This causes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liver</a:t>
            </a:r>
            <a:r>
              <a:rPr lang="en-GB" sz="2200" b="1" dirty="0"/>
              <a:t> and muscles to convert glycogen into glucose.</a:t>
            </a:r>
          </a:p>
          <a:p>
            <a:endParaRPr lang="en-GB" sz="2200" b="1" dirty="0"/>
          </a:p>
          <a:p>
            <a:r>
              <a:rPr lang="en-GB" sz="2200" b="1" dirty="0"/>
              <a:t>And to release glucose into the </a:t>
            </a:r>
            <a:r>
              <a:rPr lang="en-GB" sz="2200" b="1" u="sng" dirty="0">
                <a:solidFill>
                  <a:schemeClr val="bg1"/>
                </a:solidFill>
                <a:uFill>
                  <a:solidFill>
                    <a:schemeClr val="tx1">
                      <a:lumMod val="95000"/>
                      <a:lumOff val="5000"/>
                    </a:schemeClr>
                  </a:solidFill>
                </a:uFill>
              </a:rPr>
              <a:t>blood</a:t>
            </a:r>
            <a:r>
              <a:rPr lang="en-GB" sz="2200" b="1" dirty="0"/>
              <a:t>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0" y="0"/>
            <a:ext cx="104409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>
                <a:solidFill>
                  <a:srgbClr val="00B050"/>
                </a:solidFill>
              </a:rPr>
              <a:t>Blood Glucose Control</a:t>
            </a:r>
          </a:p>
          <a:p>
            <a:pPr algn="ctr"/>
            <a:r>
              <a:rPr lang="en-GB" b="1" u="sng" dirty="0"/>
              <a:t>Complete the sentences</a:t>
            </a:r>
          </a:p>
        </p:txBody>
      </p:sp>
      <p:pic>
        <p:nvPicPr>
          <p:cNvPr id="6" name="Picture 6" descr="Image result for liver pancreas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92328" y="1214422"/>
            <a:ext cx="2148660" cy="2928958"/>
          </a:xfrm>
          <a:prstGeom prst="rect">
            <a:avLst/>
          </a:prstGeom>
          <a:noFill/>
        </p:spPr>
      </p:pic>
      <p:pic>
        <p:nvPicPr>
          <p:cNvPr id="7" name="Picture 14" descr="Image result for pancrea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507414" y="4643446"/>
            <a:ext cx="1933574" cy="102791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2487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1715</TotalTime>
  <Words>336</Words>
  <Application>Microsoft Office PowerPoint</Application>
  <PresentationFormat>Custom</PresentationFormat>
  <Paragraphs>71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Zaheed</dc:creator>
  <cp:lastModifiedBy>Felicity Page</cp:lastModifiedBy>
  <cp:revision>47</cp:revision>
  <dcterms:created xsi:type="dcterms:W3CDTF">2006-08-16T00:00:00Z</dcterms:created>
  <dcterms:modified xsi:type="dcterms:W3CDTF">2018-10-10T09:06:27Z</dcterms:modified>
</cp:coreProperties>
</file>