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40"/>
  </p:notesMasterIdLst>
  <p:sldIdLst>
    <p:sldId id="256" r:id="rId20"/>
    <p:sldId id="263" r:id="rId21"/>
    <p:sldId id="264" r:id="rId22"/>
    <p:sldId id="265" r:id="rId23"/>
    <p:sldId id="267" r:id="rId24"/>
    <p:sldId id="281" r:id="rId25"/>
    <p:sldId id="266" r:id="rId26"/>
    <p:sldId id="268" r:id="rId27"/>
    <p:sldId id="269" r:id="rId28"/>
    <p:sldId id="270" r:id="rId29"/>
    <p:sldId id="275" r:id="rId30"/>
    <p:sldId id="274" r:id="rId31"/>
    <p:sldId id="271" r:id="rId32"/>
    <p:sldId id="282" r:id="rId33"/>
    <p:sldId id="285" r:id="rId34"/>
    <p:sldId id="279" r:id="rId35"/>
    <p:sldId id="277" r:id="rId36"/>
    <p:sldId id="276" r:id="rId37"/>
    <p:sldId id="257" r:id="rId38"/>
    <p:sldId id="278"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94811"/>
  </p:normalViewPr>
  <p:slideViewPr>
    <p:cSldViewPr snapToGrid="0" snapToObjects="1">
      <p:cViewPr varScale="1">
        <p:scale>
          <a:sx n="106" d="100"/>
          <a:sy n="106" d="100"/>
        </p:scale>
        <p:origin x="1686"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1.xml"/><Relationship Id="rId29" Type="http://schemas.openxmlformats.org/officeDocument/2006/relationships/slide" Target="slides/slide10.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1/18/2022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1/18/2022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1/18/2022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1/18/2022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12.xml"/><Relationship Id="rId1" Type="http://schemas.openxmlformats.org/officeDocument/2006/relationships/video" Target="https://www.youtube.com/embed/-dvFb2vC7_Y?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12.xml"/><Relationship Id="rId1" Type="http://schemas.openxmlformats.org/officeDocument/2006/relationships/video" Target="https://www.youtube.com/embed/bsQBSVJoV04?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12.xml"/><Relationship Id="rId1" Type="http://schemas.openxmlformats.org/officeDocument/2006/relationships/video" Target="https://www.youtube.com/embed/fuKNaGhZE2Y?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12.xml"/><Relationship Id="rId1" Type="http://schemas.openxmlformats.org/officeDocument/2006/relationships/video" Target="https://www.youtube.com/embed/mvnDlbfqp9s?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www.thephoneician.com/" TargetMode="External"/><Relationship Id="rId3" Type="http://schemas.openxmlformats.org/officeDocument/2006/relationships/hyperlink" Target="http://www.hotelgeysir.is/" TargetMode="External"/><Relationship Id="rId7" Type="http://schemas.openxmlformats.org/officeDocument/2006/relationships/hyperlink" Target="http://www.palehall.co.uk/" TargetMode="External"/><Relationship Id="rId2" Type="http://schemas.openxmlformats.org/officeDocument/2006/relationships/hyperlink" Target="http://www.starislandbahamas.net/" TargetMode="External"/><Relationship Id="rId1" Type="http://schemas.openxmlformats.org/officeDocument/2006/relationships/slideLayout" Target="../slideLayouts/slideLayout14.xml"/><Relationship Id="rId6" Type="http://schemas.openxmlformats.org/officeDocument/2006/relationships/hyperlink" Target="http://www.chewtonglen.com/" TargetMode="External"/><Relationship Id="rId5" Type="http://schemas.openxmlformats.org/officeDocument/2006/relationships/hyperlink" Target="http://www.fijiresort.com/" TargetMode="External"/><Relationship Id="rId4" Type="http://schemas.openxmlformats.org/officeDocument/2006/relationships/hyperlink" Target="http://www.garonga.com/" TargetMode="External"/><Relationship Id="rId9" Type="http://schemas.openxmlformats.org/officeDocument/2006/relationships/hyperlink" Target="http://www.iveaghgardenhotel.ie/"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12.xml"/><Relationship Id="rId1" Type="http://schemas.openxmlformats.org/officeDocument/2006/relationships/video" Target="https://www.youtube.com/embed/-86dxGI-q74?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DD85A-C2CB-47B3-8009-9CDC129B9251}"/>
              </a:ext>
            </a:extLst>
          </p:cNvPr>
          <p:cNvSpPr>
            <a:spLocks noGrp="1"/>
          </p:cNvSpPr>
          <p:nvPr>
            <p:ph type="title"/>
          </p:nvPr>
        </p:nvSpPr>
        <p:spPr>
          <a:xfrm>
            <a:off x="384285" y="2453489"/>
            <a:ext cx="3880287" cy="975511"/>
          </a:xfrm>
        </p:spPr>
        <p:txBody>
          <a:bodyPr/>
          <a:lstStyle/>
          <a:p>
            <a:r>
              <a:rPr lang="en-GB" dirty="0"/>
              <a:t>Environmental design.</a:t>
            </a:r>
          </a:p>
        </p:txBody>
      </p:sp>
    </p:spTree>
    <p:extLst>
      <p:ext uri="{BB962C8B-B14F-4D97-AF65-F5344CB8AC3E}">
        <p14:creationId xmlns:p14="http://schemas.microsoft.com/office/powerpoint/2010/main" val="1044888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69992-6ECE-4FD4-B6BE-22798DD84887}"/>
              </a:ext>
            </a:extLst>
          </p:cNvPr>
          <p:cNvSpPr>
            <a:spLocks noGrp="1"/>
          </p:cNvSpPr>
          <p:nvPr>
            <p:ph type="title"/>
          </p:nvPr>
        </p:nvSpPr>
        <p:spPr>
          <a:xfrm>
            <a:off x="542925" y="1760451"/>
            <a:ext cx="8058149" cy="3607785"/>
          </a:xfrm>
        </p:spPr>
        <p:txBody>
          <a:bodyPr/>
          <a:lstStyle/>
          <a:p>
            <a:r>
              <a:rPr lang="en-GB" sz="2000" dirty="0"/>
              <a:t>Many businesses would agree that they have a fundamental role to play in engaging their employees in actions that support environmental, economic and social well being in the workplace and to some extent at home.</a:t>
            </a:r>
            <a:br>
              <a:rPr lang="en-GB" sz="2000" dirty="0"/>
            </a:br>
            <a:br>
              <a:rPr lang="en-GB" sz="2000" dirty="0"/>
            </a:br>
            <a:r>
              <a:rPr lang="en-GB" sz="2000" dirty="0"/>
              <a:t>Many would however disagree that is it their role to actively influence customer behaviour to favour sustainable choices.</a:t>
            </a:r>
            <a:br>
              <a:rPr lang="en-GB" sz="2000" dirty="0"/>
            </a:br>
            <a:br>
              <a:rPr lang="en-GB" sz="2000" dirty="0"/>
            </a:br>
            <a:r>
              <a:rPr lang="en-GB" sz="2000" dirty="0"/>
              <a:t>They would argue that this is a role for government and third sector- organisations</a:t>
            </a:r>
            <a:r>
              <a:rPr lang="en-GB" dirty="0"/>
              <a:t>.  </a:t>
            </a:r>
            <a:br>
              <a:rPr lang="en-GB" dirty="0"/>
            </a:br>
            <a:br>
              <a:rPr lang="en-GB" dirty="0"/>
            </a:br>
            <a:r>
              <a:rPr lang="en-GB" dirty="0"/>
              <a:t>                                                        </a:t>
            </a:r>
            <a:r>
              <a:rPr lang="en-GB" sz="1600" dirty="0"/>
              <a:t>Hawkins &amp; </a:t>
            </a:r>
            <a:r>
              <a:rPr lang="en-GB" sz="1600" dirty="0" err="1"/>
              <a:t>Bohdanowicz</a:t>
            </a:r>
            <a:r>
              <a:rPr lang="en-GB" sz="1600" dirty="0"/>
              <a:t> (2012)</a:t>
            </a:r>
          </a:p>
        </p:txBody>
      </p:sp>
    </p:spTree>
    <p:extLst>
      <p:ext uri="{BB962C8B-B14F-4D97-AF65-F5344CB8AC3E}">
        <p14:creationId xmlns:p14="http://schemas.microsoft.com/office/powerpoint/2010/main" val="3956657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8EB46-10F6-44D4-BF2B-0086935A4ABA}"/>
              </a:ext>
            </a:extLst>
          </p:cNvPr>
          <p:cNvSpPr>
            <a:spLocks noGrp="1"/>
          </p:cNvSpPr>
          <p:nvPr>
            <p:ph type="title"/>
          </p:nvPr>
        </p:nvSpPr>
        <p:spPr>
          <a:xfrm>
            <a:off x="542925" y="1814996"/>
            <a:ext cx="8058149" cy="3228008"/>
          </a:xfrm>
        </p:spPr>
        <p:txBody>
          <a:bodyPr/>
          <a:lstStyle/>
          <a:p>
            <a:r>
              <a:rPr lang="en-GB" sz="1800" dirty="0"/>
              <a:t> </a:t>
            </a:r>
            <a:r>
              <a:rPr lang="en-GB" sz="2000" dirty="0"/>
              <a:t>‘ A new paradigm for both brand communication and design innovation is required. This will invite customers to participate in the creative process within a framework of global core brand concepts. </a:t>
            </a:r>
            <a:br>
              <a:rPr lang="en-GB" sz="2000" dirty="0"/>
            </a:br>
            <a:br>
              <a:rPr lang="en-GB" sz="2000" dirty="0"/>
            </a:br>
            <a:r>
              <a:rPr lang="en-GB" sz="2000" dirty="0"/>
              <a:t>In this way, real communities will grow around the brands. A brand will no longer grow because of how well it is controlled, but because of how well it is shared. Of paramount importance will be the way in which brands traditions and practices relate to contemporary concerns such as wellbeing, work-life balance, community security and environmental protection’ </a:t>
            </a:r>
            <a:br>
              <a:rPr lang="en-GB" sz="2000" dirty="0"/>
            </a:br>
            <a:br>
              <a:rPr lang="en-GB" sz="1800" dirty="0"/>
            </a:br>
            <a:r>
              <a:rPr lang="en-GB" sz="1800" dirty="0"/>
              <a:t>                                                                                   </a:t>
            </a:r>
            <a:r>
              <a:rPr lang="en-GB" sz="1600" dirty="0" err="1"/>
              <a:t>Bendell</a:t>
            </a:r>
            <a:r>
              <a:rPr lang="en-GB" sz="1600" dirty="0"/>
              <a:t> &amp; </a:t>
            </a:r>
            <a:r>
              <a:rPr lang="en-GB" sz="1600" dirty="0" err="1"/>
              <a:t>Kleanthous</a:t>
            </a:r>
            <a:r>
              <a:rPr lang="en-GB" sz="1600" dirty="0"/>
              <a:t> (2007)</a:t>
            </a:r>
          </a:p>
        </p:txBody>
      </p:sp>
    </p:spTree>
    <p:extLst>
      <p:ext uri="{BB962C8B-B14F-4D97-AF65-F5344CB8AC3E}">
        <p14:creationId xmlns:p14="http://schemas.microsoft.com/office/powerpoint/2010/main" val="2893079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CD63-00A7-4E24-9F4E-8F8500536C45}"/>
              </a:ext>
            </a:extLst>
          </p:cNvPr>
          <p:cNvSpPr>
            <a:spLocks noGrp="1"/>
          </p:cNvSpPr>
          <p:nvPr>
            <p:ph type="title"/>
          </p:nvPr>
        </p:nvSpPr>
        <p:spPr>
          <a:xfrm>
            <a:off x="447659" y="2158805"/>
            <a:ext cx="8270828" cy="2413196"/>
          </a:xfrm>
        </p:spPr>
        <p:txBody>
          <a:bodyPr/>
          <a:lstStyle/>
          <a:p>
            <a:r>
              <a:rPr lang="en-GB" sz="2000" dirty="0"/>
              <a:t>‘In a world that is getting hot, flat and crowded, the task of creating the tools, systems, energy sources and ethics that will allow the planet to grow in cleaner, more sustainable ways is going to be the biggest challenge of our lifetime’</a:t>
            </a:r>
            <a:r>
              <a:rPr lang="en-GB" dirty="0"/>
              <a:t>. </a:t>
            </a:r>
            <a:br>
              <a:rPr lang="en-GB" dirty="0"/>
            </a:br>
            <a:br>
              <a:rPr lang="en-GB" dirty="0"/>
            </a:br>
            <a:r>
              <a:rPr lang="en-GB" dirty="0"/>
              <a:t>                                                                       </a:t>
            </a:r>
            <a:r>
              <a:rPr lang="en-GB" sz="1600" dirty="0"/>
              <a:t>Friedman (2008)</a:t>
            </a:r>
          </a:p>
        </p:txBody>
      </p:sp>
    </p:spTree>
    <p:extLst>
      <p:ext uri="{BB962C8B-B14F-4D97-AF65-F5344CB8AC3E}">
        <p14:creationId xmlns:p14="http://schemas.microsoft.com/office/powerpoint/2010/main" val="823267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AEA85-A85A-4502-84EC-59EAC1746F3E}"/>
              </a:ext>
            </a:extLst>
          </p:cNvPr>
          <p:cNvSpPr>
            <a:spLocks noGrp="1"/>
          </p:cNvSpPr>
          <p:nvPr>
            <p:ph type="title"/>
          </p:nvPr>
        </p:nvSpPr>
        <p:spPr>
          <a:xfrm>
            <a:off x="542925" y="1625107"/>
            <a:ext cx="8058149" cy="3607785"/>
          </a:xfrm>
        </p:spPr>
        <p:txBody>
          <a:bodyPr/>
          <a:lstStyle/>
          <a:p>
            <a:r>
              <a:rPr lang="en-GB" dirty="0"/>
              <a:t>What types of activities do you think could influence the impact we as an industry make on the environment?</a:t>
            </a:r>
            <a:br>
              <a:rPr lang="en-GB" dirty="0"/>
            </a:br>
            <a:br>
              <a:rPr lang="en-GB" dirty="0"/>
            </a:br>
            <a:br>
              <a:rPr lang="en-GB" dirty="0"/>
            </a:br>
            <a:r>
              <a:rPr lang="en-GB" dirty="0"/>
              <a:t>Take 10 minutes to list some ideas… we’ll discuss these further on after we’ve viewed some video content.</a:t>
            </a:r>
            <a:br>
              <a:rPr lang="en-GB" dirty="0"/>
            </a:br>
            <a:br>
              <a:rPr lang="en-GB" dirty="0"/>
            </a:br>
            <a:r>
              <a:rPr lang="en-GB" dirty="0"/>
              <a:t>Please watch the videos carefully as you will be asked for your feedback on this… lets make our conversation matter today.</a:t>
            </a:r>
          </a:p>
        </p:txBody>
      </p:sp>
    </p:spTree>
    <p:extLst>
      <p:ext uri="{BB962C8B-B14F-4D97-AF65-F5344CB8AC3E}">
        <p14:creationId xmlns:p14="http://schemas.microsoft.com/office/powerpoint/2010/main" val="1825784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Green Architecture Saving the World | Visiting Sustainable Buildings from Across the Planet">
            <a:hlinkClick r:id="" action="ppaction://media"/>
            <a:extLst>
              <a:ext uri="{FF2B5EF4-FFF2-40B4-BE49-F238E27FC236}">
                <a16:creationId xmlns:a16="http://schemas.microsoft.com/office/drawing/2014/main" id="{51CB672F-7F80-47C4-8378-EC4E92C2639D}"/>
              </a:ext>
            </a:extLst>
          </p:cNvPr>
          <p:cNvPicPr>
            <a:picLocks noGrp="1" noRot="1" noChangeAspect="1"/>
          </p:cNvPicPr>
          <p:nvPr>
            <p:ph idx="1"/>
            <a:videoFile r:link="rId1"/>
          </p:nvPr>
        </p:nvPicPr>
        <p:blipFill>
          <a:blip r:embed="rId3"/>
          <a:stretch>
            <a:fillRect/>
          </a:stretch>
        </p:blipFill>
        <p:spPr>
          <a:xfrm>
            <a:off x="0" y="0"/>
            <a:ext cx="9144000" cy="5993394"/>
          </a:xfrm>
          <a:prstGeom prst="rect">
            <a:avLst/>
          </a:prstGeom>
        </p:spPr>
      </p:pic>
    </p:spTree>
    <p:extLst>
      <p:ext uri="{BB962C8B-B14F-4D97-AF65-F5344CB8AC3E}">
        <p14:creationId xmlns:p14="http://schemas.microsoft.com/office/powerpoint/2010/main" val="830300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0023F-3AE0-4D03-A714-66FAF6A543F8}"/>
              </a:ext>
            </a:extLst>
          </p:cNvPr>
          <p:cNvSpPr>
            <a:spLocks noGrp="1"/>
          </p:cNvSpPr>
          <p:nvPr>
            <p:ph type="title"/>
          </p:nvPr>
        </p:nvSpPr>
        <p:spPr/>
        <p:txBody>
          <a:bodyPr/>
          <a:lstStyle/>
          <a:p>
            <a:r>
              <a:rPr lang="en-GB" dirty="0"/>
              <a:t>We’ve just seen brilliant buildings having been created from innovative design…. What appealed to you?</a:t>
            </a:r>
          </a:p>
        </p:txBody>
      </p:sp>
      <p:pic>
        <p:nvPicPr>
          <p:cNvPr id="3" name="Picture 2">
            <a:extLst>
              <a:ext uri="{FF2B5EF4-FFF2-40B4-BE49-F238E27FC236}">
                <a16:creationId xmlns:a16="http://schemas.microsoft.com/office/drawing/2014/main" id="{E3E463FE-765E-4890-AAC1-272A41ED3FE7}"/>
              </a:ext>
            </a:extLst>
          </p:cNvPr>
          <p:cNvPicPr>
            <a:picLocks noChangeAspect="1"/>
          </p:cNvPicPr>
          <p:nvPr/>
        </p:nvPicPr>
        <p:blipFill>
          <a:blip r:embed="rId2"/>
          <a:stretch>
            <a:fillRect/>
          </a:stretch>
        </p:blipFill>
        <p:spPr>
          <a:xfrm>
            <a:off x="2186206" y="2372249"/>
            <a:ext cx="4454305" cy="2835908"/>
          </a:xfrm>
          <a:prstGeom prst="rect">
            <a:avLst/>
          </a:prstGeom>
        </p:spPr>
      </p:pic>
    </p:spTree>
    <p:extLst>
      <p:ext uri="{BB962C8B-B14F-4D97-AF65-F5344CB8AC3E}">
        <p14:creationId xmlns:p14="http://schemas.microsoft.com/office/powerpoint/2010/main" val="3301160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10 Eco-Friendly Building Materials | Sustainable Design">
            <a:hlinkClick r:id="" action="ppaction://media"/>
            <a:extLst>
              <a:ext uri="{FF2B5EF4-FFF2-40B4-BE49-F238E27FC236}">
                <a16:creationId xmlns:a16="http://schemas.microsoft.com/office/drawing/2014/main" id="{0FA49B96-A39A-4AE8-BEA0-6EAF0D732F9F}"/>
              </a:ext>
            </a:extLst>
          </p:cNvPr>
          <p:cNvPicPr>
            <a:picLocks noGrp="1" noRot="1" noChangeAspect="1"/>
          </p:cNvPicPr>
          <p:nvPr>
            <p:ph idx="1"/>
            <a:videoFile r:link="rId1"/>
          </p:nvPr>
        </p:nvPicPr>
        <p:blipFill>
          <a:blip r:embed="rId3"/>
          <a:stretch>
            <a:fillRect/>
          </a:stretch>
        </p:blipFill>
        <p:spPr>
          <a:xfrm>
            <a:off x="0" y="0"/>
            <a:ext cx="9144000" cy="6002448"/>
          </a:xfrm>
          <a:prstGeom prst="rect">
            <a:avLst/>
          </a:prstGeom>
        </p:spPr>
      </p:pic>
    </p:spTree>
    <p:extLst>
      <p:ext uri="{BB962C8B-B14F-4D97-AF65-F5344CB8AC3E}">
        <p14:creationId xmlns:p14="http://schemas.microsoft.com/office/powerpoint/2010/main" val="1109375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6C523-7A2F-4317-89E4-033B26491367}"/>
              </a:ext>
            </a:extLst>
          </p:cNvPr>
          <p:cNvSpPr>
            <a:spLocks noGrp="1"/>
          </p:cNvSpPr>
          <p:nvPr>
            <p:ph type="title"/>
          </p:nvPr>
        </p:nvSpPr>
        <p:spPr>
          <a:xfrm>
            <a:off x="542925" y="1337051"/>
            <a:ext cx="8058149" cy="3607785"/>
          </a:xfrm>
        </p:spPr>
        <p:txBody>
          <a:bodyPr/>
          <a:lstStyle/>
          <a:p>
            <a:r>
              <a:rPr lang="en-GB" sz="2000" dirty="0"/>
              <a:t>With the different building materials, we have just seen, think about how hotels and restaurants may be built in the future to reduce the negative impact of irresponsible building…</a:t>
            </a:r>
            <a:br>
              <a:rPr lang="en-GB" sz="2000" dirty="0"/>
            </a:br>
            <a:br>
              <a:rPr lang="en-GB" sz="2000" dirty="0"/>
            </a:br>
            <a:r>
              <a:rPr lang="en-GB" sz="2000" dirty="0"/>
              <a:t>What do you think could be a quick fix?...</a:t>
            </a:r>
          </a:p>
        </p:txBody>
      </p:sp>
      <p:pic>
        <p:nvPicPr>
          <p:cNvPr id="3" name="Picture 2">
            <a:extLst>
              <a:ext uri="{FF2B5EF4-FFF2-40B4-BE49-F238E27FC236}">
                <a16:creationId xmlns:a16="http://schemas.microsoft.com/office/drawing/2014/main" id="{0EBED99A-04A6-4BF0-8E57-1925263C82F0}"/>
              </a:ext>
            </a:extLst>
          </p:cNvPr>
          <p:cNvPicPr>
            <a:picLocks noChangeAspect="1"/>
          </p:cNvPicPr>
          <p:nvPr/>
        </p:nvPicPr>
        <p:blipFill>
          <a:blip r:embed="rId2"/>
          <a:stretch>
            <a:fillRect/>
          </a:stretch>
        </p:blipFill>
        <p:spPr>
          <a:xfrm>
            <a:off x="2308634" y="2903205"/>
            <a:ext cx="4707801" cy="2639930"/>
          </a:xfrm>
          <a:prstGeom prst="rect">
            <a:avLst/>
          </a:prstGeom>
        </p:spPr>
      </p:pic>
    </p:spTree>
    <p:extLst>
      <p:ext uri="{BB962C8B-B14F-4D97-AF65-F5344CB8AC3E}">
        <p14:creationId xmlns:p14="http://schemas.microsoft.com/office/powerpoint/2010/main" val="1463666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mart Buildings Saving the World | Visiting Sustainable Architecture">
            <a:hlinkClick r:id="" action="ppaction://media"/>
            <a:extLst>
              <a:ext uri="{FF2B5EF4-FFF2-40B4-BE49-F238E27FC236}">
                <a16:creationId xmlns:a16="http://schemas.microsoft.com/office/drawing/2014/main" id="{612C29D9-C4D2-4A0B-95CD-EF7D96E5FBE0}"/>
              </a:ext>
            </a:extLst>
          </p:cNvPr>
          <p:cNvPicPr>
            <a:picLocks noGrp="1" noRot="1" noChangeAspect="1"/>
          </p:cNvPicPr>
          <p:nvPr>
            <p:ph idx="1"/>
            <a:videoFile r:link="rId1"/>
          </p:nvPr>
        </p:nvPicPr>
        <p:blipFill>
          <a:blip r:embed="rId3"/>
          <a:stretch>
            <a:fillRect/>
          </a:stretch>
        </p:blipFill>
        <p:spPr>
          <a:xfrm>
            <a:off x="0" y="0"/>
            <a:ext cx="9144000" cy="6029608"/>
          </a:xfrm>
          <a:prstGeom prst="rect">
            <a:avLst/>
          </a:prstGeom>
        </p:spPr>
      </p:pic>
    </p:spTree>
    <p:extLst>
      <p:ext uri="{BB962C8B-B14F-4D97-AF65-F5344CB8AC3E}">
        <p14:creationId xmlns:p14="http://schemas.microsoft.com/office/powerpoint/2010/main" val="2891276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113B1-8028-4996-A866-3BF1C9EBC995}"/>
              </a:ext>
            </a:extLst>
          </p:cNvPr>
          <p:cNvSpPr>
            <a:spLocks noGrp="1"/>
          </p:cNvSpPr>
          <p:nvPr>
            <p:ph type="title"/>
          </p:nvPr>
        </p:nvSpPr>
        <p:spPr>
          <a:xfrm>
            <a:off x="542925" y="1905307"/>
            <a:ext cx="8058149" cy="3607785"/>
          </a:xfrm>
        </p:spPr>
        <p:txBody>
          <a:bodyPr/>
          <a:lstStyle/>
          <a:p>
            <a:r>
              <a:rPr lang="en-GB" sz="2000" dirty="0"/>
              <a:t>What made the most impact on you from that video… negative or positive… did it change your mind about anything?</a:t>
            </a:r>
            <a:br>
              <a:rPr lang="en-GB" sz="2000" dirty="0"/>
            </a:br>
            <a:br>
              <a:rPr lang="en-GB" dirty="0"/>
            </a:br>
            <a:endParaRPr lang="en-GB" dirty="0"/>
          </a:p>
        </p:txBody>
      </p:sp>
      <p:pic>
        <p:nvPicPr>
          <p:cNvPr id="3" name="Picture 2">
            <a:extLst>
              <a:ext uri="{FF2B5EF4-FFF2-40B4-BE49-F238E27FC236}">
                <a16:creationId xmlns:a16="http://schemas.microsoft.com/office/drawing/2014/main" id="{7F77AC7A-C8AC-4186-9D29-1E510F1AC705}"/>
              </a:ext>
            </a:extLst>
          </p:cNvPr>
          <p:cNvPicPr>
            <a:picLocks noChangeAspect="1"/>
          </p:cNvPicPr>
          <p:nvPr/>
        </p:nvPicPr>
        <p:blipFill>
          <a:blip r:embed="rId2"/>
          <a:stretch>
            <a:fillRect/>
          </a:stretch>
        </p:blipFill>
        <p:spPr>
          <a:xfrm>
            <a:off x="2009664" y="2835046"/>
            <a:ext cx="4807390" cy="2288747"/>
          </a:xfrm>
          <a:prstGeom prst="rect">
            <a:avLst/>
          </a:prstGeom>
        </p:spPr>
      </p:pic>
    </p:spTree>
    <p:extLst>
      <p:ext uri="{BB962C8B-B14F-4D97-AF65-F5344CB8AC3E}">
        <p14:creationId xmlns:p14="http://schemas.microsoft.com/office/powerpoint/2010/main" val="4055856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aste To Energy Powerplant | CopenHill by BIG Architects">
            <a:hlinkClick r:id="" action="ppaction://media"/>
            <a:extLst>
              <a:ext uri="{FF2B5EF4-FFF2-40B4-BE49-F238E27FC236}">
                <a16:creationId xmlns:a16="http://schemas.microsoft.com/office/drawing/2014/main" id="{C01B4B16-BB06-451F-8D41-31F50561A246}"/>
              </a:ext>
            </a:extLst>
          </p:cNvPr>
          <p:cNvPicPr>
            <a:picLocks noGrp="1" noRot="1" noChangeAspect="1"/>
          </p:cNvPicPr>
          <p:nvPr>
            <p:ph idx="1"/>
            <a:videoFile r:link="rId1"/>
          </p:nvPr>
        </p:nvPicPr>
        <p:blipFill>
          <a:blip r:embed="rId3"/>
          <a:stretch>
            <a:fillRect/>
          </a:stretch>
        </p:blipFill>
        <p:spPr>
          <a:xfrm>
            <a:off x="0" y="0"/>
            <a:ext cx="9144000" cy="6029608"/>
          </a:xfrm>
          <a:prstGeom prst="rect">
            <a:avLst/>
          </a:prstGeom>
        </p:spPr>
      </p:pic>
    </p:spTree>
    <p:extLst>
      <p:ext uri="{BB962C8B-B14F-4D97-AF65-F5344CB8AC3E}">
        <p14:creationId xmlns:p14="http://schemas.microsoft.com/office/powerpoint/2010/main" val="33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99B59-3C6C-40E9-9E57-5EA91B2364F7}"/>
              </a:ext>
            </a:extLst>
          </p:cNvPr>
          <p:cNvSpPr>
            <a:spLocks noGrp="1"/>
          </p:cNvSpPr>
          <p:nvPr>
            <p:ph type="title"/>
          </p:nvPr>
        </p:nvSpPr>
        <p:spPr>
          <a:xfrm>
            <a:off x="662922" y="1878147"/>
            <a:ext cx="7818155" cy="3607785"/>
          </a:xfrm>
        </p:spPr>
        <p:txBody>
          <a:bodyPr/>
          <a:lstStyle/>
          <a:p>
            <a:pPr algn="ctr"/>
            <a:r>
              <a:rPr lang="en-GB" sz="2000" b="0" i="0" dirty="0">
                <a:effectLst/>
              </a:rPr>
              <a:t>Hotels all around the world are making efforts to be more eco-friendly. From using less water to building with sustainable materials, there seem to be endless options for properties to minimize their environmental impact. </a:t>
            </a:r>
            <a:br>
              <a:rPr lang="en-GB" sz="2000" b="0" i="0" dirty="0">
                <a:effectLst/>
              </a:rPr>
            </a:br>
            <a:br>
              <a:rPr lang="en-GB" sz="2000" b="0" i="0" dirty="0">
                <a:effectLst/>
              </a:rPr>
            </a:br>
            <a:br>
              <a:rPr lang="en-GB" sz="2000" b="0" i="0" dirty="0">
                <a:effectLst/>
              </a:rPr>
            </a:br>
            <a:r>
              <a:rPr lang="en-GB" sz="2000" b="0" i="0" dirty="0">
                <a:effectLst/>
              </a:rPr>
              <a:t>As many eco-conscious travellers are keeping tabs on their CO2 flight emissions by purchasing carbon offsets, the sky is the limit for travellers who want to explore the world responsibly. Read on to explore how ten hotels around the world are incorporating renewable energy into their properties</a:t>
            </a:r>
            <a:r>
              <a:rPr lang="en-GB" sz="2000" b="0" i="0" dirty="0">
                <a:solidFill>
                  <a:srgbClr val="0C1412"/>
                </a:solidFill>
                <a:effectLst/>
              </a:rPr>
              <a:t>.</a:t>
            </a:r>
            <a:endParaRPr lang="en-GB" sz="2000" dirty="0"/>
          </a:p>
        </p:txBody>
      </p:sp>
    </p:spTree>
    <p:extLst>
      <p:ext uri="{BB962C8B-B14F-4D97-AF65-F5344CB8AC3E}">
        <p14:creationId xmlns:p14="http://schemas.microsoft.com/office/powerpoint/2010/main" val="1853283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BC07B-4B27-41D8-A796-11345A654DC5}"/>
              </a:ext>
            </a:extLst>
          </p:cNvPr>
          <p:cNvSpPr>
            <a:spLocks noGrp="1"/>
          </p:cNvSpPr>
          <p:nvPr>
            <p:ph type="title"/>
          </p:nvPr>
        </p:nvSpPr>
        <p:spPr/>
        <p:txBody>
          <a:bodyPr/>
          <a:lstStyle/>
          <a:p>
            <a:pPr algn="ctr"/>
            <a:r>
              <a:rPr lang="en-GB" sz="1800" b="0" i="0" dirty="0">
                <a:effectLst/>
                <a:latin typeface="Arial" panose="020B0604020202020204" pitchFamily="34" charset="0"/>
                <a:cs typeface="Arial" panose="020B0604020202020204" pitchFamily="34" charset="0"/>
              </a:rPr>
              <a:t>Choose one of these hotels and visit their website now…</a:t>
            </a:r>
            <a:br>
              <a:rPr lang="en-GB" sz="1800" b="0" i="0" dirty="0">
                <a:effectLst/>
                <a:latin typeface="Arial" panose="020B0604020202020204" pitchFamily="34" charset="0"/>
                <a:cs typeface="Arial" panose="020B0604020202020204" pitchFamily="34" charset="0"/>
              </a:rPr>
            </a:br>
            <a:br>
              <a:rPr lang="en-GB" sz="1800" b="0" i="0" dirty="0">
                <a:effectLst/>
                <a:latin typeface="Arial" panose="020B0604020202020204" pitchFamily="34" charset="0"/>
                <a:cs typeface="Arial" panose="020B0604020202020204" pitchFamily="34" charset="0"/>
              </a:rPr>
            </a:br>
            <a:r>
              <a:rPr lang="en-GB" sz="1800" b="0" i="0" dirty="0">
                <a:effectLst/>
                <a:latin typeface="Arial" panose="020B0604020202020204" pitchFamily="34" charset="0"/>
                <a:cs typeface="Arial" panose="020B0604020202020204" pitchFamily="34" charset="0"/>
              </a:rPr>
              <a:t>What can you find out about their sustainability credentials? </a:t>
            </a:r>
            <a:br>
              <a:rPr lang="en-GB" sz="1800" b="0" i="0" dirty="0">
                <a:effectLst/>
                <a:latin typeface="Arial" panose="020B0604020202020204" pitchFamily="34" charset="0"/>
                <a:cs typeface="Arial" panose="020B0604020202020204" pitchFamily="34" charset="0"/>
              </a:rPr>
            </a:br>
            <a:br>
              <a:rPr lang="en-GB" sz="1800" b="0" i="0" dirty="0">
                <a:effectLst/>
                <a:latin typeface="Arial" panose="020B0604020202020204" pitchFamily="34" charset="0"/>
                <a:cs typeface="Arial" panose="020B0604020202020204" pitchFamily="34" charset="0"/>
              </a:rPr>
            </a:br>
            <a:r>
              <a:rPr lang="en-GB" sz="1800" b="0" i="0" dirty="0">
                <a:effectLst/>
                <a:latin typeface="Arial" panose="020B0604020202020204" pitchFamily="34" charset="0"/>
                <a:cs typeface="Arial" panose="020B0604020202020204" pitchFamily="34" charset="0"/>
              </a:rPr>
              <a:t>Take 15 minutes to complete this then we will discuss.</a:t>
            </a:r>
            <a:endParaRPr lang="en-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B243E45-A56E-45A7-AAF6-E194782B9E57}"/>
              </a:ext>
            </a:extLst>
          </p:cNvPr>
          <p:cNvSpPr>
            <a:spLocks noGrp="1"/>
          </p:cNvSpPr>
          <p:nvPr>
            <p:ph sz="half" idx="1"/>
          </p:nvPr>
        </p:nvSpPr>
        <p:spPr>
          <a:xfrm>
            <a:off x="520008" y="2115336"/>
            <a:ext cx="3867150" cy="3543080"/>
          </a:xfrm>
        </p:spPr>
        <p:txBody>
          <a:bodyPr/>
          <a:lstStyle/>
          <a:p>
            <a:pPr marL="0" indent="0">
              <a:buNone/>
            </a:pPr>
            <a:r>
              <a:rPr lang="en-GB" sz="1800" b="0" i="0" dirty="0">
                <a:effectLst/>
              </a:rPr>
              <a:t>Star Island - Eleuthera, Bahamas</a:t>
            </a:r>
            <a:br>
              <a:rPr lang="en-GB" sz="1800" b="0" i="0" dirty="0">
                <a:effectLst/>
              </a:rPr>
            </a:br>
            <a:r>
              <a:rPr lang="en-GB" sz="1800" dirty="0">
                <a:hlinkClick r:id="rId2"/>
              </a:rPr>
              <a:t>www.starislandbahamas.net</a:t>
            </a:r>
            <a:br>
              <a:rPr lang="en-GB" sz="1800" dirty="0"/>
            </a:br>
            <a:br>
              <a:rPr lang="en-GB" sz="1800" b="0" i="0" dirty="0">
                <a:effectLst/>
              </a:rPr>
            </a:br>
            <a:r>
              <a:rPr lang="en-GB" sz="1800" b="0" i="0" dirty="0">
                <a:effectLst/>
              </a:rPr>
              <a:t>Hotel </a:t>
            </a:r>
            <a:r>
              <a:rPr lang="en-GB" sz="1800" b="0" i="0" dirty="0" err="1">
                <a:effectLst/>
              </a:rPr>
              <a:t>Geysir</a:t>
            </a:r>
            <a:r>
              <a:rPr lang="en-GB" sz="1800" b="0" i="0" dirty="0">
                <a:effectLst/>
              </a:rPr>
              <a:t> - </a:t>
            </a:r>
            <a:r>
              <a:rPr lang="en-GB" sz="1800" b="0" i="0" dirty="0" err="1">
                <a:effectLst/>
              </a:rPr>
              <a:t>Haukadalur</a:t>
            </a:r>
            <a:r>
              <a:rPr lang="en-GB" sz="1800" b="0" i="0" dirty="0">
                <a:effectLst/>
              </a:rPr>
              <a:t>, Iceland</a:t>
            </a:r>
            <a:br>
              <a:rPr lang="en-GB" sz="1800" b="0" i="0" dirty="0">
                <a:effectLst/>
              </a:rPr>
            </a:br>
            <a:r>
              <a:rPr lang="en-GB" sz="1800" dirty="0">
                <a:hlinkClick r:id="rId3"/>
              </a:rPr>
              <a:t>www.hotelgeysir.is</a:t>
            </a:r>
            <a:br>
              <a:rPr lang="en-GB" sz="1800" dirty="0"/>
            </a:br>
            <a:br>
              <a:rPr lang="en-GB" sz="1800" b="0" i="0" dirty="0">
                <a:effectLst/>
              </a:rPr>
            </a:br>
            <a:r>
              <a:rPr lang="it-IT" sz="1800" b="0" i="0" dirty="0">
                <a:effectLst/>
              </a:rPr>
              <a:t>Garonga Safari Camp - Limpopo, South Africa</a:t>
            </a:r>
            <a:br>
              <a:rPr lang="it-IT" sz="1800" b="0" i="0" dirty="0">
                <a:effectLst/>
              </a:rPr>
            </a:br>
            <a:r>
              <a:rPr lang="it-IT" sz="1800" dirty="0">
                <a:hlinkClick r:id="rId4"/>
              </a:rPr>
              <a:t>www.garonga.com</a:t>
            </a:r>
            <a:br>
              <a:rPr lang="it-IT" sz="1800" dirty="0"/>
            </a:br>
            <a:br>
              <a:rPr lang="it-IT" sz="1800" dirty="0"/>
            </a:br>
            <a:r>
              <a:rPr lang="fr-FR" sz="1800" dirty="0"/>
              <a:t>Jean-Michel Cousteau </a:t>
            </a:r>
            <a:r>
              <a:rPr lang="fr-FR" sz="1800" dirty="0" err="1"/>
              <a:t>Resort</a:t>
            </a:r>
            <a:r>
              <a:rPr lang="fr-FR" sz="1800" dirty="0"/>
              <a:t> - </a:t>
            </a:r>
            <a:r>
              <a:rPr lang="fr-FR" sz="1800" dirty="0" err="1"/>
              <a:t>Savusavu</a:t>
            </a:r>
            <a:r>
              <a:rPr lang="fr-FR" sz="1800" dirty="0"/>
              <a:t>, Fiji</a:t>
            </a:r>
            <a:br>
              <a:rPr lang="fr-FR" sz="1800" dirty="0"/>
            </a:br>
            <a:r>
              <a:rPr lang="fr-FR" sz="1800" dirty="0">
                <a:hlinkClick r:id="rId5"/>
              </a:rPr>
              <a:t>www.fijiresort.com</a:t>
            </a:r>
            <a:br>
              <a:rPr lang="fr-FR" sz="1800" dirty="0"/>
            </a:br>
            <a:endParaRPr lang="en-GB" sz="1800" dirty="0"/>
          </a:p>
        </p:txBody>
      </p:sp>
      <p:sp>
        <p:nvSpPr>
          <p:cNvPr id="4" name="Content Placeholder 3">
            <a:extLst>
              <a:ext uri="{FF2B5EF4-FFF2-40B4-BE49-F238E27FC236}">
                <a16:creationId xmlns:a16="http://schemas.microsoft.com/office/drawing/2014/main" id="{84DE0425-15E2-4CAF-95CC-57AD4E13D951}"/>
              </a:ext>
            </a:extLst>
          </p:cNvPr>
          <p:cNvSpPr>
            <a:spLocks noGrp="1"/>
          </p:cNvSpPr>
          <p:nvPr>
            <p:ph sz="half" idx="2"/>
          </p:nvPr>
        </p:nvSpPr>
        <p:spPr>
          <a:xfrm>
            <a:off x="4648200" y="2112161"/>
            <a:ext cx="3867150" cy="3715096"/>
          </a:xfrm>
        </p:spPr>
        <p:txBody>
          <a:bodyPr/>
          <a:lstStyle/>
          <a:p>
            <a:pPr marL="0" indent="0">
              <a:buNone/>
            </a:pPr>
            <a:r>
              <a:rPr lang="en-GB" sz="1800" b="0" i="0" dirty="0">
                <a:effectLst/>
              </a:rPr>
              <a:t>Chewton Glen - Hampshire, England</a:t>
            </a:r>
            <a:br>
              <a:rPr lang="en-GB" sz="1800" b="0" i="0" dirty="0">
                <a:effectLst/>
              </a:rPr>
            </a:br>
            <a:r>
              <a:rPr lang="en-GB" sz="1800" dirty="0">
                <a:hlinkClick r:id="rId6"/>
              </a:rPr>
              <a:t>www.chewtonglen.com</a:t>
            </a:r>
            <a:endParaRPr lang="en-GB" sz="1800" dirty="0"/>
          </a:p>
          <a:p>
            <a:pPr marL="0" indent="0">
              <a:buNone/>
            </a:pPr>
            <a:br>
              <a:rPr lang="en-GB" sz="1800" b="0" i="0" dirty="0">
                <a:effectLst/>
              </a:rPr>
            </a:br>
            <a:r>
              <a:rPr lang="en-GB" sz="1800" b="0" i="0" dirty="0" err="1">
                <a:effectLst/>
              </a:rPr>
              <a:t>Palé</a:t>
            </a:r>
            <a:r>
              <a:rPr lang="en-GB" sz="1800" b="0" i="0" dirty="0">
                <a:effectLst/>
              </a:rPr>
              <a:t> Hall - Snowdonia, Wales</a:t>
            </a:r>
            <a:br>
              <a:rPr lang="en-GB" sz="1800" b="0" i="0" dirty="0">
                <a:effectLst/>
              </a:rPr>
            </a:br>
            <a:r>
              <a:rPr lang="en-GB" sz="1800" dirty="0">
                <a:hlinkClick r:id="rId7"/>
              </a:rPr>
              <a:t>www.palehall.co.uk</a:t>
            </a:r>
            <a:endParaRPr lang="en-GB" sz="1800" dirty="0"/>
          </a:p>
          <a:p>
            <a:pPr marL="0" indent="0">
              <a:buNone/>
            </a:pPr>
            <a:br>
              <a:rPr lang="en-GB" sz="1800" b="0" i="0" dirty="0">
                <a:effectLst/>
              </a:rPr>
            </a:br>
            <a:r>
              <a:rPr lang="en-GB" sz="1800" b="0" i="0" dirty="0">
                <a:effectLst/>
              </a:rPr>
              <a:t>Phoenician Hotel - Scottsdale, Arizona</a:t>
            </a:r>
          </a:p>
          <a:p>
            <a:pPr marL="0" indent="0">
              <a:buNone/>
            </a:pPr>
            <a:r>
              <a:rPr lang="en-GB" sz="1800" dirty="0">
                <a:hlinkClick r:id="rId8"/>
              </a:rPr>
              <a:t>www.thephoneician.com</a:t>
            </a:r>
            <a:endParaRPr lang="en-GB" sz="1800" dirty="0"/>
          </a:p>
          <a:p>
            <a:pPr marL="0" indent="0">
              <a:buNone/>
            </a:pPr>
            <a:br>
              <a:rPr lang="en-GB" sz="1800" b="0" i="0" dirty="0">
                <a:effectLst/>
              </a:rPr>
            </a:br>
            <a:r>
              <a:rPr lang="en-GB" sz="1800" b="0" i="0" dirty="0">
                <a:effectLst/>
              </a:rPr>
              <a:t>Iveagh Garden Hotel - Dublin, Ireland</a:t>
            </a:r>
            <a:br>
              <a:rPr lang="en-GB" sz="1800" b="0" i="0" dirty="0">
                <a:effectLst/>
              </a:rPr>
            </a:br>
            <a:r>
              <a:rPr lang="en-GB" sz="1800" b="0" i="0" dirty="0">
                <a:effectLst/>
                <a:hlinkClick r:id="rId9"/>
              </a:rPr>
              <a:t>www.iveaghgardenhotel.ie</a:t>
            </a:r>
            <a:endParaRPr lang="en-GB" sz="1800" b="0" i="0" dirty="0">
              <a:effectLst/>
            </a:endParaRPr>
          </a:p>
          <a:p>
            <a:endParaRPr lang="en-GB" dirty="0"/>
          </a:p>
        </p:txBody>
      </p:sp>
    </p:spTree>
    <p:extLst>
      <p:ext uri="{BB962C8B-B14F-4D97-AF65-F5344CB8AC3E}">
        <p14:creationId xmlns:p14="http://schemas.microsoft.com/office/powerpoint/2010/main" val="13491478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1A8D749-F868-4CBC-BAF9-641A66AC90B9}"/>
              </a:ext>
            </a:extLst>
          </p:cNvPr>
          <p:cNvPicPr>
            <a:picLocks noChangeAspect="1"/>
          </p:cNvPicPr>
          <p:nvPr/>
        </p:nvPicPr>
        <p:blipFill>
          <a:blip r:embed="rId2"/>
          <a:stretch>
            <a:fillRect/>
          </a:stretch>
        </p:blipFill>
        <p:spPr>
          <a:xfrm>
            <a:off x="2341984" y="1920713"/>
            <a:ext cx="4804064" cy="2292295"/>
          </a:xfrm>
          <a:prstGeom prst="rect">
            <a:avLst/>
          </a:prstGeom>
        </p:spPr>
      </p:pic>
    </p:spTree>
    <p:extLst>
      <p:ext uri="{BB962C8B-B14F-4D97-AF65-F5344CB8AC3E}">
        <p14:creationId xmlns:p14="http://schemas.microsoft.com/office/powerpoint/2010/main" val="11786741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B6CB9-67C2-47FA-B46B-0BDC37E09508}"/>
              </a:ext>
            </a:extLst>
          </p:cNvPr>
          <p:cNvSpPr>
            <a:spLocks noGrp="1"/>
          </p:cNvSpPr>
          <p:nvPr>
            <p:ph type="title"/>
          </p:nvPr>
        </p:nvSpPr>
        <p:spPr>
          <a:xfrm>
            <a:off x="384285" y="2177134"/>
            <a:ext cx="8058149" cy="2503731"/>
          </a:xfrm>
        </p:spPr>
        <p:txBody>
          <a:bodyPr/>
          <a:lstStyle/>
          <a:p>
            <a:pPr algn="ctr"/>
            <a:r>
              <a:rPr lang="en-GB" dirty="0"/>
              <a:t>The video on the next slide, will really give you something to think about and consolidate what we have discussed today about possible consideration to hotel and hospitality delivery design, please watch this in your own time, taking notes that you feel will support your assessment writing.</a:t>
            </a:r>
          </a:p>
        </p:txBody>
      </p:sp>
    </p:spTree>
    <p:extLst>
      <p:ext uri="{BB962C8B-B14F-4D97-AF65-F5344CB8AC3E}">
        <p14:creationId xmlns:p14="http://schemas.microsoft.com/office/powerpoint/2010/main" val="67235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benefits of sustainable hotel design">
            <a:hlinkClick r:id="" action="ppaction://media"/>
            <a:extLst>
              <a:ext uri="{FF2B5EF4-FFF2-40B4-BE49-F238E27FC236}">
                <a16:creationId xmlns:a16="http://schemas.microsoft.com/office/drawing/2014/main" id="{D24990E3-55DD-477C-8EB5-218281B028DF}"/>
              </a:ext>
            </a:extLst>
          </p:cNvPr>
          <p:cNvPicPr>
            <a:picLocks noGrp="1" noRot="1" noChangeAspect="1"/>
          </p:cNvPicPr>
          <p:nvPr>
            <p:ph idx="1"/>
            <a:videoFile r:link="rId1"/>
          </p:nvPr>
        </p:nvPicPr>
        <p:blipFill>
          <a:blip r:embed="rId3"/>
          <a:stretch>
            <a:fillRect/>
          </a:stretch>
        </p:blipFill>
        <p:spPr>
          <a:xfrm>
            <a:off x="0" y="0"/>
            <a:ext cx="9144000" cy="5993394"/>
          </a:xfrm>
          <a:prstGeom prst="rect">
            <a:avLst/>
          </a:prstGeom>
        </p:spPr>
      </p:pic>
    </p:spTree>
    <p:extLst>
      <p:ext uri="{BB962C8B-B14F-4D97-AF65-F5344CB8AC3E}">
        <p14:creationId xmlns:p14="http://schemas.microsoft.com/office/powerpoint/2010/main" val="3409758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203216" y="1434527"/>
            <a:ext cx="4260143" cy="3607785"/>
          </a:xfrm>
        </p:spPr>
        <p:txBody>
          <a:bodyPr/>
          <a:lstStyle/>
          <a:p>
            <a:pPr algn="ctr"/>
            <a:br>
              <a:rPr lang="en-GB" dirty="0"/>
            </a:br>
            <a:br>
              <a:rPr lang="en-GB" dirty="0"/>
            </a:br>
            <a:r>
              <a:rPr lang="en-GB" dirty="0"/>
              <a:t>Any module queries please contact me</a:t>
            </a:r>
            <a:br>
              <a:rPr lang="en-GB" dirty="0"/>
            </a:br>
            <a:br>
              <a:rPr lang="en-GB" dirty="0"/>
            </a:br>
            <a:br>
              <a:rPr lang="en-GB" dirty="0"/>
            </a:br>
            <a:r>
              <a:rPr lang="en-GB" dirty="0"/>
              <a:t>j.griffith-parry@uwtsd.ac.uk</a:t>
            </a:r>
          </a:p>
        </p:txBody>
      </p:sp>
    </p:spTree>
    <p:extLst>
      <p:ext uri="{BB962C8B-B14F-4D97-AF65-F5344CB8AC3E}">
        <p14:creationId xmlns:p14="http://schemas.microsoft.com/office/powerpoint/2010/main" val="13706002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672386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113</TotalTime>
  <Words>716</Words>
  <Application>Microsoft Office PowerPoint</Application>
  <PresentationFormat>On-screen Show (4:3)</PresentationFormat>
  <Paragraphs>18</Paragraphs>
  <Slides>20</Slides>
  <Notes>0</Notes>
  <HiddenSlides>0</HiddenSlides>
  <MMClips>5</MMClips>
  <ScaleCrop>false</ScaleCrop>
  <HeadingPairs>
    <vt:vector size="6" baseType="variant">
      <vt:variant>
        <vt:lpstr>Fonts Used</vt:lpstr>
      </vt:variant>
      <vt:variant>
        <vt:i4>3</vt:i4>
      </vt:variant>
      <vt:variant>
        <vt:lpstr>Theme</vt:lpstr>
      </vt:variant>
      <vt:variant>
        <vt:i4>16</vt:i4>
      </vt:variant>
      <vt:variant>
        <vt:lpstr>Slide Titles</vt:lpstr>
      </vt:variant>
      <vt:variant>
        <vt:i4>20</vt:i4>
      </vt:variant>
    </vt:vector>
  </HeadingPairs>
  <TitlesOfParts>
    <vt:vector size="39" baseType="lpstr">
      <vt:lpstr>Arial</vt:lpstr>
      <vt:lpstr>Calibri</vt:lpstr>
      <vt:lpstr>Calibri Light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Environmental design.</vt:lpstr>
      <vt:lpstr>Many businesses would agree that they have a fundamental role to play in engaging their employees in actions that support environmental, economic and social well being in the workplace and to some extent at home.  Many would however disagree that is it their role to actively influence customer behaviour to favour sustainable choices.  They would argue that this is a role for government and third sector- organisations.                                                            Hawkins &amp; Bohdanowicz (2012)</vt:lpstr>
      <vt:lpstr> ‘ A new paradigm for both brand communication and design innovation is required. This will invite customers to participate in the creative process within a framework of global core brand concepts.   In this way, real communities will grow around the brands. A brand will no longer grow because of how well it is controlled, but because of how well it is shared. Of paramount importance will be the way in which brands traditions and practices relate to contemporary concerns such as wellbeing, work-life balance, community security and environmental protection’                                                                                      Bendell &amp; Kleanthous (2007)</vt:lpstr>
      <vt:lpstr>‘In a world that is getting hot, flat and crowded, the task of creating the tools, systems, energy sources and ethics that will allow the planet to grow in cleaner, more sustainable ways is going to be the biggest challenge of our lifetime’.                                                                          Friedman (2008)</vt:lpstr>
      <vt:lpstr>What types of activities do you think could influence the impact we as an industry make on the environment?   Take 10 minutes to list some ideas… we’ll discuss these further on after we’ve viewed some video content.  Please watch the videos carefully as you will be asked for your feedback on this… lets make our conversation matter today.</vt:lpstr>
      <vt:lpstr>PowerPoint Presentation</vt:lpstr>
      <vt:lpstr>We’ve just seen brilliant buildings having been created from innovative design…. What appealed to you?</vt:lpstr>
      <vt:lpstr>PowerPoint Presentation</vt:lpstr>
      <vt:lpstr>With the different building materials, we have just seen, think about how hotels and restaurants may be built in the future to reduce the negative impact of irresponsible building…  What do you think could be a quick fix?...</vt:lpstr>
      <vt:lpstr>PowerPoint Presentation</vt:lpstr>
      <vt:lpstr>What made the most impact on you from that video… negative or positive… did it change your mind about anything?  </vt:lpstr>
      <vt:lpstr>PowerPoint Presentation</vt:lpstr>
      <vt:lpstr>Hotels all around the world are making efforts to be more eco-friendly. From using less water to building with sustainable materials, there seem to be endless options for properties to minimize their environmental impact.    As many eco-conscious travellers are keeping tabs on their CO2 flight emissions by purchasing carbon offsets, the sky is the limit for travellers who want to explore the world responsibly. Read on to explore how ten hotels around the world are incorporating renewable energy into their properties.</vt:lpstr>
      <vt:lpstr>Choose one of these hotels and visit their website now…  What can you find out about their sustainability credentials?   Take 15 minutes to complete this then we will discuss.</vt:lpstr>
      <vt:lpstr>PowerPoint Presentation</vt:lpstr>
      <vt:lpstr>The video on the next slide, will really give you something to think about and consolidate what we have discussed today about possible consideration to hotel and hospitality delivery design, please watch this in your own time, taking notes that you feel will support your assessment writing.</vt:lpstr>
      <vt:lpstr>PowerPoint Presentation</vt:lpstr>
      <vt:lpstr>  Any module queries please contact me   j.griffith-parry@uwtsd.ac.uk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Jayne Griffith Parry</cp:lastModifiedBy>
  <cp:revision>9</cp:revision>
  <dcterms:created xsi:type="dcterms:W3CDTF">2021-03-10T12:10:47Z</dcterms:created>
  <dcterms:modified xsi:type="dcterms:W3CDTF">2022-01-18T15:24:43Z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