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0"/>
  </p:notesMasterIdLst>
  <p:sldIdLst>
    <p:sldId id="711" r:id="rId2"/>
    <p:sldId id="290" r:id="rId3"/>
    <p:sldId id="258" r:id="rId4"/>
    <p:sldId id="699" r:id="rId5"/>
    <p:sldId id="260" r:id="rId6"/>
    <p:sldId id="261" r:id="rId7"/>
    <p:sldId id="262" r:id="rId8"/>
    <p:sldId id="266" r:id="rId9"/>
    <p:sldId id="267" r:id="rId10"/>
    <p:sldId id="269" r:id="rId11"/>
    <p:sldId id="268" r:id="rId12"/>
    <p:sldId id="270" r:id="rId13"/>
    <p:sldId id="700" r:id="rId14"/>
    <p:sldId id="701" r:id="rId15"/>
    <p:sldId id="702" r:id="rId16"/>
    <p:sldId id="703" r:id="rId17"/>
    <p:sldId id="276" r:id="rId18"/>
    <p:sldId id="277" r:id="rId19"/>
    <p:sldId id="278" r:id="rId20"/>
    <p:sldId id="279" r:id="rId21"/>
    <p:sldId id="280" r:id="rId22"/>
    <p:sldId id="281" r:id="rId23"/>
    <p:sldId id="282" r:id="rId24"/>
    <p:sldId id="283" r:id="rId25"/>
    <p:sldId id="704" r:id="rId26"/>
    <p:sldId id="285" r:id="rId27"/>
    <p:sldId id="591" r:id="rId28"/>
    <p:sldId id="592" r:id="rId29"/>
    <p:sldId id="593" r:id="rId30"/>
    <p:sldId id="595" r:id="rId31"/>
    <p:sldId id="705" r:id="rId32"/>
    <p:sldId id="286" r:id="rId33"/>
    <p:sldId id="287" r:id="rId34"/>
    <p:sldId id="706" r:id="rId35"/>
    <p:sldId id="289" r:id="rId36"/>
    <p:sldId id="707" r:id="rId37"/>
    <p:sldId id="291" r:id="rId38"/>
    <p:sldId id="596" r:id="rId39"/>
    <p:sldId id="307" r:id="rId40"/>
    <p:sldId id="310" r:id="rId41"/>
    <p:sldId id="296" r:id="rId42"/>
    <p:sldId id="556" r:id="rId43"/>
    <p:sldId id="563" r:id="rId44"/>
    <p:sldId id="602" r:id="rId45"/>
    <p:sldId id="708" r:id="rId46"/>
    <p:sldId id="564" r:id="rId47"/>
    <p:sldId id="571" r:id="rId48"/>
    <p:sldId id="709"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eP4wCslWiKNsnbUFnAYoQg==" hashData="x5FoaoIAUqF0aoXK1sIPLtKz6PpHRhE+rJkvHMnPE4LuWCAIdEw6ii+eEa5Cz206yXNe7xmefGJlqSyGSkUkNg=="/>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485"/>
    <p:restoredTop sz="56643" autoAdjust="0"/>
  </p:normalViewPr>
  <p:slideViewPr>
    <p:cSldViewPr snapToGrid="0">
      <p:cViewPr varScale="1">
        <p:scale>
          <a:sx n="73" d="100"/>
          <a:sy n="73" d="100"/>
        </p:scale>
        <p:origin x="166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7D1706-A636-4416-8629-AB3A5F13732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5453F79-60AF-4311-8439-3936AD97B143}">
      <dgm:prSet/>
      <dgm:spPr/>
      <dgm:t>
        <a:bodyPr/>
        <a:lstStyle/>
        <a:p>
          <a:r>
            <a:rPr lang="en-US" dirty="0"/>
            <a:t>To understand </a:t>
          </a:r>
          <a:r>
            <a:rPr lang="en-US"/>
            <a:t>section 1 </a:t>
          </a:r>
          <a:r>
            <a:rPr lang="en-US" dirty="0"/>
            <a:t>Theft Act 1968 (Theft) </a:t>
          </a:r>
        </a:p>
      </dgm:t>
    </dgm:pt>
    <dgm:pt modelId="{D94E51DD-A9A5-49C8-B03C-ACB314748CAC}" type="parTrans" cxnId="{BE899AB9-0084-4F54-86B0-75E4693200A8}">
      <dgm:prSet/>
      <dgm:spPr/>
      <dgm:t>
        <a:bodyPr/>
        <a:lstStyle/>
        <a:p>
          <a:endParaRPr lang="en-US"/>
        </a:p>
      </dgm:t>
    </dgm:pt>
    <dgm:pt modelId="{469AAC53-594E-43A9-982A-64808B83065D}" type="sibTrans" cxnId="{BE899AB9-0084-4F54-86B0-75E4693200A8}">
      <dgm:prSet/>
      <dgm:spPr/>
      <dgm:t>
        <a:bodyPr/>
        <a:lstStyle/>
        <a:p>
          <a:endParaRPr lang="en-US"/>
        </a:p>
      </dgm:t>
    </dgm:pt>
    <dgm:pt modelId="{1DDEE32F-E6F0-4D45-A343-E41072940A66}">
      <dgm:prSet/>
      <dgm:spPr/>
      <dgm:t>
        <a:bodyPr/>
        <a:lstStyle/>
        <a:p>
          <a:r>
            <a:rPr lang="en-US"/>
            <a:t>To analyse each of the 5 ‘points to prove’ of theft </a:t>
          </a:r>
        </a:p>
      </dgm:t>
    </dgm:pt>
    <dgm:pt modelId="{E210E9B3-E5E2-437D-B15A-03E90E63D3A9}" type="parTrans" cxnId="{B96373BF-7C8A-4808-A003-0B05FBD585C1}">
      <dgm:prSet/>
      <dgm:spPr/>
      <dgm:t>
        <a:bodyPr/>
        <a:lstStyle/>
        <a:p>
          <a:endParaRPr lang="en-US"/>
        </a:p>
      </dgm:t>
    </dgm:pt>
    <dgm:pt modelId="{8C0FF716-7B3E-43C8-855D-76F7D3E5D771}" type="sibTrans" cxnId="{B96373BF-7C8A-4808-A003-0B05FBD585C1}">
      <dgm:prSet/>
      <dgm:spPr/>
      <dgm:t>
        <a:bodyPr/>
        <a:lstStyle/>
        <a:p>
          <a:endParaRPr lang="en-US"/>
        </a:p>
      </dgm:t>
    </dgm:pt>
    <dgm:pt modelId="{97F8AB42-92D8-4C36-BEC2-FB2423215111}">
      <dgm:prSet/>
      <dgm:spPr/>
      <dgm:t>
        <a:bodyPr/>
        <a:lstStyle/>
        <a:p>
          <a:r>
            <a:rPr lang="en-US" dirty="0"/>
            <a:t>To understand section 13 Theft Act 1968 (Abstracting Electricity)</a:t>
          </a:r>
        </a:p>
      </dgm:t>
    </dgm:pt>
    <dgm:pt modelId="{86BD9E4F-B665-4F05-8A75-02600663CB58}" type="parTrans" cxnId="{CF9B0771-EB43-43A3-8248-B4115403B522}">
      <dgm:prSet/>
      <dgm:spPr/>
      <dgm:t>
        <a:bodyPr/>
        <a:lstStyle/>
        <a:p>
          <a:endParaRPr lang="en-US"/>
        </a:p>
      </dgm:t>
    </dgm:pt>
    <dgm:pt modelId="{3A479325-1CBF-46DB-ABF7-5D13FDF35716}" type="sibTrans" cxnId="{CF9B0771-EB43-43A3-8248-B4115403B522}">
      <dgm:prSet/>
      <dgm:spPr/>
      <dgm:t>
        <a:bodyPr/>
        <a:lstStyle/>
        <a:p>
          <a:endParaRPr lang="en-US"/>
        </a:p>
      </dgm:t>
    </dgm:pt>
    <dgm:pt modelId="{AC3EB962-A67F-3A42-A36B-4466016CC2CE}" type="pres">
      <dgm:prSet presAssocID="{927D1706-A636-4416-8629-AB3A5F13732A}" presName="vert0" presStyleCnt="0">
        <dgm:presLayoutVars>
          <dgm:dir/>
          <dgm:animOne val="branch"/>
          <dgm:animLvl val="lvl"/>
        </dgm:presLayoutVars>
      </dgm:prSet>
      <dgm:spPr/>
    </dgm:pt>
    <dgm:pt modelId="{6FBCC4EE-AC59-C34C-8BE0-CA7BC7EACD95}" type="pres">
      <dgm:prSet presAssocID="{75453F79-60AF-4311-8439-3936AD97B143}" presName="thickLine" presStyleLbl="alignNode1" presStyleIdx="0" presStyleCnt="3"/>
      <dgm:spPr/>
    </dgm:pt>
    <dgm:pt modelId="{79813F0C-1ECA-D645-95C6-BFF69D2B7F10}" type="pres">
      <dgm:prSet presAssocID="{75453F79-60AF-4311-8439-3936AD97B143}" presName="horz1" presStyleCnt="0"/>
      <dgm:spPr/>
    </dgm:pt>
    <dgm:pt modelId="{4B8AB4FD-E162-5C4C-A8AB-83552838C593}" type="pres">
      <dgm:prSet presAssocID="{75453F79-60AF-4311-8439-3936AD97B143}" presName="tx1" presStyleLbl="revTx" presStyleIdx="0" presStyleCnt="3"/>
      <dgm:spPr/>
    </dgm:pt>
    <dgm:pt modelId="{BA55FAD0-7D85-A04D-B53D-30A56262C30D}" type="pres">
      <dgm:prSet presAssocID="{75453F79-60AF-4311-8439-3936AD97B143}" presName="vert1" presStyleCnt="0"/>
      <dgm:spPr/>
    </dgm:pt>
    <dgm:pt modelId="{8857FBA7-634D-D94E-A134-73D7E2DE1BB4}" type="pres">
      <dgm:prSet presAssocID="{1DDEE32F-E6F0-4D45-A343-E41072940A66}" presName="thickLine" presStyleLbl="alignNode1" presStyleIdx="1" presStyleCnt="3"/>
      <dgm:spPr/>
    </dgm:pt>
    <dgm:pt modelId="{E246D9C1-0EEB-2B43-BD55-B5FBB45E878D}" type="pres">
      <dgm:prSet presAssocID="{1DDEE32F-E6F0-4D45-A343-E41072940A66}" presName="horz1" presStyleCnt="0"/>
      <dgm:spPr/>
    </dgm:pt>
    <dgm:pt modelId="{AA7FBA42-2D48-DC4A-A9C0-36F9B3A37EB4}" type="pres">
      <dgm:prSet presAssocID="{1DDEE32F-E6F0-4D45-A343-E41072940A66}" presName="tx1" presStyleLbl="revTx" presStyleIdx="1" presStyleCnt="3"/>
      <dgm:spPr/>
    </dgm:pt>
    <dgm:pt modelId="{C7F4A94E-C8BB-8348-A83D-2FBCEC823837}" type="pres">
      <dgm:prSet presAssocID="{1DDEE32F-E6F0-4D45-A343-E41072940A66}" presName="vert1" presStyleCnt="0"/>
      <dgm:spPr/>
    </dgm:pt>
    <dgm:pt modelId="{D3F38CD9-94C1-F64C-9410-9C300D07C021}" type="pres">
      <dgm:prSet presAssocID="{97F8AB42-92D8-4C36-BEC2-FB2423215111}" presName="thickLine" presStyleLbl="alignNode1" presStyleIdx="2" presStyleCnt="3"/>
      <dgm:spPr/>
    </dgm:pt>
    <dgm:pt modelId="{C716FEA8-CF1B-6C4E-B2CD-07A030DD6897}" type="pres">
      <dgm:prSet presAssocID="{97F8AB42-92D8-4C36-BEC2-FB2423215111}" presName="horz1" presStyleCnt="0"/>
      <dgm:spPr/>
    </dgm:pt>
    <dgm:pt modelId="{0827EF96-4F8A-A04A-B103-BDE0711119F2}" type="pres">
      <dgm:prSet presAssocID="{97F8AB42-92D8-4C36-BEC2-FB2423215111}" presName="tx1" presStyleLbl="revTx" presStyleIdx="2" presStyleCnt="3"/>
      <dgm:spPr/>
    </dgm:pt>
    <dgm:pt modelId="{7F873CE4-6E71-B74C-BC62-87AD147AB948}" type="pres">
      <dgm:prSet presAssocID="{97F8AB42-92D8-4C36-BEC2-FB2423215111}" presName="vert1" presStyleCnt="0"/>
      <dgm:spPr/>
    </dgm:pt>
  </dgm:ptLst>
  <dgm:cxnLst>
    <dgm:cxn modelId="{CF9B0771-EB43-43A3-8248-B4115403B522}" srcId="{927D1706-A636-4416-8629-AB3A5F13732A}" destId="{97F8AB42-92D8-4C36-BEC2-FB2423215111}" srcOrd="2" destOrd="0" parTransId="{86BD9E4F-B665-4F05-8A75-02600663CB58}" sibTransId="{3A479325-1CBF-46DB-ABF7-5D13FDF35716}"/>
    <dgm:cxn modelId="{BBB1B378-2F81-3646-B115-B40652095223}" type="presOf" srcId="{75453F79-60AF-4311-8439-3936AD97B143}" destId="{4B8AB4FD-E162-5C4C-A8AB-83552838C593}" srcOrd="0" destOrd="0" presId="urn:microsoft.com/office/officeart/2008/layout/LinedList"/>
    <dgm:cxn modelId="{51E828AD-0432-274C-AF69-D4E0F1598AEF}" type="presOf" srcId="{927D1706-A636-4416-8629-AB3A5F13732A}" destId="{AC3EB962-A67F-3A42-A36B-4466016CC2CE}" srcOrd="0" destOrd="0" presId="urn:microsoft.com/office/officeart/2008/layout/LinedList"/>
    <dgm:cxn modelId="{BE899AB9-0084-4F54-86B0-75E4693200A8}" srcId="{927D1706-A636-4416-8629-AB3A5F13732A}" destId="{75453F79-60AF-4311-8439-3936AD97B143}" srcOrd="0" destOrd="0" parTransId="{D94E51DD-A9A5-49C8-B03C-ACB314748CAC}" sibTransId="{469AAC53-594E-43A9-982A-64808B83065D}"/>
    <dgm:cxn modelId="{07B9B9BD-F032-5647-AACC-04E6486BBA24}" type="presOf" srcId="{1DDEE32F-E6F0-4D45-A343-E41072940A66}" destId="{AA7FBA42-2D48-DC4A-A9C0-36F9B3A37EB4}" srcOrd="0" destOrd="0" presId="urn:microsoft.com/office/officeart/2008/layout/LinedList"/>
    <dgm:cxn modelId="{B96373BF-7C8A-4808-A003-0B05FBD585C1}" srcId="{927D1706-A636-4416-8629-AB3A5F13732A}" destId="{1DDEE32F-E6F0-4D45-A343-E41072940A66}" srcOrd="1" destOrd="0" parTransId="{E210E9B3-E5E2-437D-B15A-03E90E63D3A9}" sibTransId="{8C0FF716-7B3E-43C8-855D-76F7D3E5D771}"/>
    <dgm:cxn modelId="{0B2A53CF-A235-D042-B7B3-C5F2C82C8845}" type="presOf" srcId="{97F8AB42-92D8-4C36-BEC2-FB2423215111}" destId="{0827EF96-4F8A-A04A-B103-BDE0711119F2}" srcOrd="0" destOrd="0" presId="urn:microsoft.com/office/officeart/2008/layout/LinedList"/>
    <dgm:cxn modelId="{28416FEC-6418-9745-9DD3-85CC3EF0403F}" type="presParOf" srcId="{AC3EB962-A67F-3A42-A36B-4466016CC2CE}" destId="{6FBCC4EE-AC59-C34C-8BE0-CA7BC7EACD95}" srcOrd="0" destOrd="0" presId="urn:microsoft.com/office/officeart/2008/layout/LinedList"/>
    <dgm:cxn modelId="{BE7F0BF0-076D-6A4A-9F4A-7C2DD52442C5}" type="presParOf" srcId="{AC3EB962-A67F-3A42-A36B-4466016CC2CE}" destId="{79813F0C-1ECA-D645-95C6-BFF69D2B7F10}" srcOrd="1" destOrd="0" presId="urn:microsoft.com/office/officeart/2008/layout/LinedList"/>
    <dgm:cxn modelId="{5750F9CC-DD20-D54A-948B-7E9A82F7AFA2}" type="presParOf" srcId="{79813F0C-1ECA-D645-95C6-BFF69D2B7F10}" destId="{4B8AB4FD-E162-5C4C-A8AB-83552838C593}" srcOrd="0" destOrd="0" presId="urn:microsoft.com/office/officeart/2008/layout/LinedList"/>
    <dgm:cxn modelId="{4C65AC86-96E1-4E46-83C0-1462438D2156}" type="presParOf" srcId="{79813F0C-1ECA-D645-95C6-BFF69D2B7F10}" destId="{BA55FAD0-7D85-A04D-B53D-30A56262C30D}" srcOrd="1" destOrd="0" presId="urn:microsoft.com/office/officeart/2008/layout/LinedList"/>
    <dgm:cxn modelId="{E924592A-06D4-FA42-82B8-4C9568D879B2}" type="presParOf" srcId="{AC3EB962-A67F-3A42-A36B-4466016CC2CE}" destId="{8857FBA7-634D-D94E-A134-73D7E2DE1BB4}" srcOrd="2" destOrd="0" presId="urn:microsoft.com/office/officeart/2008/layout/LinedList"/>
    <dgm:cxn modelId="{6ACBC8B6-418B-FC40-86DB-5BD145002B1F}" type="presParOf" srcId="{AC3EB962-A67F-3A42-A36B-4466016CC2CE}" destId="{E246D9C1-0EEB-2B43-BD55-B5FBB45E878D}" srcOrd="3" destOrd="0" presId="urn:microsoft.com/office/officeart/2008/layout/LinedList"/>
    <dgm:cxn modelId="{99749038-4CD5-BF40-8828-9DAD4B7743FB}" type="presParOf" srcId="{E246D9C1-0EEB-2B43-BD55-B5FBB45E878D}" destId="{AA7FBA42-2D48-DC4A-A9C0-36F9B3A37EB4}" srcOrd="0" destOrd="0" presId="urn:microsoft.com/office/officeart/2008/layout/LinedList"/>
    <dgm:cxn modelId="{86862B6C-D760-BC44-968C-96B6F6998EF0}" type="presParOf" srcId="{E246D9C1-0EEB-2B43-BD55-B5FBB45E878D}" destId="{C7F4A94E-C8BB-8348-A83D-2FBCEC823837}" srcOrd="1" destOrd="0" presId="urn:microsoft.com/office/officeart/2008/layout/LinedList"/>
    <dgm:cxn modelId="{7DB78EA1-1BA1-2947-A902-EF66EE194793}" type="presParOf" srcId="{AC3EB962-A67F-3A42-A36B-4466016CC2CE}" destId="{D3F38CD9-94C1-F64C-9410-9C300D07C021}" srcOrd="4" destOrd="0" presId="urn:microsoft.com/office/officeart/2008/layout/LinedList"/>
    <dgm:cxn modelId="{5172041E-B520-1545-B072-924B59C039B9}" type="presParOf" srcId="{AC3EB962-A67F-3A42-A36B-4466016CC2CE}" destId="{C716FEA8-CF1B-6C4E-B2CD-07A030DD6897}" srcOrd="5" destOrd="0" presId="urn:microsoft.com/office/officeart/2008/layout/LinedList"/>
    <dgm:cxn modelId="{3D075F0F-50E1-CC4D-A37B-D70ACC890B9A}" type="presParOf" srcId="{C716FEA8-CF1B-6C4E-B2CD-07A030DD6897}" destId="{0827EF96-4F8A-A04A-B103-BDE0711119F2}" srcOrd="0" destOrd="0" presId="urn:microsoft.com/office/officeart/2008/layout/LinedList"/>
    <dgm:cxn modelId="{D3663E17-F86B-FC47-A63A-B13CFA254E07}" type="presParOf" srcId="{C716FEA8-CF1B-6C4E-B2CD-07A030DD6897}" destId="{7F873CE4-6E71-B74C-BC62-87AD147AB94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82742C-D5D1-414A-B282-2A46FAC0ECD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43A8BACF-E83F-4092-B737-EFF4515CC8B1}">
      <dgm:prSet/>
      <dgm:spPr/>
      <dgm:t>
        <a:bodyPr/>
        <a:lstStyle/>
        <a:p>
          <a:r>
            <a:rPr lang="en-US" dirty="0"/>
            <a:t>To understand what amounts to:</a:t>
          </a:r>
        </a:p>
      </dgm:t>
    </dgm:pt>
    <dgm:pt modelId="{765928B2-6DD0-4B89-B1DE-1ED6FCFC5613}" type="parTrans" cxnId="{DDE618CD-2D90-4F7F-995B-AE8CAB6280DB}">
      <dgm:prSet/>
      <dgm:spPr/>
      <dgm:t>
        <a:bodyPr/>
        <a:lstStyle/>
        <a:p>
          <a:endParaRPr lang="en-US"/>
        </a:p>
      </dgm:t>
    </dgm:pt>
    <dgm:pt modelId="{4E5B7F26-EBBD-47CF-B0B3-16AF6F03CFBA}" type="sibTrans" cxnId="{DDE618CD-2D90-4F7F-995B-AE8CAB6280DB}">
      <dgm:prSet/>
      <dgm:spPr/>
      <dgm:t>
        <a:bodyPr/>
        <a:lstStyle/>
        <a:p>
          <a:endParaRPr lang="en-US"/>
        </a:p>
      </dgm:t>
    </dgm:pt>
    <dgm:pt modelId="{10E8F019-F136-47DA-813C-0427B9DC32DE}">
      <dgm:prSet/>
      <dgm:spPr/>
      <dgm:t>
        <a:bodyPr/>
        <a:lstStyle/>
        <a:p>
          <a:r>
            <a:rPr lang="en-US"/>
            <a:t>-Burglary Sec. 91A/91B</a:t>
          </a:r>
        </a:p>
      </dgm:t>
    </dgm:pt>
    <dgm:pt modelId="{A8615964-9215-40B0-B1C9-CA900FD09A72}" type="parTrans" cxnId="{35481EEB-2812-482A-B68F-EB294E061198}">
      <dgm:prSet/>
      <dgm:spPr/>
      <dgm:t>
        <a:bodyPr/>
        <a:lstStyle/>
        <a:p>
          <a:endParaRPr lang="en-US"/>
        </a:p>
      </dgm:t>
    </dgm:pt>
    <dgm:pt modelId="{E62EC1FA-66E1-4351-ACEE-9E2FB96EDC24}" type="sibTrans" cxnId="{35481EEB-2812-482A-B68F-EB294E061198}">
      <dgm:prSet/>
      <dgm:spPr/>
      <dgm:t>
        <a:bodyPr/>
        <a:lstStyle/>
        <a:p>
          <a:endParaRPr lang="en-US"/>
        </a:p>
      </dgm:t>
    </dgm:pt>
    <dgm:pt modelId="{2F784339-FBC2-451D-9AF4-B2A4FACBF07D}">
      <dgm:prSet/>
      <dgm:spPr/>
      <dgm:t>
        <a:bodyPr/>
        <a:lstStyle/>
        <a:p>
          <a:r>
            <a:rPr lang="en-US"/>
            <a:t>-Robbery Sec.8</a:t>
          </a:r>
        </a:p>
      </dgm:t>
    </dgm:pt>
    <dgm:pt modelId="{332817E4-9919-4A04-95AE-94533C2DA84D}" type="parTrans" cxnId="{077A302A-0318-464B-BAE2-95F75F58A08C}">
      <dgm:prSet/>
      <dgm:spPr/>
      <dgm:t>
        <a:bodyPr/>
        <a:lstStyle/>
        <a:p>
          <a:endParaRPr lang="en-US"/>
        </a:p>
      </dgm:t>
    </dgm:pt>
    <dgm:pt modelId="{0EC51DCC-1FC5-4CD1-B3D0-E0F1BA82CC66}" type="sibTrans" cxnId="{077A302A-0318-464B-BAE2-95F75F58A08C}">
      <dgm:prSet/>
      <dgm:spPr/>
      <dgm:t>
        <a:bodyPr/>
        <a:lstStyle/>
        <a:p>
          <a:endParaRPr lang="en-US"/>
        </a:p>
      </dgm:t>
    </dgm:pt>
    <dgm:pt modelId="{2ACBAF74-0A87-8F45-8ED9-6F3B77B4942D}" type="pres">
      <dgm:prSet presAssocID="{D482742C-D5D1-414A-B282-2A46FAC0ECD0}" presName="linear" presStyleCnt="0">
        <dgm:presLayoutVars>
          <dgm:animLvl val="lvl"/>
          <dgm:resizeHandles val="exact"/>
        </dgm:presLayoutVars>
      </dgm:prSet>
      <dgm:spPr/>
    </dgm:pt>
    <dgm:pt modelId="{017B6CE5-88A6-F447-8711-D1CC2CCBADB9}" type="pres">
      <dgm:prSet presAssocID="{43A8BACF-E83F-4092-B737-EFF4515CC8B1}" presName="parentText" presStyleLbl="node1" presStyleIdx="0" presStyleCnt="3">
        <dgm:presLayoutVars>
          <dgm:chMax val="0"/>
          <dgm:bulletEnabled val="1"/>
        </dgm:presLayoutVars>
      </dgm:prSet>
      <dgm:spPr/>
    </dgm:pt>
    <dgm:pt modelId="{C0A65B2E-3369-7B48-A897-236837924878}" type="pres">
      <dgm:prSet presAssocID="{4E5B7F26-EBBD-47CF-B0B3-16AF6F03CFBA}" presName="spacer" presStyleCnt="0"/>
      <dgm:spPr/>
    </dgm:pt>
    <dgm:pt modelId="{2666C3A8-3DDF-234C-9B41-27AF42DE25BF}" type="pres">
      <dgm:prSet presAssocID="{10E8F019-F136-47DA-813C-0427B9DC32DE}" presName="parentText" presStyleLbl="node1" presStyleIdx="1" presStyleCnt="3">
        <dgm:presLayoutVars>
          <dgm:chMax val="0"/>
          <dgm:bulletEnabled val="1"/>
        </dgm:presLayoutVars>
      </dgm:prSet>
      <dgm:spPr/>
    </dgm:pt>
    <dgm:pt modelId="{D18DBD41-C557-6348-BCFD-FF4C8E736AC9}" type="pres">
      <dgm:prSet presAssocID="{E62EC1FA-66E1-4351-ACEE-9E2FB96EDC24}" presName="spacer" presStyleCnt="0"/>
      <dgm:spPr/>
    </dgm:pt>
    <dgm:pt modelId="{5F8449CC-6217-A648-90CE-FA378F73B110}" type="pres">
      <dgm:prSet presAssocID="{2F784339-FBC2-451D-9AF4-B2A4FACBF07D}" presName="parentText" presStyleLbl="node1" presStyleIdx="2" presStyleCnt="3">
        <dgm:presLayoutVars>
          <dgm:chMax val="0"/>
          <dgm:bulletEnabled val="1"/>
        </dgm:presLayoutVars>
      </dgm:prSet>
      <dgm:spPr/>
    </dgm:pt>
  </dgm:ptLst>
  <dgm:cxnLst>
    <dgm:cxn modelId="{077A302A-0318-464B-BAE2-95F75F58A08C}" srcId="{D482742C-D5D1-414A-B282-2A46FAC0ECD0}" destId="{2F784339-FBC2-451D-9AF4-B2A4FACBF07D}" srcOrd="2" destOrd="0" parTransId="{332817E4-9919-4A04-95AE-94533C2DA84D}" sibTransId="{0EC51DCC-1FC5-4CD1-B3D0-E0F1BA82CC66}"/>
    <dgm:cxn modelId="{E6D27B3E-AD78-4D46-A746-A69374EAC126}" type="presOf" srcId="{D482742C-D5D1-414A-B282-2A46FAC0ECD0}" destId="{2ACBAF74-0A87-8F45-8ED9-6F3B77B4942D}" srcOrd="0" destOrd="0" presId="urn:microsoft.com/office/officeart/2005/8/layout/vList2"/>
    <dgm:cxn modelId="{492F5564-C56D-CB43-B1E9-D96F8EC31748}" type="presOf" srcId="{10E8F019-F136-47DA-813C-0427B9DC32DE}" destId="{2666C3A8-3DDF-234C-9B41-27AF42DE25BF}" srcOrd="0" destOrd="0" presId="urn:microsoft.com/office/officeart/2005/8/layout/vList2"/>
    <dgm:cxn modelId="{F4F8ED65-0978-6E43-8F69-BD9308F43842}" type="presOf" srcId="{43A8BACF-E83F-4092-B737-EFF4515CC8B1}" destId="{017B6CE5-88A6-F447-8711-D1CC2CCBADB9}" srcOrd="0" destOrd="0" presId="urn:microsoft.com/office/officeart/2005/8/layout/vList2"/>
    <dgm:cxn modelId="{712D1FCB-1A01-2D49-8DA7-38BDF4C76DFF}" type="presOf" srcId="{2F784339-FBC2-451D-9AF4-B2A4FACBF07D}" destId="{5F8449CC-6217-A648-90CE-FA378F73B110}" srcOrd="0" destOrd="0" presId="urn:microsoft.com/office/officeart/2005/8/layout/vList2"/>
    <dgm:cxn modelId="{DDE618CD-2D90-4F7F-995B-AE8CAB6280DB}" srcId="{D482742C-D5D1-414A-B282-2A46FAC0ECD0}" destId="{43A8BACF-E83F-4092-B737-EFF4515CC8B1}" srcOrd="0" destOrd="0" parTransId="{765928B2-6DD0-4B89-B1DE-1ED6FCFC5613}" sibTransId="{4E5B7F26-EBBD-47CF-B0B3-16AF6F03CFBA}"/>
    <dgm:cxn modelId="{35481EEB-2812-482A-B68F-EB294E061198}" srcId="{D482742C-D5D1-414A-B282-2A46FAC0ECD0}" destId="{10E8F019-F136-47DA-813C-0427B9DC32DE}" srcOrd="1" destOrd="0" parTransId="{A8615964-9215-40B0-B1C9-CA900FD09A72}" sibTransId="{E62EC1FA-66E1-4351-ACEE-9E2FB96EDC24}"/>
    <dgm:cxn modelId="{8AC8C8C9-8324-0743-9708-66D655BD8344}" type="presParOf" srcId="{2ACBAF74-0A87-8F45-8ED9-6F3B77B4942D}" destId="{017B6CE5-88A6-F447-8711-D1CC2CCBADB9}" srcOrd="0" destOrd="0" presId="urn:microsoft.com/office/officeart/2005/8/layout/vList2"/>
    <dgm:cxn modelId="{1F61E36E-A05A-AD4C-B389-225EC65BA288}" type="presParOf" srcId="{2ACBAF74-0A87-8F45-8ED9-6F3B77B4942D}" destId="{C0A65B2E-3369-7B48-A897-236837924878}" srcOrd="1" destOrd="0" presId="urn:microsoft.com/office/officeart/2005/8/layout/vList2"/>
    <dgm:cxn modelId="{BFB0D889-4BB0-C949-8752-7620386D7E0F}" type="presParOf" srcId="{2ACBAF74-0A87-8F45-8ED9-6F3B77B4942D}" destId="{2666C3A8-3DDF-234C-9B41-27AF42DE25BF}" srcOrd="2" destOrd="0" presId="urn:microsoft.com/office/officeart/2005/8/layout/vList2"/>
    <dgm:cxn modelId="{E427FE17-EBAA-7641-837E-08E65D7B48BC}" type="presParOf" srcId="{2ACBAF74-0A87-8F45-8ED9-6F3B77B4942D}" destId="{D18DBD41-C557-6348-BCFD-FF4C8E736AC9}" srcOrd="3" destOrd="0" presId="urn:microsoft.com/office/officeart/2005/8/layout/vList2"/>
    <dgm:cxn modelId="{A5C55A0B-B867-D349-9175-537EC0DEE377}" type="presParOf" srcId="{2ACBAF74-0A87-8F45-8ED9-6F3B77B4942D}" destId="{5F8449CC-6217-A648-90CE-FA378F73B11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20AD838-3586-4A40-873F-DA5CBA9AF16F}" type="doc">
      <dgm:prSet loTypeId="urn:microsoft.com/office/officeart/2005/8/layout/hProcess9" loCatId="process" qsTypeId="urn:microsoft.com/office/officeart/2005/8/quickstyle/simple3" qsCatId="simple" csTypeId="urn:microsoft.com/office/officeart/2005/8/colors/accent1_2" csCatId="accent1" phldr="1"/>
      <dgm:spPr/>
    </dgm:pt>
    <dgm:pt modelId="{2DED7716-C38E-4FB4-89B0-BF9BE1456121}">
      <dgm:prSet phldrT="[Text]" custT="1"/>
      <dgm:spPr>
        <a:solidFill>
          <a:schemeClr val="accent5">
            <a:lumMod val="40000"/>
            <a:lumOff val="60000"/>
          </a:schemeClr>
        </a:solidFill>
      </dgm:spPr>
      <dgm:t>
        <a:bodyPr/>
        <a:lstStyle/>
        <a:p>
          <a:r>
            <a:rPr lang="en-US" sz="2400" b="1" i="1" u="sng" dirty="0">
              <a:solidFill>
                <a:srgbClr val="FF0000"/>
              </a:solidFill>
            </a:rPr>
            <a:t>S</a:t>
          </a:r>
          <a:r>
            <a:rPr lang="en-US" sz="2400" b="1" i="1" u="sng" dirty="0"/>
            <a:t>teal</a:t>
          </a:r>
          <a:r>
            <a:rPr lang="en-US" sz="2400" dirty="0"/>
            <a:t> anything therein </a:t>
          </a:r>
          <a:r>
            <a:rPr lang="en-US" sz="2400" dirty="0">
              <a:solidFill>
                <a:srgbClr val="FF0000"/>
              </a:solidFill>
            </a:rPr>
            <a:t>OR</a:t>
          </a:r>
        </a:p>
      </dgm:t>
    </dgm:pt>
    <dgm:pt modelId="{8AFFBA98-2D40-40FE-BB43-1E1E55F2909F}" type="parTrans" cxnId="{5AE02B18-8136-479B-A3CA-8E635B67BFE4}">
      <dgm:prSet/>
      <dgm:spPr/>
      <dgm:t>
        <a:bodyPr/>
        <a:lstStyle/>
        <a:p>
          <a:endParaRPr lang="en-US"/>
        </a:p>
      </dgm:t>
    </dgm:pt>
    <dgm:pt modelId="{72AB650B-D7CD-4C67-AE99-799AC77504C0}" type="sibTrans" cxnId="{5AE02B18-8136-479B-A3CA-8E635B67BFE4}">
      <dgm:prSet/>
      <dgm:spPr/>
      <dgm:t>
        <a:bodyPr/>
        <a:lstStyle/>
        <a:p>
          <a:endParaRPr lang="en-US"/>
        </a:p>
      </dgm:t>
    </dgm:pt>
    <dgm:pt modelId="{CD7AF975-668B-49E8-9EA6-098D78EC88D7}">
      <dgm:prSet phldrT="[Text]" custT="1"/>
      <dgm:spPr>
        <a:solidFill>
          <a:schemeClr val="accent5">
            <a:lumMod val="40000"/>
            <a:lumOff val="60000"/>
          </a:schemeClr>
        </a:solidFill>
      </dgm:spPr>
      <dgm:t>
        <a:bodyPr/>
        <a:lstStyle/>
        <a:p>
          <a:r>
            <a:rPr lang="en-US" sz="2400" b="1" u="sng" dirty="0">
              <a:solidFill>
                <a:srgbClr val="FF0000"/>
              </a:solidFill>
            </a:rPr>
            <a:t>I</a:t>
          </a:r>
          <a:r>
            <a:rPr lang="en-US" sz="2400" dirty="0"/>
            <a:t>nflict </a:t>
          </a:r>
          <a:r>
            <a:rPr lang="en-US" sz="2400" b="1" i="1" u="sng" dirty="0"/>
            <a:t>grievous bodily harm </a:t>
          </a:r>
          <a:r>
            <a:rPr lang="en-US" sz="2400" dirty="0"/>
            <a:t>on any person therein </a:t>
          </a:r>
          <a:r>
            <a:rPr lang="en-US" sz="2400" dirty="0">
              <a:solidFill>
                <a:srgbClr val="FF0000"/>
              </a:solidFill>
            </a:rPr>
            <a:t>OR</a:t>
          </a:r>
        </a:p>
      </dgm:t>
    </dgm:pt>
    <dgm:pt modelId="{AB868904-A340-49F3-9154-D207009A2C69}" type="parTrans" cxnId="{9716D28A-B572-4EA9-A116-DF757632958D}">
      <dgm:prSet/>
      <dgm:spPr/>
      <dgm:t>
        <a:bodyPr/>
        <a:lstStyle/>
        <a:p>
          <a:endParaRPr lang="en-US"/>
        </a:p>
      </dgm:t>
    </dgm:pt>
    <dgm:pt modelId="{D5F176A1-3445-4274-BC31-24C9CC171389}" type="sibTrans" cxnId="{9716D28A-B572-4EA9-A116-DF757632958D}">
      <dgm:prSet/>
      <dgm:spPr/>
      <dgm:t>
        <a:bodyPr/>
        <a:lstStyle/>
        <a:p>
          <a:endParaRPr lang="en-US"/>
        </a:p>
      </dgm:t>
    </dgm:pt>
    <dgm:pt modelId="{26825B44-A6C1-4563-8DEF-14078D03F6D5}">
      <dgm:prSet phldrT="[Text]" custT="1"/>
      <dgm:spPr>
        <a:solidFill>
          <a:schemeClr val="accent5">
            <a:lumMod val="40000"/>
            <a:lumOff val="60000"/>
          </a:schemeClr>
        </a:solidFill>
      </dgm:spPr>
      <dgm:t>
        <a:bodyPr/>
        <a:lstStyle/>
        <a:p>
          <a:r>
            <a:rPr lang="en-US" sz="2400" b="1" i="1" u="sng" dirty="0">
              <a:solidFill>
                <a:srgbClr val="FF0000"/>
              </a:solidFill>
            </a:rPr>
            <a:t>D</a:t>
          </a:r>
          <a:r>
            <a:rPr lang="en-US" sz="2400" b="1" i="1" u="sng" dirty="0"/>
            <a:t>amage</a:t>
          </a:r>
          <a:r>
            <a:rPr lang="en-US" sz="2400" dirty="0"/>
            <a:t> any property therein</a:t>
          </a:r>
        </a:p>
      </dgm:t>
    </dgm:pt>
    <dgm:pt modelId="{BB05F8D9-A56A-488E-A6B5-A98408EE742E}" type="parTrans" cxnId="{AE447C8D-EA43-403F-8156-60DBD235EE17}">
      <dgm:prSet/>
      <dgm:spPr/>
      <dgm:t>
        <a:bodyPr/>
        <a:lstStyle/>
        <a:p>
          <a:endParaRPr lang="en-US"/>
        </a:p>
      </dgm:t>
    </dgm:pt>
    <dgm:pt modelId="{1ED77A08-872C-4779-BB87-D3843870E73F}" type="sibTrans" cxnId="{AE447C8D-EA43-403F-8156-60DBD235EE17}">
      <dgm:prSet/>
      <dgm:spPr/>
      <dgm:t>
        <a:bodyPr/>
        <a:lstStyle/>
        <a:p>
          <a:endParaRPr lang="en-US"/>
        </a:p>
      </dgm:t>
    </dgm:pt>
    <dgm:pt modelId="{840DAEC2-FB2B-9A49-AC67-BEC9D7FC86BE}" type="pres">
      <dgm:prSet presAssocID="{B20AD838-3586-4A40-873F-DA5CBA9AF16F}" presName="CompostProcess" presStyleCnt="0">
        <dgm:presLayoutVars>
          <dgm:dir/>
          <dgm:resizeHandles val="exact"/>
        </dgm:presLayoutVars>
      </dgm:prSet>
      <dgm:spPr/>
    </dgm:pt>
    <dgm:pt modelId="{42F95CF6-C098-C449-97E6-CC7D8A54C21C}" type="pres">
      <dgm:prSet presAssocID="{B20AD838-3586-4A40-873F-DA5CBA9AF16F}" presName="arrow" presStyleLbl="bgShp" presStyleIdx="0" presStyleCnt="1" custLinFactNeighborX="6462" custLinFactNeighborY="450"/>
      <dgm:spPr>
        <a:solidFill>
          <a:schemeClr val="accent1"/>
        </a:solidFill>
      </dgm:spPr>
    </dgm:pt>
    <dgm:pt modelId="{8279ABC0-C5DA-E04F-9DB8-D1B6B0E92C1E}" type="pres">
      <dgm:prSet presAssocID="{B20AD838-3586-4A40-873F-DA5CBA9AF16F}" presName="linearProcess" presStyleCnt="0"/>
      <dgm:spPr/>
    </dgm:pt>
    <dgm:pt modelId="{C3CEB9EA-F4CF-AE49-B113-5A97ABAA0C41}" type="pres">
      <dgm:prSet presAssocID="{2DED7716-C38E-4FB4-89B0-BF9BE1456121}" presName="textNode" presStyleLbl="node1" presStyleIdx="0" presStyleCnt="3" custLinFactNeighborX="-4763" custLinFactNeighborY="1061">
        <dgm:presLayoutVars>
          <dgm:bulletEnabled val="1"/>
        </dgm:presLayoutVars>
      </dgm:prSet>
      <dgm:spPr/>
    </dgm:pt>
    <dgm:pt modelId="{885F2CF9-00A2-054E-B907-9B1E160DF883}" type="pres">
      <dgm:prSet presAssocID="{72AB650B-D7CD-4C67-AE99-799AC77504C0}" presName="sibTrans" presStyleCnt="0"/>
      <dgm:spPr/>
    </dgm:pt>
    <dgm:pt modelId="{9A9C85EE-B97E-8F4D-9C17-7734EC8CA20A}" type="pres">
      <dgm:prSet presAssocID="{CD7AF975-668B-49E8-9EA6-098D78EC88D7}" presName="textNode" presStyleLbl="node1" presStyleIdx="1" presStyleCnt="3">
        <dgm:presLayoutVars>
          <dgm:bulletEnabled val="1"/>
        </dgm:presLayoutVars>
      </dgm:prSet>
      <dgm:spPr/>
    </dgm:pt>
    <dgm:pt modelId="{3A6AF872-C01C-6B4F-BAD9-A005400D89B9}" type="pres">
      <dgm:prSet presAssocID="{D5F176A1-3445-4274-BC31-24C9CC171389}" presName="sibTrans" presStyleCnt="0"/>
      <dgm:spPr/>
    </dgm:pt>
    <dgm:pt modelId="{C1D58214-8715-5448-82C1-8EE3F04F4F58}" type="pres">
      <dgm:prSet presAssocID="{26825B44-A6C1-4563-8DEF-14078D03F6D5}" presName="textNode" presStyleLbl="node1" presStyleIdx="2" presStyleCnt="3">
        <dgm:presLayoutVars>
          <dgm:bulletEnabled val="1"/>
        </dgm:presLayoutVars>
      </dgm:prSet>
      <dgm:spPr/>
    </dgm:pt>
  </dgm:ptLst>
  <dgm:cxnLst>
    <dgm:cxn modelId="{10106F0B-FC61-BF4C-8006-47D2EA9B2161}" type="presOf" srcId="{2DED7716-C38E-4FB4-89B0-BF9BE1456121}" destId="{C3CEB9EA-F4CF-AE49-B113-5A97ABAA0C41}" srcOrd="0" destOrd="0" presId="urn:microsoft.com/office/officeart/2005/8/layout/hProcess9"/>
    <dgm:cxn modelId="{B90C5314-ACA8-DC44-9FBA-4F1DE0AEA26B}" type="presOf" srcId="{CD7AF975-668B-49E8-9EA6-098D78EC88D7}" destId="{9A9C85EE-B97E-8F4D-9C17-7734EC8CA20A}" srcOrd="0" destOrd="0" presId="urn:microsoft.com/office/officeart/2005/8/layout/hProcess9"/>
    <dgm:cxn modelId="{5AE02B18-8136-479B-A3CA-8E635B67BFE4}" srcId="{B20AD838-3586-4A40-873F-DA5CBA9AF16F}" destId="{2DED7716-C38E-4FB4-89B0-BF9BE1456121}" srcOrd="0" destOrd="0" parTransId="{8AFFBA98-2D40-40FE-BB43-1E1E55F2909F}" sibTransId="{72AB650B-D7CD-4C67-AE99-799AC77504C0}"/>
    <dgm:cxn modelId="{7E940D68-3CCD-BF48-9FFA-C64D12F3FA71}" type="presOf" srcId="{B20AD838-3586-4A40-873F-DA5CBA9AF16F}" destId="{840DAEC2-FB2B-9A49-AC67-BEC9D7FC86BE}" srcOrd="0" destOrd="0" presId="urn:microsoft.com/office/officeart/2005/8/layout/hProcess9"/>
    <dgm:cxn modelId="{9716D28A-B572-4EA9-A116-DF757632958D}" srcId="{B20AD838-3586-4A40-873F-DA5CBA9AF16F}" destId="{CD7AF975-668B-49E8-9EA6-098D78EC88D7}" srcOrd="1" destOrd="0" parTransId="{AB868904-A340-49F3-9154-D207009A2C69}" sibTransId="{D5F176A1-3445-4274-BC31-24C9CC171389}"/>
    <dgm:cxn modelId="{AE447C8D-EA43-403F-8156-60DBD235EE17}" srcId="{B20AD838-3586-4A40-873F-DA5CBA9AF16F}" destId="{26825B44-A6C1-4563-8DEF-14078D03F6D5}" srcOrd="2" destOrd="0" parTransId="{BB05F8D9-A56A-488E-A6B5-A98408EE742E}" sibTransId="{1ED77A08-872C-4779-BB87-D3843870E73F}"/>
    <dgm:cxn modelId="{007445CD-A462-554F-AAAD-DDE6B54C5484}" type="presOf" srcId="{26825B44-A6C1-4563-8DEF-14078D03F6D5}" destId="{C1D58214-8715-5448-82C1-8EE3F04F4F58}" srcOrd="0" destOrd="0" presId="urn:microsoft.com/office/officeart/2005/8/layout/hProcess9"/>
    <dgm:cxn modelId="{59C6AE16-5754-2C4B-963E-A0529CB6200B}" type="presParOf" srcId="{840DAEC2-FB2B-9A49-AC67-BEC9D7FC86BE}" destId="{42F95CF6-C098-C449-97E6-CC7D8A54C21C}" srcOrd="0" destOrd="0" presId="urn:microsoft.com/office/officeart/2005/8/layout/hProcess9"/>
    <dgm:cxn modelId="{920B4162-4B63-8843-AD2A-AC091745D5A3}" type="presParOf" srcId="{840DAEC2-FB2B-9A49-AC67-BEC9D7FC86BE}" destId="{8279ABC0-C5DA-E04F-9DB8-D1B6B0E92C1E}" srcOrd="1" destOrd="0" presId="urn:microsoft.com/office/officeart/2005/8/layout/hProcess9"/>
    <dgm:cxn modelId="{CBE8B397-D34C-AE48-B4A0-FFF83FFAA44C}" type="presParOf" srcId="{8279ABC0-C5DA-E04F-9DB8-D1B6B0E92C1E}" destId="{C3CEB9EA-F4CF-AE49-B113-5A97ABAA0C41}" srcOrd="0" destOrd="0" presId="urn:microsoft.com/office/officeart/2005/8/layout/hProcess9"/>
    <dgm:cxn modelId="{33CE6F69-758B-EF44-8C13-8F7B2436B20B}" type="presParOf" srcId="{8279ABC0-C5DA-E04F-9DB8-D1B6B0E92C1E}" destId="{885F2CF9-00A2-054E-B907-9B1E160DF883}" srcOrd="1" destOrd="0" presId="urn:microsoft.com/office/officeart/2005/8/layout/hProcess9"/>
    <dgm:cxn modelId="{31B542B2-E7C8-D248-B58A-38F5CD3BEC84}" type="presParOf" srcId="{8279ABC0-C5DA-E04F-9DB8-D1B6B0E92C1E}" destId="{9A9C85EE-B97E-8F4D-9C17-7734EC8CA20A}" srcOrd="2" destOrd="0" presId="urn:microsoft.com/office/officeart/2005/8/layout/hProcess9"/>
    <dgm:cxn modelId="{946126E3-C501-E042-81AF-7C8ED6B164C1}" type="presParOf" srcId="{8279ABC0-C5DA-E04F-9DB8-D1B6B0E92C1E}" destId="{3A6AF872-C01C-6B4F-BAD9-A005400D89B9}" srcOrd="3" destOrd="0" presId="urn:microsoft.com/office/officeart/2005/8/layout/hProcess9"/>
    <dgm:cxn modelId="{5054F6FE-3EC5-4C46-85A5-8C9B94CC7E8E}" type="presParOf" srcId="{8279ABC0-C5DA-E04F-9DB8-D1B6B0E92C1E}" destId="{C1D58214-8715-5448-82C1-8EE3F04F4F58}"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CA83B57-1D44-404E-A6A2-2B8A97920E8E}" type="doc">
      <dgm:prSet loTypeId="urn:microsoft.com/office/officeart/2008/layout/LinedList" loCatId="process" qsTypeId="urn:microsoft.com/office/officeart/2005/8/quickstyle/simple1" qsCatId="simple" csTypeId="urn:microsoft.com/office/officeart/2005/8/colors/accent1_4" csCatId="accent1" phldr="1"/>
      <dgm:spPr/>
      <dgm:t>
        <a:bodyPr/>
        <a:lstStyle/>
        <a:p>
          <a:endParaRPr lang="en-US"/>
        </a:p>
      </dgm:t>
    </dgm:pt>
    <dgm:pt modelId="{BCC0910A-CA55-4B73-96C8-CEA1BC6C9BD1}">
      <dgm:prSet phldrT="[Text]" custT="1"/>
      <dgm:spPr/>
      <dgm:t>
        <a:bodyPr/>
        <a:lstStyle/>
        <a:p>
          <a:pPr algn="l"/>
          <a:r>
            <a:rPr lang="en-US" sz="2400" dirty="0"/>
            <a:t>-The accused has crossed a boundary</a:t>
          </a:r>
        </a:p>
      </dgm:t>
    </dgm:pt>
    <dgm:pt modelId="{A93CA927-9945-4DD4-96EA-7F7D40F5ECB3}" type="parTrans" cxnId="{9311DE29-B90E-454F-B777-F07427D3B76F}">
      <dgm:prSet/>
      <dgm:spPr/>
      <dgm:t>
        <a:bodyPr/>
        <a:lstStyle/>
        <a:p>
          <a:endParaRPr lang="en-US"/>
        </a:p>
      </dgm:t>
    </dgm:pt>
    <dgm:pt modelId="{4275870E-8BC7-4E84-8E32-2207E5E284EE}" type="sibTrans" cxnId="{9311DE29-B90E-454F-B777-F07427D3B76F}">
      <dgm:prSet/>
      <dgm:spPr/>
      <dgm:t>
        <a:bodyPr/>
        <a:lstStyle/>
        <a:p>
          <a:endParaRPr lang="en-US"/>
        </a:p>
      </dgm:t>
    </dgm:pt>
    <dgm:pt modelId="{0A7FE1E6-F679-441C-BEBF-857CA41043BD}">
      <dgm:prSet phldrT="[Text]" custT="1"/>
      <dgm:spPr/>
      <dgm:t>
        <a:bodyPr/>
        <a:lstStyle/>
        <a:p>
          <a:pPr algn="l"/>
          <a:r>
            <a:rPr lang="en-US" sz="2400" dirty="0"/>
            <a:t>-Entry must be deliberate &amp; not accidental</a:t>
          </a:r>
        </a:p>
      </dgm:t>
    </dgm:pt>
    <dgm:pt modelId="{3D75814F-855F-49B8-B672-9DE9DB87FBE8}" type="parTrans" cxnId="{DEF3FEE1-580B-4BC2-93D3-2D42DA0EF618}">
      <dgm:prSet/>
      <dgm:spPr/>
      <dgm:t>
        <a:bodyPr/>
        <a:lstStyle/>
        <a:p>
          <a:endParaRPr lang="en-US"/>
        </a:p>
      </dgm:t>
    </dgm:pt>
    <dgm:pt modelId="{0BE02989-B616-4A18-845A-5DD6ABA52172}" type="sibTrans" cxnId="{DEF3FEE1-580B-4BC2-93D3-2D42DA0EF618}">
      <dgm:prSet/>
      <dgm:spPr/>
      <dgm:t>
        <a:bodyPr/>
        <a:lstStyle/>
        <a:p>
          <a:endParaRPr lang="en-US"/>
        </a:p>
      </dgm:t>
    </dgm:pt>
    <dgm:pt modelId="{3147BCAD-28F0-4A10-8182-42DA76E663BF}">
      <dgm:prSet phldrT="[Text]" custT="1"/>
      <dgm:spPr/>
      <dgm:t>
        <a:bodyPr/>
        <a:lstStyle/>
        <a:p>
          <a:pPr algn="l"/>
          <a:r>
            <a:rPr lang="en-US" sz="2400" dirty="0"/>
            <a:t>-It is not necessary for the whole body to have entered</a:t>
          </a:r>
        </a:p>
      </dgm:t>
    </dgm:pt>
    <dgm:pt modelId="{593D70D9-9675-486D-91A1-14295578F17A}" type="parTrans" cxnId="{EAC61962-8D12-45D3-A14F-3432DD3CE4E2}">
      <dgm:prSet/>
      <dgm:spPr/>
      <dgm:t>
        <a:bodyPr/>
        <a:lstStyle/>
        <a:p>
          <a:endParaRPr lang="en-US"/>
        </a:p>
      </dgm:t>
    </dgm:pt>
    <dgm:pt modelId="{C53D9983-BFC7-4A30-9C6E-9EBB38B2EC55}" type="sibTrans" cxnId="{EAC61962-8D12-45D3-A14F-3432DD3CE4E2}">
      <dgm:prSet/>
      <dgm:spPr/>
      <dgm:t>
        <a:bodyPr/>
        <a:lstStyle/>
        <a:p>
          <a:endParaRPr lang="en-US"/>
        </a:p>
      </dgm:t>
    </dgm:pt>
    <dgm:pt modelId="{A99B1AC7-6523-4B3B-A04C-3CF60EA53EFD}">
      <dgm:prSet phldrT="[Text]" custT="1"/>
      <dgm:spPr/>
      <dgm:t>
        <a:bodyPr/>
        <a:lstStyle/>
        <a:p>
          <a:pPr algn="l"/>
          <a:r>
            <a:rPr lang="en-US" sz="2400" dirty="0"/>
            <a:t>-Entry can be by an innocent agent</a:t>
          </a:r>
        </a:p>
      </dgm:t>
    </dgm:pt>
    <dgm:pt modelId="{38221030-87BD-48A5-B630-705A51F1A76C}" type="parTrans" cxnId="{A2F4914E-B996-42B9-B64F-9C30FABC10D3}">
      <dgm:prSet/>
      <dgm:spPr/>
      <dgm:t>
        <a:bodyPr/>
        <a:lstStyle/>
        <a:p>
          <a:endParaRPr lang="en-US"/>
        </a:p>
      </dgm:t>
    </dgm:pt>
    <dgm:pt modelId="{EBE8B6FE-21F5-47E2-B29B-75A1691CA1D4}" type="sibTrans" cxnId="{A2F4914E-B996-42B9-B64F-9C30FABC10D3}">
      <dgm:prSet/>
      <dgm:spPr/>
      <dgm:t>
        <a:bodyPr/>
        <a:lstStyle/>
        <a:p>
          <a:endParaRPr lang="en-US"/>
        </a:p>
      </dgm:t>
    </dgm:pt>
    <dgm:pt modelId="{9816BEEC-E460-45A0-A7C4-777952C669A3}">
      <dgm:prSet phldrT="[Text]" custT="1"/>
      <dgm:spPr/>
      <dgm:t>
        <a:bodyPr/>
        <a:lstStyle/>
        <a:p>
          <a:pPr algn="l"/>
          <a:r>
            <a:rPr lang="en-US" sz="2400" dirty="0"/>
            <a:t>-Can include an instrument as long as that is to commit one of the relevant offences (Not just to facilitate entry)</a:t>
          </a:r>
        </a:p>
      </dgm:t>
    </dgm:pt>
    <dgm:pt modelId="{5BC088A3-2D3E-4427-A15F-9591C2C7F6DD}" type="parTrans" cxnId="{4F224C81-DB49-41E7-B308-4F628D7E3072}">
      <dgm:prSet/>
      <dgm:spPr/>
      <dgm:t>
        <a:bodyPr/>
        <a:lstStyle/>
        <a:p>
          <a:endParaRPr lang="en-US"/>
        </a:p>
      </dgm:t>
    </dgm:pt>
    <dgm:pt modelId="{B0C04484-14BE-4A87-B1F3-170FDA3CA7F0}" type="sibTrans" cxnId="{4F224C81-DB49-41E7-B308-4F628D7E3072}">
      <dgm:prSet/>
      <dgm:spPr/>
      <dgm:t>
        <a:bodyPr/>
        <a:lstStyle/>
        <a:p>
          <a:endParaRPr lang="en-US"/>
        </a:p>
      </dgm:t>
    </dgm:pt>
    <dgm:pt modelId="{FA454570-69C8-4B4F-A3EC-EBF8DBBB3CD9}" type="pres">
      <dgm:prSet presAssocID="{8CA83B57-1D44-404E-A6A2-2B8A97920E8E}" presName="vert0" presStyleCnt="0">
        <dgm:presLayoutVars>
          <dgm:dir/>
          <dgm:animOne val="branch"/>
          <dgm:animLvl val="lvl"/>
        </dgm:presLayoutVars>
      </dgm:prSet>
      <dgm:spPr/>
    </dgm:pt>
    <dgm:pt modelId="{EDCF96E0-282B-534D-8901-3A61F83108A0}" type="pres">
      <dgm:prSet presAssocID="{BCC0910A-CA55-4B73-96C8-CEA1BC6C9BD1}" presName="thickLine" presStyleLbl="alignNode1" presStyleIdx="0" presStyleCnt="5"/>
      <dgm:spPr/>
    </dgm:pt>
    <dgm:pt modelId="{FD797261-37D0-FD47-95D5-86CDC2A55609}" type="pres">
      <dgm:prSet presAssocID="{BCC0910A-CA55-4B73-96C8-CEA1BC6C9BD1}" presName="horz1" presStyleCnt="0"/>
      <dgm:spPr/>
    </dgm:pt>
    <dgm:pt modelId="{9E25317C-D9D5-2C41-A370-6B049236A866}" type="pres">
      <dgm:prSet presAssocID="{BCC0910A-CA55-4B73-96C8-CEA1BC6C9BD1}" presName="tx1" presStyleLbl="revTx" presStyleIdx="0" presStyleCnt="5"/>
      <dgm:spPr/>
    </dgm:pt>
    <dgm:pt modelId="{DBEB82B3-F731-7947-A176-5255C9FECDB7}" type="pres">
      <dgm:prSet presAssocID="{BCC0910A-CA55-4B73-96C8-CEA1BC6C9BD1}" presName="vert1" presStyleCnt="0"/>
      <dgm:spPr/>
    </dgm:pt>
    <dgm:pt modelId="{887FF3E7-D37E-1A43-A5F4-62960C63CB98}" type="pres">
      <dgm:prSet presAssocID="{0A7FE1E6-F679-441C-BEBF-857CA41043BD}" presName="thickLine" presStyleLbl="alignNode1" presStyleIdx="1" presStyleCnt="5"/>
      <dgm:spPr/>
    </dgm:pt>
    <dgm:pt modelId="{193620D9-DC66-0C4C-9A9B-AE7C2A957257}" type="pres">
      <dgm:prSet presAssocID="{0A7FE1E6-F679-441C-BEBF-857CA41043BD}" presName="horz1" presStyleCnt="0"/>
      <dgm:spPr/>
    </dgm:pt>
    <dgm:pt modelId="{F3D93E70-7E4A-AE44-B3C6-29909D32488E}" type="pres">
      <dgm:prSet presAssocID="{0A7FE1E6-F679-441C-BEBF-857CA41043BD}" presName="tx1" presStyleLbl="revTx" presStyleIdx="1" presStyleCnt="5"/>
      <dgm:spPr/>
    </dgm:pt>
    <dgm:pt modelId="{B8E144FB-A935-3D40-AE84-5BBF97B47EC2}" type="pres">
      <dgm:prSet presAssocID="{0A7FE1E6-F679-441C-BEBF-857CA41043BD}" presName="vert1" presStyleCnt="0"/>
      <dgm:spPr/>
    </dgm:pt>
    <dgm:pt modelId="{F534C156-37E8-8346-AC90-966F26E3CF23}" type="pres">
      <dgm:prSet presAssocID="{3147BCAD-28F0-4A10-8182-42DA76E663BF}" presName="thickLine" presStyleLbl="alignNode1" presStyleIdx="2" presStyleCnt="5"/>
      <dgm:spPr/>
    </dgm:pt>
    <dgm:pt modelId="{680DD599-5026-CD4F-92ED-B5A6E7B6A6A2}" type="pres">
      <dgm:prSet presAssocID="{3147BCAD-28F0-4A10-8182-42DA76E663BF}" presName="horz1" presStyleCnt="0"/>
      <dgm:spPr/>
    </dgm:pt>
    <dgm:pt modelId="{1DB5BD26-A557-A046-A286-EBC97C948347}" type="pres">
      <dgm:prSet presAssocID="{3147BCAD-28F0-4A10-8182-42DA76E663BF}" presName="tx1" presStyleLbl="revTx" presStyleIdx="2" presStyleCnt="5"/>
      <dgm:spPr/>
    </dgm:pt>
    <dgm:pt modelId="{9497CF3E-FE53-9A4A-B367-671BD6FABDD3}" type="pres">
      <dgm:prSet presAssocID="{3147BCAD-28F0-4A10-8182-42DA76E663BF}" presName="vert1" presStyleCnt="0"/>
      <dgm:spPr/>
    </dgm:pt>
    <dgm:pt modelId="{BB9F5754-F737-824B-8FB7-7118D17756DE}" type="pres">
      <dgm:prSet presAssocID="{A99B1AC7-6523-4B3B-A04C-3CF60EA53EFD}" presName="thickLine" presStyleLbl="alignNode1" presStyleIdx="3" presStyleCnt="5"/>
      <dgm:spPr/>
    </dgm:pt>
    <dgm:pt modelId="{C15AF116-E94E-0341-99B1-D7FEF8CDA89A}" type="pres">
      <dgm:prSet presAssocID="{A99B1AC7-6523-4B3B-A04C-3CF60EA53EFD}" presName="horz1" presStyleCnt="0"/>
      <dgm:spPr/>
    </dgm:pt>
    <dgm:pt modelId="{A99AB00D-31C4-354D-B013-E95BE68ECB52}" type="pres">
      <dgm:prSet presAssocID="{A99B1AC7-6523-4B3B-A04C-3CF60EA53EFD}" presName="tx1" presStyleLbl="revTx" presStyleIdx="3" presStyleCnt="5"/>
      <dgm:spPr/>
    </dgm:pt>
    <dgm:pt modelId="{AAB17380-3762-3842-9C48-26352DDCECC4}" type="pres">
      <dgm:prSet presAssocID="{A99B1AC7-6523-4B3B-A04C-3CF60EA53EFD}" presName="vert1" presStyleCnt="0"/>
      <dgm:spPr/>
    </dgm:pt>
    <dgm:pt modelId="{35D3FC89-C0DC-4643-8C48-D0BEA13B1D0D}" type="pres">
      <dgm:prSet presAssocID="{9816BEEC-E460-45A0-A7C4-777952C669A3}" presName="thickLine" presStyleLbl="alignNode1" presStyleIdx="4" presStyleCnt="5"/>
      <dgm:spPr/>
    </dgm:pt>
    <dgm:pt modelId="{0322BE54-2EA9-8445-AB4B-B497BDD3AD4D}" type="pres">
      <dgm:prSet presAssocID="{9816BEEC-E460-45A0-A7C4-777952C669A3}" presName="horz1" presStyleCnt="0"/>
      <dgm:spPr/>
    </dgm:pt>
    <dgm:pt modelId="{D2B7065F-9825-8D49-9924-BA569ED9C028}" type="pres">
      <dgm:prSet presAssocID="{9816BEEC-E460-45A0-A7C4-777952C669A3}" presName="tx1" presStyleLbl="revTx" presStyleIdx="4" presStyleCnt="5"/>
      <dgm:spPr/>
    </dgm:pt>
    <dgm:pt modelId="{84894A38-2419-AA4B-A72E-6BE812B292DF}" type="pres">
      <dgm:prSet presAssocID="{9816BEEC-E460-45A0-A7C4-777952C669A3}" presName="vert1" presStyleCnt="0"/>
      <dgm:spPr/>
    </dgm:pt>
  </dgm:ptLst>
  <dgm:cxnLst>
    <dgm:cxn modelId="{9311DE29-B90E-454F-B777-F07427D3B76F}" srcId="{8CA83B57-1D44-404E-A6A2-2B8A97920E8E}" destId="{BCC0910A-CA55-4B73-96C8-CEA1BC6C9BD1}" srcOrd="0" destOrd="0" parTransId="{A93CA927-9945-4DD4-96EA-7F7D40F5ECB3}" sibTransId="{4275870E-8BC7-4E84-8E32-2207E5E284EE}"/>
    <dgm:cxn modelId="{BA89172B-5A06-864C-AEF7-A6F1841FDCA5}" type="presOf" srcId="{8CA83B57-1D44-404E-A6A2-2B8A97920E8E}" destId="{FA454570-69C8-4B4F-A3EC-EBF8DBBB3CD9}" srcOrd="0" destOrd="0" presId="urn:microsoft.com/office/officeart/2008/layout/LinedList"/>
    <dgm:cxn modelId="{EAC61962-8D12-45D3-A14F-3432DD3CE4E2}" srcId="{8CA83B57-1D44-404E-A6A2-2B8A97920E8E}" destId="{3147BCAD-28F0-4A10-8182-42DA76E663BF}" srcOrd="2" destOrd="0" parTransId="{593D70D9-9675-486D-91A1-14295578F17A}" sibTransId="{C53D9983-BFC7-4A30-9C6E-9EBB38B2EC55}"/>
    <dgm:cxn modelId="{A2F4914E-B996-42B9-B64F-9C30FABC10D3}" srcId="{8CA83B57-1D44-404E-A6A2-2B8A97920E8E}" destId="{A99B1AC7-6523-4B3B-A04C-3CF60EA53EFD}" srcOrd="3" destOrd="0" parTransId="{38221030-87BD-48A5-B630-705A51F1A76C}" sibTransId="{EBE8B6FE-21F5-47E2-B29B-75A1691CA1D4}"/>
    <dgm:cxn modelId="{E70E2254-97A7-EE4C-9008-B4A337D69153}" type="presOf" srcId="{9816BEEC-E460-45A0-A7C4-777952C669A3}" destId="{D2B7065F-9825-8D49-9924-BA569ED9C028}" srcOrd="0" destOrd="0" presId="urn:microsoft.com/office/officeart/2008/layout/LinedList"/>
    <dgm:cxn modelId="{4F224C81-DB49-41E7-B308-4F628D7E3072}" srcId="{8CA83B57-1D44-404E-A6A2-2B8A97920E8E}" destId="{9816BEEC-E460-45A0-A7C4-777952C669A3}" srcOrd="4" destOrd="0" parTransId="{5BC088A3-2D3E-4427-A15F-9591C2C7F6DD}" sibTransId="{B0C04484-14BE-4A87-B1F3-170FDA3CA7F0}"/>
    <dgm:cxn modelId="{FADF40B1-1BB7-E249-84B1-1825E6AE7E08}" type="presOf" srcId="{0A7FE1E6-F679-441C-BEBF-857CA41043BD}" destId="{F3D93E70-7E4A-AE44-B3C6-29909D32488E}" srcOrd="0" destOrd="0" presId="urn:microsoft.com/office/officeart/2008/layout/LinedList"/>
    <dgm:cxn modelId="{BEF758B9-9629-794B-986E-7FE2EB6562DD}" type="presOf" srcId="{BCC0910A-CA55-4B73-96C8-CEA1BC6C9BD1}" destId="{9E25317C-D9D5-2C41-A370-6B049236A866}" srcOrd="0" destOrd="0" presId="urn:microsoft.com/office/officeart/2008/layout/LinedList"/>
    <dgm:cxn modelId="{24307CDB-F9F1-9D44-9148-363B533170A2}" type="presOf" srcId="{3147BCAD-28F0-4A10-8182-42DA76E663BF}" destId="{1DB5BD26-A557-A046-A286-EBC97C948347}" srcOrd="0" destOrd="0" presId="urn:microsoft.com/office/officeart/2008/layout/LinedList"/>
    <dgm:cxn modelId="{DEF3FEE1-580B-4BC2-93D3-2D42DA0EF618}" srcId="{8CA83B57-1D44-404E-A6A2-2B8A97920E8E}" destId="{0A7FE1E6-F679-441C-BEBF-857CA41043BD}" srcOrd="1" destOrd="0" parTransId="{3D75814F-855F-49B8-B672-9DE9DB87FBE8}" sibTransId="{0BE02989-B616-4A18-845A-5DD6ABA52172}"/>
    <dgm:cxn modelId="{1F7604FF-FA13-BE49-A47B-0E1EA32564F4}" type="presOf" srcId="{A99B1AC7-6523-4B3B-A04C-3CF60EA53EFD}" destId="{A99AB00D-31C4-354D-B013-E95BE68ECB52}" srcOrd="0" destOrd="0" presId="urn:microsoft.com/office/officeart/2008/layout/LinedList"/>
    <dgm:cxn modelId="{25C6561A-6EEB-6D45-9851-867782AF3E83}" type="presParOf" srcId="{FA454570-69C8-4B4F-A3EC-EBF8DBBB3CD9}" destId="{EDCF96E0-282B-534D-8901-3A61F83108A0}" srcOrd="0" destOrd="0" presId="urn:microsoft.com/office/officeart/2008/layout/LinedList"/>
    <dgm:cxn modelId="{33CA4115-4CEC-A04C-A6E8-80443EEC109B}" type="presParOf" srcId="{FA454570-69C8-4B4F-A3EC-EBF8DBBB3CD9}" destId="{FD797261-37D0-FD47-95D5-86CDC2A55609}" srcOrd="1" destOrd="0" presId="urn:microsoft.com/office/officeart/2008/layout/LinedList"/>
    <dgm:cxn modelId="{1E86B145-ECFF-AE4D-A61D-0B5B141CB081}" type="presParOf" srcId="{FD797261-37D0-FD47-95D5-86CDC2A55609}" destId="{9E25317C-D9D5-2C41-A370-6B049236A866}" srcOrd="0" destOrd="0" presId="urn:microsoft.com/office/officeart/2008/layout/LinedList"/>
    <dgm:cxn modelId="{D86929D0-0746-9C4E-BCE7-6B7D45026493}" type="presParOf" srcId="{FD797261-37D0-FD47-95D5-86CDC2A55609}" destId="{DBEB82B3-F731-7947-A176-5255C9FECDB7}" srcOrd="1" destOrd="0" presId="urn:microsoft.com/office/officeart/2008/layout/LinedList"/>
    <dgm:cxn modelId="{F55CFC93-703F-F64F-AAE6-CC7176B8D82F}" type="presParOf" srcId="{FA454570-69C8-4B4F-A3EC-EBF8DBBB3CD9}" destId="{887FF3E7-D37E-1A43-A5F4-62960C63CB98}" srcOrd="2" destOrd="0" presId="urn:microsoft.com/office/officeart/2008/layout/LinedList"/>
    <dgm:cxn modelId="{033E9B25-529F-D542-9B69-FBDEC52F14E2}" type="presParOf" srcId="{FA454570-69C8-4B4F-A3EC-EBF8DBBB3CD9}" destId="{193620D9-DC66-0C4C-9A9B-AE7C2A957257}" srcOrd="3" destOrd="0" presId="urn:microsoft.com/office/officeart/2008/layout/LinedList"/>
    <dgm:cxn modelId="{25C5D2C3-9FC7-9946-9BE5-C43F9B62C96A}" type="presParOf" srcId="{193620D9-DC66-0C4C-9A9B-AE7C2A957257}" destId="{F3D93E70-7E4A-AE44-B3C6-29909D32488E}" srcOrd="0" destOrd="0" presId="urn:microsoft.com/office/officeart/2008/layout/LinedList"/>
    <dgm:cxn modelId="{DCAB9CB2-EF85-9348-9F28-87933DB63E14}" type="presParOf" srcId="{193620D9-DC66-0C4C-9A9B-AE7C2A957257}" destId="{B8E144FB-A935-3D40-AE84-5BBF97B47EC2}" srcOrd="1" destOrd="0" presId="urn:microsoft.com/office/officeart/2008/layout/LinedList"/>
    <dgm:cxn modelId="{49A17541-970B-AB43-BB89-DCD18E7CF19C}" type="presParOf" srcId="{FA454570-69C8-4B4F-A3EC-EBF8DBBB3CD9}" destId="{F534C156-37E8-8346-AC90-966F26E3CF23}" srcOrd="4" destOrd="0" presId="urn:microsoft.com/office/officeart/2008/layout/LinedList"/>
    <dgm:cxn modelId="{99FD88BE-597B-904F-B277-E21074DE6A55}" type="presParOf" srcId="{FA454570-69C8-4B4F-A3EC-EBF8DBBB3CD9}" destId="{680DD599-5026-CD4F-92ED-B5A6E7B6A6A2}" srcOrd="5" destOrd="0" presId="urn:microsoft.com/office/officeart/2008/layout/LinedList"/>
    <dgm:cxn modelId="{C4F3E96C-5534-3446-8D0D-E3C8FF12D333}" type="presParOf" srcId="{680DD599-5026-CD4F-92ED-B5A6E7B6A6A2}" destId="{1DB5BD26-A557-A046-A286-EBC97C948347}" srcOrd="0" destOrd="0" presId="urn:microsoft.com/office/officeart/2008/layout/LinedList"/>
    <dgm:cxn modelId="{D28EA928-48C4-1E4B-B161-EA288A588A22}" type="presParOf" srcId="{680DD599-5026-CD4F-92ED-B5A6E7B6A6A2}" destId="{9497CF3E-FE53-9A4A-B367-671BD6FABDD3}" srcOrd="1" destOrd="0" presId="urn:microsoft.com/office/officeart/2008/layout/LinedList"/>
    <dgm:cxn modelId="{616D7A65-3B5E-384E-8B22-E657D2412AB8}" type="presParOf" srcId="{FA454570-69C8-4B4F-A3EC-EBF8DBBB3CD9}" destId="{BB9F5754-F737-824B-8FB7-7118D17756DE}" srcOrd="6" destOrd="0" presId="urn:microsoft.com/office/officeart/2008/layout/LinedList"/>
    <dgm:cxn modelId="{F28A8E70-71D7-1740-9FF9-344881D2E9C2}" type="presParOf" srcId="{FA454570-69C8-4B4F-A3EC-EBF8DBBB3CD9}" destId="{C15AF116-E94E-0341-99B1-D7FEF8CDA89A}" srcOrd="7" destOrd="0" presId="urn:microsoft.com/office/officeart/2008/layout/LinedList"/>
    <dgm:cxn modelId="{A05E9AAF-BCE2-A245-9187-49D9A62180FD}" type="presParOf" srcId="{C15AF116-E94E-0341-99B1-D7FEF8CDA89A}" destId="{A99AB00D-31C4-354D-B013-E95BE68ECB52}" srcOrd="0" destOrd="0" presId="urn:microsoft.com/office/officeart/2008/layout/LinedList"/>
    <dgm:cxn modelId="{42695084-6F5B-5D4A-9B46-761BBB303965}" type="presParOf" srcId="{C15AF116-E94E-0341-99B1-D7FEF8CDA89A}" destId="{AAB17380-3762-3842-9C48-26352DDCECC4}" srcOrd="1" destOrd="0" presId="urn:microsoft.com/office/officeart/2008/layout/LinedList"/>
    <dgm:cxn modelId="{248D486F-FACF-9E47-91EE-9D8749F8DF44}" type="presParOf" srcId="{FA454570-69C8-4B4F-A3EC-EBF8DBBB3CD9}" destId="{35D3FC89-C0DC-4643-8C48-D0BEA13B1D0D}" srcOrd="8" destOrd="0" presId="urn:microsoft.com/office/officeart/2008/layout/LinedList"/>
    <dgm:cxn modelId="{B4C8C499-2E9E-484E-A767-DC2B5FAE0DF2}" type="presParOf" srcId="{FA454570-69C8-4B4F-A3EC-EBF8DBBB3CD9}" destId="{0322BE54-2EA9-8445-AB4B-B497BDD3AD4D}" srcOrd="9" destOrd="0" presId="urn:microsoft.com/office/officeart/2008/layout/LinedList"/>
    <dgm:cxn modelId="{A572A9E0-6659-E44B-94A6-631F2CF7E5E8}" type="presParOf" srcId="{0322BE54-2EA9-8445-AB4B-B497BDD3AD4D}" destId="{D2B7065F-9825-8D49-9924-BA569ED9C028}" srcOrd="0" destOrd="0" presId="urn:microsoft.com/office/officeart/2008/layout/LinedList"/>
    <dgm:cxn modelId="{E15CF741-81E7-B743-9B66-703F6A300E47}" type="presParOf" srcId="{0322BE54-2EA9-8445-AB4B-B497BDD3AD4D}" destId="{84894A38-2419-AA4B-A72E-6BE812B292D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24339B2-8AF6-419A-A60F-C96B18C8053F}" type="doc">
      <dgm:prSet loTypeId="urn:microsoft.com/office/officeart/2008/layout/LinedList" loCatId="process" qsTypeId="urn:microsoft.com/office/officeart/2005/8/quickstyle/simple1" qsCatId="simple" csTypeId="urn:microsoft.com/office/officeart/2005/8/colors/accent1_5" csCatId="accent1" phldr="1"/>
      <dgm:spPr/>
    </dgm:pt>
    <dgm:pt modelId="{90943CCA-4F45-4C53-BC61-8FBFA356CCB2}">
      <dgm:prSet phldrT="[Text]" custT="1"/>
      <dgm:spPr/>
      <dgm:t>
        <a:bodyPr/>
        <a:lstStyle/>
        <a:p>
          <a:r>
            <a:rPr lang="en-US" sz="2400"/>
            <a:t>The term ‘building’ is not defined under the Theft Act 1968</a:t>
          </a:r>
          <a:endParaRPr lang="en-US" sz="2400" dirty="0"/>
        </a:p>
      </dgm:t>
    </dgm:pt>
    <dgm:pt modelId="{72D701FE-0DA7-4B7B-BD25-2DCEAF719D75}" type="parTrans" cxnId="{D74318EE-FC7F-408B-A88A-6FA8BF7AB318}">
      <dgm:prSet/>
      <dgm:spPr/>
      <dgm:t>
        <a:bodyPr/>
        <a:lstStyle/>
        <a:p>
          <a:endParaRPr lang="en-US"/>
        </a:p>
      </dgm:t>
    </dgm:pt>
    <dgm:pt modelId="{45B12BA9-3C29-4655-817A-2E1A12F31D5E}" type="sibTrans" cxnId="{D74318EE-FC7F-408B-A88A-6FA8BF7AB318}">
      <dgm:prSet/>
      <dgm:spPr/>
      <dgm:t>
        <a:bodyPr/>
        <a:lstStyle/>
        <a:p>
          <a:endParaRPr lang="en-US"/>
        </a:p>
      </dgm:t>
    </dgm:pt>
    <dgm:pt modelId="{3A346345-9A12-4EAD-BF3D-8FA20135BE8D}">
      <dgm:prSet phldrT="[Text]" custT="1"/>
      <dgm:spPr/>
      <dgm:t>
        <a:bodyPr/>
        <a:lstStyle/>
        <a:p>
          <a:pPr algn="l"/>
          <a:r>
            <a:rPr lang="en-US" sz="2400" dirty="0"/>
            <a:t>Case law has established a ‘building’ as:</a:t>
          </a:r>
        </a:p>
        <a:p>
          <a:pPr algn="ctr"/>
          <a:r>
            <a:rPr lang="en-US" sz="2400" dirty="0">
              <a:solidFill>
                <a:schemeClr val="accent1"/>
              </a:solidFill>
            </a:rPr>
            <a:t>‘</a:t>
          </a:r>
          <a:r>
            <a:rPr lang="en-US" sz="2400" b="1" i="1" dirty="0">
              <a:solidFill>
                <a:schemeClr val="accent1"/>
              </a:solidFill>
            </a:rPr>
            <a:t>a structure of considerable size &amp; intended to be permanent or at least endure considerable time’ </a:t>
          </a:r>
        </a:p>
      </dgm:t>
    </dgm:pt>
    <dgm:pt modelId="{35B3ADC5-052E-4DA9-ACEC-1333B7D7B717}" type="parTrans" cxnId="{82431667-339F-48D6-95F7-815CF96DF61C}">
      <dgm:prSet/>
      <dgm:spPr/>
      <dgm:t>
        <a:bodyPr/>
        <a:lstStyle/>
        <a:p>
          <a:endParaRPr lang="en-US"/>
        </a:p>
      </dgm:t>
    </dgm:pt>
    <dgm:pt modelId="{09C9F851-9F91-4E91-816F-E535D00DDCCD}" type="sibTrans" cxnId="{82431667-339F-48D6-95F7-815CF96DF61C}">
      <dgm:prSet/>
      <dgm:spPr/>
      <dgm:t>
        <a:bodyPr/>
        <a:lstStyle/>
        <a:p>
          <a:endParaRPr lang="en-US"/>
        </a:p>
      </dgm:t>
    </dgm:pt>
    <dgm:pt modelId="{4494C241-E3B3-4C01-8176-90F7D26EA692}">
      <dgm:prSet phldrT="[Text]" custT="1"/>
      <dgm:spPr/>
      <dgm:t>
        <a:bodyPr/>
        <a:lstStyle/>
        <a:p>
          <a:r>
            <a:rPr lang="en-US" sz="2400" dirty="0"/>
            <a:t>In simple terms a building must have some degree of permanence</a:t>
          </a:r>
        </a:p>
      </dgm:t>
    </dgm:pt>
    <dgm:pt modelId="{4E488F40-DEF0-4ECE-A07F-19E853BA6195}" type="parTrans" cxnId="{BDD287EB-D6DB-43AD-8B07-A9FAD8381B1E}">
      <dgm:prSet/>
      <dgm:spPr/>
      <dgm:t>
        <a:bodyPr/>
        <a:lstStyle/>
        <a:p>
          <a:endParaRPr lang="en-US"/>
        </a:p>
      </dgm:t>
    </dgm:pt>
    <dgm:pt modelId="{4A051697-A34D-4AF8-9E21-20AD3910BB24}" type="sibTrans" cxnId="{BDD287EB-D6DB-43AD-8B07-A9FAD8381B1E}">
      <dgm:prSet/>
      <dgm:spPr/>
      <dgm:t>
        <a:bodyPr/>
        <a:lstStyle/>
        <a:p>
          <a:endParaRPr lang="en-US"/>
        </a:p>
      </dgm:t>
    </dgm:pt>
    <dgm:pt modelId="{02072853-84D2-7549-87C8-96B97A8A7B06}" type="pres">
      <dgm:prSet presAssocID="{D24339B2-8AF6-419A-A60F-C96B18C8053F}" presName="vert0" presStyleCnt="0">
        <dgm:presLayoutVars>
          <dgm:dir/>
          <dgm:animOne val="branch"/>
          <dgm:animLvl val="lvl"/>
        </dgm:presLayoutVars>
      </dgm:prSet>
      <dgm:spPr/>
    </dgm:pt>
    <dgm:pt modelId="{B4F4C8B1-2410-EE4A-B90A-8966A1BC96FE}" type="pres">
      <dgm:prSet presAssocID="{90943CCA-4F45-4C53-BC61-8FBFA356CCB2}" presName="thickLine" presStyleLbl="alignNode1" presStyleIdx="0" presStyleCnt="3"/>
      <dgm:spPr/>
    </dgm:pt>
    <dgm:pt modelId="{ECA9B2E8-DFBF-F94C-8385-691BDE1F411C}" type="pres">
      <dgm:prSet presAssocID="{90943CCA-4F45-4C53-BC61-8FBFA356CCB2}" presName="horz1" presStyleCnt="0"/>
      <dgm:spPr/>
    </dgm:pt>
    <dgm:pt modelId="{3BF8E6CF-95DB-8F41-9238-9399C78F3819}" type="pres">
      <dgm:prSet presAssocID="{90943CCA-4F45-4C53-BC61-8FBFA356CCB2}" presName="tx1" presStyleLbl="revTx" presStyleIdx="0" presStyleCnt="3"/>
      <dgm:spPr/>
    </dgm:pt>
    <dgm:pt modelId="{40ED1743-71F5-8444-B0F5-17D4C4917A6C}" type="pres">
      <dgm:prSet presAssocID="{90943CCA-4F45-4C53-BC61-8FBFA356CCB2}" presName="vert1" presStyleCnt="0"/>
      <dgm:spPr/>
    </dgm:pt>
    <dgm:pt modelId="{298F1F6C-331C-7047-814E-20893B851828}" type="pres">
      <dgm:prSet presAssocID="{3A346345-9A12-4EAD-BF3D-8FA20135BE8D}" presName="thickLine" presStyleLbl="alignNode1" presStyleIdx="1" presStyleCnt="3"/>
      <dgm:spPr/>
    </dgm:pt>
    <dgm:pt modelId="{742ADB4B-45AB-F641-B2F7-7FAED2641240}" type="pres">
      <dgm:prSet presAssocID="{3A346345-9A12-4EAD-BF3D-8FA20135BE8D}" presName="horz1" presStyleCnt="0"/>
      <dgm:spPr/>
    </dgm:pt>
    <dgm:pt modelId="{F618CA44-C1EB-654A-A34F-508C5733E0ED}" type="pres">
      <dgm:prSet presAssocID="{3A346345-9A12-4EAD-BF3D-8FA20135BE8D}" presName="tx1" presStyleLbl="revTx" presStyleIdx="1" presStyleCnt="3"/>
      <dgm:spPr/>
    </dgm:pt>
    <dgm:pt modelId="{7D4DF523-738F-9449-950E-D7731284E1D8}" type="pres">
      <dgm:prSet presAssocID="{3A346345-9A12-4EAD-BF3D-8FA20135BE8D}" presName="vert1" presStyleCnt="0"/>
      <dgm:spPr/>
    </dgm:pt>
    <dgm:pt modelId="{7A981408-3B7C-5F4F-A877-85A03C429AC7}" type="pres">
      <dgm:prSet presAssocID="{4494C241-E3B3-4C01-8176-90F7D26EA692}" presName="thickLine" presStyleLbl="alignNode1" presStyleIdx="2" presStyleCnt="3"/>
      <dgm:spPr/>
    </dgm:pt>
    <dgm:pt modelId="{7E23D93F-E29B-824C-8F7A-B8F644FC169D}" type="pres">
      <dgm:prSet presAssocID="{4494C241-E3B3-4C01-8176-90F7D26EA692}" presName="horz1" presStyleCnt="0"/>
      <dgm:spPr/>
    </dgm:pt>
    <dgm:pt modelId="{3E79FF22-D7B3-3144-9D0A-CCCDFE257F8E}" type="pres">
      <dgm:prSet presAssocID="{4494C241-E3B3-4C01-8176-90F7D26EA692}" presName="tx1" presStyleLbl="revTx" presStyleIdx="2" presStyleCnt="3"/>
      <dgm:spPr/>
    </dgm:pt>
    <dgm:pt modelId="{94892AA8-A7A6-E143-BD24-E77275CF9B8E}" type="pres">
      <dgm:prSet presAssocID="{4494C241-E3B3-4C01-8176-90F7D26EA692}" presName="vert1" presStyleCnt="0"/>
      <dgm:spPr/>
    </dgm:pt>
  </dgm:ptLst>
  <dgm:cxnLst>
    <dgm:cxn modelId="{BD321029-CEE0-DF46-B16D-2E15D4295732}" type="presOf" srcId="{90943CCA-4F45-4C53-BC61-8FBFA356CCB2}" destId="{3BF8E6CF-95DB-8F41-9238-9399C78F3819}" srcOrd="0" destOrd="0" presId="urn:microsoft.com/office/officeart/2008/layout/LinedList"/>
    <dgm:cxn modelId="{82431667-339F-48D6-95F7-815CF96DF61C}" srcId="{D24339B2-8AF6-419A-A60F-C96B18C8053F}" destId="{3A346345-9A12-4EAD-BF3D-8FA20135BE8D}" srcOrd="1" destOrd="0" parTransId="{35B3ADC5-052E-4DA9-ACEC-1333B7D7B717}" sibTransId="{09C9F851-9F91-4E91-816F-E535D00DDCCD}"/>
    <dgm:cxn modelId="{8E8A336D-45CE-5D4A-B59D-177641634E08}" type="presOf" srcId="{4494C241-E3B3-4C01-8176-90F7D26EA692}" destId="{3E79FF22-D7B3-3144-9D0A-CCCDFE257F8E}" srcOrd="0" destOrd="0" presId="urn:microsoft.com/office/officeart/2008/layout/LinedList"/>
    <dgm:cxn modelId="{1F3FDE4F-B435-BE48-89A7-E76BD5561986}" type="presOf" srcId="{3A346345-9A12-4EAD-BF3D-8FA20135BE8D}" destId="{F618CA44-C1EB-654A-A34F-508C5733E0ED}" srcOrd="0" destOrd="0" presId="urn:microsoft.com/office/officeart/2008/layout/LinedList"/>
    <dgm:cxn modelId="{6E7604DD-73FA-494D-B4EA-11209C953F31}" type="presOf" srcId="{D24339B2-8AF6-419A-A60F-C96B18C8053F}" destId="{02072853-84D2-7549-87C8-96B97A8A7B06}" srcOrd="0" destOrd="0" presId="urn:microsoft.com/office/officeart/2008/layout/LinedList"/>
    <dgm:cxn modelId="{BDD287EB-D6DB-43AD-8B07-A9FAD8381B1E}" srcId="{D24339B2-8AF6-419A-A60F-C96B18C8053F}" destId="{4494C241-E3B3-4C01-8176-90F7D26EA692}" srcOrd="2" destOrd="0" parTransId="{4E488F40-DEF0-4ECE-A07F-19E853BA6195}" sibTransId="{4A051697-A34D-4AF8-9E21-20AD3910BB24}"/>
    <dgm:cxn modelId="{D74318EE-FC7F-408B-A88A-6FA8BF7AB318}" srcId="{D24339B2-8AF6-419A-A60F-C96B18C8053F}" destId="{90943CCA-4F45-4C53-BC61-8FBFA356CCB2}" srcOrd="0" destOrd="0" parTransId="{72D701FE-0DA7-4B7B-BD25-2DCEAF719D75}" sibTransId="{45B12BA9-3C29-4655-817A-2E1A12F31D5E}"/>
    <dgm:cxn modelId="{B89A5852-C2D8-E341-BD7E-9670161F0914}" type="presParOf" srcId="{02072853-84D2-7549-87C8-96B97A8A7B06}" destId="{B4F4C8B1-2410-EE4A-B90A-8966A1BC96FE}" srcOrd="0" destOrd="0" presId="urn:microsoft.com/office/officeart/2008/layout/LinedList"/>
    <dgm:cxn modelId="{093C6332-56BA-F84F-857B-2987B601676D}" type="presParOf" srcId="{02072853-84D2-7549-87C8-96B97A8A7B06}" destId="{ECA9B2E8-DFBF-F94C-8385-691BDE1F411C}" srcOrd="1" destOrd="0" presId="urn:microsoft.com/office/officeart/2008/layout/LinedList"/>
    <dgm:cxn modelId="{882FB292-F9A4-FA4C-9BF0-C67795DD4E7F}" type="presParOf" srcId="{ECA9B2E8-DFBF-F94C-8385-691BDE1F411C}" destId="{3BF8E6CF-95DB-8F41-9238-9399C78F3819}" srcOrd="0" destOrd="0" presId="urn:microsoft.com/office/officeart/2008/layout/LinedList"/>
    <dgm:cxn modelId="{047F33D7-5316-EA4A-B238-0841EB3EE1B6}" type="presParOf" srcId="{ECA9B2E8-DFBF-F94C-8385-691BDE1F411C}" destId="{40ED1743-71F5-8444-B0F5-17D4C4917A6C}" srcOrd="1" destOrd="0" presId="urn:microsoft.com/office/officeart/2008/layout/LinedList"/>
    <dgm:cxn modelId="{347B3190-5AE2-2A41-B3DB-4381E95EAE4B}" type="presParOf" srcId="{02072853-84D2-7549-87C8-96B97A8A7B06}" destId="{298F1F6C-331C-7047-814E-20893B851828}" srcOrd="2" destOrd="0" presId="urn:microsoft.com/office/officeart/2008/layout/LinedList"/>
    <dgm:cxn modelId="{BC851F8C-0781-AB47-A949-5944D2F644D3}" type="presParOf" srcId="{02072853-84D2-7549-87C8-96B97A8A7B06}" destId="{742ADB4B-45AB-F641-B2F7-7FAED2641240}" srcOrd="3" destOrd="0" presId="urn:microsoft.com/office/officeart/2008/layout/LinedList"/>
    <dgm:cxn modelId="{C62CFC64-E206-494E-AFC3-0B4ED8A412A0}" type="presParOf" srcId="{742ADB4B-45AB-F641-B2F7-7FAED2641240}" destId="{F618CA44-C1EB-654A-A34F-508C5733E0ED}" srcOrd="0" destOrd="0" presId="urn:microsoft.com/office/officeart/2008/layout/LinedList"/>
    <dgm:cxn modelId="{35CFA53D-E0A1-ED49-9922-1A1E3DFBC5F5}" type="presParOf" srcId="{742ADB4B-45AB-F641-B2F7-7FAED2641240}" destId="{7D4DF523-738F-9449-950E-D7731284E1D8}" srcOrd="1" destOrd="0" presId="urn:microsoft.com/office/officeart/2008/layout/LinedList"/>
    <dgm:cxn modelId="{EF2CDE84-761E-2A4A-B086-49FA02677271}" type="presParOf" srcId="{02072853-84D2-7549-87C8-96B97A8A7B06}" destId="{7A981408-3B7C-5F4F-A877-85A03C429AC7}" srcOrd="4" destOrd="0" presId="urn:microsoft.com/office/officeart/2008/layout/LinedList"/>
    <dgm:cxn modelId="{5D999889-CF3C-6C4E-B8BA-BF1415459FD8}" type="presParOf" srcId="{02072853-84D2-7549-87C8-96B97A8A7B06}" destId="{7E23D93F-E29B-824C-8F7A-B8F644FC169D}" srcOrd="5" destOrd="0" presId="urn:microsoft.com/office/officeart/2008/layout/LinedList"/>
    <dgm:cxn modelId="{D67D28FA-489E-7648-B3FD-B64358593A02}" type="presParOf" srcId="{7E23D93F-E29B-824C-8F7A-B8F644FC169D}" destId="{3E79FF22-D7B3-3144-9D0A-CCCDFE257F8E}" srcOrd="0" destOrd="0" presId="urn:microsoft.com/office/officeart/2008/layout/LinedList"/>
    <dgm:cxn modelId="{A88ADF04-E862-594A-BAB0-67C2190B8161}" type="presParOf" srcId="{7E23D93F-E29B-824C-8F7A-B8F644FC169D}" destId="{94892AA8-A7A6-E143-BD24-E77275CF9B8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BEA09C9-C263-4CAA-B772-4E373E1AC9EB}"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78E406C3-F020-4638-8C90-DB58EE5554C9}">
      <dgm:prSet phldrT="[Text]" custT="1"/>
      <dgm:spPr/>
      <dgm:t>
        <a:bodyPr/>
        <a:lstStyle/>
        <a:p>
          <a:r>
            <a:rPr lang="en-US" sz="2400" dirty="0"/>
            <a:t>-Adjoining bedsits in the same house</a:t>
          </a:r>
        </a:p>
      </dgm:t>
    </dgm:pt>
    <dgm:pt modelId="{BE72BEEF-055B-4235-9E60-8EB3F5D55AF1}" type="parTrans" cxnId="{CEB9142F-32B8-4F10-9368-848C5C7DEBE8}">
      <dgm:prSet/>
      <dgm:spPr/>
      <dgm:t>
        <a:bodyPr/>
        <a:lstStyle/>
        <a:p>
          <a:endParaRPr lang="en-US"/>
        </a:p>
      </dgm:t>
    </dgm:pt>
    <dgm:pt modelId="{140C4425-1850-486B-B148-DF447C276BF2}" type="sibTrans" cxnId="{CEB9142F-32B8-4F10-9368-848C5C7DEBE8}">
      <dgm:prSet/>
      <dgm:spPr/>
      <dgm:t>
        <a:bodyPr/>
        <a:lstStyle/>
        <a:p>
          <a:endParaRPr lang="en-US"/>
        </a:p>
      </dgm:t>
    </dgm:pt>
    <dgm:pt modelId="{DBC1A377-ABE0-4EFA-81C0-65CD15FC3001}">
      <dgm:prSet phldrT="[Text]" custT="1"/>
      <dgm:spPr/>
      <dgm:t>
        <a:bodyPr/>
        <a:lstStyle/>
        <a:p>
          <a:r>
            <a:rPr lang="en-US" sz="2400" dirty="0"/>
            <a:t>-Staffrooms/security offices in supermarkets</a:t>
          </a:r>
        </a:p>
      </dgm:t>
    </dgm:pt>
    <dgm:pt modelId="{B418B123-1B8C-4412-A104-699261394314}" type="parTrans" cxnId="{23D8E9A7-5969-407F-9174-738C3A019D63}">
      <dgm:prSet/>
      <dgm:spPr/>
      <dgm:t>
        <a:bodyPr/>
        <a:lstStyle/>
        <a:p>
          <a:endParaRPr lang="en-US"/>
        </a:p>
      </dgm:t>
    </dgm:pt>
    <dgm:pt modelId="{40F4664B-2C54-45BB-AC55-4F287C98ED05}" type="sibTrans" cxnId="{23D8E9A7-5969-407F-9174-738C3A019D63}">
      <dgm:prSet/>
      <dgm:spPr/>
      <dgm:t>
        <a:bodyPr/>
        <a:lstStyle/>
        <a:p>
          <a:endParaRPr lang="en-US"/>
        </a:p>
      </dgm:t>
    </dgm:pt>
    <dgm:pt modelId="{CB11973F-1B65-459A-B796-8220EE41AA6F}">
      <dgm:prSet phldrT="[Text]" custT="1"/>
      <dgm:spPr/>
      <dgm:t>
        <a:bodyPr/>
        <a:lstStyle/>
        <a:p>
          <a:r>
            <a:rPr lang="en-US" sz="2400"/>
            <a:t>-Behind the till area of a shop</a:t>
          </a:r>
          <a:endParaRPr lang="en-US" sz="2400" dirty="0"/>
        </a:p>
      </dgm:t>
    </dgm:pt>
    <dgm:pt modelId="{1354F411-EDEE-4DCE-B882-9479305BFE74}" type="parTrans" cxnId="{B586DBAE-3BFD-474F-8A76-D2BED02313A0}">
      <dgm:prSet/>
      <dgm:spPr/>
      <dgm:t>
        <a:bodyPr/>
        <a:lstStyle/>
        <a:p>
          <a:endParaRPr lang="en-US"/>
        </a:p>
      </dgm:t>
    </dgm:pt>
    <dgm:pt modelId="{49E01818-E221-4AEF-B657-5A5B0680D599}" type="sibTrans" cxnId="{B586DBAE-3BFD-474F-8A76-D2BED02313A0}">
      <dgm:prSet/>
      <dgm:spPr/>
      <dgm:t>
        <a:bodyPr/>
        <a:lstStyle/>
        <a:p>
          <a:endParaRPr lang="en-US"/>
        </a:p>
      </dgm:t>
    </dgm:pt>
    <dgm:pt modelId="{474B5F7E-008B-4975-8A2D-656EE0B9F8D5}">
      <dgm:prSet phldrT="[Text]" custT="1"/>
      <dgm:spPr/>
      <dgm:t>
        <a:bodyPr/>
        <a:lstStyle/>
        <a:p>
          <a:r>
            <a:rPr lang="en-US" sz="2400" dirty="0"/>
            <a:t>-Behind the bar in a pub</a:t>
          </a:r>
        </a:p>
      </dgm:t>
    </dgm:pt>
    <dgm:pt modelId="{8B81DEAF-619C-4A16-8D7D-CF1D4A4B5EC6}" type="parTrans" cxnId="{400E0C78-82E8-4006-B0B6-3F0D818148CB}">
      <dgm:prSet/>
      <dgm:spPr/>
      <dgm:t>
        <a:bodyPr/>
        <a:lstStyle/>
        <a:p>
          <a:endParaRPr lang="en-US"/>
        </a:p>
      </dgm:t>
    </dgm:pt>
    <dgm:pt modelId="{6F872608-76B0-4F0F-BA6B-387252256E32}" type="sibTrans" cxnId="{400E0C78-82E8-4006-B0B6-3F0D818148CB}">
      <dgm:prSet/>
      <dgm:spPr/>
      <dgm:t>
        <a:bodyPr/>
        <a:lstStyle/>
        <a:p>
          <a:endParaRPr lang="en-US"/>
        </a:p>
      </dgm:t>
    </dgm:pt>
    <dgm:pt modelId="{9E977AB9-56F8-43AA-9D90-76E46412E6B4}">
      <dgm:prSet phldrT="[Text]" custT="1"/>
      <dgm:spPr/>
      <dgm:t>
        <a:bodyPr/>
        <a:lstStyle/>
        <a:p>
          <a:r>
            <a:rPr lang="en-US" sz="2400" dirty="0"/>
            <a:t>-Behind a cordoned off area in a gallery or museum</a:t>
          </a:r>
        </a:p>
      </dgm:t>
    </dgm:pt>
    <dgm:pt modelId="{016B7AE4-9172-4935-9418-5BDF5EF476DD}" type="parTrans" cxnId="{076D9B33-B85D-4879-B466-50A733A57E71}">
      <dgm:prSet/>
      <dgm:spPr/>
      <dgm:t>
        <a:bodyPr/>
        <a:lstStyle/>
        <a:p>
          <a:endParaRPr lang="en-US"/>
        </a:p>
      </dgm:t>
    </dgm:pt>
    <dgm:pt modelId="{D6C03115-41DC-48A3-B1B8-A0A5B432A03E}" type="sibTrans" cxnId="{076D9B33-B85D-4879-B466-50A733A57E71}">
      <dgm:prSet/>
      <dgm:spPr/>
      <dgm:t>
        <a:bodyPr/>
        <a:lstStyle/>
        <a:p>
          <a:endParaRPr lang="en-US"/>
        </a:p>
      </dgm:t>
    </dgm:pt>
    <dgm:pt modelId="{769E7A5A-EE4F-614F-90FC-76AD4EC96EB3}" type="pres">
      <dgm:prSet presAssocID="{ABEA09C9-C263-4CAA-B772-4E373E1AC9EB}" presName="vert0" presStyleCnt="0">
        <dgm:presLayoutVars>
          <dgm:dir/>
          <dgm:animOne val="branch"/>
          <dgm:animLvl val="lvl"/>
        </dgm:presLayoutVars>
      </dgm:prSet>
      <dgm:spPr/>
    </dgm:pt>
    <dgm:pt modelId="{C441C93B-DF59-984F-8911-FA0C478A09CE}" type="pres">
      <dgm:prSet presAssocID="{78E406C3-F020-4638-8C90-DB58EE5554C9}" presName="thickLine" presStyleLbl="alignNode1" presStyleIdx="0" presStyleCnt="5"/>
      <dgm:spPr/>
    </dgm:pt>
    <dgm:pt modelId="{23A0715D-4D8B-4E4C-82F9-AF81EAC55610}" type="pres">
      <dgm:prSet presAssocID="{78E406C3-F020-4638-8C90-DB58EE5554C9}" presName="horz1" presStyleCnt="0"/>
      <dgm:spPr/>
    </dgm:pt>
    <dgm:pt modelId="{6E2C29FF-FF42-7F41-8162-A712A6D4D12B}" type="pres">
      <dgm:prSet presAssocID="{78E406C3-F020-4638-8C90-DB58EE5554C9}" presName="tx1" presStyleLbl="revTx" presStyleIdx="0" presStyleCnt="5"/>
      <dgm:spPr/>
    </dgm:pt>
    <dgm:pt modelId="{3D1BE377-A3B1-2E4E-A82F-84088F2AE3CC}" type="pres">
      <dgm:prSet presAssocID="{78E406C3-F020-4638-8C90-DB58EE5554C9}" presName="vert1" presStyleCnt="0"/>
      <dgm:spPr/>
    </dgm:pt>
    <dgm:pt modelId="{03E241AC-A3F1-7A47-ACC0-08B2ADBC69CA}" type="pres">
      <dgm:prSet presAssocID="{DBC1A377-ABE0-4EFA-81C0-65CD15FC3001}" presName="thickLine" presStyleLbl="alignNode1" presStyleIdx="1" presStyleCnt="5"/>
      <dgm:spPr/>
    </dgm:pt>
    <dgm:pt modelId="{BCF02AB4-1D2F-CA43-9E5B-9324C5504312}" type="pres">
      <dgm:prSet presAssocID="{DBC1A377-ABE0-4EFA-81C0-65CD15FC3001}" presName="horz1" presStyleCnt="0"/>
      <dgm:spPr/>
    </dgm:pt>
    <dgm:pt modelId="{BABF438E-145C-EE48-8B4F-DE21554A35B2}" type="pres">
      <dgm:prSet presAssocID="{DBC1A377-ABE0-4EFA-81C0-65CD15FC3001}" presName="tx1" presStyleLbl="revTx" presStyleIdx="1" presStyleCnt="5"/>
      <dgm:spPr/>
    </dgm:pt>
    <dgm:pt modelId="{8DFDE92C-1C80-754F-BE3E-BFC29B81B09A}" type="pres">
      <dgm:prSet presAssocID="{DBC1A377-ABE0-4EFA-81C0-65CD15FC3001}" presName="vert1" presStyleCnt="0"/>
      <dgm:spPr/>
    </dgm:pt>
    <dgm:pt modelId="{FD2327A3-5CCF-5144-B3AD-4CCD29128909}" type="pres">
      <dgm:prSet presAssocID="{CB11973F-1B65-459A-B796-8220EE41AA6F}" presName="thickLine" presStyleLbl="alignNode1" presStyleIdx="2" presStyleCnt="5"/>
      <dgm:spPr/>
    </dgm:pt>
    <dgm:pt modelId="{2CD72DD2-97D9-4A46-A660-345EAAB25315}" type="pres">
      <dgm:prSet presAssocID="{CB11973F-1B65-459A-B796-8220EE41AA6F}" presName="horz1" presStyleCnt="0"/>
      <dgm:spPr/>
    </dgm:pt>
    <dgm:pt modelId="{B898A011-164A-4E4F-B52F-62D84070F49E}" type="pres">
      <dgm:prSet presAssocID="{CB11973F-1B65-459A-B796-8220EE41AA6F}" presName="tx1" presStyleLbl="revTx" presStyleIdx="2" presStyleCnt="5"/>
      <dgm:spPr/>
    </dgm:pt>
    <dgm:pt modelId="{C9F05137-F038-644B-A850-375913B1D400}" type="pres">
      <dgm:prSet presAssocID="{CB11973F-1B65-459A-B796-8220EE41AA6F}" presName="vert1" presStyleCnt="0"/>
      <dgm:spPr/>
    </dgm:pt>
    <dgm:pt modelId="{382D6E98-98D5-8C46-8E7D-CFF9A533BF70}" type="pres">
      <dgm:prSet presAssocID="{474B5F7E-008B-4975-8A2D-656EE0B9F8D5}" presName="thickLine" presStyleLbl="alignNode1" presStyleIdx="3" presStyleCnt="5"/>
      <dgm:spPr/>
    </dgm:pt>
    <dgm:pt modelId="{F85BF6DB-6FE2-D44B-B7FB-2FAE7FAE2D11}" type="pres">
      <dgm:prSet presAssocID="{474B5F7E-008B-4975-8A2D-656EE0B9F8D5}" presName="horz1" presStyleCnt="0"/>
      <dgm:spPr/>
    </dgm:pt>
    <dgm:pt modelId="{8F459DB2-5E1A-E24D-931F-86F384A187CF}" type="pres">
      <dgm:prSet presAssocID="{474B5F7E-008B-4975-8A2D-656EE0B9F8D5}" presName="tx1" presStyleLbl="revTx" presStyleIdx="3" presStyleCnt="5"/>
      <dgm:spPr/>
    </dgm:pt>
    <dgm:pt modelId="{1461F249-B3D2-D244-B3D7-F975B9142D43}" type="pres">
      <dgm:prSet presAssocID="{474B5F7E-008B-4975-8A2D-656EE0B9F8D5}" presName="vert1" presStyleCnt="0"/>
      <dgm:spPr/>
    </dgm:pt>
    <dgm:pt modelId="{027FE016-686B-8C4F-9A40-0628DE83F5FA}" type="pres">
      <dgm:prSet presAssocID="{9E977AB9-56F8-43AA-9D90-76E46412E6B4}" presName="thickLine" presStyleLbl="alignNode1" presStyleIdx="4" presStyleCnt="5"/>
      <dgm:spPr/>
    </dgm:pt>
    <dgm:pt modelId="{5162A2DA-889E-B24B-9F92-DA11AFC78A57}" type="pres">
      <dgm:prSet presAssocID="{9E977AB9-56F8-43AA-9D90-76E46412E6B4}" presName="horz1" presStyleCnt="0"/>
      <dgm:spPr/>
    </dgm:pt>
    <dgm:pt modelId="{C5E343F2-5D95-E648-A4FF-5A3C7EB36524}" type="pres">
      <dgm:prSet presAssocID="{9E977AB9-56F8-43AA-9D90-76E46412E6B4}" presName="tx1" presStyleLbl="revTx" presStyleIdx="4" presStyleCnt="5"/>
      <dgm:spPr/>
    </dgm:pt>
    <dgm:pt modelId="{E2F8F938-660F-6C4E-B572-010A3580303F}" type="pres">
      <dgm:prSet presAssocID="{9E977AB9-56F8-43AA-9D90-76E46412E6B4}" presName="vert1" presStyleCnt="0"/>
      <dgm:spPr/>
    </dgm:pt>
  </dgm:ptLst>
  <dgm:cxnLst>
    <dgm:cxn modelId="{CEB9142F-32B8-4F10-9368-848C5C7DEBE8}" srcId="{ABEA09C9-C263-4CAA-B772-4E373E1AC9EB}" destId="{78E406C3-F020-4638-8C90-DB58EE5554C9}" srcOrd="0" destOrd="0" parTransId="{BE72BEEF-055B-4235-9E60-8EB3F5D55AF1}" sibTransId="{140C4425-1850-486B-B148-DF447C276BF2}"/>
    <dgm:cxn modelId="{076D9B33-B85D-4879-B466-50A733A57E71}" srcId="{ABEA09C9-C263-4CAA-B772-4E373E1AC9EB}" destId="{9E977AB9-56F8-43AA-9D90-76E46412E6B4}" srcOrd="4" destOrd="0" parTransId="{016B7AE4-9172-4935-9418-5BDF5EF476DD}" sibTransId="{D6C03115-41DC-48A3-B1B8-A0A5B432A03E}"/>
    <dgm:cxn modelId="{97087640-6710-224A-97E8-8BA883CCDEF0}" type="presOf" srcId="{CB11973F-1B65-459A-B796-8220EE41AA6F}" destId="{B898A011-164A-4E4F-B52F-62D84070F49E}" srcOrd="0" destOrd="0" presId="urn:microsoft.com/office/officeart/2008/layout/LinedList"/>
    <dgm:cxn modelId="{400E0C78-82E8-4006-B0B6-3F0D818148CB}" srcId="{ABEA09C9-C263-4CAA-B772-4E373E1AC9EB}" destId="{474B5F7E-008B-4975-8A2D-656EE0B9F8D5}" srcOrd="3" destOrd="0" parTransId="{8B81DEAF-619C-4A16-8D7D-CF1D4A4B5EC6}" sibTransId="{6F872608-76B0-4F0F-BA6B-387252256E32}"/>
    <dgm:cxn modelId="{208AD281-D24A-4F42-8A0C-4EDD3108F355}" type="presOf" srcId="{ABEA09C9-C263-4CAA-B772-4E373E1AC9EB}" destId="{769E7A5A-EE4F-614F-90FC-76AD4EC96EB3}" srcOrd="0" destOrd="0" presId="urn:microsoft.com/office/officeart/2008/layout/LinedList"/>
    <dgm:cxn modelId="{927B539A-9B85-F640-960E-D499ACA363CE}" type="presOf" srcId="{78E406C3-F020-4638-8C90-DB58EE5554C9}" destId="{6E2C29FF-FF42-7F41-8162-A712A6D4D12B}" srcOrd="0" destOrd="0" presId="urn:microsoft.com/office/officeart/2008/layout/LinedList"/>
    <dgm:cxn modelId="{23D8E9A7-5969-407F-9174-738C3A019D63}" srcId="{ABEA09C9-C263-4CAA-B772-4E373E1AC9EB}" destId="{DBC1A377-ABE0-4EFA-81C0-65CD15FC3001}" srcOrd="1" destOrd="0" parTransId="{B418B123-1B8C-4412-A104-699261394314}" sibTransId="{40F4664B-2C54-45BB-AC55-4F287C98ED05}"/>
    <dgm:cxn modelId="{B586DBAE-3BFD-474F-8A76-D2BED02313A0}" srcId="{ABEA09C9-C263-4CAA-B772-4E373E1AC9EB}" destId="{CB11973F-1B65-459A-B796-8220EE41AA6F}" srcOrd="2" destOrd="0" parTransId="{1354F411-EDEE-4DCE-B882-9479305BFE74}" sibTransId="{49E01818-E221-4AEF-B657-5A5B0680D599}"/>
    <dgm:cxn modelId="{D0FA74B6-8C94-4444-9F4C-36AA2FF15136}" type="presOf" srcId="{9E977AB9-56F8-43AA-9D90-76E46412E6B4}" destId="{C5E343F2-5D95-E648-A4FF-5A3C7EB36524}" srcOrd="0" destOrd="0" presId="urn:microsoft.com/office/officeart/2008/layout/LinedList"/>
    <dgm:cxn modelId="{018878C7-1E8B-B74D-8332-6D3E034A0DBC}" type="presOf" srcId="{474B5F7E-008B-4975-8A2D-656EE0B9F8D5}" destId="{8F459DB2-5E1A-E24D-931F-86F384A187CF}" srcOrd="0" destOrd="0" presId="urn:microsoft.com/office/officeart/2008/layout/LinedList"/>
    <dgm:cxn modelId="{96346EE5-602D-174A-A95D-71152FE2E0FA}" type="presOf" srcId="{DBC1A377-ABE0-4EFA-81C0-65CD15FC3001}" destId="{BABF438E-145C-EE48-8B4F-DE21554A35B2}" srcOrd="0" destOrd="0" presId="urn:microsoft.com/office/officeart/2008/layout/LinedList"/>
    <dgm:cxn modelId="{11BE7FDB-FBE0-634E-B6C0-D46BEDBEB274}" type="presParOf" srcId="{769E7A5A-EE4F-614F-90FC-76AD4EC96EB3}" destId="{C441C93B-DF59-984F-8911-FA0C478A09CE}" srcOrd="0" destOrd="0" presId="urn:microsoft.com/office/officeart/2008/layout/LinedList"/>
    <dgm:cxn modelId="{5E75046F-6928-A545-BE84-F6CD4E4C437D}" type="presParOf" srcId="{769E7A5A-EE4F-614F-90FC-76AD4EC96EB3}" destId="{23A0715D-4D8B-4E4C-82F9-AF81EAC55610}" srcOrd="1" destOrd="0" presId="urn:microsoft.com/office/officeart/2008/layout/LinedList"/>
    <dgm:cxn modelId="{172C90A6-460B-274E-877E-7D77E3CCFE13}" type="presParOf" srcId="{23A0715D-4D8B-4E4C-82F9-AF81EAC55610}" destId="{6E2C29FF-FF42-7F41-8162-A712A6D4D12B}" srcOrd="0" destOrd="0" presId="urn:microsoft.com/office/officeart/2008/layout/LinedList"/>
    <dgm:cxn modelId="{2CD775A4-F8CB-C047-A24E-5F35067F68CE}" type="presParOf" srcId="{23A0715D-4D8B-4E4C-82F9-AF81EAC55610}" destId="{3D1BE377-A3B1-2E4E-A82F-84088F2AE3CC}" srcOrd="1" destOrd="0" presId="urn:microsoft.com/office/officeart/2008/layout/LinedList"/>
    <dgm:cxn modelId="{704ACBDD-DAF2-7B4E-9AE6-3A50440C8F31}" type="presParOf" srcId="{769E7A5A-EE4F-614F-90FC-76AD4EC96EB3}" destId="{03E241AC-A3F1-7A47-ACC0-08B2ADBC69CA}" srcOrd="2" destOrd="0" presId="urn:microsoft.com/office/officeart/2008/layout/LinedList"/>
    <dgm:cxn modelId="{2D53C0EC-6A80-0145-B74F-99C3A681840C}" type="presParOf" srcId="{769E7A5A-EE4F-614F-90FC-76AD4EC96EB3}" destId="{BCF02AB4-1D2F-CA43-9E5B-9324C5504312}" srcOrd="3" destOrd="0" presId="urn:microsoft.com/office/officeart/2008/layout/LinedList"/>
    <dgm:cxn modelId="{588260FA-0608-4B4C-84AF-E5DDAB669398}" type="presParOf" srcId="{BCF02AB4-1D2F-CA43-9E5B-9324C5504312}" destId="{BABF438E-145C-EE48-8B4F-DE21554A35B2}" srcOrd="0" destOrd="0" presId="urn:microsoft.com/office/officeart/2008/layout/LinedList"/>
    <dgm:cxn modelId="{6388ED5D-1E09-F144-BD49-A0152262E608}" type="presParOf" srcId="{BCF02AB4-1D2F-CA43-9E5B-9324C5504312}" destId="{8DFDE92C-1C80-754F-BE3E-BFC29B81B09A}" srcOrd="1" destOrd="0" presId="urn:microsoft.com/office/officeart/2008/layout/LinedList"/>
    <dgm:cxn modelId="{26CD2A93-EAEA-0246-913D-60B7A44C6DCA}" type="presParOf" srcId="{769E7A5A-EE4F-614F-90FC-76AD4EC96EB3}" destId="{FD2327A3-5CCF-5144-B3AD-4CCD29128909}" srcOrd="4" destOrd="0" presId="urn:microsoft.com/office/officeart/2008/layout/LinedList"/>
    <dgm:cxn modelId="{7BCC5631-77A1-6949-AE0D-9E105C07C73C}" type="presParOf" srcId="{769E7A5A-EE4F-614F-90FC-76AD4EC96EB3}" destId="{2CD72DD2-97D9-4A46-A660-345EAAB25315}" srcOrd="5" destOrd="0" presId="urn:microsoft.com/office/officeart/2008/layout/LinedList"/>
    <dgm:cxn modelId="{729C8777-17CA-C84D-9992-ABDBA031E09D}" type="presParOf" srcId="{2CD72DD2-97D9-4A46-A660-345EAAB25315}" destId="{B898A011-164A-4E4F-B52F-62D84070F49E}" srcOrd="0" destOrd="0" presId="urn:microsoft.com/office/officeart/2008/layout/LinedList"/>
    <dgm:cxn modelId="{7E95DB90-4196-E843-9C18-D982A61CF100}" type="presParOf" srcId="{2CD72DD2-97D9-4A46-A660-345EAAB25315}" destId="{C9F05137-F038-644B-A850-375913B1D400}" srcOrd="1" destOrd="0" presId="urn:microsoft.com/office/officeart/2008/layout/LinedList"/>
    <dgm:cxn modelId="{7CB7E584-B9F8-E449-8CDC-DD70155ED7B7}" type="presParOf" srcId="{769E7A5A-EE4F-614F-90FC-76AD4EC96EB3}" destId="{382D6E98-98D5-8C46-8E7D-CFF9A533BF70}" srcOrd="6" destOrd="0" presId="urn:microsoft.com/office/officeart/2008/layout/LinedList"/>
    <dgm:cxn modelId="{585DF2D6-3484-2A42-A223-1B427E156B9B}" type="presParOf" srcId="{769E7A5A-EE4F-614F-90FC-76AD4EC96EB3}" destId="{F85BF6DB-6FE2-D44B-B7FB-2FAE7FAE2D11}" srcOrd="7" destOrd="0" presId="urn:microsoft.com/office/officeart/2008/layout/LinedList"/>
    <dgm:cxn modelId="{F16DF312-B174-1148-AC2C-ACC375895BB4}" type="presParOf" srcId="{F85BF6DB-6FE2-D44B-B7FB-2FAE7FAE2D11}" destId="{8F459DB2-5E1A-E24D-931F-86F384A187CF}" srcOrd="0" destOrd="0" presId="urn:microsoft.com/office/officeart/2008/layout/LinedList"/>
    <dgm:cxn modelId="{9C9B9534-2E85-8A46-B230-09B67A6BCAE3}" type="presParOf" srcId="{F85BF6DB-6FE2-D44B-B7FB-2FAE7FAE2D11}" destId="{1461F249-B3D2-D244-B3D7-F975B9142D43}" srcOrd="1" destOrd="0" presId="urn:microsoft.com/office/officeart/2008/layout/LinedList"/>
    <dgm:cxn modelId="{F2C9C9A4-E833-CF48-B141-25ADDD6084A9}" type="presParOf" srcId="{769E7A5A-EE4F-614F-90FC-76AD4EC96EB3}" destId="{027FE016-686B-8C4F-9A40-0628DE83F5FA}" srcOrd="8" destOrd="0" presId="urn:microsoft.com/office/officeart/2008/layout/LinedList"/>
    <dgm:cxn modelId="{B21812B0-548B-E049-A107-9731318B18C3}" type="presParOf" srcId="{769E7A5A-EE4F-614F-90FC-76AD4EC96EB3}" destId="{5162A2DA-889E-B24B-9F92-DA11AFC78A57}" srcOrd="9" destOrd="0" presId="urn:microsoft.com/office/officeart/2008/layout/LinedList"/>
    <dgm:cxn modelId="{69E25E3D-B27D-C640-855A-AD8E6C692222}" type="presParOf" srcId="{5162A2DA-889E-B24B-9F92-DA11AFC78A57}" destId="{C5E343F2-5D95-E648-A4FF-5A3C7EB36524}" srcOrd="0" destOrd="0" presId="urn:microsoft.com/office/officeart/2008/layout/LinedList"/>
    <dgm:cxn modelId="{D91BBA1A-0B41-2140-96D5-69F29AD6FEB0}" type="presParOf" srcId="{5162A2DA-889E-B24B-9F92-DA11AFC78A57}" destId="{E2F8F938-660F-6C4E-B572-010A3580303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C0B4906-6ABA-424C-BD84-101F08A6FAD8}" type="doc">
      <dgm:prSet loTypeId="urn:microsoft.com/office/officeart/2005/8/layout/list1" loCatId="process" qsTypeId="urn:microsoft.com/office/officeart/2005/8/quickstyle/simple2" qsCatId="simple" csTypeId="urn:microsoft.com/office/officeart/2005/8/colors/accent6_4" csCatId="accent6" phldr="1"/>
      <dgm:spPr/>
      <dgm:t>
        <a:bodyPr/>
        <a:lstStyle/>
        <a:p>
          <a:endParaRPr lang="en-US"/>
        </a:p>
      </dgm:t>
    </dgm:pt>
    <dgm:pt modelId="{C30C6D00-522E-4060-85A8-15483C981542}">
      <dgm:prSet phldrT="[Text]" custT="1"/>
      <dgm:spPr/>
      <dgm:t>
        <a:bodyPr/>
        <a:lstStyle/>
        <a:p>
          <a:pPr algn="ctr"/>
          <a:r>
            <a:rPr lang="en-US" sz="2800" dirty="0"/>
            <a:t>Trespasser</a:t>
          </a:r>
        </a:p>
      </dgm:t>
    </dgm:pt>
    <dgm:pt modelId="{4EFBF20F-0343-4DC6-87A1-A969F2C78E1C}" type="parTrans" cxnId="{05E3C493-8E24-4546-9921-9BBCE2D095F3}">
      <dgm:prSet/>
      <dgm:spPr/>
      <dgm:t>
        <a:bodyPr/>
        <a:lstStyle/>
        <a:p>
          <a:endParaRPr lang="en-US"/>
        </a:p>
      </dgm:t>
    </dgm:pt>
    <dgm:pt modelId="{CE77358E-E662-4658-80F1-046A1E220297}" type="sibTrans" cxnId="{05E3C493-8E24-4546-9921-9BBCE2D095F3}">
      <dgm:prSet/>
      <dgm:spPr/>
      <dgm:t>
        <a:bodyPr/>
        <a:lstStyle/>
        <a:p>
          <a:endParaRPr lang="en-US"/>
        </a:p>
      </dgm:t>
    </dgm:pt>
    <dgm:pt modelId="{B75911BB-35A0-49EC-800A-760CFC360197}">
      <dgm:prSet phldrT="[Text]" custT="1"/>
      <dgm:spPr/>
      <dgm:t>
        <a:bodyPr/>
        <a:lstStyle/>
        <a:p>
          <a:r>
            <a:rPr lang="en-US" sz="2400" dirty="0"/>
            <a:t>A person will be deemed to be trespassing if they either:</a:t>
          </a:r>
        </a:p>
      </dgm:t>
    </dgm:pt>
    <dgm:pt modelId="{7DAE6C36-83E7-4D10-BF5C-6E7E9C8C1E82}" type="parTrans" cxnId="{73BABACA-5AC4-4E6B-9107-DB9E19CF7262}">
      <dgm:prSet/>
      <dgm:spPr/>
      <dgm:t>
        <a:bodyPr/>
        <a:lstStyle/>
        <a:p>
          <a:endParaRPr lang="en-US"/>
        </a:p>
      </dgm:t>
    </dgm:pt>
    <dgm:pt modelId="{C611AE11-3DCC-47AC-BE56-FF3AAFB51AF9}" type="sibTrans" cxnId="{73BABACA-5AC4-4E6B-9107-DB9E19CF7262}">
      <dgm:prSet/>
      <dgm:spPr/>
      <dgm:t>
        <a:bodyPr/>
        <a:lstStyle/>
        <a:p>
          <a:endParaRPr lang="en-US"/>
        </a:p>
      </dgm:t>
    </dgm:pt>
    <dgm:pt modelId="{39F5CDC3-075F-4958-9593-7ACB560F34F4}">
      <dgm:prSet phldrT="[Text]" custT="1"/>
      <dgm:spPr/>
      <dgm:t>
        <a:bodyPr/>
        <a:lstStyle/>
        <a:p>
          <a:r>
            <a:rPr lang="en-US" sz="2400" b="1" i="1" u="none" dirty="0">
              <a:solidFill>
                <a:schemeClr val="accent6"/>
              </a:solidFill>
            </a:rPr>
            <a:t>KNOW</a:t>
          </a:r>
          <a:r>
            <a:rPr lang="en-US" sz="2400" dirty="0"/>
            <a:t> or are (subjectively)</a:t>
          </a:r>
          <a:r>
            <a:rPr lang="en-US" sz="2400" b="1" i="1" dirty="0"/>
            <a:t> </a:t>
          </a:r>
          <a:r>
            <a:rPr lang="en-US" sz="2400" b="1" i="1" dirty="0">
              <a:solidFill>
                <a:schemeClr val="accent6"/>
              </a:solidFill>
            </a:rPr>
            <a:t>RECKLESS </a:t>
          </a:r>
          <a:r>
            <a:rPr lang="en-US" sz="2400" dirty="0"/>
            <a:t>that they have crossed the boundary without either:</a:t>
          </a:r>
        </a:p>
      </dgm:t>
    </dgm:pt>
    <dgm:pt modelId="{8D0202CC-4E1E-4775-AA5E-128FB0F31D61}" type="parTrans" cxnId="{4AB2A4A3-5FCF-437F-9455-8C6B4E283115}">
      <dgm:prSet/>
      <dgm:spPr/>
      <dgm:t>
        <a:bodyPr/>
        <a:lstStyle/>
        <a:p>
          <a:endParaRPr lang="en-US"/>
        </a:p>
      </dgm:t>
    </dgm:pt>
    <dgm:pt modelId="{B5E17166-168F-49F1-A6A7-369508652EE1}" type="sibTrans" cxnId="{4AB2A4A3-5FCF-437F-9455-8C6B4E283115}">
      <dgm:prSet/>
      <dgm:spPr/>
      <dgm:t>
        <a:bodyPr/>
        <a:lstStyle/>
        <a:p>
          <a:endParaRPr lang="en-US"/>
        </a:p>
      </dgm:t>
    </dgm:pt>
    <dgm:pt modelId="{A4D298E8-4B96-40F9-8DB4-BDF4BB8B74F0}">
      <dgm:prSet phldrT="[Text]" custT="1"/>
      <dgm:spPr/>
      <dgm:t>
        <a:bodyPr/>
        <a:lstStyle/>
        <a:p>
          <a:r>
            <a:rPr lang="en-US" sz="2400" b="1" i="1" dirty="0">
              <a:solidFill>
                <a:schemeClr val="accent6"/>
              </a:solidFill>
            </a:rPr>
            <a:t>CONSENT</a:t>
          </a:r>
          <a:r>
            <a:rPr lang="en-US" sz="2400" dirty="0"/>
            <a:t> to do so (express or implied permission) or</a:t>
          </a:r>
        </a:p>
      </dgm:t>
    </dgm:pt>
    <dgm:pt modelId="{4BFBDCB7-687F-4889-924E-B6D7B34A2340}" type="parTrans" cxnId="{E3622A6D-CEF1-414D-9D6E-B5B6A8CA1FDC}">
      <dgm:prSet/>
      <dgm:spPr/>
      <dgm:t>
        <a:bodyPr/>
        <a:lstStyle/>
        <a:p>
          <a:endParaRPr lang="en-US"/>
        </a:p>
      </dgm:t>
    </dgm:pt>
    <dgm:pt modelId="{EA1E74C2-A418-4E6F-8DFA-08CBB5A762EB}" type="sibTrans" cxnId="{E3622A6D-CEF1-414D-9D6E-B5B6A8CA1FDC}">
      <dgm:prSet/>
      <dgm:spPr/>
      <dgm:t>
        <a:bodyPr/>
        <a:lstStyle/>
        <a:p>
          <a:endParaRPr lang="en-US"/>
        </a:p>
      </dgm:t>
    </dgm:pt>
    <dgm:pt modelId="{C50E6257-E99B-4EF6-B2D8-F0CD31323910}">
      <dgm:prSet phldrT="[Text]" custT="1"/>
      <dgm:spPr/>
      <dgm:t>
        <a:bodyPr/>
        <a:lstStyle/>
        <a:p>
          <a:r>
            <a:rPr lang="en-US" sz="2400" b="1" i="1" dirty="0">
              <a:solidFill>
                <a:schemeClr val="accent6"/>
              </a:solidFill>
            </a:rPr>
            <a:t>RIGHT BY LAW </a:t>
          </a:r>
          <a:r>
            <a:rPr lang="en-US" sz="2400" dirty="0"/>
            <a:t>to do so…</a:t>
          </a:r>
        </a:p>
      </dgm:t>
    </dgm:pt>
    <dgm:pt modelId="{55CC7539-CE09-497C-9CE5-7FA94A3592E5}" type="parTrans" cxnId="{70C8650B-63B5-43BB-905F-18E54087BDC6}">
      <dgm:prSet/>
      <dgm:spPr/>
      <dgm:t>
        <a:bodyPr/>
        <a:lstStyle/>
        <a:p>
          <a:endParaRPr lang="en-US"/>
        </a:p>
      </dgm:t>
    </dgm:pt>
    <dgm:pt modelId="{133156D7-C59B-4B3E-8B25-DA7B9DB64325}" type="sibTrans" cxnId="{70C8650B-63B5-43BB-905F-18E54087BDC6}">
      <dgm:prSet/>
      <dgm:spPr/>
      <dgm:t>
        <a:bodyPr/>
        <a:lstStyle/>
        <a:p>
          <a:endParaRPr lang="en-US"/>
        </a:p>
      </dgm:t>
    </dgm:pt>
    <dgm:pt modelId="{E04A3800-E662-704B-82D6-64C99E0E67E4}" type="pres">
      <dgm:prSet presAssocID="{8C0B4906-6ABA-424C-BD84-101F08A6FAD8}" presName="linear" presStyleCnt="0">
        <dgm:presLayoutVars>
          <dgm:dir/>
          <dgm:animLvl val="lvl"/>
          <dgm:resizeHandles val="exact"/>
        </dgm:presLayoutVars>
      </dgm:prSet>
      <dgm:spPr/>
    </dgm:pt>
    <dgm:pt modelId="{DE1C8D90-337B-664A-9F71-4550EF789B29}" type="pres">
      <dgm:prSet presAssocID="{C30C6D00-522E-4060-85A8-15483C981542}" presName="parentLin" presStyleCnt="0"/>
      <dgm:spPr/>
    </dgm:pt>
    <dgm:pt modelId="{7D87533D-1BB3-1347-A852-08C369CFBB3D}" type="pres">
      <dgm:prSet presAssocID="{C30C6D00-522E-4060-85A8-15483C981542}" presName="parentLeftMargin" presStyleLbl="node1" presStyleIdx="0" presStyleCnt="1"/>
      <dgm:spPr/>
    </dgm:pt>
    <dgm:pt modelId="{04356AFC-1985-6242-B9A6-51D1A8F67EEE}" type="pres">
      <dgm:prSet presAssocID="{C30C6D00-522E-4060-85A8-15483C981542}" presName="parentText" presStyleLbl="node1" presStyleIdx="0" presStyleCnt="1">
        <dgm:presLayoutVars>
          <dgm:chMax val="0"/>
          <dgm:bulletEnabled val="1"/>
        </dgm:presLayoutVars>
      </dgm:prSet>
      <dgm:spPr/>
    </dgm:pt>
    <dgm:pt modelId="{CD9997B0-A015-D844-894D-185C6AA9F52C}" type="pres">
      <dgm:prSet presAssocID="{C30C6D00-522E-4060-85A8-15483C981542}" presName="negativeSpace" presStyleCnt="0"/>
      <dgm:spPr/>
    </dgm:pt>
    <dgm:pt modelId="{6E0F95B6-8D0A-AE4A-BED3-FE48E0028023}" type="pres">
      <dgm:prSet presAssocID="{C30C6D00-522E-4060-85A8-15483C981542}" presName="childText" presStyleLbl="conFgAcc1" presStyleIdx="0" presStyleCnt="1" custLinFactNeighborY="8009">
        <dgm:presLayoutVars>
          <dgm:bulletEnabled val="1"/>
        </dgm:presLayoutVars>
      </dgm:prSet>
      <dgm:spPr/>
    </dgm:pt>
  </dgm:ptLst>
  <dgm:cxnLst>
    <dgm:cxn modelId="{0C32700A-CA18-FE44-97C6-59B561C2C073}" type="presOf" srcId="{A4D298E8-4B96-40F9-8DB4-BDF4BB8B74F0}" destId="{6E0F95B6-8D0A-AE4A-BED3-FE48E0028023}" srcOrd="0" destOrd="2" presId="urn:microsoft.com/office/officeart/2005/8/layout/list1"/>
    <dgm:cxn modelId="{70C8650B-63B5-43BB-905F-18E54087BDC6}" srcId="{C30C6D00-522E-4060-85A8-15483C981542}" destId="{C50E6257-E99B-4EF6-B2D8-F0CD31323910}" srcOrd="3" destOrd="0" parTransId="{55CC7539-CE09-497C-9CE5-7FA94A3592E5}" sibTransId="{133156D7-C59B-4B3E-8B25-DA7B9DB64325}"/>
    <dgm:cxn modelId="{36C6970F-B08E-8145-8BF9-EEEEA4802DCA}" type="presOf" srcId="{B75911BB-35A0-49EC-800A-760CFC360197}" destId="{6E0F95B6-8D0A-AE4A-BED3-FE48E0028023}" srcOrd="0" destOrd="0" presId="urn:microsoft.com/office/officeart/2005/8/layout/list1"/>
    <dgm:cxn modelId="{E3622A6D-CEF1-414D-9D6E-B5B6A8CA1FDC}" srcId="{C30C6D00-522E-4060-85A8-15483C981542}" destId="{A4D298E8-4B96-40F9-8DB4-BDF4BB8B74F0}" srcOrd="2" destOrd="0" parTransId="{4BFBDCB7-687F-4889-924E-B6D7B34A2340}" sibTransId="{EA1E74C2-A418-4E6F-8DFA-08CBB5A762EB}"/>
    <dgm:cxn modelId="{F5439A8E-8EE7-4D49-B7C5-2133F8F7AECB}" type="presOf" srcId="{39F5CDC3-075F-4958-9593-7ACB560F34F4}" destId="{6E0F95B6-8D0A-AE4A-BED3-FE48E0028023}" srcOrd="0" destOrd="1" presId="urn:microsoft.com/office/officeart/2005/8/layout/list1"/>
    <dgm:cxn modelId="{05E3C493-8E24-4546-9921-9BBCE2D095F3}" srcId="{8C0B4906-6ABA-424C-BD84-101F08A6FAD8}" destId="{C30C6D00-522E-4060-85A8-15483C981542}" srcOrd="0" destOrd="0" parTransId="{4EFBF20F-0343-4DC6-87A1-A969F2C78E1C}" sibTransId="{CE77358E-E662-4658-80F1-046A1E220297}"/>
    <dgm:cxn modelId="{D31189A2-63A9-7D45-8119-6144E235B85F}" type="presOf" srcId="{C30C6D00-522E-4060-85A8-15483C981542}" destId="{7D87533D-1BB3-1347-A852-08C369CFBB3D}" srcOrd="0" destOrd="0" presId="urn:microsoft.com/office/officeart/2005/8/layout/list1"/>
    <dgm:cxn modelId="{4AB2A4A3-5FCF-437F-9455-8C6B4E283115}" srcId="{C30C6D00-522E-4060-85A8-15483C981542}" destId="{39F5CDC3-075F-4958-9593-7ACB560F34F4}" srcOrd="1" destOrd="0" parTransId="{8D0202CC-4E1E-4775-AA5E-128FB0F31D61}" sibTransId="{B5E17166-168F-49F1-A6A7-369508652EE1}"/>
    <dgm:cxn modelId="{A3569FCA-562D-A648-A386-192A0BAFFA37}" type="presOf" srcId="{C50E6257-E99B-4EF6-B2D8-F0CD31323910}" destId="{6E0F95B6-8D0A-AE4A-BED3-FE48E0028023}" srcOrd="0" destOrd="3" presId="urn:microsoft.com/office/officeart/2005/8/layout/list1"/>
    <dgm:cxn modelId="{73BABACA-5AC4-4E6B-9107-DB9E19CF7262}" srcId="{C30C6D00-522E-4060-85A8-15483C981542}" destId="{B75911BB-35A0-49EC-800A-760CFC360197}" srcOrd="0" destOrd="0" parTransId="{7DAE6C36-83E7-4D10-BF5C-6E7E9C8C1E82}" sibTransId="{C611AE11-3DCC-47AC-BE56-FF3AAFB51AF9}"/>
    <dgm:cxn modelId="{A41CFAD9-FC8E-BE4D-8985-5F71AEEDE2EE}" type="presOf" srcId="{8C0B4906-6ABA-424C-BD84-101F08A6FAD8}" destId="{E04A3800-E662-704B-82D6-64C99E0E67E4}" srcOrd="0" destOrd="0" presId="urn:microsoft.com/office/officeart/2005/8/layout/list1"/>
    <dgm:cxn modelId="{D476CAE0-91AD-124D-B3AC-50C79DBC46FC}" type="presOf" srcId="{C30C6D00-522E-4060-85A8-15483C981542}" destId="{04356AFC-1985-6242-B9A6-51D1A8F67EEE}" srcOrd="1" destOrd="0" presId="urn:microsoft.com/office/officeart/2005/8/layout/list1"/>
    <dgm:cxn modelId="{C62CB1CD-B2B4-A245-8940-A3A5BDF53692}" type="presParOf" srcId="{E04A3800-E662-704B-82D6-64C99E0E67E4}" destId="{DE1C8D90-337B-664A-9F71-4550EF789B29}" srcOrd="0" destOrd="0" presId="urn:microsoft.com/office/officeart/2005/8/layout/list1"/>
    <dgm:cxn modelId="{96C21A85-5446-CA4E-B872-3AFB7A33C7A6}" type="presParOf" srcId="{DE1C8D90-337B-664A-9F71-4550EF789B29}" destId="{7D87533D-1BB3-1347-A852-08C369CFBB3D}" srcOrd="0" destOrd="0" presId="urn:microsoft.com/office/officeart/2005/8/layout/list1"/>
    <dgm:cxn modelId="{38CB1777-C8F5-DB48-9409-2B3B7C88AE8D}" type="presParOf" srcId="{DE1C8D90-337B-664A-9F71-4550EF789B29}" destId="{04356AFC-1985-6242-B9A6-51D1A8F67EEE}" srcOrd="1" destOrd="0" presId="urn:microsoft.com/office/officeart/2005/8/layout/list1"/>
    <dgm:cxn modelId="{49908A77-7B0C-5A48-8B20-1AED5ADB82DE}" type="presParOf" srcId="{E04A3800-E662-704B-82D6-64C99E0E67E4}" destId="{CD9997B0-A015-D844-894D-185C6AA9F52C}" srcOrd="1" destOrd="0" presId="urn:microsoft.com/office/officeart/2005/8/layout/list1"/>
    <dgm:cxn modelId="{82C46140-5AAA-7644-A5BE-C1D9D0F120CA}" type="presParOf" srcId="{E04A3800-E662-704B-82D6-64C99E0E67E4}" destId="{6E0F95B6-8D0A-AE4A-BED3-FE48E0028023}"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D969A98-331A-49A1-A7D7-69B48ADE84EE}" type="doc">
      <dgm:prSet loTypeId="urn:microsoft.com/office/officeart/2008/layout/LinedList" loCatId="process" qsTypeId="urn:microsoft.com/office/officeart/2005/8/quickstyle/simple1" qsCatId="simple" csTypeId="urn:microsoft.com/office/officeart/2005/8/colors/accent3_3" csCatId="accent3" phldr="1"/>
      <dgm:spPr/>
      <dgm:t>
        <a:bodyPr/>
        <a:lstStyle/>
        <a:p>
          <a:endParaRPr lang="en-US"/>
        </a:p>
      </dgm:t>
    </dgm:pt>
    <dgm:pt modelId="{F13F650F-51BD-4074-B76D-3D0AC4170A7F}">
      <dgm:prSet phldrT="[Text]"/>
      <dgm:spPr/>
      <dgm:t>
        <a:bodyPr/>
        <a:lstStyle/>
        <a:p>
          <a:r>
            <a:rPr lang="en-US" b="0" dirty="0">
              <a:solidFill>
                <a:srgbClr val="FF0000"/>
              </a:solidFill>
            </a:rPr>
            <a:t>S</a:t>
          </a:r>
          <a:r>
            <a:rPr lang="en-US" b="0" dirty="0"/>
            <a:t>teal</a:t>
          </a:r>
        </a:p>
      </dgm:t>
    </dgm:pt>
    <dgm:pt modelId="{D4D99C32-1190-4926-8B29-9A9EB9F59F11}" type="parTrans" cxnId="{361F7877-FA04-4F60-B795-23B5BB284324}">
      <dgm:prSet/>
      <dgm:spPr/>
      <dgm:t>
        <a:bodyPr/>
        <a:lstStyle/>
        <a:p>
          <a:endParaRPr lang="en-US"/>
        </a:p>
      </dgm:t>
    </dgm:pt>
    <dgm:pt modelId="{B28B18C5-D269-4208-88F3-3F86FC45FAB6}" type="sibTrans" cxnId="{361F7877-FA04-4F60-B795-23B5BB284324}">
      <dgm:prSet/>
      <dgm:spPr/>
      <dgm:t>
        <a:bodyPr/>
        <a:lstStyle/>
        <a:p>
          <a:endParaRPr lang="en-US"/>
        </a:p>
      </dgm:t>
    </dgm:pt>
    <dgm:pt modelId="{7207E723-27CA-4273-BD13-3FC237CE46C8}">
      <dgm:prSet phldrT="[Text]"/>
      <dgm:spPr/>
      <dgm:t>
        <a:bodyPr/>
        <a:lstStyle/>
        <a:p>
          <a:r>
            <a:rPr lang="en-US" b="0" dirty="0">
              <a:solidFill>
                <a:srgbClr val="FF0000"/>
              </a:solidFill>
            </a:rPr>
            <a:t>I</a:t>
          </a:r>
          <a:r>
            <a:rPr lang="en-US" b="0" dirty="0"/>
            <a:t>nflict G.B.H.</a:t>
          </a:r>
        </a:p>
      </dgm:t>
    </dgm:pt>
    <dgm:pt modelId="{23170D80-8692-43C7-B350-48D618F366B7}" type="parTrans" cxnId="{4E2063FB-03CD-40D8-B079-6679F5E4702E}">
      <dgm:prSet/>
      <dgm:spPr/>
      <dgm:t>
        <a:bodyPr/>
        <a:lstStyle/>
        <a:p>
          <a:endParaRPr lang="en-US"/>
        </a:p>
      </dgm:t>
    </dgm:pt>
    <dgm:pt modelId="{671304EB-3A6A-4E25-B5D4-E2D708CF784B}" type="sibTrans" cxnId="{4E2063FB-03CD-40D8-B079-6679F5E4702E}">
      <dgm:prSet/>
      <dgm:spPr/>
      <dgm:t>
        <a:bodyPr/>
        <a:lstStyle/>
        <a:p>
          <a:endParaRPr lang="en-US"/>
        </a:p>
      </dgm:t>
    </dgm:pt>
    <dgm:pt modelId="{E60A68BE-2DB9-4934-9BDD-FC78143DD3B3}">
      <dgm:prSet phldrT="[Text]"/>
      <dgm:spPr/>
      <dgm:t>
        <a:bodyPr/>
        <a:lstStyle/>
        <a:p>
          <a:r>
            <a:rPr lang="en-US" b="0" dirty="0">
              <a:solidFill>
                <a:srgbClr val="FF0000"/>
              </a:solidFill>
            </a:rPr>
            <a:t>D</a:t>
          </a:r>
          <a:r>
            <a:rPr lang="en-US" b="0" dirty="0"/>
            <a:t>amage</a:t>
          </a:r>
        </a:p>
      </dgm:t>
    </dgm:pt>
    <dgm:pt modelId="{74F65E29-F26F-4216-85C6-CF0DAA5D7047}" type="parTrans" cxnId="{8674A170-E5E2-4FCA-A6CC-4F4FD6512A05}">
      <dgm:prSet/>
      <dgm:spPr/>
      <dgm:t>
        <a:bodyPr/>
        <a:lstStyle/>
        <a:p>
          <a:endParaRPr lang="en-US"/>
        </a:p>
      </dgm:t>
    </dgm:pt>
    <dgm:pt modelId="{519099A4-173B-4B61-BDA4-240626DC7CE8}" type="sibTrans" cxnId="{8674A170-E5E2-4FCA-A6CC-4F4FD6512A05}">
      <dgm:prSet/>
      <dgm:spPr/>
      <dgm:t>
        <a:bodyPr/>
        <a:lstStyle/>
        <a:p>
          <a:endParaRPr lang="en-US"/>
        </a:p>
      </dgm:t>
    </dgm:pt>
    <dgm:pt modelId="{DBAEFFB0-BBF4-7443-82C5-A7DEC899B52B}" type="pres">
      <dgm:prSet presAssocID="{4D969A98-331A-49A1-A7D7-69B48ADE84EE}" presName="vert0" presStyleCnt="0">
        <dgm:presLayoutVars>
          <dgm:dir/>
          <dgm:animOne val="branch"/>
          <dgm:animLvl val="lvl"/>
        </dgm:presLayoutVars>
      </dgm:prSet>
      <dgm:spPr/>
    </dgm:pt>
    <dgm:pt modelId="{9C7B72E2-0EC8-C94D-9186-1904760409BC}" type="pres">
      <dgm:prSet presAssocID="{F13F650F-51BD-4074-B76D-3D0AC4170A7F}" presName="thickLine" presStyleLbl="alignNode1" presStyleIdx="0" presStyleCnt="3"/>
      <dgm:spPr/>
    </dgm:pt>
    <dgm:pt modelId="{970D6725-7A54-4D4A-854F-BF89A7E229C1}" type="pres">
      <dgm:prSet presAssocID="{F13F650F-51BD-4074-B76D-3D0AC4170A7F}" presName="horz1" presStyleCnt="0"/>
      <dgm:spPr/>
    </dgm:pt>
    <dgm:pt modelId="{6DE1421C-5990-5248-8C86-82DEA596C88A}" type="pres">
      <dgm:prSet presAssocID="{F13F650F-51BD-4074-B76D-3D0AC4170A7F}" presName="tx1" presStyleLbl="revTx" presStyleIdx="0" presStyleCnt="3"/>
      <dgm:spPr/>
    </dgm:pt>
    <dgm:pt modelId="{6902848F-C023-794D-9C1E-01F0402162CB}" type="pres">
      <dgm:prSet presAssocID="{F13F650F-51BD-4074-B76D-3D0AC4170A7F}" presName="vert1" presStyleCnt="0"/>
      <dgm:spPr/>
    </dgm:pt>
    <dgm:pt modelId="{AF06D1DB-B014-6B4D-97A4-05488FF34F5A}" type="pres">
      <dgm:prSet presAssocID="{7207E723-27CA-4273-BD13-3FC237CE46C8}" presName="thickLine" presStyleLbl="alignNode1" presStyleIdx="1" presStyleCnt="3"/>
      <dgm:spPr/>
    </dgm:pt>
    <dgm:pt modelId="{1CFC6747-7760-2E48-8FFF-1444408ED6FC}" type="pres">
      <dgm:prSet presAssocID="{7207E723-27CA-4273-BD13-3FC237CE46C8}" presName="horz1" presStyleCnt="0"/>
      <dgm:spPr/>
    </dgm:pt>
    <dgm:pt modelId="{91CB3C4A-48F9-D849-AAD5-E9DA67B2AE91}" type="pres">
      <dgm:prSet presAssocID="{7207E723-27CA-4273-BD13-3FC237CE46C8}" presName="tx1" presStyleLbl="revTx" presStyleIdx="1" presStyleCnt="3"/>
      <dgm:spPr/>
    </dgm:pt>
    <dgm:pt modelId="{348609A3-44A7-E544-9E56-D9BD1EF143AA}" type="pres">
      <dgm:prSet presAssocID="{7207E723-27CA-4273-BD13-3FC237CE46C8}" presName="vert1" presStyleCnt="0"/>
      <dgm:spPr/>
    </dgm:pt>
    <dgm:pt modelId="{140E9B4E-F974-0E4A-8530-71A12182DD23}" type="pres">
      <dgm:prSet presAssocID="{E60A68BE-2DB9-4934-9BDD-FC78143DD3B3}" presName="thickLine" presStyleLbl="alignNode1" presStyleIdx="2" presStyleCnt="3"/>
      <dgm:spPr/>
    </dgm:pt>
    <dgm:pt modelId="{26CEAE76-7446-2C45-9422-7FF56956ECA1}" type="pres">
      <dgm:prSet presAssocID="{E60A68BE-2DB9-4934-9BDD-FC78143DD3B3}" presName="horz1" presStyleCnt="0"/>
      <dgm:spPr/>
    </dgm:pt>
    <dgm:pt modelId="{3E9CAA40-3F08-5F4C-899C-3999AF249FB9}" type="pres">
      <dgm:prSet presAssocID="{E60A68BE-2DB9-4934-9BDD-FC78143DD3B3}" presName="tx1" presStyleLbl="revTx" presStyleIdx="2" presStyleCnt="3"/>
      <dgm:spPr/>
    </dgm:pt>
    <dgm:pt modelId="{033099F0-02AB-0A45-8A76-3EB8464F5ED3}" type="pres">
      <dgm:prSet presAssocID="{E60A68BE-2DB9-4934-9BDD-FC78143DD3B3}" presName="vert1" presStyleCnt="0"/>
      <dgm:spPr/>
    </dgm:pt>
  </dgm:ptLst>
  <dgm:cxnLst>
    <dgm:cxn modelId="{A8A7B60E-14AD-AA4B-A26A-B884C3F52D21}" type="presOf" srcId="{F13F650F-51BD-4074-B76D-3D0AC4170A7F}" destId="{6DE1421C-5990-5248-8C86-82DEA596C88A}" srcOrd="0" destOrd="0" presId="urn:microsoft.com/office/officeart/2008/layout/LinedList"/>
    <dgm:cxn modelId="{4D61E83F-ADEE-DA42-9B16-178E62E90426}" type="presOf" srcId="{4D969A98-331A-49A1-A7D7-69B48ADE84EE}" destId="{DBAEFFB0-BBF4-7443-82C5-A7DEC899B52B}" srcOrd="0" destOrd="0" presId="urn:microsoft.com/office/officeart/2008/layout/LinedList"/>
    <dgm:cxn modelId="{8674A170-E5E2-4FCA-A6CC-4F4FD6512A05}" srcId="{4D969A98-331A-49A1-A7D7-69B48ADE84EE}" destId="{E60A68BE-2DB9-4934-9BDD-FC78143DD3B3}" srcOrd="2" destOrd="0" parTransId="{74F65E29-F26F-4216-85C6-CF0DAA5D7047}" sibTransId="{519099A4-173B-4B61-BDA4-240626DC7CE8}"/>
    <dgm:cxn modelId="{361F7877-FA04-4F60-B795-23B5BB284324}" srcId="{4D969A98-331A-49A1-A7D7-69B48ADE84EE}" destId="{F13F650F-51BD-4074-B76D-3D0AC4170A7F}" srcOrd="0" destOrd="0" parTransId="{D4D99C32-1190-4926-8B29-9A9EB9F59F11}" sibTransId="{B28B18C5-D269-4208-88F3-3F86FC45FAB6}"/>
    <dgm:cxn modelId="{A157DDAC-8A9F-6545-877C-7D4C74897957}" type="presOf" srcId="{7207E723-27CA-4273-BD13-3FC237CE46C8}" destId="{91CB3C4A-48F9-D849-AAD5-E9DA67B2AE91}" srcOrd="0" destOrd="0" presId="urn:microsoft.com/office/officeart/2008/layout/LinedList"/>
    <dgm:cxn modelId="{FD4E98C8-7811-D54B-93C0-B4EC6602332D}" type="presOf" srcId="{E60A68BE-2DB9-4934-9BDD-FC78143DD3B3}" destId="{3E9CAA40-3F08-5F4C-899C-3999AF249FB9}" srcOrd="0" destOrd="0" presId="urn:microsoft.com/office/officeart/2008/layout/LinedList"/>
    <dgm:cxn modelId="{4E2063FB-03CD-40D8-B079-6679F5E4702E}" srcId="{4D969A98-331A-49A1-A7D7-69B48ADE84EE}" destId="{7207E723-27CA-4273-BD13-3FC237CE46C8}" srcOrd="1" destOrd="0" parTransId="{23170D80-8692-43C7-B350-48D618F366B7}" sibTransId="{671304EB-3A6A-4E25-B5D4-E2D708CF784B}"/>
    <dgm:cxn modelId="{C93D7314-55C2-2E45-8B06-54D39B0991AD}" type="presParOf" srcId="{DBAEFFB0-BBF4-7443-82C5-A7DEC899B52B}" destId="{9C7B72E2-0EC8-C94D-9186-1904760409BC}" srcOrd="0" destOrd="0" presId="urn:microsoft.com/office/officeart/2008/layout/LinedList"/>
    <dgm:cxn modelId="{A12889ED-C99A-6D44-89ED-3640F6D94EBF}" type="presParOf" srcId="{DBAEFFB0-BBF4-7443-82C5-A7DEC899B52B}" destId="{970D6725-7A54-4D4A-854F-BF89A7E229C1}" srcOrd="1" destOrd="0" presId="urn:microsoft.com/office/officeart/2008/layout/LinedList"/>
    <dgm:cxn modelId="{05E63610-B8EE-A14C-AB90-E1C332E84357}" type="presParOf" srcId="{970D6725-7A54-4D4A-854F-BF89A7E229C1}" destId="{6DE1421C-5990-5248-8C86-82DEA596C88A}" srcOrd="0" destOrd="0" presId="urn:microsoft.com/office/officeart/2008/layout/LinedList"/>
    <dgm:cxn modelId="{2481D5F1-24C0-2D40-8D41-1BB18C9BCEB4}" type="presParOf" srcId="{970D6725-7A54-4D4A-854F-BF89A7E229C1}" destId="{6902848F-C023-794D-9C1E-01F0402162CB}" srcOrd="1" destOrd="0" presId="urn:microsoft.com/office/officeart/2008/layout/LinedList"/>
    <dgm:cxn modelId="{5FB8AC92-2925-1F45-8B0E-9C66B4AF88B3}" type="presParOf" srcId="{DBAEFFB0-BBF4-7443-82C5-A7DEC899B52B}" destId="{AF06D1DB-B014-6B4D-97A4-05488FF34F5A}" srcOrd="2" destOrd="0" presId="urn:microsoft.com/office/officeart/2008/layout/LinedList"/>
    <dgm:cxn modelId="{BBAF512D-11E0-5F48-8CA7-CAE07F26040D}" type="presParOf" srcId="{DBAEFFB0-BBF4-7443-82C5-A7DEC899B52B}" destId="{1CFC6747-7760-2E48-8FFF-1444408ED6FC}" srcOrd="3" destOrd="0" presId="urn:microsoft.com/office/officeart/2008/layout/LinedList"/>
    <dgm:cxn modelId="{24805681-ED84-644F-ADA9-69DA363EB9EB}" type="presParOf" srcId="{1CFC6747-7760-2E48-8FFF-1444408ED6FC}" destId="{91CB3C4A-48F9-D849-AAD5-E9DA67B2AE91}" srcOrd="0" destOrd="0" presId="urn:microsoft.com/office/officeart/2008/layout/LinedList"/>
    <dgm:cxn modelId="{DB05FC62-7EC7-D74E-AF33-6D82905ADBCD}" type="presParOf" srcId="{1CFC6747-7760-2E48-8FFF-1444408ED6FC}" destId="{348609A3-44A7-E544-9E56-D9BD1EF143AA}" srcOrd="1" destOrd="0" presId="urn:microsoft.com/office/officeart/2008/layout/LinedList"/>
    <dgm:cxn modelId="{E6EE5065-FF8F-4E41-B74C-ED036FAA7C61}" type="presParOf" srcId="{DBAEFFB0-BBF4-7443-82C5-A7DEC899B52B}" destId="{140E9B4E-F974-0E4A-8530-71A12182DD23}" srcOrd="4" destOrd="0" presId="urn:microsoft.com/office/officeart/2008/layout/LinedList"/>
    <dgm:cxn modelId="{2C1E4975-11B7-6C44-9BB8-2A7C5FDB77F4}" type="presParOf" srcId="{DBAEFFB0-BBF4-7443-82C5-A7DEC899B52B}" destId="{26CEAE76-7446-2C45-9422-7FF56956ECA1}" srcOrd="5" destOrd="0" presId="urn:microsoft.com/office/officeart/2008/layout/LinedList"/>
    <dgm:cxn modelId="{51CD77FC-7308-3941-A97E-356671008FCA}" type="presParOf" srcId="{26CEAE76-7446-2C45-9422-7FF56956ECA1}" destId="{3E9CAA40-3F08-5F4C-899C-3999AF249FB9}" srcOrd="0" destOrd="0" presId="urn:microsoft.com/office/officeart/2008/layout/LinedList"/>
    <dgm:cxn modelId="{71721FA8-EADD-9540-914F-BB2A1A6E530E}" type="presParOf" srcId="{26CEAE76-7446-2C45-9422-7FF56956ECA1}" destId="{033099F0-02AB-0A45-8A76-3EB8464F5ED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CCAD1D0-4C72-4AFB-925D-49DB7F8DF575}" type="doc">
      <dgm:prSet loTypeId="urn:microsoft.com/office/officeart/2005/8/layout/vList2" loCatId="process" qsTypeId="urn:microsoft.com/office/officeart/2005/8/quickstyle/simple1" qsCatId="simple" csTypeId="urn:microsoft.com/office/officeart/2005/8/colors/accent0_2" csCatId="mainScheme" phldr="1"/>
      <dgm:spPr/>
    </dgm:pt>
    <dgm:pt modelId="{EA45350B-1FD9-45CC-8062-30D3AC4AD58F}">
      <dgm:prSet phldrT="[Text]" custT="1"/>
      <dgm:spPr/>
      <dgm:t>
        <a:bodyPr/>
        <a:lstStyle/>
        <a:p>
          <a:r>
            <a:rPr lang="en-US" sz="2400" dirty="0"/>
            <a:t>A person is guilty of burglary if </a:t>
          </a:r>
          <a:r>
            <a:rPr lang="en-US" sz="2400" b="1" dirty="0">
              <a:solidFill>
                <a:srgbClr val="FF0000"/>
              </a:solidFill>
            </a:rPr>
            <a:t>having </a:t>
          </a:r>
          <a:r>
            <a:rPr lang="en-US" sz="2400" b="1" i="1" dirty="0">
              <a:solidFill>
                <a:srgbClr val="FF0000"/>
              </a:solidFill>
            </a:rPr>
            <a:t>entered</a:t>
          </a:r>
          <a:r>
            <a:rPr lang="en-US" sz="2400" b="1" dirty="0">
              <a:solidFill>
                <a:srgbClr val="FF0000"/>
              </a:solidFill>
            </a:rPr>
            <a:t> </a:t>
          </a:r>
          <a:r>
            <a:rPr lang="en-US" sz="2400" dirty="0"/>
            <a:t>a </a:t>
          </a:r>
          <a:r>
            <a:rPr lang="en-US" sz="2400" b="1" i="1" dirty="0"/>
            <a:t>building or part of a building as a trespasser </a:t>
          </a:r>
          <a:r>
            <a:rPr lang="en-US" sz="2400" dirty="0"/>
            <a:t>he goes on to:</a:t>
          </a:r>
        </a:p>
      </dgm:t>
    </dgm:pt>
    <dgm:pt modelId="{08651903-0D97-4D42-A4C8-B1F6B9F29146}" type="parTrans" cxnId="{E8699E16-D246-44CE-B353-5625218B8375}">
      <dgm:prSet/>
      <dgm:spPr/>
      <dgm:t>
        <a:bodyPr/>
        <a:lstStyle/>
        <a:p>
          <a:endParaRPr lang="en-US"/>
        </a:p>
      </dgm:t>
    </dgm:pt>
    <dgm:pt modelId="{75F0B007-0640-4F99-995E-35BBC4C2ECD8}" type="sibTrans" cxnId="{E8699E16-D246-44CE-B353-5625218B8375}">
      <dgm:prSet/>
      <dgm:spPr/>
      <dgm:t>
        <a:bodyPr/>
        <a:lstStyle/>
        <a:p>
          <a:endParaRPr lang="en-US"/>
        </a:p>
      </dgm:t>
    </dgm:pt>
    <dgm:pt modelId="{EEC92A8C-D837-496E-9343-5FE587CA50F9}">
      <dgm:prSet phldrT="[Text]" custT="1"/>
      <dgm:spPr/>
      <dgm:t>
        <a:bodyPr/>
        <a:lstStyle/>
        <a:p>
          <a:r>
            <a:rPr lang="en-US" sz="2400" u="sng" dirty="0">
              <a:solidFill>
                <a:schemeClr val="accent6"/>
              </a:solidFill>
            </a:rPr>
            <a:t>S</a:t>
          </a:r>
          <a:r>
            <a:rPr lang="en-US" sz="2400" dirty="0">
              <a:solidFill>
                <a:srgbClr val="FF0000"/>
              </a:solidFill>
            </a:rPr>
            <a:t>teal</a:t>
          </a:r>
          <a:r>
            <a:rPr lang="en-US" sz="2400" dirty="0"/>
            <a:t> or </a:t>
          </a:r>
          <a:r>
            <a:rPr lang="en-US" sz="2400" dirty="0">
              <a:solidFill>
                <a:srgbClr val="FF0000"/>
              </a:solidFill>
            </a:rPr>
            <a:t>attempt</a:t>
          </a:r>
          <a:r>
            <a:rPr lang="en-US" sz="2400" dirty="0"/>
            <a:t> to steal anything therein </a:t>
          </a:r>
          <a:r>
            <a:rPr lang="en-US" sz="2400" b="1" i="1" dirty="0"/>
            <a:t>OR</a:t>
          </a:r>
        </a:p>
      </dgm:t>
    </dgm:pt>
    <dgm:pt modelId="{5DF98127-DD36-4014-A8BC-09E134D2AC35}" type="parTrans" cxnId="{535D0A8E-1B9E-4F1A-9427-66D4B5C53733}">
      <dgm:prSet/>
      <dgm:spPr/>
      <dgm:t>
        <a:bodyPr/>
        <a:lstStyle/>
        <a:p>
          <a:endParaRPr lang="en-US"/>
        </a:p>
      </dgm:t>
    </dgm:pt>
    <dgm:pt modelId="{49A1459E-8B0D-46B7-9C2D-D53928391887}" type="sibTrans" cxnId="{535D0A8E-1B9E-4F1A-9427-66D4B5C53733}">
      <dgm:prSet/>
      <dgm:spPr/>
      <dgm:t>
        <a:bodyPr/>
        <a:lstStyle/>
        <a:p>
          <a:endParaRPr lang="en-US"/>
        </a:p>
      </dgm:t>
    </dgm:pt>
    <dgm:pt modelId="{24D23C3B-E1B8-4DB7-A937-76169770DEFE}">
      <dgm:prSet phldrT="[Text]" custT="1"/>
      <dgm:spPr/>
      <dgm:t>
        <a:bodyPr/>
        <a:lstStyle/>
        <a:p>
          <a:r>
            <a:rPr lang="en-US" sz="2400" u="sng" dirty="0">
              <a:solidFill>
                <a:schemeClr val="accent6"/>
              </a:solidFill>
            </a:rPr>
            <a:t>I</a:t>
          </a:r>
          <a:r>
            <a:rPr lang="en-US" sz="2400" dirty="0">
              <a:solidFill>
                <a:srgbClr val="FF0000"/>
              </a:solidFill>
            </a:rPr>
            <a:t>nflict</a:t>
          </a:r>
          <a:r>
            <a:rPr lang="en-US" sz="2400" dirty="0"/>
            <a:t> or </a:t>
          </a:r>
          <a:r>
            <a:rPr lang="en-US" sz="2400" dirty="0">
              <a:solidFill>
                <a:srgbClr val="FF0000"/>
              </a:solidFill>
            </a:rPr>
            <a:t>attempt </a:t>
          </a:r>
          <a:r>
            <a:rPr lang="en-US" sz="2400" dirty="0"/>
            <a:t>to inflict </a:t>
          </a:r>
          <a:r>
            <a:rPr lang="en-US" sz="2400" dirty="0">
              <a:solidFill>
                <a:srgbClr val="FF0000"/>
              </a:solidFill>
            </a:rPr>
            <a:t>grievous bodily harm </a:t>
          </a:r>
          <a:r>
            <a:rPr lang="en-US" sz="2400" dirty="0"/>
            <a:t>on any person therein</a:t>
          </a:r>
        </a:p>
      </dgm:t>
    </dgm:pt>
    <dgm:pt modelId="{B658B7E2-E957-42C9-9555-3939AED6C986}" type="sibTrans" cxnId="{4D05F1DF-0A55-4455-BFE5-0DB04AA9D258}">
      <dgm:prSet/>
      <dgm:spPr/>
      <dgm:t>
        <a:bodyPr/>
        <a:lstStyle/>
        <a:p>
          <a:endParaRPr lang="en-US"/>
        </a:p>
      </dgm:t>
    </dgm:pt>
    <dgm:pt modelId="{877FBC87-2F69-462F-BD1E-EAF1728143D4}" type="parTrans" cxnId="{4D05F1DF-0A55-4455-BFE5-0DB04AA9D258}">
      <dgm:prSet/>
      <dgm:spPr/>
      <dgm:t>
        <a:bodyPr/>
        <a:lstStyle/>
        <a:p>
          <a:endParaRPr lang="en-US"/>
        </a:p>
      </dgm:t>
    </dgm:pt>
    <dgm:pt modelId="{E5CC7CB5-2679-BD47-A89A-CB4BF3B9F368}" type="pres">
      <dgm:prSet presAssocID="{ECCAD1D0-4C72-4AFB-925D-49DB7F8DF575}" presName="linear" presStyleCnt="0">
        <dgm:presLayoutVars>
          <dgm:animLvl val="lvl"/>
          <dgm:resizeHandles val="exact"/>
        </dgm:presLayoutVars>
      </dgm:prSet>
      <dgm:spPr/>
    </dgm:pt>
    <dgm:pt modelId="{65FB6A9D-9324-1449-8FD4-083D5BEDA63D}" type="pres">
      <dgm:prSet presAssocID="{EA45350B-1FD9-45CC-8062-30D3AC4AD58F}" presName="parentText" presStyleLbl="node1" presStyleIdx="0" presStyleCnt="3">
        <dgm:presLayoutVars>
          <dgm:chMax val="0"/>
          <dgm:bulletEnabled val="1"/>
        </dgm:presLayoutVars>
      </dgm:prSet>
      <dgm:spPr/>
    </dgm:pt>
    <dgm:pt modelId="{7324EFB7-815A-984E-A585-58E34348E71E}" type="pres">
      <dgm:prSet presAssocID="{75F0B007-0640-4F99-995E-35BBC4C2ECD8}" presName="spacer" presStyleCnt="0"/>
      <dgm:spPr/>
    </dgm:pt>
    <dgm:pt modelId="{CFBF092D-E83F-9B43-9537-DEE051FC9EF4}" type="pres">
      <dgm:prSet presAssocID="{EEC92A8C-D837-496E-9343-5FE587CA50F9}" presName="parentText" presStyleLbl="node1" presStyleIdx="1" presStyleCnt="3">
        <dgm:presLayoutVars>
          <dgm:chMax val="0"/>
          <dgm:bulletEnabled val="1"/>
        </dgm:presLayoutVars>
      </dgm:prSet>
      <dgm:spPr/>
    </dgm:pt>
    <dgm:pt modelId="{0B64881F-546F-BD43-BB42-F8C63D410F93}" type="pres">
      <dgm:prSet presAssocID="{49A1459E-8B0D-46B7-9C2D-D53928391887}" presName="spacer" presStyleCnt="0"/>
      <dgm:spPr/>
    </dgm:pt>
    <dgm:pt modelId="{49B26948-C48E-8449-ABDA-40C92902A22E}" type="pres">
      <dgm:prSet presAssocID="{24D23C3B-E1B8-4DB7-A937-76169770DEFE}" presName="parentText" presStyleLbl="node1" presStyleIdx="2" presStyleCnt="3">
        <dgm:presLayoutVars>
          <dgm:chMax val="0"/>
          <dgm:bulletEnabled val="1"/>
        </dgm:presLayoutVars>
      </dgm:prSet>
      <dgm:spPr/>
    </dgm:pt>
  </dgm:ptLst>
  <dgm:cxnLst>
    <dgm:cxn modelId="{E8699E16-D246-44CE-B353-5625218B8375}" srcId="{ECCAD1D0-4C72-4AFB-925D-49DB7F8DF575}" destId="{EA45350B-1FD9-45CC-8062-30D3AC4AD58F}" srcOrd="0" destOrd="0" parTransId="{08651903-0D97-4D42-A4C8-B1F6B9F29146}" sibTransId="{75F0B007-0640-4F99-995E-35BBC4C2ECD8}"/>
    <dgm:cxn modelId="{A0C58838-BE2E-E34A-889A-517991414762}" type="presOf" srcId="{EA45350B-1FD9-45CC-8062-30D3AC4AD58F}" destId="{65FB6A9D-9324-1449-8FD4-083D5BEDA63D}" srcOrd="0" destOrd="0" presId="urn:microsoft.com/office/officeart/2005/8/layout/vList2"/>
    <dgm:cxn modelId="{535D0A8E-1B9E-4F1A-9427-66D4B5C53733}" srcId="{ECCAD1D0-4C72-4AFB-925D-49DB7F8DF575}" destId="{EEC92A8C-D837-496E-9343-5FE587CA50F9}" srcOrd="1" destOrd="0" parTransId="{5DF98127-DD36-4014-A8BC-09E134D2AC35}" sibTransId="{49A1459E-8B0D-46B7-9C2D-D53928391887}"/>
    <dgm:cxn modelId="{54FFE3B1-5911-4C4C-B995-F52707FE3EAE}" type="presOf" srcId="{ECCAD1D0-4C72-4AFB-925D-49DB7F8DF575}" destId="{E5CC7CB5-2679-BD47-A89A-CB4BF3B9F368}" srcOrd="0" destOrd="0" presId="urn:microsoft.com/office/officeart/2005/8/layout/vList2"/>
    <dgm:cxn modelId="{AA98D2CA-2F63-1644-A00B-488F6F7D553A}" type="presOf" srcId="{EEC92A8C-D837-496E-9343-5FE587CA50F9}" destId="{CFBF092D-E83F-9B43-9537-DEE051FC9EF4}" srcOrd="0" destOrd="0" presId="urn:microsoft.com/office/officeart/2005/8/layout/vList2"/>
    <dgm:cxn modelId="{ACD49BD6-A519-4B4E-A00B-DA1301604F99}" type="presOf" srcId="{24D23C3B-E1B8-4DB7-A937-76169770DEFE}" destId="{49B26948-C48E-8449-ABDA-40C92902A22E}" srcOrd="0" destOrd="0" presId="urn:microsoft.com/office/officeart/2005/8/layout/vList2"/>
    <dgm:cxn modelId="{4D05F1DF-0A55-4455-BFE5-0DB04AA9D258}" srcId="{ECCAD1D0-4C72-4AFB-925D-49DB7F8DF575}" destId="{24D23C3B-E1B8-4DB7-A937-76169770DEFE}" srcOrd="2" destOrd="0" parTransId="{877FBC87-2F69-462F-BD1E-EAF1728143D4}" sibTransId="{B658B7E2-E957-42C9-9555-3939AED6C986}"/>
    <dgm:cxn modelId="{13E0FA8D-7858-E340-B806-D65926EC0B18}" type="presParOf" srcId="{E5CC7CB5-2679-BD47-A89A-CB4BF3B9F368}" destId="{65FB6A9D-9324-1449-8FD4-083D5BEDA63D}" srcOrd="0" destOrd="0" presId="urn:microsoft.com/office/officeart/2005/8/layout/vList2"/>
    <dgm:cxn modelId="{04F544AC-CCFA-CF4E-8711-F1FF2DA317F3}" type="presParOf" srcId="{E5CC7CB5-2679-BD47-A89A-CB4BF3B9F368}" destId="{7324EFB7-815A-984E-A585-58E34348E71E}" srcOrd="1" destOrd="0" presId="urn:microsoft.com/office/officeart/2005/8/layout/vList2"/>
    <dgm:cxn modelId="{E181DFFE-A1DA-A34B-96B8-6AFF3FF1954D}" type="presParOf" srcId="{E5CC7CB5-2679-BD47-A89A-CB4BF3B9F368}" destId="{CFBF092D-E83F-9B43-9537-DEE051FC9EF4}" srcOrd="2" destOrd="0" presId="urn:microsoft.com/office/officeart/2005/8/layout/vList2"/>
    <dgm:cxn modelId="{0D254E38-B8B7-2546-9074-54BD058D6307}" type="presParOf" srcId="{E5CC7CB5-2679-BD47-A89A-CB4BF3B9F368}" destId="{0B64881F-546F-BD43-BB42-F8C63D410F93}" srcOrd="3" destOrd="0" presId="urn:microsoft.com/office/officeart/2005/8/layout/vList2"/>
    <dgm:cxn modelId="{BCA291F8-33B7-3946-8A42-F195826CE72B}" type="presParOf" srcId="{E5CC7CB5-2679-BD47-A89A-CB4BF3B9F368}" destId="{49B26948-C48E-8449-ABDA-40C92902A22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4B452C2-5C31-4400-A0BE-AA44688D0248}" type="doc">
      <dgm:prSet loTypeId="urn:microsoft.com/office/officeart/2005/8/layout/hList7" loCatId="list" qsTypeId="urn:microsoft.com/office/officeart/2005/8/quickstyle/simple1" qsCatId="simple" csTypeId="urn:microsoft.com/office/officeart/2005/8/colors/accent1_1" csCatId="accent1" phldr="1"/>
      <dgm:spPr/>
      <dgm:t>
        <a:bodyPr/>
        <a:lstStyle/>
        <a:p>
          <a:endParaRPr lang="en-US"/>
        </a:p>
      </dgm:t>
    </dgm:pt>
    <dgm:pt modelId="{7AF1C669-2CB6-4EB9-9288-9A4584CDEE71}">
      <dgm:prSet phldrT="[Text]" custT="1"/>
      <dgm:spPr/>
      <dgm:t>
        <a:bodyPr/>
        <a:lstStyle/>
        <a:p>
          <a:r>
            <a:rPr lang="en-US" sz="3200" b="1" i="1" u="sng" dirty="0">
              <a:solidFill>
                <a:schemeClr val="accent1"/>
              </a:solidFill>
            </a:rPr>
            <a:t>W</a:t>
          </a:r>
          <a:r>
            <a:rPr lang="en-US" sz="2400" dirty="0"/>
            <a:t>eapon of offence </a:t>
          </a:r>
          <a:r>
            <a:rPr lang="en-US" sz="2400" dirty="0">
              <a:solidFill>
                <a:schemeClr val="accent1"/>
              </a:solidFill>
            </a:rPr>
            <a:t>OR</a:t>
          </a:r>
        </a:p>
      </dgm:t>
    </dgm:pt>
    <dgm:pt modelId="{362FC628-18C5-473E-BF08-6949D4D37A4E}" type="parTrans" cxnId="{86A85F5E-6C6D-470B-9F05-EBCE75611C90}">
      <dgm:prSet/>
      <dgm:spPr/>
      <dgm:t>
        <a:bodyPr/>
        <a:lstStyle/>
        <a:p>
          <a:endParaRPr lang="en-US"/>
        </a:p>
      </dgm:t>
    </dgm:pt>
    <dgm:pt modelId="{110CB8B1-26E3-4283-8654-C364CE8B1D23}" type="sibTrans" cxnId="{86A85F5E-6C6D-470B-9F05-EBCE75611C90}">
      <dgm:prSet/>
      <dgm:spPr/>
      <dgm:t>
        <a:bodyPr/>
        <a:lstStyle/>
        <a:p>
          <a:endParaRPr lang="en-US"/>
        </a:p>
      </dgm:t>
    </dgm:pt>
    <dgm:pt modelId="{4402024D-BFEF-4FD6-AA3F-13684AA656C6}">
      <dgm:prSet phldrT="[Text]" custT="1"/>
      <dgm:spPr/>
      <dgm:t>
        <a:bodyPr/>
        <a:lstStyle/>
        <a:p>
          <a:r>
            <a:rPr lang="en-US" sz="2400" dirty="0"/>
            <a:t>any </a:t>
          </a:r>
          <a:r>
            <a:rPr lang="en-US" sz="3200" b="1" i="1" u="sng" dirty="0">
              <a:solidFill>
                <a:schemeClr val="accent1"/>
              </a:solidFill>
            </a:rPr>
            <a:t>I</a:t>
          </a:r>
          <a:r>
            <a:rPr lang="en-US" sz="2400" dirty="0"/>
            <a:t>mitation firearm </a:t>
          </a:r>
          <a:r>
            <a:rPr lang="en-US" sz="2400" dirty="0">
              <a:solidFill>
                <a:schemeClr val="accent1"/>
              </a:solidFill>
            </a:rPr>
            <a:t>OR</a:t>
          </a:r>
        </a:p>
      </dgm:t>
    </dgm:pt>
    <dgm:pt modelId="{B96B39F0-58BF-4D98-9DC0-37C0CEA7F901}" type="parTrans" cxnId="{1C6DEE3A-BD43-4E81-ABD9-10F3F65E13A2}">
      <dgm:prSet/>
      <dgm:spPr/>
      <dgm:t>
        <a:bodyPr/>
        <a:lstStyle/>
        <a:p>
          <a:endParaRPr lang="en-US"/>
        </a:p>
      </dgm:t>
    </dgm:pt>
    <dgm:pt modelId="{33D36E84-6F0D-45F4-956A-E6D16412EF9D}" type="sibTrans" cxnId="{1C6DEE3A-BD43-4E81-ABD9-10F3F65E13A2}">
      <dgm:prSet/>
      <dgm:spPr/>
      <dgm:t>
        <a:bodyPr/>
        <a:lstStyle/>
        <a:p>
          <a:endParaRPr lang="en-US"/>
        </a:p>
      </dgm:t>
    </dgm:pt>
    <dgm:pt modelId="{9119978B-9938-4917-B7AB-C026A2CDAE65}">
      <dgm:prSet phldrT="[Text]" custT="1"/>
      <dgm:spPr/>
      <dgm:t>
        <a:bodyPr/>
        <a:lstStyle/>
        <a:p>
          <a:r>
            <a:rPr lang="en-US" sz="2400" dirty="0"/>
            <a:t>any </a:t>
          </a:r>
          <a:r>
            <a:rPr lang="en-US" sz="3200" b="1" i="1" u="sng" dirty="0">
              <a:solidFill>
                <a:schemeClr val="accent1"/>
              </a:solidFill>
            </a:rPr>
            <a:t>F</a:t>
          </a:r>
          <a:r>
            <a:rPr lang="en-US" sz="2400" dirty="0"/>
            <a:t>IREARM OR</a:t>
          </a:r>
        </a:p>
      </dgm:t>
    </dgm:pt>
    <dgm:pt modelId="{AFEAE5BC-26D9-4139-B5A1-0AB2E68BA1A7}" type="parTrans" cxnId="{4F445129-637B-4DED-B6B1-C1354335A9D5}">
      <dgm:prSet/>
      <dgm:spPr/>
      <dgm:t>
        <a:bodyPr/>
        <a:lstStyle/>
        <a:p>
          <a:endParaRPr lang="en-US"/>
        </a:p>
      </dgm:t>
    </dgm:pt>
    <dgm:pt modelId="{DE3489AE-6C2B-4553-BAD8-F2B43037170C}" type="sibTrans" cxnId="{4F445129-637B-4DED-B6B1-C1354335A9D5}">
      <dgm:prSet/>
      <dgm:spPr/>
      <dgm:t>
        <a:bodyPr/>
        <a:lstStyle/>
        <a:p>
          <a:endParaRPr lang="en-US"/>
        </a:p>
      </dgm:t>
    </dgm:pt>
    <dgm:pt modelId="{B9CA3715-6E03-4575-B438-A5304B7EBDAF}">
      <dgm:prSet phldrT="[Text]" custT="1"/>
      <dgm:spPr/>
      <dgm:t>
        <a:bodyPr/>
        <a:lstStyle/>
        <a:p>
          <a:r>
            <a:rPr lang="en-US" sz="2400" dirty="0"/>
            <a:t>any </a:t>
          </a:r>
          <a:r>
            <a:rPr lang="en-US" sz="3200" b="1" i="1" u="sng" dirty="0">
              <a:solidFill>
                <a:schemeClr val="accent1"/>
              </a:solidFill>
            </a:rPr>
            <a:t>E</a:t>
          </a:r>
          <a:r>
            <a:rPr lang="en-US" sz="2400" dirty="0"/>
            <a:t>xplosive</a:t>
          </a:r>
        </a:p>
      </dgm:t>
    </dgm:pt>
    <dgm:pt modelId="{95576FE8-2155-4A1E-B2E4-165952FA4C10}" type="parTrans" cxnId="{55E69DF2-0023-437F-A5B0-0B34E785ACE5}">
      <dgm:prSet/>
      <dgm:spPr/>
      <dgm:t>
        <a:bodyPr/>
        <a:lstStyle/>
        <a:p>
          <a:endParaRPr lang="en-US"/>
        </a:p>
      </dgm:t>
    </dgm:pt>
    <dgm:pt modelId="{78FCAA54-BA7A-48A5-956D-FF21CA3422D9}" type="sibTrans" cxnId="{55E69DF2-0023-437F-A5B0-0B34E785ACE5}">
      <dgm:prSet/>
      <dgm:spPr/>
      <dgm:t>
        <a:bodyPr/>
        <a:lstStyle/>
        <a:p>
          <a:endParaRPr lang="en-US"/>
        </a:p>
      </dgm:t>
    </dgm:pt>
    <dgm:pt modelId="{8437CA90-6739-4546-B0F2-FC0D7949435C}" type="pres">
      <dgm:prSet presAssocID="{94B452C2-5C31-4400-A0BE-AA44688D0248}" presName="Name0" presStyleCnt="0">
        <dgm:presLayoutVars>
          <dgm:dir/>
          <dgm:resizeHandles val="exact"/>
        </dgm:presLayoutVars>
      </dgm:prSet>
      <dgm:spPr/>
    </dgm:pt>
    <dgm:pt modelId="{C833FC9A-3076-4775-B646-32B740CFDE05}" type="pres">
      <dgm:prSet presAssocID="{94B452C2-5C31-4400-A0BE-AA44688D0248}" presName="fgShape" presStyleLbl="fgShp" presStyleIdx="0" presStyleCnt="1"/>
      <dgm:spPr/>
    </dgm:pt>
    <dgm:pt modelId="{26B0B714-7BE0-4FF5-A9B2-9FA8370E38B4}" type="pres">
      <dgm:prSet presAssocID="{94B452C2-5C31-4400-A0BE-AA44688D0248}" presName="linComp" presStyleCnt="0"/>
      <dgm:spPr/>
    </dgm:pt>
    <dgm:pt modelId="{824834D6-325E-4F06-942C-09772CF822B4}" type="pres">
      <dgm:prSet presAssocID="{7AF1C669-2CB6-4EB9-9288-9A4584CDEE71}" presName="compNode" presStyleCnt="0"/>
      <dgm:spPr/>
    </dgm:pt>
    <dgm:pt modelId="{84D29FB4-07D4-4748-B09A-83B7A7E14FDA}" type="pres">
      <dgm:prSet presAssocID="{7AF1C669-2CB6-4EB9-9288-9A4584CDEE71}" presName="bkgdShape" presStyleLbl="node1" presStyleIdx="0" presStyleCnt="4"/>
      <dgm:spPr/>
    </dgm:pt>
    <dgm:pt modelId="{22CEB4A3-F2B1-49BB-B8BC-37396A3586E1}" type="pres">
      <dgm:prSet presAssocID="{7AF1C669-2CB6-4EB9-9288-9A4584CDEE71}" presName="nodeTx" presStyleLbl="node1" presStyleIdx="0" presStyleCnt="4">
        <dgm:presLayoutVars>
          <dgm:bulletEnabled val="1"/>
        </dgm:presLayoutVars>
      </dgm:prSet>
      <dgm:spPr/>
    </dgm:pt>
    <dgm:pt modelId="{9C729799-4F23-4145-927F-640C49FA40AE}" type="pres">
      <dgm:prSet presAssocID="{7AF1C669-2CB6-4EB9-9288-9A4584CDEE71}" presName="invisiNode" presStyleLbl="node1" presStyleIdx="0" presStyleCnt="4"/>
      <dgm:spPr/>
    </dgm:pt>
    <dgm:pt modelId="{B3F8F109-0532-4F70-9D9F-E09EED2349D3}" type="pres">
      <dgm:prSet presAssocID="{7AF1C669-2CB6-4EB9-9288-9A4584CDEE71}" presName="imagNode" presStyleLbl="fgImgPlace1" presStyleIdx="0" presStyleCnt="4" custScaleX="155950"/>
      <dgm:spPr/>
    </dgm:pt>
    <dgm:pt modelId="{CD101E21-8734-403D-8357-4098DF92AEB9}" type="pres">
      <dgm:prSet presAssocID="{110CB8B1-26E3-4283-8654-C364CE8B1D23}" presName="sibTrans" presStyleLbl="sibTrans2D1" presStyleIdx="0" presStyleCnt="0"/>
      <dgm:spPr/>
    </dgm:pt>
    <dgm:pt modelId="{FEE685B6-4D91-4175-958D-BE6C597E1826}" type="pres">
      <dgm:prSet presAssocID="{4402024D-BFEF-4FD6-AA3F-13684AA656C6}" presName="compNode" presStyleCnt="0"/>
      <dgm:spPr/>
    </dgm:pt>
    <dgm:pt modelId="{1CA083FD-357F-4E2C-BDF4-1B1DD2679FC7}" type="pres">
      <dgm:prSet presAssocID="{4402024D-BFEF-4FD6-AA3F-13684AA656C6}" presName="bkgdShape" presStyleLbl="node1" presStyleIdx="1" presStyleCnt="4"/>
      <dgm:spPr/>
    </dgm:pt>
    <dgm:pt modelId="{CF820939-C935-47C6-B6B0-E7E483851192}" type="pres">
      <dgm:prSet presAssocID="{4402024D-BFEF-4FD6-AA3F-13684AA656C6}" presName="nodeTx" presStyleLbl="node1" presStyleIdx="1" presStyleCnt="4">
        <dgm:presLayoutVars>
          <dgm:bulletEnabled val="1"/>
        </dgm:presLayoutVars>
      </dgm:prSet>
      <dgm:spPr/>
    </dgm:pt>
    <dgm:pt modelId="{86E90B5C-A0C2-4D49-8057-8ED700A342A5}" type="pres">
      <dgm:prSet presAssocID="{4402024D-BFEF-4FD6-AA3F-13684AA656C6}" presName="invisiNode" presStyleLbl="node1" presStyleIdx="1" presStyleCnt="4"/>
      <dgm:spPr/>
    </dgm:pt>
    <dgm:pt modelId="{B0BD38C6-B220-4C25-8B9A-CA638F235C65}" type="pres">
      <dgm:prSet presAssocID="{4402024D-BFEF-4FD6-AA3F-13684AA656C6}" presName="imagNode" presStyleLbl="fgImgPlace1" presStyleIdx="1" presStyleCnt="4" custScaleX="144027"/>
      <dgm:spPr/>
    </dgm:pt>
    <dgm:pt modelId="{43BE02D7-B1A4-4468-B169-65AA2207BD3C}" type="pres">
      <dgm:prSet presAssocID="{33D36E84-6F0D-45F4-956A-E6D16412EF9D}" presName="sibTrans" presStyleLbl="sibTrans2D1" presStyleIdx="0" presStyleCnt="0"/>
      <dgm:spPr/>
    </dgm:pt>
    <dgm:pt modelId="{53A73178-90CD-4CDA-BB7F-71930302846C}" type="pres">
      <dgm:prSet presAssocID="{9119978B-9938-4917-B7AB-C026A2CDAE65}" presName="compNode" presStyleCnt="0"/>
      <dgm:spPr/>
    </dgm:pt>
    <dgm:pt modelId="{836BCCAD-386E-493F-AA1D-75A70D722664}" type="pres">
      <dgm:prSet presAssocID="{9119978B-9938-4917-B7AB-C026A2CDAE65}" presName="bkgdShape" presStyleLbl="node1" presStyleIdx="2" presStyleCnt="4"/>
      <dgm:spPr/>
    </dgm:pt>
    <dgm:pt modelId="{621AB255-2142-404C-9D2B-C4CCC2F46EF5}" type="pres">
      <dgm:prSet presAssocID="{9119978B-9938-4917-B7AB-C026A2CDAE65}" presName="nodeTx" presStyleLbl="node1" presStyleIdx="2" presStyleCnt="4">
        <dgm:presLayoutVars>
          <dgm:bulletEnabled val="1"/>
        </dgm:presLayoutVars>
      </dgm:prSet>
      <dgm:spPr/>
    </dgm:pt>
    <dgm:pt modelId="{7BD1E0E3-C057-434A-A646-5693E8FCD4FB}" type="pres">
      <dgm:prSet presAssocID="{9119978B-9938-4917-B7AB-C026A2CDAE65}" presName="invisiNode" presStyleLbl="node1" presStyleIdx="2" presStyleCnt="4"/>
      <dgm:spPr/>
    </dgm:pt>
    <dgm:pt modelId="{9FD589FF-459B-4395-A330-3BF22C6D19DB}" type="pres">
      <dgm:prSet presAssocID="{9119978B-9938-4917-B7AB-C026A2CDAE65}" presName="imagNode" presStyleLbl="fgImgPlace1" presStyleIdx="2" presStyleCnt="4" custScaleX="140599"/>
      <dgm:spPr/>
    </dgm:pt>
    <dgm:pt modelId="{340F9324-9E92-4549-9F39-84113271A110}" type="pres">
      <dgm:prSet presAssocID="{DE3489AE-6C2B-4553-BAD8-F2B43037170C}" presName="sibTrans" presStyleLbl="sibTrans2D1" presStyleIdx="0" presStyleCnt="0"/>
      <dgm:spPr/>
    </dgm:pt>
    <dgm:pt modelId="{4871B1BA-77F6-4D47-988E-4396E5BDA0FD}" type="pres">
      <dgm:prSet presAssocID="{B9CA3715-6E03-4575-B438-A5304B7EBDAF}" presName="compNode" presStyleCnt="0"/>
      <dgm:spPr/>
    </dgm:pt>
    <dgm:pt modelId="{D2F169CB-ABD4-426D-B2D4-CDE76EBE864E}" type="pres">
      <dgm:prSet presAssocID="{B9CA3715-6E03-4575-B438-A5304B7EBDAF}" presName="bkgdShape" presStyleLbl="node1" presStyleIdx="3" presStyleCnt="4"/>
      <dgm:spPr/>
    </dgm:pt>
    <dgm:pt modelId="{0BA61779-D8C8-4A93-8DBA-EE0F925CE14D}" type="pres">
      <dgm:prSet presAssocID="{B9CA3715-6E03-4575-B438-A5304B7EBDAF}" presName="nodeTx" presStyleLbl="node1" presStyleIdx="3" presStyleCnt="4">
        <dgm:presLayoutVars>
          <dgm:bulletEnabled val="1"/>
        </dgm:presLayoutVars>
      </dgm:prSet>
      <dgm:spPr/>
    </dgm:pt>
    <dgm:pt modelId="{0B5D4ABB-1EE9-4F72-A669-A7539BAFB751}" type="pres">
      <dgm:prSet presAssocID="{B9CA3715-6E03-4575-B438-A5304B7EBDAF}" presName="invisiNode" presStyleLbl="node1" presStyleIdx="3" presStyleCnt="4"/>
      <dgm:spPr/>
    </dgm:pt>
    <dgm:pt modelId="{46CC6A4D-E9C1-4CDB-A467-2E5D35350CF3}" type="pres">
      <dgm:prSet presAssocID="{B9CA3715-6E03-4575-B438-A5304B7EBDAF}" presName="imagNode" presStyleLbl="fgImgPlace1" presStyleIdx="3" presStyleCnt="4" custScaleX="141420"/>
      <dgm:spPr/>
    </dgm:pt>
  </dgm:ptLst>
  <dgm:cxnLst>
    <dgm:cxn modelId="{C679500B-D643-4310-A235-CF8C7A32A6F0}" type="presOf" srcId="{4402024D-BFEF-4FD6-AA3F-13684AA656C6}" destId="{1CA083FD-357F-4E2C-BDF4-1B1DD2679FC7}" srcOrd="0" destOrd="0" presId="urn:microsoft.com/office/officeart/2005/8/layout/hList7"/>
    <dgm:cxn modelId="{4F445129-637B-4DED-B6B1-C1354335A9D5}" srcId="{94B452C2-5C31-4400-A0BE-AA44688D0248}" destId="{9119978B-9938-4917-B7AB-C026A2CDAE65}" srcOrd="2" destOrd="0" parTransId="{AFEAE5BC-26D9-4139-B5A1-0AB2E68BA1A7}" sibTransId="{DE3489AE-6C2B-4553-BAD8-F2B43037170C}"/>
    <dgm:cxn modelId="{44006B34-0B98-44A8-A64E-872692FE32F5}" type="presOf" srcId="{9119978B-9938-4917-B7AB-C026A2CDAE65}" destId="{836BCCAD-386E-493F-AA1D-75A70D722664}" srcOrd="0" destOrd="0" presId="urn:microsoft.com/office/officeart/2005/8/layout/hList7"/>
    <dgm:cxn modelId="{1C6DEE3A-BD43-4E81-ABD9-10F3F65E13A2}" srcId="{94B452C2-5C31-4400-A0BE-AA44688D0248}" destId="{4402024D-BFEF-4FD6-AA3F-13684AA656C6}" srcOrd="1" destOrd="0" parTransId="{B96B39F0-58BF-4D98-9DC0-37C0CEA7F901}" sibTransId="{33D36E84-6F0D-45F4-956A-E6D16412EF9D}"/>
    <dgm:cxn modelId="{BF7B453D-5EA0-415B-9929-B0FCEEE03D36}" type="presOf" srcId="{7AF1C669-2CB6-4EB9-9288-9A4584CDEE71}" destId="{84D29FB4-07D4-4748-B09A-83B7A7E14FDA}" srcOrd="0" destOrd="0" presId="urn:microsoft.com/office/officeart/2005/8/layout/hList7"/>
    <dgm:cxn modelId="{86A85F5E-6C6D-470B-9F05-EBCE75611C90}" srcId="{94B452C2-5C31-4400-A0BE-AA44688D0248}" destId="{7AF1C669-2CB6-4EB9-9288-9A4584CDEE71}" srcOrd="0" destOrd="0" parTransId="{362FC628-18C5-473E-BF08-6949D4D37A4E}" sibTransId="{110CB8B1-26E3-4283-8654-C364CE8B1D23}"/>
    <dgm:cxn modelId="{A801DE66-ED5D-40D7-867D-854B67ED0B15}" type="presOf" srcId="{7AF1C669-2CB6-4EB9-9288-9A4584CDEE71}" destId="{22CEB4A3-F2B1-49BB-B8BC-37396A3586E1}" srcOrd="1" destOrd="0" presId="urn:microsoft.com/office/officeart/2005/8/layout/hList7"/>
    <dgm:cxn modelId="{ED2BB051-492B-4B4C-89D5-9B740903AD43}" type="presOf" srcId="{4402024D-BFEF-4FD6-AA3F-13684AA656C6}" destId="{CF820939-C935-47C6-B6B0-E7E483851192}" srcOrd="1" destOrd="0" presId="urn:microsoft.com/office/officeart/2005/8/layout/hList7"/>
    <dgm:cxn modelId="{9580CA54-6DDE-48AB-AF6B-AACB2C31D9E2}" type="presOf" srcId="{DE3489AE-6C2B-4553-BAD8-F2B43037170C}" destId="{340F9324-9E92-4549-9F39-84113271A110}" srcOrd="0" destOrd="0" presId="urn:microsoft.com/office/officeart/2005/8/layout/hList7"/>
    <dgm:cxn modelId="{A60E1878-BBA6-4B92-B86E-A9055FFF1AA9}" type="presOf" srcId="{B9CA3715-6E03-4575-B438-A5304B7EBDAF}" destId="{D2F169CB-ABD4-426D-B2D4-CDE76EBE864E}" srcOrd="0" destOrd="0" presId="urn:microsoft.com/office/officeart/2005/8/layout/hList7"/>
    <dgm:cxn modelId="{EA961F87-6DE2-4E91-9568-F54706823DFD}" type="presOf" srcId="{110CB8B1-26E3-4283-8654-C364CE8B1D23}" destId="{CD101E21-8734-403D-8357-4098DF92AEB9}" srcOrd="0" destOrd="0" presId="urn:microsoft.com/office/officeart/2005/8/layout/hList7"/>
    <dgm:cxn modelId="{37BC928C-5980-4359-93FE-DB089E815BF3}" type="presOf" srcId="{33D36E84-6F0D-45F4-956A-E6D16412EF9D}" destId="{43BE02D7-B1A4-4468-B169-65AA2207BD3C}" srcOrd="0" destOrd="0" presId="urn:microsoft.com/office/officeart/2005/8/layout/hList7"/>
    <dgm:cxn modelId="{34B186B2-343D-41F0-A501-CAA5ABB7C7ED}" type="presOf" srcId="{94B452C2-5C31-4400-A0BE-AA44688D0248}" destId="{8437CA90-6739-4546-B0F2-FC0D7949435C}" srcOrd="0" destOrd="0" presId="urn:microsoft.com/office/officeart/2005/8/layout/hList7"/>
    <dgm:cxn modelId="{FD7B21BA-8905-4E1B-BFDB-99DEB9313BD9}" type="presOf" srcId="{B9CA3715-6E03-4575-B438-A5304B7EBDAF}" destId="{0BA61779-D8C8-4A93-8DBA-EE0F925CE14D}" srcOrd="1" destOrd="0" presId="urn:microsoft.com/office/officeart/2005/8/layout/hList7"/>
    <dgm:cxn modelId="{0AF096BB-C409-4DAF-B085-FD35153617C6}" type="presOf" srcId="{9119978B-9938-4917-B7AB-C026A2CDAE65}" destId="{621AB255-2142-404C-9D2B-C4CCC2F46EF5}" srcOrd="1" destOrd="0" presId="urn:microsoft.com/office/officeart/2005/8/layout/hList7"/>
    <dgm:cxn modelId="{55E69DF2-0023-437F-A5B0-0B34E785ACE5}" srcId="{94B452C2-5C31-4400-A0BE-AA44688D0248}" destId="{B9CA3715-6E03-4575-B438-A5304B7EBDAF}" srcOrd="3" destOrd="0" parTransId="{95576FE8-2155-4A1E-B2E4-165952FA4C10}" sibTransId="{78FCAA54-BA7A-48A5-956D-FF21CA3422D9}"/>
    <dgm:cxn modelId="{17D9BE4F-DB67-452A-B3AF-937A4C39C7D9}" type="presParOf" srcId="{8437CA90-6739-4546-B0F2-FC0D7949435C}" destId="{C833FC9A-3076-4775-B646-32B740CFDE05}" srcOrd="0" destOrd="0" presId="urn:microsoft.com/office/officeart/2005/8/layout/hList7"/>
    <dgm:cxn modelId="{F5BD042A-8ED2-4819-8B35-3F9980EA0BF7}" type="presParOf" srcId="{8437CA90-6739-4546-B0F2-FC0D7949435C}" destId="{26B0B714-7BE0-4FF5-A9B2-9FA8370E38B4}" srcOrd="1" destOrd="0" presId="urn:microsoft.com/office/officeart/2005/8/layout/hList7"/>
    <dgm:cxn modelId="{0D9D18E0-C2E7-4861-AF8F-A16E9555CB7B}" type="presParOf" srcId="{26B0B714-7BE0-4FF5-A9B2-9FA8370E38B4}" destId="{824834D6-325E-4F06-942C-09772CF822B4}" srcOrd="0" destOrd="0" presId="urn:microsoft.com/office/officeart/2005/8/layout/hList7"/>
    <dgm:cxn modelId="{9230AB7C-98D0-4C39-8C34-BD77FC94D4CD}" type="presParOf" srcId="{824834D6-325E-4F06-942C-09772CF822B4}" destId="{84D29FB4-07D4-4748-B09A-83B7A7E14FDA}" srcOrd="0" destOrd="0" presId="urn:microsoft.com/office/officeart/2005/8/layout/hList7"/>
    <dgm:cxn modelId="{E539F82C-72A9-4D6D-9AF4-91CEA271F21B}" type="presParOf" srcId="{824834D6-325E-4F06-942C-09772CF822B4}" destId="{22CEB4A3-F2B1-49BB-B8BC-37396A3586E1}" srcOrd="1" destOrd="0" presId="urn:microsoft.com/office/officeart/2005/8/layout/hList7"/>
    <dgm:cxn modelId="{6A9795D0-C6D6-4082-A485-73042932021A}" type="presParOf" srcId="{824834D6-325E-4F06-942C-09772CF822B4}" destId="{9C729799-4F23-4145-927F-640C49FA40AE}" srcOrd="2" destOrd="0" presId="urn:microsoft.com/office/officeart/2005/8/layout/hList7"/>
    <dgm:cxn modelId="{20BFFFD6-D9FF-489D-9DB1-04EB9759EDE9}" type="presParOf" srcId="{824834D6-325E-4F06-942C-09772CF822B4}" destId="{B3F8F109-0532-4F70-9D9F-E09EED2349D3}" srcOrd="3" destOrd="0" presId="urn:microsoft.com/office/officeart/2005/8/layout/hList7"/>
    <dgm:cxn modelId="{1F0CDAA6-C1E9-4479-9F69-E32703BF2D95}" type="presParOf" srcId="{26B0B714-7BE0-4FF5-A9B2-9FA8370E38B4}" destId="{CD101E21-8734-403D-8357-4098DF92AEB9}" srcOrd="1" destOrd="0" presId="urn:microsoft.com/office/officeart/2005/8/layout/hList7"/>
    <dgm:cxn modelId="{2558371E-27E3-483D-80E1-E2151957B71E}" type="presParOf" srcId="{26B0B714-7BE0-4FF5-A9B2-9FA8370E38B4}" destId="{FEE685B6-4D91-4175-958D-BE6C597E1826}" srcOrd="2" destOrd="0" presId="urn:microsoft.com/office/officeart/2005/8/layout/hList7"/>
    <dgm:cxn modelId="{8CAF0E7D-D696-4C39-ACFC-24DBB1B325D4}" type="presParOf" srcId="{FEE685B6-4D91-4175-958D-BE6C597E1826}" destId="{1CA083FD-357F-4E2C-BDF4-1B1DD2679FC7}" srcOrd="0" destOrd="0" presId="urn:microsoft.com/office/officeart/2005/8/layout/hList7"/>
    <dgm:cxn modelId="{C9FC8BE2-37D2-4FDB-B1C2-7FB63380516C}" type="presParOf" srcId="{FEE685B6-4D91-4175-958D-BE6C597E1826}" destId="{CF820939-C935-47C6-B6B0-E7E483851192}" srcOrd="1" destOrd="0" presId="urn:microsoft.com/office/officeart/2005/8/layout/hList7"/>
    <dgm:cxn modelId="{8EFD0190-716A-424B-A249-CCFFDAD8D253}" type="presParOf" srcId="{FEE685B6-4D91-4175-958D-BE6C597E1826}" destId="{86E90B5C-A0C2-4D49-8057-8ED700A342A5}" srcOrd="2" destOrd="0" presId="urn:microsoft.com/office/officeart/2005/8/layout/hList7"/>
    <dgm:cxn modelId="{BBE3548E-48B5-43C7-8BB9-7F1BC86BF7F4}" type="presParOf" srcId="{FEE685B6-4D91-4175-958D-BE6C597E1826}" destId="{B0BD38C6-B220-4C25-8B9A-CA638F235C65}" srcOrd="3" destOrd="0" presId="urn:microsoft.com/office/officeart/2005/8/layout/hList7"/>
    <dgm:cxn modelId="{F2058D78-F4F3-4978-B9C9-805B96CB4A93}" type="presParOf" srcId="{26B0B714-7BE0-4FF5-A9B2-9FA8370E38B4}" destId="{43BE02D7-B1A4-4468-B169-65AA2207BD3C}" srcOrd="3" destOrd="0" presId="urn:microsoft.com/office/officeart/2005/8/layout/hList7"/>
    <dgm:cxn modelId="{CDC6BD93-7974-4B3A-A848-9F4D8F8CAEA0}" type="presParOf" srcId="{26B0B714-7BE0-4FF5-A9B2-9FA8370E38B4}" destId="{53A73178-90CD-4CDA-BB7F-71930302846C}" srcOrd="4" destOrd="0" presId="urn:microsoft.com/office/officeart/2005/8/layout/hList7"/>
    <dgm:cxn modelId="{F4D953BB-3E04-45CA-BC53-A5FF71EC324C}" type="presParOf" srcId="{53A73178-90CD-4CDA-BB7F-71930302846C}" destId="{836BCCAD-386E-493F-AA1D-75A70D722664}" srcOrd="0" destOrd="0" presId="urn:microsoft.com/office/officeart/2005/8/layout/hList7"/>
    <dgm:cxn modelId="{02F125EC-E548-48CE-859E-CB9DAB6D34DC}" type="presParOf" srcId="{53A73178-90CD-4CDA-BB7F-71930302846C}" destId="{621AB255-2142-404C-9D2B-C4CCC2F46EF5}" srcOrd="1" destOrd="0" presId="urn:microsoft.com/office/officeart/2005/8/layout/hList7"/>
    <dgm:cxn modelId="{259C4433-04C3-4F88-9A56-6856860DEDD9}" type="presParOf" srcId="{53A73178-90CD-4CDA-BB7F-71930302846C}" destId="{7BD1E0E3-C057-434A-A646-5693E8FCD4FB}" srcOrd="2" destOrd="0" presId="urn:microsoft.com/office/officeart/2005/8/layout/hList7"/>
    <dgm:cxn modelId="{F1A588B6-606B-4F85-95A8-79190E869420}" type="presParOf" srcId="{53A73178-90CD-4CDA-BB7F-71930302846C}" destId="{9FD589FF-459B-4395-A330-3BF22C6D19DB}" srcOrd="3" destOrd="0" presId="urn:microsoft.com/office/officeart/2005/8/layout/hList7"/>
    <dgm:cxn modelId="{8EBE882A-141A-4E3C-B8E1-4AAF12091147}" type="presParOf" srcId="{26B0B714-7BE0-4FF5-A9B2-9FA8370E38B4}" destId="{340F9324-9E92-4549-9F39-84113271A110}" srcOrd="5" destOrd="0" presId="urn:microsoft.com/office/officeart/2005/8/layout/hList7"/>
    <dgm:cxn modelId="{1581DACA-8428-442D-890A-4CFB780C564E}" type="presParOf" srcId="{26B0B714-7BE0-4FF5-A9B2-9FA8370E38B4}" destId="{4871B1BA-77F6-4D47-988E-4396E5BDA0FD}" srcOrd="6" destOrd="0" presId="urn:microsoft.com/office/officeart/2005/8/layout/hList7"/>
    <dgm:cxn modelId="{A9312ABA-FCEF-412D-8AF5-6D4161E8AEFB}" type="presParOf" srcId="{4871B1BA-77F6-4D47-988E-4396E5BDA0FD}" destId="{D2F169CB-ABD4-426D-B2D4-CDE76EBE864E}" srcOrd="0" destOrd="0" presId="urn:microsoft.com/office/officeart/2005/8/layout/hList7"/>
    <dgm:cxn modelId="{B9418E93-EAE9-454A-8BFF-7676A0E9E815}" type="presParOf" srcId="{4871B1BA-77F6-4D47-988E-4396E5BDA0FD}" destId="{0BA61779-D8C8-4A93-8DBA-EE0F925CE14D}" srcOrd="1" destOrd="0" presId="urn:microsoft.com/office/officeart/2005/8/layout/hList7"/>
    <dgm:cxn modelId="{1326207E-8FC1-444C-8DAF-6A083838357F}" type="presParOf" srcId="{4871B1BA-77F6-4D47-988E-4396E5BDA0FD}" destId="{0B5D4ABB-1EE9-4F72-A669-A7539BAFB751}" srcOrd="2" destOrd="0" presId="urn:microsoft.com/office/officeart/2005/8/layout/hList7"/>
    <dgm:cxn modelId="{BDAB4EC8-84FE-4FE6-B257-6C87AC3DF886}" type="presParOf" srcId="{4871B1BA-77F6-4D47-988E-4396E5BDA0FD}" destId="{46CC6A4D-E9C1-4CDB-A467-2E5D35350CF3}"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6E00635-CFC2-4E7C-A3DF-D28FB9C03F9D}" type="doc">
      <dgm:prSet loTypeId="urn:microsoft.com/office/officeart/2005/8/layout/process2" loCatId="process" qsTypeId="urn:microsoft.com/office/officeart/2005/8/quickstyle/simple1" qsCatId="simple" csTypeId="urn:microsoft.com/office/officeart/2005/8/colors/accent3_2" csCatId="accent3" phldr="1"/>
      <dgm:spPr/>
    </dgm:pt>
    <dgm:pt modelId="{090D9C60-2356-44E9-8AE8-6891EB7DF394}">
      <dgm:prSet phldrT="[Text]" custT="1"/>
      <dgm:spPr/>
      <dgm:t>
        <a:bodyPr/>
        <a:lstStyle/>
        <a:p>
          <a:r>
            <a:rPr lang="en-GB" sz="2400" dirty="0"/>
            <a:t>A person commits robbery if they </a:t>
          </a:r>
          <a:r>
            <a:rPr lang="en-GB" sz="2400" b="1" i="1" u="sng" dirty="0"/>
            <a:t>steal</a:t>
          </a:r>
          <a:r>
            <a:rPr lang="en-GB" sz="2400" dirty="0"/>
            <a:t> &amp; </a:t>
          </a:r>
          <a:r>
            <a:rPr lang="en-GB" sz="2400" b="1" i="1" u="sng" dirty="0"/>
            <a:t>immediately before </a:t>
          </a:r>
          <a:r>
            <a:rPr lang="en-GB" sz="2400" dirty="0"/>
            <a:t>doing so or</a:t>
          </a:r>
        </a:p>
      </dgm:t>
    </dgm:pt>
    <dgm:pt modelId="{E091CFD6-7B95-4E8A-BE48-3894F4833702}" type="parTrans" cxnId="{30D74AF5-F42D-41B2-8A9D-DAA4E14C67F3}">
      <dgm:prSet/>
      <dgm:spPr/>
      <dgm:t>
        <a:bodyPr/>
        <a:lstStyle/>
        <a:p>
          <a:endParaRPr lang="en-GB"/>
        </a:p>
      </dgm:t>
    </dgm:pt>
    <dgm:pt modelId="{C07D17AF-DA90-4907-8855-A5D109EB1F79}" type="sibTrans" cxnId="{30D74AF5-F42D-41B2-8A9D-DAA4E14C67F3}">
      <dgm:prSet/>
      <dgm:spPr/>
      <dgm:t>
        <a:bodyPr/>
        <a:lstStyle/>
        <a:p>
          <a:endParaRPr lang="en-GB"/>
        </a:p>
      </dgm:t>
    </dgm:pt>
    <dgm:pt modelId="{16423288-119F-4F43-A13B-4E466387048D}">
      <dgm:prSet phldrT="[Text]" custT="1"/>
      <dgm:spPr/>
      <dgm:t>
        <a:bodyPr/>
        <a:lstStyle/>
        <a:p>
          <a:r>
            <a:rPr lang="en-GB" sz="2400" b="1" i="1" u="sng" dirty="0"/>
            <a:t>at the time </a:t>
          </a:r>
          <a:r>
            <a:rPr lang="en-GB" sz="2400" dirty="0"/>
            <a:t>of doing so &amp; </a:t>
          </a:r>
          <a:r>
            <a:rPr lang="en-GB" sz="2400" b="1" u="sng" dirty="0"/>
            <a:t>in order to do so</a:t>
          </a:r>
        </a:p>
      </dgm:t>
    </dgm:pt>
    <dgm:pt modelId="{F13EBF83-EC40-45A0-BAEA-D5085D4F8684}" type="parTrans" cxnId="{A82ED257-366B-4EC3-B1E8-40729C703C34}">
      <dgm:prSet/>
      <dgm:spPr/>
      <dgm:t>
        <a:bodyPr/>
        <a:lstStyle/>
        <a:p>
          <a:endParaRPr lang="en-GB"/>
        </a:p>
      </dgm:t>
    </dgm:pt>
    <dgm:pt modelId="{F292A230-C2DC-4816-81FE-A2554F26DE2E}" type="sibTrans" cxnId="{A82ED257-366B-4EC3-B1E8-40729C703C34}">
      <dgm:prSet/>
      <dgm:spPr/>
      <dgm:t>
        <a:bodyPr/>
        <a:lstStyle/>
        <a:p>
          <a:endParaRPr lang="en-GB"/>
        </a:p>
      </dgm:t>
    </dgm:pt>
    <dgm:pt modelId="{B04464C6-FA9A-48EC-AF62-85D2CFFAFEE8}">
      <dgm:prSet phldrT="[Text]" custT="1"/>
      <dgm:spPr/>
      <dgm:t>
        <a:bodyPr/>
        <a:lstStyle/>
        <a:p>
          <a:r>
            <a:rPr lang="en-GB" sz="2400" b="1" i="1" u="sng" dirty="0"/>
            <a:t>uses force </a:t>
          </a:r>
          <a:r>
            <a:rPr lang="en-GB" sz="2400" dirty="0"/>
            <a:t>on any person or </a:t>
          </a:r>
          <a:r>
            <a:rPr lang="en-GB" sz="2400" b="1" u="sng" dirty="0"/>
            <a:t>puts or seeks </a:t>
          </a:r>
          <a:r>
            <a:rPr lang="en-GB" sz="2400" dirty="0"/>
            <a:t>to put any person </a:t>
          </a:r>
          <a:r>
            <a:rPr lang="en-GB" sz="2400" b="1" i="1" u="sng" dirty="0"/>
            <a:t>in fear </a:t>
          </a:r>
          <a:r>
            <a:rPr lang="en-GB" sz="2400" dirty="0"/>
            <a:t>of being then &amp; there subjected to force</a:t>
          </a:r>
        </a:p>
      </dgm:t>
    </dgm:pt>
    <dgm:pt modelId="{DCB5A759-0469-49A9-B38D-9851E9CDE668}" type="parTrans" cxnId="{FBE569EC-DA2D-48FE-94F7-A58274D06485}">
      <dgm:prSet/>
      <dgm:spPr/>
      <dgm:t>
        <a:bodyPr/>
        <a:lstStyle/>
        <a:p>
          <a:endParaRPr lang="en-GB"/>
        </a:p>
      </dgm:t>
    </dgm:pt>
    <dgm:pt modelId="{2D69481A-4917-4171-A269-E68941720187}" type="sibTrans" cxnId="{FBE569EC-DA2D-48FE-94F7-A58274D06485}">
      <dgm:prSet/>
      <dgm:spPr/>
      <dgm:t>
        <a:bodyPr/>
        <a:lstStyle/>
        <a:p>
          <a:endParaRPr lang="en-GB"/>
        </a:p>
      </dgm:t>
    </dgm:pt>
    <dgm:pt modelId="{4921E89F-5037-4085-8410-61E04C4A2002}" type="pres">
      <dgm:prSet presAssocID="{A6E00635-CFC2-4E7C-A3DF-D28FB9C03F9D}" presName="linearFlow" presStyleCnt="0">
        <dgm:presLayoutVars>
          <dgm:resizeHandles val="exact"/>
        </dgm:presLayoutVars>
      </dgm:prSet>
      <dgm:spPr/>
    </dgm:pt>
    <dgm:pt modelId="{A8BB1718-9BD1-4C7F-BBF6-74A8DAF171A0}" type="pres">
      <dgm:prSet presAssocID="{090D9C60-2356-44E9-8AE8-6891EB7DF394}" presName="node" presStyleLbl="node1" presStyleIdx="0" presStyleCnt="3" custScaleX="243140">
        <dgm:presLayoutVars>
          <dgm:bulletEnabled val="1"/>
        </dgm:presLayoutVars>
      </dgm:prSet>
      <dgm:spPr/>
    </dgm:pt>
    <dgm:pt modelId="{9FCDB88B-D46B-4C16-A2D6-AABCCC76513F}" type="pres">
      <dgm:prSet presAssocID="{C07D17AF-DA90-4907-8855-A5D109EB1F79}" presName="sibTrans" presStyleLbl="sibTrans2D1" presStyleIdx="0" presStyleCnt="2"/>
      <dgm:spPr/>
    </dgm:pt>
    <dgm:pt modelId="{6CD8A07A-67E5-498F-9599-40B5A14F0C84}" type="pres">
      <dgm:prSet presAssocID="{C07D17AF-DA90-4907-8855-A5D109EB1F79}" presName="connectorText" presStyleLbl="sibTrans2D1" presStyleIdx="0" presStyleCnt="2"/>
      <dgm:spPr/>
    </dgm:pt>
    <dgm:pt modelId="{E0F5532D-4B5E-4F39-B439-7185C2143849}" type="pres">
      <dgm:prSet presAssocID="{16423288-119F-4F43-A13B-4E466387048D}" presName="node" presStyleLbl="node1" presStyleIdx="1" presStyleCnt="3" custScaleX="244531" custScaleY="57785">
        <dgm:presLayoutVars>
          <dgm:bulletEnabled val="1"/>
        </dgm:presLayoutVars>
      </dgm:prSet>
      <dgm:spPr/>
    </dgm:pt>
    <dgm:pt modelId="{507E6DD8-A868-4656-AF1B-F8C5201EA5B7}" type="pres">
      <dgm:prSet presAssocID="{F292A230-C2DC-4816-81FE-A2554F26DE2E}" presName="sibTrans" presStyleLbl="sibTrans2D1" presStyleIdx="1" presStyleCnt="2"/>
      <dgm:spPr/>
    </dgm:pt>
    <dgm:pt modelId="{6443EA83-83F6-4CFA-AE7C-BE5FEE67CC46}" type="pres">
      <dgm:prSet presAssocID="{F292A230-C2DC-4816-81FE-A2554F26DE2E}" presName="connectorText" presStyleLbl="sibTrans2D1" presStyleIdx="1" presStyleCnt="2"/>
      <dgm:spPr/>
    </dgm:pt>
    <dgm:pt modelId="{4DCC8728-213B-4C6A-9E23-7CFC07D8C87F}" type="pres">
      <dgm:prSet presAssocID="{B04464C6-FA9A-48EC-AF62-85D2CFFAFEE8}" presName="node" presStyleLbl="node1" presStyleIdx="2" presStyleCnt="3" custScaleX="243140">
        <dgm:presLayoutVars>
          <dgm:bulletEnabled val="1"/>
        </dgm:presLayoutVars>
      </dgm:prSet>
      <dgm:spPr/>
    </dgm:pt>
  </dgm:ptLst>
  <dgm:cxnLst>
    <dgm:cxn modelId="{D0683827-098C-4292-9ADF-6B3701FE087F}" type="presOf" srcId="{A6E00635-CFC2-4E7C-A3DF-D28FB9C03F9D}" destId="{4921E89F-5037-4085-8410-61E04C4A2002}" srcOrd="0" destOrd="0" presId="urn:microsoft.com/office/officeart/2005/8/layout/process2"/>
    <dgm:cxn modelId="{88DFBF2A-E614-4CA3-B285-607467ED572E}" type="presOf" srcId="{16423288-119F-4F43-A13B-4E466387048D}" destId="{E0F5532D-4B5E-4F39-B439-7185C2143849}" srcOrd="0" destOrd="0" presId="urn:microsoft.com/office/officeart/2005/8/layout/process2"/>
    <dgm:cxn modelId="{DEB7612C-98E8-4415-BA4C-0231B5CF2DC9}" type="presOf" srcId="{C07D17AF-DA90-4907-8855-A5D109EB1F79}" destId="{6CD8A07A-67E5-498F-9599-40B5A14F0C84}" srcOrd="1" destOrd="0" presId="urn:microsoft.com/office/officeart/2005/8/layout/process2"/>
    <dgm:cxn modelId="{0D45D15E-663E-4EB1-822D-52BFC33F61F2}" type="presOf" srcId="{090D9C60-2356-44E9-8AE8-6891EB7DF394}" destId="{A8BB1718-9BD1-4C7F-BBF6-74A8DAF171A0}" srcOrd="0" destOrd="0" presId="urn:microsoft.com/office/officeart/2005/8/layout/process2"/>
    <dgm:cxn modelId="{B3CF1163-FECB-4493-9DF7-62AF68295097}" type="presOf" srcId="{F292A230-C2DC-4816-81FE-A2554F26DE2E}" destId="{507E6DD8-A868-4656-AF1B-F8C5201EA5B7}" srcOrd="0" destOrd="0" presId="urn:microsoft.com/office/officeart/2005/8/layout/process2"/>
    <dgm:cxn modelId="{5CF5BC44-2D43-4C6B-B08C-7B631947C27E}" type="presOf" srcId="{C07D17AF-DA90-4907-8855-A5D109EB1F79}" destId="{9FCDB88B-D46B-4C16-A2D6-AABCCC76513F}" srcOrd="0" destOrd="0" presId="urn:microsoft.com/office/officeart/2005/8/layout/process2"/>
    <dgm:cxn modelId="{40F6786E-316F-47D4-A39A-EC1462D4ED0A}" type="presOf" srcId="{F292A230-C2DC-4816-81FE-A2554F26DE2E}" destId="{6443EA83-83F6-4CFA-AE7C-BE5FEE67CC46}" srcOrd="1" destOrd="0" presId="urn:microsoft.com/office/officeart/2005/8/layout/process2"/>
    <dgm:cxn modelId="{A82ED257-366B-4EC3-B1E8-40729C703C34}" srcId="{A6E00635-CFC2-4E7C-A3DF-D28FB9C03F9D}" destId="{16423288-119F-4F43-A13B-4E466387048D}" srcOrd="1" destOrd="0" parTransId="{F13EBF83-EC40-45A0-BAEA-D5085D4F8684}" sibTransId="{F292A230-C2DC-4816-81FE-A2554F26DE2E}"/>
    <dgm:cxn modelId="{FBE569EC-DA2D-48FE-94F7-A58274D06485}" srcId="{A6E00635-CFC2-4E7C-A3DF-D28FB9C03F9D}" destId="{B04464C6-FA9A-48EC-AF62-85D2CFFAFEE8}" srcOrd="2" destOrd="0" parTransId="{DCB5A759-0469-49A9-B38D-9851E9CDE668}" sibTransId="{2D69481A-4917-4171-A269-E68941720187}"/>
    <dgm:cxn modelId="{30D74AF5-F42D-41B2-8A9D-DAA4E14C67F3}" srcId="{A6E00635-CFC2-4E7C-A3DF-D28FB9C03F9D}" destId="{090D9C60-2356-44E9-8AE8-6891EB7DF394}" srcOrd="0" destOrd="0" parTransId="{E091CFD6-7B95-4E8A-BE48-3894F4833702}" sibTransId="{C07D17AF-DA90-4907-8855-A5D109EB1F79}"/>
    <dgm:cxn modelId="{D4CEEFFD-5775-4705-8178-EFE5B088B78A}" type="presOf" srcId="{B04464C6-FA9A-48EC-AF62-85D2CFFAFEE8}" destId="{4DCC8728-213B-4C6A-9E23-7CFC07D8C87F}" srcOrd="0" destOrd="0" presId="urn:microsoft.com/office/officeart/2005/8/layout/process2"/>
    <dgm:cxn modelId="{8958DBDF-CBD4-4344-87E3-82CA26F8B966}" type="presParOf" srcId="{4921E89F-5037-4085-8410-61E04C4A2002}" destId="{A8BB1718-9BD1-4C7F-BBF6-74A8DAF171A0}" srcOrd="0" destOrd="0" presId="urn:microsoft.com/office/officeart/2005/8/layout/process2"/>
    <dgm:cxn modelId="{0CD1995E-3998-4FB4-861D-4329182FD561}" type="presParOf" srcId="{4921E89F-5037-4085-8410-61E04C4A2002}" destId="{9FCDB88B-D46B-4C16-A2D6-AABCCC76513F}" srcOrd="1" destOrd="0" presId="urn:microsoft.com/office/officeart/2005/8/layout/process2"/>
    <dgm:cxn modelId="{291B284A-5943-4C8C-85C6-001A01C12230}" type="presParOf" srcId="{9FCDB88B-D46B-4C16-A2D6-AABCCC76513F}" destId="{6CD8A07A-67E5-498F-9599-40B5A14F0C84}" srcOrd="0" destOrd="0" presId="urn:microsoft.com/office/officeart/2005/8/layout/process2"/>
    <dgm:cxn modelId="{C3D039C0-31C7-4581-BC3F-094331792378}" type="presParOf" srcId="{4921E89F-5037-4085-8410-61E04C4A2002}" destId="{E0F5532D-4B5E-4F39-B439-7185C2143849}" srcOrd="2" destOrd="0" presId="urn:microsoft.com/office/officeart/2005/8/layout/process2"/>
    <dgm:cxn modelId="{7158C84B-970F-4D07-9B59-3721AFF683D9}" type="presParOf" srcId="{4921E89F-5037-4085-8410-61E04C4A2002}" destId="{507E6DD8-A868-4656-AF1B-F8C5201EA5B7}" srcOrd="3" destOrd="0" presId="urn:microsoft.com/office/officeart/2005/8/layout/process2"/>
    <dgm:cxn modelId="{1D62FE53-9877-4159-9AA0-3E11DB19AF0A}" type="presParOf" srcId="{507E6DD8-A868-4656-AF1B-F8C5201EA5B7}" destId="{6443EA83-83F6-4CFA-AE7C-BE5FEE67CC46}" srcOrd="0" destOrd="0" presId="urn:microsoft.com/office/officeart/2005/8/layout/process2"/>
    <dgm:cxn modelId="{FB8303EC-8B86-4418-A267-87CA0590A555}" type="presParOf" srcId="{4921E89F-5037-4085-8410-61E04C4A2002}" destId="{4DCC8728-213B-4C6A-9E23-7CFC07D8C87F}"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7C9812A-F9B9-48E5-88B1-EF09AFFD3CFD}" type="doc">
      <dgm:prSet loTypeId="urn:microsoft.com/office/officeart/2008/layout/LinedList" loCatId="process" qsTypeId="urn:microsoft.com/office/officeart/2005/8/quickstyle/simple2" qsCatId="simple" csTypeId="urn:microsoft.com/office/officeart/2005/8/colors/accent1_2" csCatId="accent1" phldr="1"/>
      <dgm:spPr/>
    </dgm:pt>
    <dgm:pt modelId="{586A2F57-A469-4B4D-94AB-C861C903E660}">
      <dgm:prSet phldrT="[Text]" custT="1"/>
      <dgm:spPr/>
      <dgm:t>
        <a:bodyPr/>
        <a:lstStyle/>
        <a:p>
          <a:r>
            <a:rPr lang="en-GB" sz="2400" dirty="0"/>
            <a:t>NO THEFT = NO ROBBERY!!! </a:t>
          </a:r>
        </a:p>
        <a:p>
          <a:br>
            <a:rPr lang="en-GB" sz="2400" dirty="0"/>
          </a:br>
          <a:r>
            <a:rPr lang="en-GB" sz="2400" dirty="0"/>
            <a:t>You cannot fear for someone else’s safety – that is Blackmail</a:t>
          </a:r>
        </a:p>
      </dgm:t>
    </dgm:pt>
    <dgm:pt modelId="{3295EB05-F50C-44F9-BBA7-8DE65193340C}" type="parTrans" cxnId="{DC182FA1-8B14-4CA6-9C27-477568EAD4D1}">
      <dgm:prSet/>
      <dgm:spPr/>
      <dgm:t>
        <a:bodyPr/>
        <a:lstStyle/>
        <a:p>
          <a:endParaRPr lang="en-GB"/>
        </a:p>
      </dgm:t>
    </dgm:pt>
    <dgm:pt modelId="{8E0C9E57-689B-4C2A-8E12-FDA308F069F3}" type="sibTrans" cxnId="{DC182FA1-8B14-4CA6-9C27-477568EAD4D1}">
      <dgm:prSet/>
      <dgm:spPr/>
      <dgm:t>
        <a:bodyPr/>
        <a:lstStyle/>
        <a:p>
          <a:endParaRPr lang="en-GB"/>
        </a:p>
      </dgm:t>
    </dgm:pt>
    <dgm:pt modelId="{48494887-2DFE-42D7-9774-B3E700513D24}">
      <dgm:prSet phldrT="[Text]" custT="1"/>
      <dgm:spPr/>
      <dgm:t>
        <a:bodyPr/>
        <a:lstStyle/>
        <a:p>
          <a:r>
            <a:rPr lang="en-GB" sz="2400" dirty="0"/>
            <a:t>The accused’s </a:t>
          </a:r>
          <a:r>
            <a:rPr lang="en-GB" sz="2400" b="1" i="1" u="none" dirty="0"/>
            <a:t>intention</a:t>
          </a:r>
          <a:r>
            <a:rPr lang="en-GB" sz="2400" dirty="0"/>
            <a:t> making the threat must be to put a person in </a:t>
          </a:r>
          <a:r>
            <a:rPr lang="en-GB" sz="2400" b="1" i="1" u="none" dirty="0"/>
            <a:t>fear of force being used against </a:t>
          </a:r>
          <a:r>
            <a:rPr lang="en-GB" sz="2400" b="1" i="1" u="sng" dirty="0"/>
            <a:t>them</a:t>
          </a:r>
          <a:br>
            <a:rPr lang="en-GB" sz="2400" b="1" i="1" u="sng" dirty="0"/>
          </a:br>
          <a:r>
            <a:rPr lang="en-GB" sz="2400" b="1" i="1" u="sng" dirty="0"/>
            <a:t> </a:t>
          </a:r>
          <a:br>
            <a:rPr lang="en-GB" sz="2400" b="1" i="1" u="sng" dirty="0"/>
          </a:br>
          <a:r>
            <a:rPr lang="en-GB" sz="2400" dirty="0"/>
            <a:t>(Interesting case law - R v Taylor 1996)</a:t>
          </a:r>
        </a:p>
      </dgm:t>
    </dgm:pt>
    <dgm:pt modelId="{AD2303C7-AAAD-4F38-83CD-AB64278A7DA6}" type="parTrans" cxnId="{DD797E9B-F13F-46F4-AA90-AAD2A672E60B}">
      <dgm:prSet/>
      <dgm:spPr/>
      <dgm:t>
        <a:bodyPr/>
        <a:lstStyle/>
        <a:p>
          <a:endParaRPr lang="en-GB"/>
        </a:p>
      </dgm:t>
    </dgm:pt>
    <dgm:pt modelId="{87BD47E2-9902-47AE-B125-F3D012BEAFC3}" type="sibTrans" cxnId="{DD797E9B-F13F-46F4-AA90-AAD2A672E60B}">
      <dgm:prSet/>
      <dgm:spPr/>
      <dgm:t>
        <a:bodyPr/>
        <a:lstStyle/>
        <a:p>
          <a:endParaRPr lang="en-GB"/>
        </a:p>
      </dgm:t>
    </dgm:pt>
    <dgm:pt modelId="{342C4AD1-7D86-4821-9856-8AACCA38283B}">
      <dgm:prSet phldrT="[Text]" custT="1"/>
      <dgm:spPr/>
      <dgm:t>
        <a:bodyPr/>
        <a:lstStyle/>
        <a:p>
          <a:br>
            <a:rPr lang="en-GB" sz="2400" dirty="0"/>
          </a:br>
          <a:r>
            <a:rPr lang="en-GB" sz="2400" dirty="0"/>
            <a:t>An </a:t>
          </a:r>
          <a:r>
            <a:rPr lang="en-GB" sz="2400" b="1" i="1" dirty="0"/>
            <a:t>intention</a:t>
          </a:r>
          <a:r>
            <a:rPr lang="en-GB" sz="2400" dirty="0"/>
            <a:t> to put the recipient of the threat in </a:t>
          </a:r>
          <a:r>
            <a:rPr lang="en-GB" sz="2400" b="1" i="1" dirty="0"/>
            <a:t>fear of force being used against </a:t>
          </a:r>
          <a:r>
            <a:rPr lang="en-GB" sz="2400" b="1" i="1" u="sng" dirty="0"/>
            <a:t>another</a:t>
          </a:r>
          <a:r>
            <a:rPr lang="en-GB" sz="2400" b="1" i="1" dirty="0"/>
            <a:t> is insufficient</a:t>
          </a:r>
          <a:r>
            <a:rPr lang="en-GB" sz="2400" dirty="0"/>
            <a:t>….= </a:t>
          </a:r>
          <a:r>
            <a:rPr lang="en-GB" sz="2400" b="1" dirty="0"/>
            <a:t>Blackmail</a:t>
          </a:r>
        </a:p>
      </dgm:t>
    </dgm:pt>
    <dgm:pt modelId="{D49FD767-7002-4A76-A148-631C2A46EE92}" type="parTrans" cxnId="{B43914BC-3FCA-4138-8920-172696184E9D}">
      <dgm:prSet/>
      <dgm:spPr/>
      <dgm:t>
        <a:bodyPr/>
        <a:lstStyle/>
        <a:p>
          <a:endParaRPr lang="en-GB"/>
        </a:p>
      </dgm:t>
    </dgm:pt>
    <dgm:pt modelId="{75F439F9-356F-4A13-AA55-FB97D4FC9A56}" type="sibTrans" cxnId="{B43914BC-3FCA-4138-8920-172696184E9D}">
      <dgm:prSet/>
      <dgm:spPr/>
      <dgm:t>
        <a:bodyPr/>
        <a:lstStyle/>
        <a:p>
          <a:endParaRPr lang="en-GB"/>
        </a:p>
      </dgm:t>
    </dgm:pt>
    <dgm:pt modelId="{172BB321-BE1B-B04C-8808-F506C9185874}" type="pres">
      <dgm:prSet presAssocID="{77C9812A-F9B9-48E5-88B1-EF09AFFD3CFD}" presName="vert0" presStyleCnt="0">
        <dgm:presLayoutVars>
          <dgm:dir/>
          <dgm:animOne val="branch"/>
          <dgm:animLvl val="lvl"/>
        </dgm:presLayoutVars>
      </dgm:prSet>
      <dgm:spPr/>
    </dgm:pt>
    <dgm:pt modelId="{6809CB17-0012-C64F-859F-7B9F925FA21F}" type="pres">
      <dgm:prSet presAssocID="{586A2F57-A469-4B4D-94AB-C861C903E660}" presName="thickLine" presStyleLbl="alignNode1" presStyleIdx="0" presStyleCnt="3"/>
      <dgm:spPr/>
    </dgm:pt>
    <dgm:pt modelId="{BF638406-F3A5-3F43-9FE7-1F4F39959E0F}" type="pres">
      <dgm:prSet presAssocID="{586A2F57-A469-4B4D-94AB-C861C903E660}" presName="horz1" presStyleCnt="0"/>
      <dgm:spPr/>
    </dgm:pt>
    <dgm:pt modelId="{EDE17E3F-99BE-AC4A-9BB3-94799FEE8A31}" type="pres">
      <dgm:prSet presAssocID="{586A2F57-A469-4B4D-94AB-C861C903E660}" presName="tx1" presStyleLbl="revTx" presStyleIdx="0" presStyleCnt="3"/>
      <dgm:spPr/>
    </dgm:pt>
    <dgm:pt modelId="{7BD7F5D9-2289-0544-9A27-39DA1D059267}" type="pres">
      <dgm:prSet presAssocID="{586A2F57-A469-4B4D-94AB-C861C903E660}" presName="vert1" presStyleCnt="0"/>
      <dgm:spPr/>
    </dgm:pt>
    <dgm:pt modelId="{A7A98C58-23D9-6B48-B267-15643398240E}" type="pres">
      <dgm:prSet presAssocID="{48494887-2DFE-42D7-9774-B3E700513D24}" presName="thickLine" presStyleLbl="alignNode1" presStyleIdx="1" presStyleCnt="3"/>
      <dgm:spPr/>
    </dgm:pt>
    <dgm:pt modelId="{1390EADF-9072-0E40-8B6D-DD3490BF72CB}" type="pres">
      <dgm:prSet presAssocID="{48494887-2DFE-42D7-9774-B3E700513D24}" presName="horz1" presStyleCnt="0"/>
      <dgm:spPr/>
    </dgm:pt>
    <dgm:pt modelId="{137E3EF6-23EB-3A46-B70A-7D80BEEC9A41}" type="pres">
      <dgm:prSet presAssocID="{48494887-2DFE-42D7-9774-B3E700513D24}" presName="tx1" presStyleLbl="revTx" presStyleIdx="1" presStyleCnt="3"/>
      <dgm:spPr/>
    </dgm:pt>
    <dgm:pt modelId="{D094DB81-6931-1942-A199-7567016B27A0}" type="pres">
      <dgm:prSet presAssocID="{48494887-2DFE-42D7-9774-B3E700513D24}" presName="vert1" presStyleCnt="0"/>
      <dgm:spPr/>
    </dgm:pt>
    <dgm:pt modelId="{69A6B70A-6803-C84A-8C9B-DF3E788385CF}" type="pres">
      <dgm:prSet presAssocID="{342C4AD1-7D86-4821-9856-8AACCA38283B}" presName="thickLine" presStyleLbl="alignNode1" presStyleIdx="2" presStyleCnt="3"/>
      <dgm:spPr/>
    </dgm:pt>
    <dgm:pt modelId="{B02E6864-821B-1F4D-87A2-42644A62F055}" type="pres">
      <dgm:prSet presAssocID="{342C4AD1-7D86-4821-9856-8AACCA38283B}" presName="horz1" presStyleCnt="0"/>
      <dgm:spPr/>
    </dgm:pt>
    <dgm:pt modelId="{1C8DB98E-EF26-3E46-9FAF-C40BA6AEE91E}" type="pres">
      <dgm:prSet presAssocID="{342C4AD1-7D86-4821-9856-8AACCA38283B}" presName="tx1" presStyleLbl="revTx" presStyleIdx="2" presStyleCnt="3"/>
      <dgm:spPr/>
    </dgm:pt>
    <dgm:pt modelId="{63C3CE51-2202-964E-8AD6-B1DA1B6188FA}" type="pres">
      <dgm:prSet presAssocID="{342C4AD1-7D86-4821-9856-8AACCA38283B}" presName="vert1" presStyleCnt="0"/>
      <dgm:spPr/>
    </dgm:pt>
  </dgm:ptLst>
  <dgm:cxnLst>
    <dgm:cxn modelId="{FE8D1D16-5AF8-2848-AA99-5AFC01F1E9E2}" type="presOf" srcId="{586A2F57-A469-4B4D-94AB-C861C903E660}" destId="{EDE17E3F-99BE-AC4A-9BB3-94799FEE8A31}" srcOrd="0" destOrd="0" presId="urn:microsoft.com/office/officeart/2008/layout/LinedList"/>
    <dgm:cxn modelId="{DD797E9B-F13F-46F4-AA90-AAD2A672E60B}" srcId="{77C9812A-F9B9-48E5-88B1-EF09AFFD3CFD}" destId="{48494887-2DFE-42D7-9774-B3E700513D24}" srcOrd="1" destOrd="0" parTransId="{AD2303C7-AAAD-4F38-83CD-AB64278A7DA6}" sibTransId="{87BD47E2-9902-47AE-B125-F3D012BEAFC3}"/>
    <dgm:cxn modelId="{DC182FA1-8B14-4CA6-9C27-477568EAD4D1}" srcId="{77C9812A-F9B9-48E5-88B1-EF09AFFD3CFD}" destId="{586A2F57-A469-4B4D-94AB-C861C903E660}" srcOrd="0" destOrd="0" parTransId="{3295EB05-F50C-44F9-BBA7-8DE65193340C}" sibTransId="{8E0C9E57-689B-4C2A-8E12-FDA308F069F3}"/>
    <dgm:cxn modelId="{DEF141AA-B3E7-5B49-8805-D42DE1F7D1D3}" type="presOf" srcId="{342C4AD1-7D86-4821-9856-8AACCA38283B}" destId="{1C8DB98E-EF26-3E46-9FAF-C40BA6AEE91E}" srcOrd="0" destOrd="0" presId="urn:microsoft.com/office/officeart/2008/layout/LinedList"/>
    <dgm:cxn modelId="{B43914BC-3FCA-4138-8920-172696184E9D}" srcId="{77C9812A-F9B9-48E5-88B1-EF09AFFD3CFD}" destId="{342C4AD1-7D86-4821-9856-8AACCA38283B}" srcOrd="2" destOrd="0" parTransId="{D49FD767-7002-4A76-A148-631C2A46EE92}" sibTransId="{75F439F9-356F-4A13-AA55-FB97D4FC9A56}"/>
    <dgm:cxn modelId="{2EE945DC-71B4-2141-A1A4-0B159882D906}" type="presOf" srcId="{48494887-2DFE-42D7-9774-B3E700513D24}" destId="{137E3EF6-23EB-3A46-B70A-7D80BEEC9A41}" srcOrd="0" destOrd="0" presId="urn:microsoft.com/office/officeart/2008/layout/LinedList"/>
    <dgm:cxn modelId="{0D6565DD-C890-6E4F-97A7-3C80EB6BBC7C}" type="presOf" srcId="{77C9812A-F9B9-48E5-88B1-EF09AFFD3CFD}" destId="{172BB321-BE1B-B04C-8808-F506C9185874}" srcOrd="0" destOrd="0" presId="urn:microsoft.com/office/officeart/2008/layout/LinedList"/>
    <dgm:cxn modelId="{21A32CCA-4A2B-E646-B0F1-9C7EBB8E3924}" type="presParOf" srcId="{172BB321-BE1B-B04C-8808-F506C9185874}" destId="{6809CB17-0012-C64F-859F-7B9F925FA21F}" srcOrd="0" destOrd="0" presId="urn:microsoft.com/office/officeart/2008/layout/LinedList"/>
    <dgm:cxn modelId="{65169317-49F1-7B49-B9B4-C344966DC2B6}" type="presParOf" srcId="{172BB321-BE1B-B04C-8808-F506C9185874}" destId="{BF638406-F3A5-3F43-9FE7-1F4F39959E0F}" srcOrd="1" destOrd="0" presId="urn:microsoft.com/office/officeart/2008/layout/LinedList"/>
    <dgm:cxn modelId="{204A70AB-6FC7-8143-8273-66F1E797BFCE}" type="presParOf" srcId="{BF638406-F3A5-3F43-9FE7-1F4F39959E0F}" destId="{EDE17E3F-99BE-AC4A-9BB3-94799FEE8A31}" srcOrd="0" destOrd="0" presId="urn:microsoft.com/office/officeart/2008/layout/LinedList"/>
    <dgm:cxn modelId="{21C5EB56-31D9-A340-91C6-BD02F6470611}" type="presParOf" srcId="{BF638406-F3A5-3F43-9FE7-1F4F39959E0F}" destId="{7BD7F5D9-2289-0544-9A27-39DA1D059267}" srcOrd="1" destOrd="0" presId="urn:microsoft.com/office/officeart/2008/layout/LinedList"/>
    <dgm:cxn modelId="{F30BF627-D41E-BB4B-B4D8-FCF7DFC0D97F}" type="presParOf" srcId="{172BB321-BE1B-B04C-8808-F506C9185874}" destId="{A7A98C58-23D9-6B48-B267-15643398240E}" srcOrd="2" destOrd="0" presId="urn:microsoft.com/office/officeart/2008/layout/LinedList"/>
    <dgm:cxn modelId="{AE267275-9CEC-3742-B7E0-2D8A9514C640}" type="presParOf" srcId="{172BB321-BE1B-B04C-8808-F506C9185874}" destId="{1390EADF-9072-0E40-8B6D-DD3490BF72CB}" srcOrd="3" destOrd="0" presId="urn:microsoft.com/office/officeart/2008/layout/LinedList"/>
    <dgm:cxn modelId="{AD62A57A-8581-4043-856F-1C05E4BD6900}" type="presParOf" srcId="{1390EADF-9072-0E40-8B6D-DD3490BF72CB}" destId="{137E3EF6-23EB-3A46-B70A-7D80BEEC9A41}" srcOrd="0" destOrd="0" presId="urn:microsoft.com/office/officeart/2008/layout/LinedList"/>
    <dgm:cxn modelId="{244609BB-0702-2E49-858A-D1C35AE4FED8}" type="presParOf" srcId="{1390EADF-9072-0E40-8B6D-DD3490BF72CB}" destId="{D094DB81-6931-1942-A199-7567016B27A0}" srcOrd="1" destOrd="0" presId="urn:microsoft.com/office/officeart/2008/layout/LinedList"/>
    <dgm:cxn modelId="{4BF814FC-B4A1-6442-8052-EBCEEDDB4E0F}" type="presParOf" srcId="{172BB321-BE1B-B04C-8808-F506C9185874}" destId="{69A6B70A-6803-C84A-8C9B-DF3E788385CF}" srcOrd="4" destOrd="0" presId="urn:microsoft.com/office/officeart/2008/layout/LinedList"/>
    <dgm:cxn modelId="{E40E9FD7-9951-324A-BB12-1757E8DD5EE4}" type="presParOf" srcId="{172BB321-BE1B-B04C-8808-F506C9185874}" destId="{B02E6864-821B-1F4D-87A2-42644A62F055}" srcOrd="5" destOrd="0" presId="urn:microsoft.com/office/officeart/2008/layout/LinedList"/>
    <dgm:cxn modelId="{77887275-88D5-7642-A2C0-8E2252C48947}" type="presParOf" srcId="{B02E6864-821B-1F4D-87A2-42644A62F055}" destId="{1C8DB98E-EF26-3E46-9FAF-C40BA6AEE91E}" srcOrd="0" destOrd="0" presId="urn:microsoft.com/office/officeart/2008/layout/LinedList"/>
    <dgm:cxn modelId="{CBF035E5-991A-8944-9DE7-FCF251186ED3}" type="presParOf" srcId="{B02E6864-821B-1F4D-87A2-42644A62F055}" destId="{63C3CE51-2202-964E-8AD6-B1DA1B6188F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C37CD21-0E82-4529-970C-5177B630BA77}" type="doc">
      <dgm:prSet loTypeId="urn:microsoft.com/office/officeart/2005/8/layout/process4" loCatId="process" qsTypeId="urn:microsoft.com/office/officeart/2005/8/quickstyle/simple1" qsCatId="simple" csTypeId="urn:microsoft.com/office/officeart/2005/8/colors/accent1_1" csCatId="accent1" phldr="1"/>
      <dgm:spPr/>
    </dgm:pt>
    <dgm:pt modelId="{D2A60EAA-892C-4224-847A-A9A6106D1DFB}">
      <dgm:prSet phldrT="[Text]" custT="1"/>
      <dgm:spPr/>
      <dgm:t>
        <a:bodyPr/>
        <a:lstStyle/>
        <a:p>
          <a:r>
            <a:rPr lang="en-GB" sz="2400" u="sng" dirty="0"/>
            <a:t>A baby </a:t>
          </a:r>
          <a:r>
            <a:rPr lang="en-GB" sz="2400" dirty="0"/>
            <a:t>or a </a:t>
          </a:r>
          <a:r>
            <a:rPr lang="en-GB" sz="2400" u="sng" dirty="0"/>
            <a:t>very young child </a:t>
          </a:r>
          <a:r>
            <a:rPr lang="en-GB" sz="2400" dirty="0"/>
            <a:t>may be </a:t>
          </a:r>
          <a:r>
            <a:rPr lang="en-GB" sz="2400" b="1" i="1" dirty="0"/>
            <a:t>too young to be ‘put in fear’ </a:t>
          </a:r>
          <a:r>
            <a:rPr lang="en-GB" sz="2400" b="0" i="0" dirty="0"/>
            <a:t>(Too young to understand) </a:t>
          </a:r>
        </a:p>
      </dgm:t>
    </dgm:pt>
    <dgm:pt modelId="{666F580A-CDEF-4874-ACBA-7FB615805969}" type="parTrans" cxnId="{D18B3D65-803A-4386-AFC1-600CA6C6C830}">
      <dgm:prSet/>
      <dgm:spPr/>
      <dgm:t>
        <a:bodyPr/>
        <a:lstStyle/>
        <a:p>
          <a:endParaRPr lang="en-GB"/>
        </a:p>
      </dgm:t>
    </dgm:pt>
    <dgm:pt modelId="{00433A38-A309-44DB-9B81-8E66265D0DE3}" type="sibTrans" cxnId="{D18B3D65-803A-4386-AFC1-600CA6C6C830}">
      <dgm:prSet/>
      <dgm:spPr/>
      <dgm:t>
        <a:bodyPr/>
        <a:lstStyle/>
        <a:p>
          <a:endParaRPr lang="en-GB"/>
        </a:p>
      </dgm:t>
    </dgm:pt>
    <dgm:pt modelId="{67DF4D54-7CFD-420D-9E00-207EDD60283C}">
      <dgm:prSet phldrT="[Text]" custT="1"/>
      <dgm:spPr/>
      <dgm:t>
        <a:bodyPr/>
        <a:lstStyle/>
        <a:p>
          <a:r>
            <a:rPr lang="en-GB" sz="2400" dirty="0"/>
            <a:t>Cannot be </a:t>
          </a:r>
          <a:r>
            <a:rPr lang="en-GB" sz="2400" b="1" i="1" dirty="0"/>
            <a:t>‘put in fear’ </a:t>
          </a:r>
          <a:r>
            <a:rPr lang="en-GB" sz="2400" b="0" i="0" dirty="0"/>
            <a:t>and therefore not be possible </a:t>
          </a:r>
          <a:r>
            <a:rPr lang="en-GB" sz="2400" i="0" dirty="0"/>
            <a:t>to </a:t>
          </a:r>
          <a:r>
            <a:rPr lang="en-GB" sz="2400" b="1" i="1" dirty="0"/>
            <a:t>‘seek to put’ </a:t>
          </a:r>
          <a:r>
            <a:rPr lang="en-GB" sz="2400" dirty="0"/>
            <a:t>such a child in fear =  N</a:t>
          </a:r>
          <a:r>
            <a:rPr lang="en-GB" sz="2400" b="1" i="0" u="sng" dirty="0"/>
            <a:t>ot</a:t>
          </a:r>
          <a:r>
            <a:rPr lang="en-GB" sz="2400" b="1" i="0" dirty="0"/>
            <a:t> robbery</a:t>
          </a:r>
        </a:p>
      </dgm:t>
    </dgm:pt>
    <dgm:pt modelId="{153181D2-435B-413D-869C-3EB269A00DB1}" type="parTrans" cxnId="{E818DF68-93A1-418D-9652-F666FCC9EF5E}">
      <dgm:prSet/>
      <dgm:spPr/>
      <dgm:t>
        <a:bodyPr/>
        <a:lstStyle/>
        <a:p>
          <a:endParaRPr lang="en-GB"/>
        </a:p>
      </dgm:t>
    </dgm:pt>
    <dgm:pt modelId="{4A823395-ED9C-490E-B6AD-178BF5D2988F}" type="sibTrans" cxnId="{E818DF68-93A1-418D-9652-F666FCC9EF5E}">
      <dgm:prSet/>
      <dgm:spPr/>
      <dgm:t>
        <a:bodyPr/>
        <a:lstStyle/>
        <a:p>
          <a:endParaRPr lang="en-GB"/>
        </a:p>
      </dgm:t>
    </dgm:pt>
    <dgm:pt modelId="{DF174787-16E9-42B1-8EF8-5158AA2AE875}">
      <dgm:prSet phldrT="[Text]" custT="1"/>
      <dgm:spPr/>
      <dgm:t>
        <a:bodyPr/>
        <a:lstStyle/>
        <a:p>
          <a:r>
            <a:rPr lang="en-GB" sz="2400" dirty="0"/>
            <a:t>It would however amount to an </a:t>
          </a:r>
          <a:r>
            <a:rPr lang="en-GB" sz="2400" b="1" u="sng" dirty="0"/>
            <a:t>attempted robbery</a:t>
          </a:r>
        </a:p>
      </dgm:t>
    </dgm:pt>
    <dgm:pt modelId="{24816121-DB26-4870-86F2-FEC9A9BCD5FF}" type="parTrans" cxnId="{A4A46FAE-FABA-4A26-881C-14C4AB078044}">
      <dgm:prSet/>
      <dgm:spPr/>
      <dgm:t>
        <a:bodyPr/>
        <a:lstStyle/>
        <a:p>
          <a:endParaRPr lang="en-GB"/>
        </a:p>
      </dgm:t>
    </dgm:pt>
    <dgm:pt modelId="{D5E52483-2818-4803-93B5-CEB4A5051223}" type="sibTrans" cxnId="{A4A46FAE-FABA-4A26-881C-14C4AB078044}">
      <dgm:prSet/>
      <dgm:spPr/>
      <dgm:t>
        <a:bodyPr/>
        <a:lstStyle/>
        <a:p>
          <a:endParaRPr lang="en-GB"/>
        </a:p>
      </dgm:t>
    </dgm:pt>
    <dgm:pt modelId="{923271CB-A00E-2D4D-8A44-C83CFE824D91}" type="pres">
      <dgm:prSet presAssocID="{BC37CD21-0E82-4529-970C-5177B630BA77}" presName="Name0" presStyleCnt="0">
        <dgm:presLayoutVars>
          <dgm:dir/>
          <dgm:animLvl val="lvl"/>
          <dgm:resizeHandles val="exact"/>
        </dgm:presLayoutVars>
      </dgm:prSet>
      <dgm:spPr/>
    </dgm:pt>
    <dgm:pt modelId="{24B7C1A0-5764-DA44-996C-9ADACD6C6BE4}" type="pres">
      <dgm:prSet presAssocID="{DF174787-16E9-42B1-8EF8-5158AA2AE875}" presName="boxAndChildren" presStyleCnt="0"/>
      <dgm:spPr/>
    </dgm:pt>
    <dgm:pt modelId="{AA9C2494-AA93-8545-BA15-79BB0813333C}" type="pres">
      <dgm:prSet presAssocID="{DF174787-16E9-42B1-8EF8-5158AA2AE875}" presName="parentTextBox" presStyleLbl="node1" presStyleIdx="0" presStyleCnt="3"/>
      <dgm:spPr/>
    </dgm:pt>
    <dgm:pt modelId="{A7DE7BC6-F4F6-3F43-83E4-25F443D6085D}" type="pres">
      <dgm:prSet presAssocID="{4A823395-ED9C-490E-B6AD-178BF5D2988F}" presName="sp" presStyleCnt="0"/>
      <dgm:spPr/>
    </dgm:pt>
    <dgm:pt modelId="{D23BE2FF-1C1C-4E4A-8C40-E0ADCFF50305}" type="pres">
      <dgm:prSet presAssocID="{67DF4D54-7CFD-420D-9E00-207EDD60283C}" presName="arrowAndChildren" presStyleCnt="0"/>
      <dgm:spPr/>
    </dgm:pt>
    <dgm:pt modelId="{8C7403E1-2600-BE4E-BD2B-EF7412F139DA}" type="pres">
      <dgm:prSet presAssocID="{67DF4D54-7CFD-420D-9E00-207EDD60283C}" presName="parentTextArrow" presStyleLbl="node1" presStyleIdx="1" presStyleCnt="3"/>
      <dgm:spPr/>
    </dgm:pt>
    <dgm:pt modelId="{14CD6B30-BB24-7944-BBF9-6DF1A495FF32}" type="pres">
      <dgm:prSet presAssocID="{00433A38-A309-44DB-9B81-8E66265D0DE3}" presName="sp" presStyleCnt="0"/>
      <dgm:spPr/>
    </dgm:pt>
    <dgm:pt modelId="{B7D9FA3A-AE84-624C-B35A-9D55FDF3AF39}" type="pres">
      <dgm:prSet presAssocID="{D2A60EAA-892C-4224-847A-A9A6106D1DFB}" presName="arrowAndChildren" presStyleCnt="0"/>
      <dgm:spPr/>
    </dgm:pt>
    <dgm:pt modelId="{C21B82E0-5E95-AB47-A1C2-A8F2C3C31F1A}" type="pres">
      <dgm:prSet presAssocID="{D2A60EAA-892C-4224-847A-A9A6106D1DFB}" presName="parentTextArrow" presStyleLbl="node1" presStyleIdx="2" presStyleCnt="3"/>
      <dgm:spPr/>
    </dgm:pt>
  </dgm:ptLst>
  <dgm:cxnLst>
    <dgm:cxn modelId="{9629BA2E-0213-B44A-B23E-6094986143E0}" type="presOf" srcId="{D2A60EAA-892C-4224-847A-A9A6106D1DFB}" destId="{C21B82E0-5E95-AB47-A1C2-A8F2C3C31F1A}" srcOrd="0" destOrd="0" presId="urn:microsoft.com/office/officeart/2005/8/layout/process4"/>
    <dgm:cxn modelId="{D18B3D65-803A-4386-AFC1-600CA6C6C830}" srcId="{BC37CD21-0E82-4529-970C-5177B630BA77}" destId="{D2A60EAA-892C-4224-847A-A9A6106D1DFB}" srcOrd="0" destOrd="0" parTransId="{666F580A-CDEF-4874-ACBA-7FB615805969}" sibTransId="{00433A38-A309-44DB-9B81-8E66265D0DE3}"/>
    <dgm:cxn modelId="{E818DF68-93A1-418D-9652-F666FCC9EF5E}" srcId="{BC37CD21-0E82-4529-970C-5177B630BA77}" destId="{67DF4D54-7CFD-420D-9E00-207EDD60283C}" srcOrd="1" destOrd="0" parTransId="{153181D2-435B-413D-869C-3EB269A00DB1}" sibTransId="{4A823395-ED9C-490E-B6AD-178BF5D2988F}"/>
    <dgm:cxn modelId="{5A84CE81-E064-AE40-9FAA-D85DCE6E6488}" type="presOf" srcId="{67DF4D54-7CFD-420D-9E00-207EDD60283C}" destId="{8C7403E1-2600-BE4E-BD2B-EF7412F139DA}" srcOrd="0" destOrd="0" presId="urn:microsoft.com/office/officeart/2005/8/layout/process4"/>
    <dgm:cxn modelId="{A4A46FAE-FABA-4A26-881C-14C4AB078044}" srcId="{BC37CD21-0E82-4529-970C-5177B630BA77}" destId="{DF174787-16E9-42B1-8EF8-5158AA2AE875}" srcOrd="2" destOrd="0" parTransId="{24816121-DB26-4870-86F2-FEC9A9BCD5FF}" sibTransId="{D5E52483-2818-4803-93B5-CEB4A5051223}"/>
    <dgm:cxn modelId="{C452EFDA-5B5F-2242-86FC-2A16D0C37F21}" type="presOf" srcId="{BC37CD21-0E82-4529-970C-5177B630BA77}" destId="{923271CB-A00E-2D4D-8A44-C83CFE824D91}" srcOrd="0" destOrd="0" presId="urn:microsoft.com/office/officeart/2005/8/layout/process4"/>
    <dgm:cxn modelId="{E208ECF0-6160-4545-963A-C40F86DF7D57}" type="presOf" srcId="{DF174787-16E9-42B1-8EF8-5158AA2AE875}" destId="{AA9C2494-AA93-8545-BA15-79BB0813333C}" srcOrd="0" destOrd="0" presId="urn:microsoft.com/office/officeart/2005/8/layout/process4"/>
    <dgm:cxn modelId="{C8B85284-74F0-3448-8B8E-F0EB3F5A5540}" type="presParOf" srcId="{923271CB-A00E-2D4D-8A44-C83CFE824D91}" destId="{24B7C1A0-5764-DA44-996C-9ADACD6C6BE4}" srcOrd="0" destOrd="0" presId="urn:microsoft.com/office/officeart/2005/8/layout/process4"/>
    <dgm:cxn modelId="{383151DA-3ADD-EE4A-AA78-E056B2BB4C3A}" type="presParOf" srcId="{24B7C1A0-5764-DA44-996C-9ADACD6C6BE4}" destId="{AA9C2494-AA93-8545-BA15-79BB0813333C}" srcOrd="0" destOrd="0" presId="urn:microsoft.com/office/officeart/2005/8/layout/process4"/>
    <dgm:cxn modelId="{0469E045-C6D9-E640-A260-BB161261E0DE}" type="presParOf" srcId="{923271CB-A00E-2D4D-8A44-C83CFE824D91}" destId="{A7DE7BC6-F4F6-3F43-83E4-25F443D6085D}" srcOrd="1" destOrd="0" presId="urn:microsoft.com/office/officeart/2005/8/layout/process4"/>
    <dgm:cxn modelId="{186FD5B3-DAAA-364E-A7CC-9CC0C84678B1}" type="presParOf" srcId="{923271CB-A00E-2D4D-8A44-C83CFE824D91}" destId="{D23BE2FF-1C1C-4E4A-8C40-E0ADCFF50305}" srcOrd="2" destOrd="0" presId="urn:microsoft.com/office/officeart/2005/8/layout/process4"/>
    <dgm:cxn modelId="{34B4DA4D-1FC7-8149-88FD-D7DF93C689EA}" type="presParOf" srcId="{D23BE2FF-1C1C-4E4A-8C40-E0ADCFF50305}" destId="{8C7403E1-2600-BE4E-BD2B-EF7412F139DA}" srcOrd="0" destOrd="0" presId="urn:microsoft.com/office/officeart/2005/8/layout/process4"/>
    <dgm:cxn modelId="{34DBD5CB-99D5-1343-B460-A1BFE03F6720}" type="presParOf" srcId="{923271CB-A00E-2D4D-8A44-C83CFE824D91}" destId="{14CD6B30-BB24-7944-BBF9-6DF1A495FF32}" srcOrd="3" destOrd="0" presId="urn:microsoft.com/office/officeart/2005/8/layout/process4"/>
    <dgm:cxn modelId="{E3F74B4D-BAA3-DD4E-AA78-1EFB7658D116}" type="presParOf" srcId="{923271CB-A00E-2D4D-8A44-C83CFE824D91}" destId="{B7D9FA3A-AE84-624C-B35A-9D55FDF3AF39}" srcOrd="4" destOrd="0" presId="urn:microsoft.com/office/officeart/2005/8/layout/process4"/>
    <dgm:cxn modelId="{D9EDFD7C-A8CD-C04B-A58E-91794F447650}" type="presParOf" srcId="{B7D9FA3A-AE84-624C-B35A-9D55FDF3AF39}" destId="{C21B82E0-5E95-AB47-A1C2-A8F2C3C31F1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BCC4EE-AC59-C34C-8BE0-CA7BC7EACD95}">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8AB4FD-E162-5C4C-A8AB-83552838C593}">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dirty="0"/>
            <a:t>To understand </a:t>
          </a:r>
          <a:r>
            <a:rPr lang="en-US" sz="3900" kern="1200"/>
            <a:t>section 1 </a:t>
          </a:r>
          <a:r>
            <a:rPr lang="en-US" sz="3900" kern="1200" dirty="0"/>
            <a:t>Theft Act 1968 (Theft) </a:t>
          </a:r>
        </a:p>
      </dsp:txBody>
      <dsp:txXfrm>
        <a:off x="0" y="2703"/>
        <a:ext cx="6900512" cy="1843578"/>
      </dsp:txXfrm>
    </dsp:sp>
    <dsp:sp modelId="{8857FBA7-634D-D94E-A134-73D7E2DE1BB4}">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7FBA42-2D48-DC4A-A9C0-36F9B3A37EB4}">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To analyse each of the 5 ‘points to prove’ of theft </a:t>
          </a:r>
        </a:p>
      </dsp:txBody>
      <dsp:txXfrm>
        <a:off x="0" y="1846281"/>
        <a:ext cx="6900512" cy="1843578"/>
      </dsp:txXfrm>
    </dsp:sp>
    <dsp:sp modelId="{D3F38CD9-94C1-F64C-9410-9C300D07C021}">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27EF96-4F8A-A04A-B103-BDE0711119F2}">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dirty="0"/>
            <a:t>To understand section 13 Theft Act 1968 (Abstracting Electricity)</a:t>
          </a:r>
        </a:p>
      </dsp:txBody>
      <dsp:txXfrm>
        <a:off x="0" y="3689859"/>
        <a:ext cx="6900512" cy="18435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7B6CE5-88A6-F447-8711-D1CC2CCBADB9}">
      <dsp:nvSpPr>
        <dsp:cNvPr id="0" name=""/>
        <dsp:cNvSpPr/>
      </dsp:nvSpPr>
      <dsp:spPr>
        <a:xfrm>
          <a:off x="0" y="31563"/>
          <a:ext cx="10515600" cy="11992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US" sz="5000" kern="1200" dirty="0"/>
            <a:t>To understand what amounts to:</a:t>
          </a:r>
        </a:p>
      </dsp:txBody>
      <dsp:txXfrm>
        <a:off x="58543" y="90106"/>
        <a:ext cx="10398514" cy="1082164"/>
      </dsp:txXfrm>
    </dsp:sp>
    <dsp:sp modelId="{2666C3A8-3DDF-234C-9B41-27AF42DE25BF}">
      <dsp:nvSpPr>
        <dsp:cNvPr id="0" name=""/>
        <dsp:cNvSpPr/>
      </dsp:nvSpPr>
      <dsp:spPr>
        <a:xfrm>
          <a:off x="0" y="1374813"/>
          <a:ext cx="10515600" cy="119925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US" sz="5000" kern="1200"/>
            <a:t>-Burglary Sec. 91A/91B</a:t>
          </a:r>
        </a:p>
      </dsp:txBody>
      <dsp:txXfrm>
        <a:off x="58543" y="1433356"/>
        <a:ext cx="10398514" cy="1082164"/>
      </dsp:txXfrm>
    </dsp:sp>
    <dsp:sp modelId="{5F8449CC-6217-A648-90CE-FA378F73B110}">
      <dsp:nvSpPr>
        <dsp:cNvPr id="0" name=""/>
        <dsp:cNvSpPr/>
      </dsp:nvSpPr>
      <dsp:spPr>
        <a:xfrm>
          <a:off x="0" y="2718063"/>
          <a:ext cx="10515600" cy="119925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US" sz="5000" kern="1200"/>
            <a:t>-Robbery Sec.8</a:t>
          </a:r>
        </a:p>
      </dsp:txBody>
      <dsp:txXfrm>
        <a:off x="58543" y="2776606"/>
        <a:ext cx="10398514" cy="10821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95CF6-C098-C449-97E6-CC7D8A54C21C}">
      <dsp:nvSpPr>
        <dsp:cNvPr id="0" name=""/>
        <dsp:cNvSpPr/>
      </dsp:nvSpPr>
      <dsp:spPr>
        <a:xfrm>
          <a:off x="1311589" y="0"/>
          <a:ext cx="8580596" cy="5894172"/>
        </a:xfrm>
        <a:prstGeom prst="rightArrow">
          <a:avLst/>
        </a:prstGeom>
        <a:solidFill>
          <a:schemeClr val="accent1"/>
        </a:solidFill>
        <a:ln>
          <a:noFill/>
        </a:ln>
        <a:effectLst/>
      </dsp:spPr>
      <dsp:style>
        <a:lnRef idx="0">
          <a:scrgbClr r="0" g="0" b="0"/>
        </a:lnRef>
        <a:fillRef idx="1">
          <a:scrgbClr r="0" g="0" b="0"/>
        </a:fillRef>
        <a:effectRef idx="1">
          <a:scrgbClr r="0" g="0" b="0"/>
        </a:effectRef>
        <a:fontRef idx="minor"/>
      </dsp:style>
    </dsp:sp>
    <dsp:sp modelId="{C3CEB9EA-F4CF-AE49-B113-5A97ABAA0C41}">
      <dsp:nvSpPr>
        <dsp:cNvPr id="0" name=""/>
        <dsp:cNvSpPr/>
      </dsp:nvSpPr>
      <dsp:spPr>
        <a:xfrm>
          <a:off x="0" y="1793266"/>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rgbClr val="FF0000"/>
              </a:solidFill>
            </a:rPr>
            <a:t>S</a:t>
          </a:r>
          <a:r>
            <a:rPr lang="en-US" sz="2400" b="1" i="1" u="sng" kern="1200" dirty="0"/>
            <a:t>teal</a:t>
          </a:r>
          <a:r>
            <a:rPr lang="en-US" sz="2400" kern="1200" dirty="0"/>
            <a:t> anything therein </a:t>
          </a:r>
          <a:r>
            <a:rPr lang="en-US" sz="2400" kern="1200" dirty="0">
              <a:solidFill>
                <a:srgbClr val="FF0000"/>
              </a:solidFill>
            </a:rPr>
            <a:t>OR</a:t>
          </a:r>
        </a:p>
      </dsp:txBody>
      <dsp:txXfrm>
        <a:off x="115092" y="1908358"/>
        <a:ext cx="2798261" cy="2127484"/>
      </dsp:txXfrm>
    </dsp:sp>
    <dsp:sp modelId="{9A9C85EE-B97E-8F4D-9C17-7734EC8CA20A}">
      <dsp:nvSpPr>
        <dsp:cNvPr id="0" name=""/>
        <dsp:cNvSpPr/>
      </dsp:nvSpPr>
      <dsp:spPr>
        <a:xfrm>
          <a:off x="3533186"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u="sng" kern="1200" dirty="0">
              <a:solidFill>
                <a:srgbClr val="FF0000"/>
              </a:solidFill>
            </a:rPr>
            <a:t>I</a:t>
          </a:r>
          <a:r>
            <a:rPr lang="en-US" sz="2400" kern="1200" dirty="0"/>
            <a:t>nflict </a:t>
          </a:r>
          <a:r>
            <a:rPr lang="en-US" sz="2400" b="1" i="1" u="sng" kern="1200" dirty="0"/>
            <a:t>grievous bodily harm </a:t>
          </a:r>
          <a:r>
            <a:rPr lang="en-US" sz="2400" kern="1200" dirty="0"/>
            <a:t>on any person therein </a:t>
          </a:r>
          <a:r>
            <a:rPr lang="en-US" sz="2400" kern="1200" dirty="0">
              <a:solidFill>
                <a:srgbClr val="FF0000"/>
              </a:solidFill>
            </a:rPr>
            <a:t>OR</a:t>
          </a:r>
        </a:p>
      </dsp:txBody>
      <dsp:txXfrm>
        <a:off x="3648278" y="1883343"/>
        <a:ext cx="2798261" cy="2127484"/>
      </dsp:txXfrm>
    </dsp:sp>
    <dsp:sp modelId="{C1D58214-8715-5448-82C1-8EE3F04F4F58}">
      <dsp:nvSpPr>
        <dsp:cNvPr id="0" name=""/>
        <dsp:cNvSpPr/>
      </dsp:nvSpPr>
      <dsp:spPr>
        <a:xfrm>
          <a:off x="7066373"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rgbClr val="FF0000"/>
              </a:solidFill>
            </a:rPr>
            <a:t>D</a:t>
          </a:r>
          <a:r>
            <a:rPr lang="en-US" sz="2400" b="1" i="1" u="sng" kern="1200" dirty="0"/>
            <a:t>amage</a:t>
          </a:r>
          <a:r>
            <a:rPr lang="en-US" sz="2400" kern="1200" dirty="0"/>
            <a:t> any property therein</a:t>
          </a:r>
        </a:p>
      </dsp:txBody>
      <dsp:txXfrm>
        <a:off x="7181465" y="1883343"/>
        <a:ext cx="2798261" cy="21274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F96E0-282B-534D-8901-3A61F83108A0}">
      <dsp:nvSpPr>
        <dsp:cNvPr id="0" name=""/>
        <dsp:cNvSpPr/>
      </dsp:nvSpPr>
      <dsp:spPr>
        <a:xfrm>
          <a:off x="0" y="463"/>
          <a:ext cx="7926051" cy="0"/>
        </a:xfrm>
        <a:prstGeom prst="line">
          <a:avLst/>
        </a:prstGeom>
        <a:solidFill>
          <a:schemeClr val="accent1">
            <a:shade val="50000"/>
            <a:hueOff val="0"/>
            <a:satOff val="0"/>
            <a:lumOff val="0"/>
            <a:alphaOff val="0"/>
          </a:schemeClr>
        </a:solidFill>
        <a:ln w="12700" cap="flat" cmpd="sng" algn="ctr">
          <a:solidFill>
            <a:schemeClr val="accent1">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25317C-D9D5-2C41-A370-6B049236A866}">
      <dsp:nvSpPr>
        <dsp:cNvPr id="0" name=""/>
        <dsp:cNvSpPr/>
      </dsp:nvSpPr>
      <dsp:spPr>
        <a:xfrm>
          <a:off x="0" y="463"/>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 accused has crossed a boundary</a:t>
          </a:r>
        </a:p>
      </dsp:txBody>
      <dsp:txXfrm>
        <a:off x="0" y="463"/>
        <a:ext cx="7926051" cy="758519"/>
      </dsp:txXfrm>
    </dsp:sp>
    <dsp:sp modelId="{887FF3E7-D37E-1A43-A5F4-62960C63CB98}">
      <dsp:nvSpPr>
        <dsp:cNvPr id="0" name=""/>
        <dsp:cNvSpPr/>
      </dsp:nvSpPr>
      <dsp:spPr>
        <a:xfrm>
          <a:off x="0" y="758982"/>
          <a:ext cx="7926051" cy="0"/>
        </a:xfrm>
        <a:prstGeom prst="line">
          <a:avLst/>
        </a:prstGeom>
        <a:solidFill>
          <a:schemeClr val="accent1">
            <a:shade val="50000"/>
            <a:hueOff val="160997"/>
            <a:satOff val="-3921"/>
            <a:lumOff val="17158"/>
            <a:alphaOff val="0"/>
          </a:schemeClr>
        </a:solidFill>
        <a:ln w="12700" cap="flat" cmpd="sng" algn="ctr">
          <a:solidFill>
            <a:schemeClr val="accent1">
              <a:shade val="50000"/>
              <a:hueOff val="160997"/>
              <a:satOff val="-3921"/>
              <a:lumOff val="171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D93E70-7E4A-AE44-B3C6-29909D32488E}">
      <dsp:nvSpPr>
        <dsp:cNvPr id="0" name=""/>
        <dsp:cNvSpPr/>
      </dsp:nvSpPr>
      <dsp:spPr>
        <a:xfrm>
          <a:off x="0" y="758982"/>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-Entry must be deliberate &amp; not accidental</a:t>
          </a:r>
        </a:p>
      </dsp:txBody>
      <dsp:txXfrm>
        <a:off x="0" y="758982"/>
        <a:ext cx="7926051" cy="758519"/>
      </dsp:txXfrm>
    </dsp:sp>
    <dsp:sp modelId="{F534C156-37E8-8346-AC90-966F26E3CF23}">
      <dsp:nvSpPr>
        <dsp:cNvPr id="0" name=""/>
        <dsp:cNvSpPr/>
      </dsp:nvSpPr>
      <dsp:spPr>
        <a:xfrm>
          <a:off x="0" y="1517502"/>
          <a:ext cx="7926051" cy="0"/>
        </a:xfrm>
        <a:prstGeom prst="line">
          <a:avLst/>
        </a:prstGeom>
        <a:solidFill>
          <a:schemeClr val="accent1">
            <a:shade val="50000"/>
            <a:hueOff val="321995"/>
            <a:satOff val="-7842"/>
            <a:lumOff val="34317"/>
            <a:alphaOff val="0"/>
          </a:schemeClr>
        </a:solidFill>
        <a:ln w="12700" cap="flat" cmpd="sng" algn="ctr">
          <a:solidFill>
            <a:schemeClr val="accent1">
              <a:shade val="50000"/>
              <a:hueOff val="321995"/>
              <a:satOff val="-7842"/>
              <a:lumOff val="343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B5BD26-A557-A046-A286-EBC97C948347}">
      <dsp:nvSpPr>
        <dsp:cNvPr id="0" name=""/>
        <dsp:cNvSpPr/>
      </dsp:nvSpPr>
      <dsp:spPr>
        <a:xfrm>
          <a:off x="0" y="1517502"/>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-It is not necessary for the whole body to have entered</a:t>
          </a:r>
        </a:p>
      </dsp:txBody>
      <dsp:txXfrm>
        <a:off x="0" y="1517502"/>
        <a:ext cx="7926051" cy="758519"/>
      </dsp:txXfrm>
    </dsp:sp>
    <dsp:sp modelId="{BB9F5754-F737-824B-8FB7-7118D17756DE}">
      <dsp:nvSpPr>
        <dsp:cNvPr id="0" name=""/>
        <dsp:cNvSpPr/>
      </dsp:nvSpPr>
      <dsp:spPr>
        <a:xfrm>
          <a:off x="0" y="2276021"/>
          <a:ext cx="7926051" cy="0"/>
        </a:xfrm>
        <a:prstGeom prst="line">
          <a:avLst/>
        </a:prstGeom>
        <a:solidFill>
          <a:schemeClr val="accent1">
            <a:shade val="50000"/>
            <a:hueOff val="321995"/>
            <a:satOff val="-7842"/>
            <a:lumOff val="34317"/>
            <a:alphaOff val="0"/>
          </a:schemeClr>
        </a:solidFill>
        <a:ln w="12700" cap="flat" cmpd="sng" algn="ctr">
          <a:solidFill>
            <a:schemeClr val="accent1">
              <a:shade val="50000"/>
              <a:hueOff val="321995"/>
              <a:satOff val="-7842"/>
              <a:lumOff val="343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9AB00D-31C4-354D-B013-E95BE68ECB52}">
      <dsp:nvSpPr>
        <dsp:cNvPr id="0" name=""/>
        <dsp:cNvSpPr/>
      </dsp:nvSpPr>
      <dsp:spPr>
        <a:xfrm>
          <a:off x="0" y="2276021"/>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-Entry can be by an innocent agent</a:t>
          </a:r>
        </a:p>
      </dsp:txBody>
      <dsp:txXfrm>
        <a:off x="0" y="2276021"/>
        <a:ext cx="7926051" cy="758519"/>
      </dsp:txXfrm>
    </dsp:sp>
    <dsp:sp modelId="{35D3FC89-C0DC-4643-8C48-D0BEA13B1D0D}">
      <dsp:nvSpPr>
        <dsp:cNvPr id="0" name=""/>
        <dsp:cNvSpPr/>
      </dsp:nvSpPr>
      <dsp:spPr>
        <a:xfrm>
          <a:off x="0" y="3034541"/>
          <a:ext cx="7926051" cy="0"/>
        </a:xfrm>
        <a:prstGeom prst="line">
          <a:avLst/>
        </a:prstGeom>
        <a:solidFill>
          <a:schemeClr val="accent1">
            <a:shade val="50000"/>
            <a:hueOff val="160997"/>
            <a:satOff val="-3921"/>
            <a:lumOff val="17158"/>
            <a:alphaOff val="0"/>
          </a:schemeClr>
        </a:solidFill>
        <a:ln w="12700" cap="flat" cmpd="sng" algn="ctr">
          <a:solidFill>
            <a:schemeClr val="accent1">
              <a:shade val="50000"/>
              <a:hueOff val="160997"/>
              <a:satOff val="-3921"/>
              <a:lumOff val="171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B7065F-9825-8D49-9924-BA569ED9C028}">
      <dsp:nvSpPr>
        <dsp:cNvPr id="0" name=""/>
        <dsp:cNvSpPr/>
      </dsp:nvSpPr>
      <dsp:spPr>
        <a:xfrm>
          <a:off x="0" y="3034541"/>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-Can include an instrument as long as that is to commit one of the relevant offences (Not just to facilitate entry)</a:t>
          </a:r>
        </a:p>
      </dsp:txBody>
      <dsp:txXfrm>
        <a:off x="0" y="3034541"/>
        <a:ext cx="7926051" cy="75851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F4C8B1-2410-EE4A-B90A-8966A1BC96FE}">
      <dsp:nvSpPr>
        <dsp:cNvPr id="0" name=""/>
        <dsp:cNvSpPr/>
      </dsp:nvSpPr>
      <dsp:spPr>
        <a:xfrm>
          <a:off x="0" y="2496"/>
          <a:ext cx="9107019" cy="0"/>
        </a:xfrm>
        <a:prstGeom prst="line">
          <a:avLst/>
        </a:prstGeom>
        <a:solidFill>
          <a:schemeClr val="accent1">
            <a:alpha val="9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F8E6CF-95DB-8F41-9238-9399C78F3819}">
      <dsp:nvSpPr>
        <dsp:cNvPr id="0" name=""/>
        <dsp:cNvSpPr/>
      </dsp:nvSpPr>
      <dsp:spPr>
        <a:xfrm>
          <a:off x="0" y="2496"/>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term ‘building’ is not defined under the Theft Act 1968</a:t>
          </a:r>
          <a:endParaRPr lang="en-US" sz="2400" kern="1200" dirty="0"/>
        </a:p>
      </dsp:txBody>
      <dsp:txXfrm>
        <a:off x="0" y="2496"/>
        <a:ext cx="9107019" cy="1702290"/>
      </dsp:txXfrm>
    </dsp:sp>
    <dsp:sp modelId="{298F1F6C-331C-7047-814E-20893B851828}">
      <dsp:nvSpPr>
        <dsp:cNvPr id="0" name=""/>
        <dsp:cNvSpPr/>
      </dsp:nvSpPr>
      <dsp:spPr>
        <a:xfrm>
          <a:off x="0" y="1704787"/>
          <a:ext cx="9107019" cy="0"/>
        </a:xfrm>
        <a:prstGeom prst="line">
          <a:avLst/>
        </a:prstGeom>
        <a:solidFill>
          <a:schemeClr val="accent1">
            <a:alpha val="90000"/>
            <a:hueOff val="0"/>
            <a:satOff val="0"/>
            <a:lumOff val="0"/>
            <a:alphaOff val="-20000"/>
          </a:schemeClr>
        </a:solidFill>
        <a:ln w="12700" cap="flat" cmpd="sng" algn="ctr">
          <a:solidFill>
            <a:schemeClr val="accent1">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18CA44-C1EB-654A-A34F-508C5733E0ED}">
      <dsp:nvSpPr>
        <dsp:cNvPr id="0" name=""/>
        <dsp:cNvSpPr/>
      </dsp:nvSpPr>
      <dsp:spPr>
        <a:xfrm>
          <a:off x="0" y="170478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Case law has established a ‘building’ as:</a:t>
          </a:r>
        </a:p>
        <a:p>
          <a:pPr marL="0" lvl="0" indent="0" algn="ctr" defTabSz="1066800">
            <a:lnSpc>
              <a:spcPct val="90000"/>
            </a:lnSpc>
            <a:spcBef>
              <a:spcPct val="0"/>
            </a:spcBef>
            <a:spcAft>
              <a:spcPct val="35000"/>
            </a:spcAft>
            <a:buNone/>
          </a:pPr>
          <a:r>
            <a:rPr lang="en-US" sz="2400" kern="1200" dirty="0">
              <a:solidFill>
                <a:schemeClr val="accent1"/>
              </a:solidFill>
            </a:rPr>
            <a:t>‘</a:t>
          </a:r>
          <a:r>
            <a:rPr lang="en-US" sz="2400" b="1" i="1" kern="1200" dirty="0">
              <a:solidFill>
                <a:schemeClr val="accent1"/>
              </a:solidFill>
            </a:rPr>
            <a:t>a structure of considerable size &amp; intended to be permanent or at least endure considerable time’ </a:t>
          </a:r>
        </a:p>
      </dsp:txBody>
      <dsp:txXfrm>
        <a:off x="0" y="1704787"/>
        <a:ext cx="9107019" cy="1702290"/>
      </dsp:txXfrm>
    </dsp:sp>
    <dsp:sp modelId="{7A981408-3B7C-5F4F-A877-85A03C429AC7}">
      <dsp:nvSpPr>
        <dsp:cNvPr id="0" name=""/>
        <dsp:cNvSpPr/>
      </dsp:nvSpPr>
      <dsp:spPr>
        <a:xfrm>
          <a:off x="0" y="3407077"/>
          <a:ext cx="9107019" cy="0"/>
        </a:xfrm>
        <a:prstGeom prst="line">
          <a:avLst/>
        </a:prstGeom>
        <a:solidFill>
          <a:schemeClr val="accent1">
            <a:alpha val="90000"/>
            <a:hueOff val="0"/>
            <a:satOff val="0"/>
            <a:lumOff val="0"/>
            <a:alphaOff val="-40000"/>
          </a:schemeClr>
        </a:solidFill>
        <a:ln w="12700" cap="flat" cmpd="sng" algn="ctr">
          <a:solidFill>
            <a:schemeClr val="accent1">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79FF22-D7B3-3144-9D0A-CCCDFE257F8E}">
      <dsp:nvSpPr>
        <dsp:cNvPr id="0" name=""/>
        <dsp:cNvSpPr/>
      </dsp:nvSpPr>
      <dsp:spPr>
        <a:xfrm>
          <a:off x="0" y="340707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In simple terms a building must have some degree of permanence</a:t>
          </a:r>
        </a:p>
      </dsp:txBody>
      <dsp:txXfrm>
        <a:off x="0" y="3407077"/>
        <a:ext cx="9107019" cy="17022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41C93B-DF59-984F-8911-FA0C478A09CE}">
      <dsp:nvSpPr>
        <dsp:cNvPr id="0" name=""/>
        <dsp:cNvSpPr/>
      </dsp:nvSpPr>
      <dsp:spPr>
        <a:xfrm>
          <a:off x="0" y="401"/>
          <a:ext cx="10873946"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2C29FF-FF42-7F41-8162-A712A6D4D12B}">
      <dsp:nvSpPr>
        <dsp:cNvPr id="0" name=""/>
        <dsp:cNvSpPr/>
      </dsp:nvSpPr>
      <dsp:spPr>
        <a:xfrm>
          <a:off x="0" y="401"/>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-Adjoining bedsits in the same house</a:t>
          </a:r>
        </a:p>
      </dsp:txBody>
      <dsp:txXfrm>
        <a:off x="0" y="401"/>
        <a:ext cx="10873946" cy="657264"/>
      </dsp:txXfrm>
    </dsp:sp>
    <dsp:sp modelId="{03E241AC-A3F1-7A47-ACC0-08B2ADBC69CA}">
      <dsp:nvSpPr>
        <dsp:cNvPr id="0" name=""/>
        <dsp:cNvSpPr/>
      </dsp:nvSpPr>
      <dsp:spPr>
        <a:xfrm>
          <a:off x="0" y="657665"/>
          <a:ext cx="10873946" cy="0"/>
        </a:xfrm>
        <a:prstGeom prst="line">
          <a:avLst/>
        </a:prstGeom>
        <a:solidFill>
          <a:schemeClr val="accent2">
            <a:shade val="80000"/>
            <a:hueOff val="-120354"/>
            <a:satOff val="2542"/>
            <a:lumOff val="6770"/>
            <a:alphaOff val="0"/>
          </a:schemeClr>
        </a:solidFill>
        <a:ln w="12700" cap="flat" cmpd="sng" algn="ctr">
          <a:solidFill>
            <a:schemeClr val="accent2">
              <a:shade val="80000"/>
              <a:hueOff val="-120354"/>
              <a:satOff val="2542"/>
              <a:lumOff val="67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BF438E-145C-EE48-8B4F-DE21554A35B2}">
      <dsp:nvSpPr>
        <dsp:cNvPr id="0" name=""/>
        <dsp:cNvSpPr/>
      </dsp:nvSpPr>
      <dsp:spPr>
        <a:xfrm>
          <a:off x="0" y="657665"/>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-Staffrooms/security offices in supermarkets</a:t>
          </a:r>
        </a:p>
      </dsp:txBody>
      <dsp:txXfrm>
        <a:off x="0" y="657665"/>
        <a:ext cx="10873946" cy="657264"/>
      </dsp:txXfrm>
    </dsp:sp>
    <dsp:sp modelId="{FD2327A3-5CCF-5144-B3AD-4CCD29128909}">
      <dsp:nvSpPr>
        <dsp:cNvPr id="0" name=""/>
        <dsp:cNvSpPr/>
      </dsp:nvSpPr>
      <dsp:spPr>
        <a:xfrm>
          <a:off x="0" y="1314929"/>
          <a:ext cx="10873946" cy="0"/>
        </a:xfrm>
        <a:prstGeom prst="line">
          <a:avLst/>
        </a:prstGeom>
        <a:solidFill>
          <a:schemeClr val="accent2">
            <a:shade val="80000"/>
            <a:hueOff val="-240708"/>
            <a:satOff val="5083"/>
            <a:lumOff val="13541"/>
            <a:alphaOff val="0"/>
          </a:schemeClr>
        </a:solidFill>
        <a:ln w="12700" cap="flat" cmpd="sng" algn="ctr">
          <a:solidFill>
            <a:schemeClr val="accent2">
              <a:shade val="80000"/>
              <a:hueOff val="-240708"/>
              <a:satOff val="5083"/>
              <a:lumOff val="135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98A011-164A-4E4F-B52F-62D84070F49E}">
      <dsp:nvSpPr>
        <dsp:cNvPr id="0" name=""/>
        <dsp:cNvSpPr/>
      </dsp:nvSpPr>
      <dsp:spPr>
        <a:xfrm>
          <a:off x="0" y="1314929"/>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-Behind the till area of a shop</a:t>
          </a:r>
          <a:endParaRPr lang="en-US" sz="2400" kern="1200" dirty="0"/>
        </a:p>
      </dsp:txBody>
      <dsp:txXfrm>
        <a:off x="0" y="1314929"/>
        <a:ext cx="10873946" cy="657264"/>
      </dsp:txXfrm>
    </dsp:sp>
    <dsp:sp modelId="{382D6E98-98D5-8C46-8E7D-CFF9A533BF70}">
      <dsp:nvSpPr>
        <dsp:cNvPr id="0" name=""/>
        <dsp:cNvSpPr/>
      </dsp:nvSpPr>
      <dsp:spPr>
        <a:xfrm>
          <a:off x="0" y="1972194"/>
          <a:ext cx="10873946" cy="0"/>
        </a:xfrm>
        <a:prstGeom prst="line">
          <a:avLst/>
        </a:prstGeom>
        <a:solidFill>
          <a:schemeClr val="accent2">
            <a:shade val="80000"/>
            <a:hueOff val="-361061"/>
            <a:satOff val="7625"/>
            <a:lumOff val="20311"/>
            <a:alphaOff val="0"/>
          </a:schemeClr>
        </a:solidFill>
        <a:ln w="12700" cap="flat" cmpd="sng" algn="ctr">
          <a:solidFill>
            <a:schemeClr val="accent2">
              <a:shade val="80000"/>
              <a:hueOff val="-361061"/>
              <a:satOff val="7625"/>
              <a:lumOff val="203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459DB2-5E1A-E24D-931F-86F384A187CF}">
      <dsp:nvSpPr>
        <dsp:cNvPr id="0" name=""/>
        <dsp:cNvSpPr/>
      </dsp:nvSpPr>
      <dsp:spPr>
        <a:xfrm>
          <a:off x="0" y="1972194"/>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-Behind the bar in a pub</a:t>
          </a:r>
        </a:p>
      </dsp:txBody>
      <dsp:txXfrm>
        <a:off x="0" y="1972194"/>
        <a:ext cx="10873946" cy="657264"/>
      </dsp:txXfrm>
    </dsp:sp>
    <dsp:sp modelId="{027FE016-686B-8C4F-9A40-0628DE83F5FA}">
      <dsp:nvSpPr>
        <dsp:cNvPr id="0" name=""/>
        <dsp:cNvSpPr/>
      </dsp:nvSpPr>
      <dsp:spPr>
        <a:xfrm>
          <a:off x="0" y="2629458"/>
          <a:ext cx="10873946" cy="0"/>
        </a:xfrm>
        <a:prstGeom prst="line">
          <a:avLst/>
        </a:prstGeom>
        <a:solidFill>
          <a:schemeClr val="accent2">
            <a:shade val="80000"/>
            <a:hueOff val="-481415"/>
            <a:satOff val="10166"/>
            <a:lumOff val="27081"/>
            <a:alphaOff val="0"/>
          </a:schemeClr>
        </a:solidFill>
        <a:ln w="12700" cap="flat" cmpd="sng" algn="ctr">
          <a:solidFill>
            <a:schemeClr val="accent2">
              <a:shade val="80000"/>
              <a:hueOff val="-481415"/>
              <a:satOff val="10166"/>
              <a:lumOff val="270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E343F2-5D95-E648-A4FF-5A3C7EB36524}">
      <dsp:nvSpPr>
        <dsp:cNvPr id="0" name=""/>
        <dsp:cNvSpPr/>
      </dsp:nvSpPr>
      <dsp:spPr>
        <a:xfrm>
          <a:off x="0" y="2629458"/>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-Behind a cordoned off area in a gallery or museum</a:t>
          </a:r>
        </a:p>
      </dsp:txBody>
      <dsp:txXfrm>
        <a:off x="0" y="2629458"/>
        <a:ext cx="10873946" cy="6572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0F95B6-8D0A-AE4A-BED3-FE48E0028023}">
      <dsp:nvSpPr>
        <dsp:cNvPr id="0" name=""/>
        <dsp:cNvSpPr/>
      </dsp:nvSpPr>
      <dsp:spPr>
        <a:xfrm>
          <a:off x="0" y="820554"/>
          <a:ext cx="6988432" cy="4096575"/>
        </a:xfrm>
        <a:prstGeom prst="rect">
          <a:avLst/>
        </a:prstGeom>
        <a:solidFill>
          <a:schemeClr val="lt1">
            <a:alpha val="90000"/>
            <a:hueOff val="0"/>
            <a:satOff val="0"/>
            <a:lumOff val="0"/>
            <a:alphaOff val="0"/>
          </a:schemeClr>
        </a:solidFill>
        <a:ln w="12700" cap="flat" cmpd="sng" algn="ctr">
          <a:solidFill>
            <a:schemeClr val="accent6">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2380" tIns="1062228" rIns="542380"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A person will be deemed to be trespassing if they either:</a:t>
          </a:r>
        </a:p>
        <a:p>
          <a:pPr marL="228600" lvl="1" indent="-228600" algn="l" defTabSz="1066800">
            <a:lnSpc>
              <a:spcPct val="90000"/>
            </a:lnSpc>
            <a:spcBef>
              <a:spcPct val="0"/>
            </a:spcBef>
            <a:spcAft>
              <a:spcPct val="15000"/>
            </a:spcAft>
            <a:buChar char="•"/>
          </a:pPr>
          <a:r>
            <a:rPr lang="en-US" sz="2400" b="1" i="1" u="none" kern="1200" dirty="0">
              <a:solidFill>
                <a:schemeClr val="accent6"/>
              </a:solidFill>
            </a:rPr>
            <a:t>KNOW</a:t>
          </a:r>
          <a:r>
            <a:rPr lang="en-US" sz="2400" kern="1200" dirty="0"/>
            <a:t> or are (subjectively)</a:t>
          </a:r>
          <a:r>
            <a:rPr lang="en-US" sz="2400" b="1" i="1" kern="1200" dirty="0"/>
            <a:t> </a:t>
          </a:r>
          <a:r>
            <a:rPr lang="en-US" sz="2400" b="1" i="1" kern="1200" dirty="0">
              <a:solidFill>
                <a:schemeClr val="accent6"/>
              </a:solidFill>
            </a:rPr>
            <a:t>RECKLESS </a:t>
          </a:r>
          <a:r>
            <a:rPr lang="en-US" sz="2400" kern="1200" dirty="0"/>
            <a:t>that they have crossed the boundary without either:</a:t>
          </a:r>
        </a:p>
        <a:p>
          <a:pPr marL="228600" lvl="1" indent="-228600" algn="l" defTabSz="1066800">
            <a:lnSpc>
              <a:spcPct val="90000"/>
            </a:lnSpc>
            <a:spcBef>
              <a:spcPct val="0"/>
            </a:spcBef>
            <a:spcAft>
              <a:spcPct val="15000"/>
            </a:spcAft>
            <a:buChar char="•"/>
          </a:pPr>
          <a:r>
            <a:rPr lang="en-US" sz="2400" b="1" i="1" kern="1200" dirty="0">
              <a:solidFill>
                <a:schemeClr val="accent6"/>
              </a:solidFill>
            </a:rPr>
            <a:t>CONSENT</a:t>
          </a:r>
          <a:r>
            <a:rPr lang="en-US" sz="2400" kern="1200" dirty="0"/>
            <a:t> to do so (express or implied permission) or</a:t>
          </a:r>
        </a:p>
        <a:p>
          <a:pPr marL="228600" lvl="1" indent="-228600" algn="l" defTabSz="1066800">
            <a:lnSpc>
              <a:spcPct val="90000"/>
            </a:lnSpc>
            <a:spcBef>
              <a:spcPct val="0"/>
            </a:spcBef>
            <a:spcAft>
              <a:spcPct val="15000"/>
            </a:spcAft>
            <a:buChar char="•"/>
          </a:pPr>
          <a:r>
            <a:rPr lang="en-US" sz="2400" b="1" i="1" kern="1200" dirty="0">
              <a:solidFill>
                <a:schemeClr val="accent6"/>
              </a:solidFill>
            </a:rPr>
            <a:t>RIGHT BY LAW </a:t>
          </a:r>
          <a:r>
            <a:rPr lang="en-US" sz="2400" kern="1200" dirty="0"/>
            <a:t>to do so…</a:t>
          </a:r>
        </a:p>
      </dsp:txBody>
      <dsp:txXfrm>
        <a:off x="0" y="820554"/>
        <a:ext cx="6988432" cy="4096575"/>
      </dsp:txXfrm>
    </dsp:sp>
    <dsp:sp modelId="{04356AFC-1985-6242-B9A6-51D1A8F67EEE}">
      <dsp:nvSpPr>
        <dsp:cNvPr id="0" name=""/>
        <dsp:cNvSpPr/>
      </dsp:nvSpPr>
      <dsp:spPr>
        <a:xfrm>
          <a:off x="349421" y="33897"/>
          <a:ext cx="4891902" cy="1505520"/>
        </a:xfrm>
        <a:prstGeom prst="roundRect">
          <a:avLst/>
        </a:prstGeom>
        <a:solidFill>
          <a:schemeClr val="accent6">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4902" tIns="0" rIns="184902" bIns="0" numCol="1" spcCol="1270" anchor="ctr" anchorCtr="0">
          <a:noAutofit/>
        </a:bodyPr>
        <a:lstStyle/>
        <a:p>
          <a:pPr marL="0" lvl="0" indent="0" algn="ctr" defTabSz="1244600">
            <a:lnSpc>
              <a:spcPct val="90000"/>
            </a:lnSpc>
            <a:spcBef>
              <a:spcPct val="0"/>
            </a:spcBef>
            <a:spcAft>
              <a:spcPct val="35000"/>
            </a:spcAft>
            <a:buNone/>
          </a:pPr>
          <a:r>
            <a:rPr lang="en-US" sz="2800" kern="1200" dirty="0"/>
            <a:t>Trespasser</a:t>
          </a:r>
        </a:p>
      </dsp:txBody>
      <dsp:txXfrm>
        <a:off x="422914" y="107390"/>
        <a:ext cx="4744916" cy="13585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7B72E2-0EC8-C94D-9186-1904760409BC}">
      <dsp:nvSpPr>
        <dsp:cNvPr id="0" name=""/>
        <dsp:cNvSpPr/>
      </dsp:nvSpPr>
      <dsp:spPr>
        <a:xfrm>
          <a:off x="0" y="1797"/>
          <a:ext cx="8128000" cy="0"/>
        </a:xfrm>
        <a:prstGeom prst="line">
          <a:avLst/>
        </a:prstGeom>
        <a:solidFill>
          <a:schemeClr val="accent3">
            <a:shade val="80000"/>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E1421C-5990-5248-8C86-82DEA596C88A}">
      <dsp:nvSpPr>
        <dsp:cNvPr id="0" name=""/>
        <dsp:cNvSpPr/>
      </dsp:nvSpPr>
      <dsp:spPr>
        <a:xfrm>
          <a:off x="0" y="1797"/>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S</a:t>
          </a:r>
          <a:r>
            <a:rPr lang="en-US" sz="5600" b="0" kern="1200" dirty="0"/>
            <a:t>teal</a:t>
          </a:r>
        </a:p>
      </dsp:txBody>
      <dsp:txXfrm>
        <a:off x="0" y="1797"/>
        <a:ext cx="8128000" cy="1225793"/>
      </dsp:txXfrm>
    </dsp:sp>
    <dsp:sp modelId="{AF06D1DB-B014-6B4D-97A4-05488FF34F5A}">
      <dsp:nvSpPr>
        <dsp:cNvPr id="0" name=""/>
        <dsp:cNvSpPr/>
      </dsp:nvSpPr>
      <dsp:spPr>
        <a:xfrm>
          <a:off x="0" y="1227591"/>
          <a:ext cx="8128000" cy="0"/>
        </a:xfrm>
        <a:prstGeom prst="line">
          <a:avLst/>
        </a:prstGeom>
        <a:solidFill>
          <a:schemeClr val="accent3">
            <a:shade val="80000"/>
            <a:hueOff val="0"/>
            <a:satOff val="0"/>
            <a:lumOff val="9546"/>
            <a:alphaOff val="0"/>
          </a:schemeClr>
        </a:solidFill>
        <a:ln w="12700" cap="flat" cmpd="sng" algn="ctr">
          <a:solidFill>
            <a:schemeClr val="accent3">
              <a:shade val="80000"/>
              <a:hueOff val="0"/>
              <a:satOff val="0"/>
              <a:lumOff val="95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CB3C4A-48F9-D849-AAD5-E9DA67B2AE91}">
      <dsp:nvSpPr>
        <dsp:cNvPr id="0" name=""/>
        <dsp:cNvSpPr/>
      </dsp:nvSpPr>
      <dsp:spPr>
        <a:xfrm>
          <a:off x="0" y="1227591"/>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I</a:t>
          </a:r>
          <a:r>
            <a:rPr lang="en-US" sz="5600" b="0" kern="1200" dirty="0"/>
            <a:t>nflict G.B.H.</a:t>
          </a:r>
        </a:p>
      </dsp:txBody>
      <dsp:txXfrm>
        <a:off x="0" y="1227591"/>
        <a:ext cx="8128000" cy="1225793"/>
      </dsp:txXfrm>
    </dsp:sp>
    <dsp:sp modelId="{140E9B4E-F974-0E4A-8530-71A12182DD23}">
      <dsp:nvSpPr>
        <dsp:cNvPr id="0" name=""/>
        <dsp:cNvSpPr/>
      </dsp:nvSpPr>
      <dsp:spPr>
        <a:xfrm>
          <a:off x="0" y="2453384"/>
          <a:ext cx="8128000" cy="0"/>
        </a:xfrm>
        <a:prstGeom prst="line">
          <a:avLst/>
        </a:prstGeom>
        <a:solidFill>
          <a:schemeClr val="accent3">
            <a:shade val="80000"/>
            <a:hueOff val="0"/>
            <a:satOff val="0"/>
            <a:lumOff val="19092"/>
            <a:alphaOff val="0"/>
          </a:schemeClr>
        </a:solidFill>
        <a:ln w="12700" cap="flat" cmpd="sng" algn="ctr">
          <a:solidFill>
            <a:schemeClr val="accent3">
              <a:shade val="80000"/>
              <a:hueOff val="0"/>
              <a:satOff val="0"/>
              <a:lumOff val="190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9CAA40-3F08-5F4C-899C-3999AF249FB9}">
      <dsp:nvSpPr>
        <dsp:cNvPr id="0" name=""/>
        <dsp:cNvSpPr/>
      </dsp:nvSpPr>
      <dsp:spPr>
        <a:xfrm>
          <a:off x="0" y="2453384"/>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D</a:t>
          </a:r>
          <a:r>
            <a:rPr lang="en-US" sz="5600" b="0" kern="1200" dirty="0"/>
            <a:t>amage</a:t>
          </a:r>
        </a:p>
      </dsp:txBody>
      <dsp:txXfrm>
        <a:off x="0" y="2453384"/>
        <a:ext cx="8128000" cy="122579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B6A9D-9324-1449-8FD4-083D5BEDA63D}">
      <dsp:nvSpPr>
        <dsp:cNvPr id="0" name=""/>
        <dsp:cNvSpPr/>
      </dsp:nvSpPr>
      <dsp:spPr>
        <a:xfrm>
          <a:off x="0" y="463641"/>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 person is guilty of burglary if </a:t>
          </a:r>
          <a:r>
            <a:rPr lang="en-US" sz="2400" b="1" kern="1200" dirty="0">
              <a:solidFill>
                <a:srgbClr val="FF0000"/>
              </a:solidFill>
            </a:rPr>
            <a:t>having </a:t>
          </a:r>
          <a:r>
            <a:rPr lang="en-US" sz="2400" b="1" i="1" kern="1200" dirty="0">
              <a:solidFill>
                <a:srgbClr val="FF0000"/>
              </a:solidFill>
            </a:rPr>
            <a:t>entered</a:t>
          </a:r>
          <a:r>
            <a:rPr lang="en-US" sz="2400" b="1" kern="1200" dirty="0">
              <a:solidFill>
                <a:srgbClr val="FF0000"/>
              </a:solidFill>
            </a:rPr>
            <a:t> </a:t>
          </a:r>
          <a:r>
            <a:rPr lang="en-US" sz="2400" kern="1200" dirty="0"/>
            <a:t>a </a:t>
          </a:r>
          <a:r>
            <a:rPr lang="en-US" sz="2400" b="1" i="1" kern="1200" dirty="0"/>
            <a:t>building or part of a building as a trespasser </a:t>
          </a:r>
          <a:r>
            <a:rPr lang="en-US" sz="2400" kern="1200" dirty="0"/>
            <a:t>he goes on to:</a:t>
          </a:r>
        </a:p>
      </dsp:txBody>
      <dsp:txXfrm>
        <a:off x="59399" y="523040"/>
        <a:ext cx="8915034" cy="1098002"/>
      </dsp:txXfrm>
    </dsp:sp>
    <dsp:sp modelId="{CFBF092D-E83F-9B43-9537-DEE051FC9EF4}">
      <dsp:nvSpPr>
        <dsp:cNvPr id="0" name=""/>
        <dsp:cNvSpPr/>
      </dsp:nvSpPr>
      <dsp:spPr>
        <a:xfrm>
          <a:off x="0" y="1867642"/>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dirty="0">
              <a:solidFill>
                <a:schemeClr val="accent6"/>
              </a:solidFill>
            </a:rPr>
            <a:t>S</a:t>
          </a:r>
          <a:r>
            <a:rPr lang="en-US" sz="2400" kern="1200" dirty="0">
              <a:solidFill>
                <a:srgbClr val="FF0000"/>
              </a:solidFill>
            </a:rPr>
            <a:t>teal</a:t>
          </a:r>
          <a:r>
            <a:rPr lang="en-US" sz="2400" kern="1200" dirty="0"/>
            <a:t> or </a:t>
          </a:r>
          <a:r>
            <a:rPr lang="en-US" sz="2400" kern="1200" dirty="0">
              <a:solidFill>
                <a:srgbClr val="FF0000"/>
              </a:solidFill>
            </a:rPr>
            <a:t>attempt</a:t>
          </a:r>
          <a:r>
            <a:rPr lang="en-US" sz="2400" kern="1200" dirty="0"/>
            <a:t> to steal anything therein </a:t>
          </a:r>
          <a:r>
            <a:rPr lang="en-US" sz="2400" b="1" i="1" kern="1200" dirty="0"/>
            <a:t>OR</a:t>
          </a:r>
        </a:p>
      </dsp:txBody>
      <dsp:txXfrm>
        <a:off x="59399" y="1927041"/>
        <a:ext cx="8915034" cy="1098002"/>
      </dsp:txXfrm>
    </dsp:sp>
    <dsp:sp modelId="{49B26948-C48E-8449-ABDA-40C92902A22E}">
      <dsp:nvSpPr>
        <dsp:cNvPr id="0" name=""/>
        <dsp:cNvSpPr/>
      </dsp:nvSpPr>
      <dsp:spPr>
        <a:xfrm>
          <a:off x="0" y="3271642"/>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dirty="0">
              <a:solidFill>
                <a:schemeClr val="accent6"/>
              </a:solidFill>
            </a:rPr>
            <a:t>I</a:t>
          </a:r>
          <a:r>
            <a:rPr lang="en-US" sz="2400" kern="1200" dirty="0">
              <a:solidFill>
                <a:srgbClr val="FF0000"/>
              </a:solidFill>
            </a:rPr>
            <a:t>nflict</a:t>
          </a:r>
          <a:r>
            <a:rPr lang="en-US" sz="2400" kern="1200" dirty="0"/>
            <a:t> or </a:t>
          </a:r>
          <a:r>
            <a:rPr lang="en-US" sz="2400" kern="1200" dirty="0">
              <a:solidFill>
                <a:srgbClr val="FF0000"/>
              </a:solidFill>
            </a:rPr>
            <a:t>attempt </a:t>
          </a:r>
          <a:r>
            <a:rPr lang="en-US" sz="2400" kern="1200" dirty="0"/>
            <a:t>to inflict </a:t>
          </a:r>
          <a:r>
            <a:rPr lang="en-US" sz="2400" kern="1200" dirty="0">
              <a:solidFill>
                <a:srgbClr val="FF0000"/>
              </a:solidFill>
            </a:rPr>
            <a:t>grievous bodily harm </a:t>
          </a:r>
          <a:r>
            <a:rPr lang="en-US" sz="2400" kern="1200" dirty="0"/>
            <a:t>on any person therein</a:t>
          </a:r>
        </a:p>
      </dsp:txBody>
      <dsp:txXfrm>
        <a:off x="59399" y="3331041"/>
        <a:ext cx="8915034" cy="10980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29FB4-07D4-4748-B09A-83B7A7E14FDA}">
      <dsp:nvSpPr>
        <dsp:cNvPr id="0" name=""/>
        <dsp:cNvSpPr/>
      </dsp:nvSpPr>
      <dsp:spPr>
        <a:xfrm>
          <a:off x="2055"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accent1"/>
              </a:solidFill>
            </a:rPr>
            <a:t>W</a:t>
          </a:r>
          <a:r>
            <a:rPr lang="en-US" sz="2400" kern="1200" dirty="0"/>
            <a:t>eapon of offence </a:t>
          </a:r>
          <a:r>
            <a:rPr lang="en-US" sz="2400" kern="1200" dirty="0">
              <a:solidFill>
                <a:schemeClr val="accent1"/>
              </a:solidFill>
            </a:rPr>
            <a:t>OR</a:t>
          </a:r>
        </a:p>
      </dsp:txBody>
      <dsp:txXfrm>
        <a:off x="2055" y="1397594"/>
        <a:ext cx="2154797" cy="1397594"/>
      </dsp:txXfrm>
    </dsp:sp>
    <dsp:sp modelId="{B3F8F109-0532-4F70-9D9F-E09EED2349D3}">
      <dsp:nvSpPr>
        <dsp:cNvPr id="0" name=""/>
        <dsp:cNvSpPr/>
      </dsp:nvSpPr>
      <dsp:spPr>
        <a:xfrm>
          <a:off x="172217" y="209639"/>
          <a:ext cx="1814474"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A083FD-357F-4E2C-BDF4-1B1DD2679FC7}">
      <dsp:nvSpPr>
        <dsp:cNvPr id="0" name=""/>
        <dsp:cNvSpPr/>
      </dsp:nvSpPr>
      <dsp:spPr>
        <a:xfrm>
          <a:off x="2221496"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I</a:t>
          </a:r>
          <a:r>
            <a:rPr lang="en-US" sz="2400" kern="1200" dirty="0"/>
            <a:t>mitation firearm </a:t>
          </a:r>
          <a:r>
            <a:rPr lang="en-US" sz="2400" kern="1200" dirty="0">
              <a:solidFill>
                <a:schemeClr val="accent1"/>
              </a:solidFill>
            </a:rPr>
            <a:t>OR</a:t>
          </a:r>
        </a:p>
      </dsp:txBody>
      <dsp:txXfrm>
        <a:off x="2221496" y="1397594"/>
        <a:ext cx="2154797" cy="1397594"/>
      </dsp:txXfrm>
    </dsp:sp>
    <dsp:sp modelId="{B0BD38C6-B220-4C25-8B9A-CA638F235C65}">
      <dsp:nvSpPr>
        <dsp:cNvPr id="0" name=""/>
        <dsp:cNvSpPr/>
      </dsp:nvSpPr>
      <dsp:spPr>
        <a:xfrm>
          <a:off x="2461020" y="209639"/>
          <a:ext cx="1675750"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6BCCAD-386E-493F-AA1D-75A70D722664}">
      <dsp:nvSpPr>
        <dsp:cNvPr id="0" name=""/>
        <dsp:cNvSpPr/>
      </dsp:nvSpPr>
      <dsp:spPr>
        <a:xfrm>
          <a:off x="4440937"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F</a:t>
          </a:r>
          <a:r>
            <a:rPr lang="en-US" sz="2400" kern="1200" dirty="0"/>
            <a:t>IREARM OR</a:t>
          </a:r>
        </a:p>
      </dsp:txBody>
      <dsp:txXfrm>
        <a:off x="4440937" y="1397594"/>
        <a:ext cx="2154797" cy="1397594"/>
      </dsp:txXfrm>
    </dsp:sp>
    <dsp:sp modelId="{9FD589FF-459B-4395-A330-3BF22C6D19DB}">
      <dsp:nvSpPr>
        <dsp:cNvPr id="0" name=""/>
        <dsp:cNvSpPr/>
      </dsp:nvSpPr>
      <dsp:spPr>
        <a:xfrm>
          <a:off x="4700403" y="209639"/>
          <a:ext cx="1635866"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F169CB-ABD4-426D-B2D4-CDE76EBE864E}">
      <dsp:nvSpPr>
        <dsp:cNvPr id="0" name=""/>
        <dsp:cNvSpPr/>
      </dsp:nvSpPr>
      <dsp:spPr>
        <a:xfrm>
          <a:off x="6660379"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E</a:t>
          </a:r>
          <a:r>
            <a:rPr lang="en-US" sz="2400" kern="1200" dirty="0"/>
            <a:t>xplosive</a:t>
          </a:r>
        </a:p>
      </dsp:txBody>
      <dsp:txXfrm>
        <a:off x="6660379" y="1397594"/>
        <a:ext cx="2154797" cy="1397594"/>
      </dsp:txXfrm>
    </dsp:sp>
    <dsp:sp modelId="{46CC6A4D-E9C1-4CDB-A467-2E5D35350CF3}">
      <dsp:nvSpPr>
        <dsp:cNvPr id="0" name=""/>
        <dsp:cNvSpPr/>
      </dsp:nvSpPr>
      <dsp:spPr>
        <a:xfrm>
          <a:off x="6915068" y="209639"/>
          <a:ext cx="1645418"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33FC9A-3076-4775-B646-32B740CFDE05}">
      <dsp:nvSpPr>
        <dsp:cNvPr id="0" name=""/>
        <dsp:cNvSpPr/>
      </dsp:nvSpPr>
      <dsp:spPr>
        <a:xfrm>
          <a:off x="352689" y="2795189"/>
          <a:ext cx="8111853" cy="524098"/>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BB1718-9BD1-4C7F-BBF6-74A8DAF171A0}">
      <dsp:nvSpPr>
        <dsp:cNvPr id="0" name=""/>
        <dsp:cNvSpPr/>
      </dsp:nvSpPr>
      <dsp:spPr>
        <a:xfrm>
          <a:off x="17218" y="3711"/>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A person commits robbery if they </a:t>
          </a:r>
          <a:r>
            <a:rPr lang="en-GB" sz="2400" b="1" i="1" u="sng" kern="1200" dirty="0"/>
            <a:t>steal</a:t>
          </a:r>
          <a:r>
            <a:rPr lang="en-GB" sz="2400" kern="1200" dirty="0"/>
            <a:t> &amp; </a:t>
          </a:r>
          <a:r>
            <a:rPr lang="en-GB" sz="2400" b="1" i="1" u="sng" kern="1200" dirty="0"/>
            <a:t>immediately before </a:t>
          </a:r>
          <a:r>
            <a:rPr lang="en-GB" sz="2400" kern="1200" dirty="0"/>
            <a:t>doing so or</a:t>
          </a:r>
        </a:p>
      </dsp:txBody>
      <dsp:txXfrm>
        <a:off x="53036" y="39529"/>
        <a:ext cx="5947939" cy="1151291"/>
      </dsp:txXfrm>
    </dsp:sp>
    <dsp:sp modelId="{9FCDB88B-D46B-4C16-A2D6-AABCCC76513F}">
      <dsp:nvSpPr>
        <dsp:cNvPr id="0" name=""/>
        <dsp:cNvSpPr/>
      </dsp:nvSpPr>
      <dsp:spPr>
        <a:xfrm rot="5400000">
          <a:off x="2797707" y="1257212"/>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1303072"/>
        <a:ext cx="330191" cy="321018"/>
      </dsp:txXfrm>
    </dsp:sp>
    <dsp:sp modelId="{E0F5532D-4B5E-4F39-B439-7185C2143849}">
      <dsp:nvSpPr>
        <dsp:cNvPr id="0" name=""/>
        <dsp:cNvSpPr/>
      </dsp:nvSpPr>
      <dsp:spPr>
        <a:xfrm>
          <a:off x="0" y="1838102"/>
          <a:ext cx="6054013" cy="70666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at the time </a:t>
          </a:r>
          <a:r>
            <a:rPr lang="en-GB" sz="2400" kern="1200" dirty="0"/>
            <a:t>of doing so &amp; </a:t>
          </a:r>
          <a:r>
            <a:rPr lang="en-GB" sz="2400" b="1" u="sng" kern="1200" dirty="0"/>
            <a:t>in order to do so</a:t>
          </a:r>
        </a:p>
      </dsp:txBody>
      <dsp:txXfrm>
        <a:off x="20698" y="1858800"/>
        <a:ext cx="6012617" cy="665272"/>
      </dsp:txXfrm>
    </dsp:sp>
    <dsp:sp modelId="{507E6DD8-A868-4656-AF1B-F8C5201EA5B7}">
      <dsp:nvSpPr>
        <dsp:cNvPr id="0" name=""/>
        <dsp:cNvSpPr/>
      </dsp:nvSpPr>
      <dsp:spPr>
        <a:xfrm rot="5400000">
          <a:off x="2797707" y="2575344"/>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2621204"/>
        <a:ext cx="330191" cy="321018"/>
      </dsp:txXfrm>
    </dsp:sp>
    <dsp:sp modelId="{4DCC8728-213B-4C6A-9E23-7CFC07D8C87F}">
      <dsp:nvSpPr>
        <dsp:cNvPr id="0" name=""/>
        <dsp:cNvSpPr/>
      </dsp:nvSpPr>
      <dsp:spPr>
        <a:xfrm>
          <a:off x="17218" y="3156235"/>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uses force </a:t>
          </a:r>
          <a:r>
            <a:rPr lang="en-GB" sz="2400" kern="1200" dirty="0"/>
            <a:t>on any person or </a:t>
          </a:r>
          <a:r>
            <a:rPr lang="en-GB" sz="2400" b="1" u="sng" kern="1200" dirty="0"/>
            <a:t>puts or seeks </a:t>
          </a:r>
          <a:r>
            <a:rPr lang="en-GB" sz="2400" kern="1200" dirty="0"/>
            <a:t>to put any person </a:t>
          </a:r>
          <a:r>
            <a:rPr lang="en-GB" sz="2400" b="1" i="1" u="sng" kern="1200" dirty="0"/>
            <a:t>in fear </a:t>
          </a:r>
          <a:r>
            <a:rPr lang="en-GB" sz="2400" kern="1200" dirty="0"/>
            <a:t>of being then &amp; there subjected to force</a:t>
          </a:r>
        </a:p>
      </dsp:txBody>
      <dsp:txXfrm>
        <a:off x="53036" y="3192053"/>
        <a:ext cx="5947939" cy="115129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09CB17-0012-C64F-859F-7B9F925FA21F}">
      <dsp:nvSpPr>
        <dsp:cNvPr id="0" name=""/>
        <dsp:cNvSpPr/>
      </dsp:nvSpPr>
      <dsp:spPr>
        <a:xfrm>
          <a:off x="0" y="2320"/>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DE17E3F-99BE-AC4A-9BB3-94799FEE8A31}">
      <dsp:nvSpPr>
        <dsp:cNvPr id="0" name=""/>
        <dsp:cNvSpPr/>
      </dsp:nvSpPr>
      <dsp:spPr>
        <a:xfrm>
          <a:off x="0" y="2320"/>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NO THEFT = NO ROBBERY!!! </a:t>
          </a:r>
        </a:p>
        <a:p>
          <a:pPr marL="0" lvl="0" indent="0" algn="l" defTabSz="1066800">
            <a:lnSpc>
              <a:spcPct val="90000"/>
            </a:lnSpc>
            <a:spcBef>
              <a:spcPct val="0"/>
            </a:spcBef>
            <a:spcAft>
              <a:spcPct val="35000"/>
            </a:spcAft>
            <a:buNone/>
          </a:pPr>
          <a:br>
            <a:rPr lang="en-GB" sz="2400" kern="1200" dirty="0"/>
          </a:br>
          <a:r>
            <a:rPr lang="en-GB" sz="2400" kern="1200" dirty="0"/>
            <a:t>You cannot fear for someone else’s safety – that is Blackmail</a:t>
          </a:r>
        </a:p>
      </dsp:txBody>
      <dsp:txXfrm>
        <a:off x="0" y="2320"/>
        <a:ext cx="7903790" cy="1582628"/>
      </dsp:txXfrm>
    </dsp:sp>
    <dsp:sp modelId="{A7A98C58-23D9-6B48-B267-15643398240E}">
      <dsp:nvSpPr>
        <dsp:cNvPr id="0" name=""/>
        <dsp:cNvSpPr/>
      </dsp:nvSpPr>
      <dsp:spPr>
        <a:xfrm>
          <a:off x="0" y="1584949"/>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37E3EF6-23EB-3A46-B70A-7D80BEEC9A41}">
      <dsp:nvSpPr>
        <dsp:cNvPr id="0" name=""/>
        <dsp:cNvSpPr/>
      </dsp:nvSpPr>
      <dsp:spPr>
        <a:xfrm>
          <a:off x="0" y="1584949"/>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 accused’s </a:t>
          </a:r>
          <a:r>
            <a:rPr lang="en-GB" sz="2400" b="1" i="1" u="none" kern="1200" dirty="0"/>
            <a:t>intention</a:t>
          </a:r>
          <a:r>
            <a:rPr lang="en-GB" sz="2400" kern="1200" dirty="0"/>
            <a:t> making the threat must be to put a person in </a:t>
          </a:r>
          <a:r>
            <a:rPr lang="en-GB" sz="2400" b="1" i="1" u="none" kern="1200" dirty="0"/>
            <a:t>fear of force being used against </a:t>
          </a:r>
          <a:r>
            <a:rPr lang="en-GB" sz="2400" b="1" i="1" u="sng" kern="1200" dirty="0"/>
            <a:t>them</a:t>
          </a:r>
          <a:br>
            <a:rPr lang="en-GB" sz="2400" b="1" i="1" u="sng" kern="1200" dirty="0"/>
          </a:br>
          <a:r>
            <a:rPr lang="en-GB" sz="2400" b="1" i="1" u="sng" kern="1200" dirty="0"/>
            <a:t> </a:t>
          </a:r>
          <a:br>
            <a:rPr lang="en-GB" sz="2400" b="1" i="1" u="sng" kern="1200" dirty="0"/>
          </a:br>
          <a:r>
            <a:rPr lang="en-GB" sz="2400" kern="1200" dirty="0"/>
            <a:t>(Interesting case law - R v Taylor 1996)</a:t>
          </a:r>
        </a:p>
      </dsp:txBody>
      <dsp:txXfrm>
        <a:off x="0" y="1584949"/>
        <a:ext cx="7903790" cy="1582628"/>
      </dsp:txXfrm>
    </dsp:sp>
    <dsp:sp modelId="{69A6B70A-6803-C84A-8C9B-DF3E788385CF}">
      <dsp:nvSpPr>
        <dsp:cNvPr id="0" name=""/>
        <dsp:cNvSpPr/>
      </dsp:nvSpPr>
      <dsp:spPr>
        <a:xfrm>
          <a:off x="0" y="3167578"/>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C8DB98E-EF26-3E46-9FAF-C40BA6AEE91E}">
      <dsp:nvSpPr>
        <dsp:cNvPr id="0" name=""/>
        <dsp:cNvSpPr/>
      </dsp:nvSpPr>
      <dsp:spPr>
        <a:xfrm>
          <a:off x="0" y="3167578"/>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br>
            <a:rPr lang="en-GB" sz="2400" kern="1200" dirty="0"/>
          </a:br>
          <a:r>
            <a:rPr lang="en-GB" sz="2400" kern="1200" dirty="0"/>
            <a:t>An </a:t>
          </a:r>
          <a:r>
            <a:rPr lang="en-GB" sz="2400" b="1" i="1" kern="1200" dirty="0"/>
            <a:t>intention</a:t>
          </a:r>
          <a:r>
            <a:rPr lang="en-GB" sz="2400" kern="1200" dirty="0"/>
            <a:t> to put the recipient of the threat in </a:t>
          </a:r>
          <a:r>
            <a:rPr lang="en-GB" sz="2400" b="1" i="1" kern="1200" dirty="0"/>
            <a:t>fear of force being used against </a:t>
          </a:r>
          <a:r>
            <a:rPr lang="en-GB" sz="2400" b="1" i="1" u="sng" kern="1200" dirty="0"/>
            <a:t>another</a:t>
          </a:r>
          <a:r>
            <a:rPr lang="en-GB" sz="2400" b="1" i="1" kern="1200" dirty="0"/>
            <a:t> is insufficient</a:t>
          </a:r>
          <a:r>
            <a:rPr lang="en-GB" sz="2400" kern="1200" dirty="0"/>
            <a:t>….= </a:t>
          </a:r>
          <a:r>
            <a:rPr lang="en-GB" sz="2400" b="1" kern="1200" dirty="0"/>
            <a:t>Blackmail</a:t>
          </a:r>
        </a:p>
      </dsp:txBody>
      <dsp:txXfrm>
        <a:off x="0" y="3167578"/>
        <a:ext cx="7903790" cy="158262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9C2494-AA93-8545-BA15-79BB0813333C}">
      <dsp:nvSpPr>
        <dsp:cNvPr id="0" name=""/>
        <dsp:cNvSpPr/>
      </dsp:nvSpPr>
      <dsp:spPr>
        <a:xfrm>
          <a:off x="0" y="3428051"/>
          <a:ext cx="8064896" cy="1125163"/>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It would however amount to an </a:t>
          </a:r>
          <a:r>
            <a:rPr lang="en-GB" sz="2400" b="1" u="sng" kern="1200" dirty="0"/>
            <a:t>attempted robbery</a:t>
          </a:r>
        </a:p>
      </dsp:txBody>
      <dsp:txXfrm>
        <a:off x="0" y="3428051"/>
        <a:ext cx="8064896" cy="1125163"/>
      </dsp:txXfrm>
    </dsp:sp>
    <dsp:sp modelId="{8C7403E1-2600-BE4E-BD2B-EF7412F139DA}">
      <dsp:nvSpPr>
        <dsp:cNvPr id="0" name=""/>
        <dsp:cNvSpPr/>
      </dsp:nvSpPr>
      <dsp:spPr>
        <a:xfrm rot="10800000">
          <a:off x="0" y="1714428"/>
          <a:ext cx="8064896" cy="1730500"/>
        </a:xfrm>
        <a:prstGeom prst="upArrowCallou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Cannot be </a:t>
          </a:r>
          <a:r>
            <a:rPr lang="en-GB" sz="2400" b="1" i="1" kern="1200" dirty="0"/>
            <a:t>‘put in fear’ </a:t>
          </a:r>
          <a:r>
            <a:rPr lang="en-GB" sz="2400" b="0" i="0" kern="1200" dirty="0"/>
            <a:t>and therefore not be possible </a:t>
          </a:r>
          <a:r>
            <a:rPr lang="en-GB" sz="2400" i="0" kern="1200" dirty="0"/>
            <a:t>to </a:t>
          </a:r>
          <a:r>
            <a:rPr lang="en-GB" sz="2400" b="1" i="1" kern="1200" dirty="0"/>
            <a:t>‘seek to put’ </a:t>
          </a:r>
          <a:r>
            <a:rPr lang="en-GB" sz="2400" kern="1200" dirty="0"/>
            <a:t>such a child in fear =  N</a:t>
          </a:r>
          <a:r>
            <a:rPr lang="en-GB" sz="2400" b="1" i="0" u="sng" kern="1200" dirty="0"/>
            <a:t>ot</a:t>
          </a:r>
          <a:r>
            <a:rPr lang="en-GB" sz="2400" b="1" i="0" kern="1200" dirty="0"/>
            <a:t> robbery</a:t>
          </a:r>
        </a:p>
      </dsp:txBody>
      <dsp:txXfrm rot="10800000">
        <a:off x="0" y="1714428"/>
        <a:ext cx="8064896" cy="1124427"/>
      </dsp:txXfrm>
    </dsp:sp>
    <dsp:sp modelId="{C21B82E0-5E95-AB47-A1C2-A8F2C3C31F1A}">
      <dsp:nvSpPr>
        <dsp:cNvPr id="0" name=""/>
        <dsp:cNvSpPr/>
      </dsp:nvSpPr>
      <dsp:spPr>
        <a:xfrm rot="10800000">
          <a:off x="0" y="804"/>
          <a:ext cx="8064896" cy="1730500"/>
        </a:xfrm>
        <a:prstGeom prst="upArrowCallou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u="sng" kern="1200" dirty="0"/>
            <a:t>A baby </a:t>
          </a:r>
          <a:r>
            <a:rPr lang="en-GB" sz="2400" kern="1200" dirty="0"/>
            <a:t>or a </a:t>
          </a:r>
          <a:r>
            <a:rPr lang="en-GB" sz="2400" u="sng" kern="1200" dirty="0"/>
            <a:t>very young child </a:t>
          </a:r>
          <a:r>
            <a:rPr lang="en-GB" sz="2400" kern="1200" dirty="0"/>
            <a:t>may be </a:t>
          </a:r>
          <a:r>
            <a:rPr lang="en-GB" sz="2400" b="1" i="1" kern="1200" dirty="0"/>
            <a:t>too young to be ‘put in fear’ </a:t>
          </a:r>
          <a:r>
            <a:rPr lang="en-GB" sz="2400" b="0" i="0" kern="1200" dirty="0"/>
            <a:t>(Too young to understand) </a:t>
          </a:r>
        </a:p>
      </dsp:txBody>
      <dsp:txXfrm rot="10800000">
        <a:off x="0" y="804"/>
        <a:ext cx="8064896" cy="112442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9E6948-73F3-044C-B7A8-FFFD18E210E6}" type="datetimeFigureOut">
              <a:rPr lang="en-US" smtClean="0"/>
              <a:t>2/20/2023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8480FC-01CF-C24A-A051-142A1421AD92}" type="slidenum">
              <a:rPr lang="en-US" smtClean="0"/>
              <a:t>‹#›</a:t>
            </a:fld>
            <a:endParaRPr lang="en-US"/>
          </a:p>
        </p:txBody>
      </p:sp>
    </p:spTree>
    <p:extLst>
      <p:ext uri="{BB962C8B-B14F-4D97-AF65-F5344CB8AC3E}">
        <p14:creationId xmlns:p14="http://schemas.microsoft.com/office/powerpoint/2010/main" val="34141373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endParaRPr lang="en-GB" altLang="en-US" dirty="0">
              <a:latin typeface="Arial" charset="0"/>
            </a:endParaRP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30</a:t>
            </a:fld>
            <a:endParaRPr lang="en-US"/>
          </a:p>
        </p:txBody>
      </p:sp>
    </p:spTree>
    <p:extLst>
      <p:ext uri="{BB962C8B-B14F-4D97-AF65-F5344CB8AC3E}">
        <p14:creationId xmlns:p14="http://schemas.microsoft.com/office/powerpoint/2010/main" val="12804009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09600" y="347663"/>
            <a:ext cx="5486400" cy="3086100"/>
          </a:xfrm>
        </p:spPr>
      </p:sp>
      <p:sp>
        <p:nvSpPr>
          <p:cNvPr id="3" name="Notes Placeholder 2"/>
          <p:cNvSpPr>
            <a:spLocks noGrp="1"/>
          </p:cNvSpPr>
          <p:nvPr>
            <p:ph type="body" idx="1"/>
          </p:nvPr>
        </p:nvSpPr>
        <p:spPr>
          <a:xfrm>
            <a:off x="609600" y="3812722"/>
            <a:ext cx="5486400" cy="3600450"/>
          </a:xfrm>
        </p:spPr>
        <p:txBody>
          <a:bodyPr/>
          <a:lstStyle/>
          <a:p>
            <a:pPr>
              <a:lnSpc>
                <a:spcPct val="100000"/>
              </a:lnSpc>
              <a:defRPr/>
            </a:pPr>
            <a:endParaRPr lang="en-GB" altLang="en-US" sz="1100"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28811478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3" name="Notes Placeholder 2"/>
          <p:cNvSpPr>
            <a:spLocks noGrp="1"/>
          </p:cNvSpPr>
          <p:nvPr>
            <p:ph type="body" idx="1"/>
          </p:nvPr>
        </p:nvSpPr>
        <p:spPr>
          <a:xfrm>
            <a:off x="751114" y="2201635"/>
            <a:ext cx="5486400" cy="6615794"/>
          </a:xfrm>
        </p:spPr>
        <p:txBody>
          <a:bodyPr/>
          <a:lstStyle/>
          <a:p>
            <a:endParaRPr lang="en-GB" sz="11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8096141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
        <p:nvSpPr>
          <p:cNvPr id="5" name="Notes Placeholder 4"/>
          <p:cNvSpPr>
            <a:spLocks noGrp="1"/>
          </p:cNvSpPr>
          <p:nvPr>
            <p:ph type="body" sz="quarter" idx="11"/>
          </p:nvPr>
        </p:nvSpPr>
        <p:spPr>
          <a:xfrm>
            <a:off x="685800" y="2178050"/>
            <a:ext cx="5486400" cy="4019550"/>
          </a:xfrm>
        </p:spPr>
        <p:txBody>
          <a:bodyPr/>
          <a:lstStyle/>
          <a:p>
            <a:pPr>
              <a:spcAft>
                <a:spcPts val="1800"/>
              </a:spcAft>
            </a:pPr>
            <a:endParaRPr lang="en-GB" altLang="en-US" dirty="0">
              <a:latin typeface="Arial" panose="020B0604020202020204" pitchFamily="34" charset="0"/>
            </a:endParaRPr>
          </a:p>
          <a:p>
            <a:endParaRPr lang="en-GB" dirty="0"/>
          </a:p>
        </p:txBody>
      </p:sp>
    </p:spTree>
    <p:extLst>
      <p:ext uri="{BB962C8B-B14F-4D97-AF65-F5344CB8AC3E}">
        <p14:creationId xmlns:p14="http://schemas.microsoft.com/office/powerpoint/2010/main" val="21283558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
        <p:nvSpPr>
          <p:cNvPr id="5" name="Notes Placeholder 4"/>
          <p:cNvSpPr>
            <a:spLocks noGrp="1"/>
          </p:cNvSpPr>
          <p:nvPr>
            <p:ph type="body" sz="quarter" idx="11"/>
          </p:nvPr>
        </p:nvSpPr>
        <p:spPr>
          <a:xfrm>
            <a:off x="609600" y="1968500"/>
            <a:ext cx="5486400" cy="6477000"/>
          </a:xfrm>
        </p:spPr>
        <p:txBody>
          <a:bodyPr/>
          <a:lstStyle/>
          <a:p>
            <a:endParaRPr lang="en-GB" dirty="0"/>
          </a:p>
          <a:p>
            <a:endParaRPr lang="en-GB" altLang="en-US" dirty="0"/>
          </a:p>
          <a:p>
            <a:r>
              <a:rPr lang="en-GB" altLang="en-US" dirty="0"/>
              <a:t>l</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7815892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
        <p:nvSpPr>
          <p:cNvPr id="5" name="Notes Placeholder 4"/>
          <p:cNvSpPr>
            <a:spLocks noGrp="1"/>
          </p:cNvSpPr>
          <p:nvPr>
            <p:ph type="body" sz="quarter" idx="11"/>
          </p:nvPr>
        </p:nvSpPr>
        <p:spPr>
          <a:xfrm>
            <a:off x="628650" y="2070100"/>
            <a:ext cx="5486400" cy="5391150"/>
          </a:xfrm>
        </p:spPr>
        <p:txBody>
          <a:bodyPr/>
          <a:lstStyle/>
          <a:p>
            <a:endParaRPr lang="en-GB" dirty="0"/>
          </a:p>
        </p:txBody>
      </p:sp>
    </p:spTree>
    <p:extLst>
      <p:ext uri="{BB962C8B-B14F-4D97-AF65-F5344CB8AC3E}">
        <p14:creationId xmlns:p14="http://schemas.microsoft.com/office/powerpoint/2010/main" val="37332846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36</a:t>
            </a:fld>
            <a:endParaRPr lang="en-GB"/>
          </a:p>
        </p:txBody>
      </p:sp>
      <p:sp>
        <p:nvSpPr>
          <p:cNvPr id="5" name="Notes Placeholder 4"/>
          <p:cNvSpPr>
            <a:spLocks noGrp="1"/>
          </p:cNvSpPr>
          <p:nvPr>
            <p:ph type="body" sz="quarter" idx="11"/>
          </p:nvPr>
        </p:nvSpPr>
        <p:spPr>
          <a:xfrm>
            <a:off x="660400" y="2108200"/>
            <a:ext cx="5486400" cy="5651500"/>
          </a:xfrm>
        </p:spPr>
        <p:txBody>
          <a:bodyPr/>
          <a:lstStyle/>
          <a:p>
            <a:endParaRPr lang="en-GB" sz="1100" dirty="0">
              <a:latin typeface="Arial" panose="020B0604020202020204" pitchFamily="34" charset="0"/>
              <a:cs typeface="Arial" panose="020B0604020202020204" pitchFamily="34" charset="0"/>
            </a:endParaRPr>
          </a:p>
          <a:p>
            <a:endParaRPr lang="en-GB" dirty="0">
              <a:solidFill>
                <a:srgbClr val="0000FF"/>
              </a:solidFill>
              <a:latin typeface="Calibri" panose="020F0502020204030204" pitchFamily="34" charset="0"/>
            </a:endParaRPr>
          </a:p>
        </p:txBody>
      </p:sp>
    </p:spTree>
    <p:extLst>
      <p:ext uri="{BB962C8B-B14F-4D97-AF65-F5344CB8AC3E}">
        <p14:creationId xmlns:p14="http://schemas.microsoft.com/office/powerpoint/2010/main" val="19465221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37</a:t>
            </a:fld>
            <a:endParaRPr lang="en-GB"/>
          </a:p>
        </p:txBody>
      </p:sp>
      <p:sp>
        <p:nvSpPr>
          <p:cNvPr id="5" name="Notes Placeholder 4"/>
          <p:cNvSpPr>
            <a:spLocks noGrp="1"/>
          </p:cNvSpPr>
          <p:nvPr>
            <p:ph type="body" sz="quarter" idx="11"/>
          </p:nvPr>
        </p:nvSpPr>
        <p:spPr>
          <a:xfrm>
            <a:off x="590550" y="2108200"/>
            <a:ext cx="5486400" cy="3600450"/>
          </a:xfrm>
        </p:spPr>
        <p:txBody>
          <a:bodyPr/>
          <a:lstStyle/>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7866169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39</a:t>
            </a:fld>
            <a:endParaRPr lang="en-GB"/>
          </a:p>
        </p:txBody>
      </p:sp>
      <p:sp>
        <p:nvSpPr>
          <p:cNvPr id="5" name="Notes Placeholder 4"/>
          <p:cNvSpPr>
            <a:spLocks noGrp="1"/>
          </p:cNvSpPr>
          <p:nvPr>
            <p:ph type="body" sz="quarter" idx="11"/>
          </p:nvPr>
        </p:nvSpPr>
        <p:spPr>
          <a:xfrm>
            <a:off x="717550" y="2489200"/>
            <a:ext cx="5486400" cy="3600450"/>
          </a:xfrm>
        </p:spPr>
        <p:txBody>
          <a:bodyPr/>
          <a:lstStyle/>
          <a:p>
            <a:pPr>
              <a:defRPr/>
            </a:pPr>
            <a:r>
              <a:rPr lang="en-GB" sz="1100" dirty="0">
                <a:latin typeface="Arial" panose="020B0604020202020204" pitchFamily="34" charset="0"/>
                <a:cs typeface="Arial" panose="020B0604020202020204" pitchFamily="34" charset="0"/>
              </a:rPr>
              <a:t>Answer is </a:t>
            </a:r>
            <a:r>
              <a:rPr lang="en-GB" sz="1100" b="1" dirty="0">
                <a:solidFill>
                  <a:srgbClr val="FF0000"/>
                </a:solidFill>
                <a:latin typeface="Arial" panose="020B0604020202020204" pitchFamily="34" charset="0"/>
                <a:cs typeface="Arial" panose="020B0604020202020204" pitchFamily="34" charset="0"/>
              </a:rPr>
              <a:t>D</a:t>
            </a:r>
            <a:r>
              <a:rPr lang="en-GB" sz="1100" dirty="0">
                <a:latin typeface="Arial" panose="020B0604020202020204" pitchFamily="34" charset="0"/>
                <a:cs typeface="Arial" panose="020B0604020202020204" pitchFamily="34" charset="0"/>
              </a:rPr>
              <a:t> -Upon causing injury to the security guard.</a:t>
            </a:r>
          </a:p>
          <a:p>
            <a:endParaRPr lang="en-GB" b="1" dirty="0"/>
          </a:p>
          <a:p>
            <a:r>
              <a:rPr lang="en-GB" dirty="0"/>
              <a:t> </a:t>
            </a:r>
          </a:p>
          <a:p>
            <a:endParaRPr lang="en-GB" dirty="0"/>
          </a:p>
        </p:txBody>
      </p:sp>
    </p:spTree>
    <p:extLst>
      <p:ext uri="{BB962C8B-B14F-4D97-AF65-F5344CB8AC3E}">
        <p14:creationId xmlns:p14="http://schemas.microsoft.com/office/powerpoint/2010/main" val="7696423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40</a:t>
            </a:fld>
            <a:endParaRPr lang="en-GB"/>
          </a:p>
        </p:txBody>
      </p:sp>
      <p:sp>
        <p:nvSpPr>
          <p:cNvPr id="5" name="Notes Placeholder 4"/>
          <p:cNvSpPr>
            <a:spLocks noGrp="1"/>
          </p:cNvSpPr>
          <p:nvPr>
            <p:ph type="body" sz="quarter" idx="11"/>
          </p:nvPr>
        </p:nvSpPr>
        <p:spPr>
          <a:xfrm>
            <a:off x="628650" y="2387600"/>
            <a:ext cx="5486400" cy="3600450"/>
          </a:xfrm>
        </p:spPr>
        <p:txBody>
          <a:bodyPr/>
          <a:lstStyle/>
          <a:p>
            <a:r>
              <a:rPr lang="en-GB" sz="1100" dirty="0">
                <a:latin typeface="Arial" panose="020B0604020202020204" pitchFamily="34" charset="0"/>
                <a:cs typeface="Arial" panose="020B0604020202020204" pitchFamily="34" charset="0"/>
              </a:rPr>
              <a:t>Answer is </a:t>
            </a:r>
            <a:r>
              <a:rPr lang="en-GB" sz="1100" b="1" dirty="0">
                <a:solidFill>
                  <a:srgbClr val="FF0000"/>
                </a:solidFill>
                <a:latin typeface="Arial" panose="020B0604020202020204" pitchFamily="34" charset="0"/>
                <a:cs typeface="Arial" panose="020B0604020202020204" pitchFamily="34" charset="0"/>
              </a:rPr>
              <a:t>D</a:t>
            </a:r>
            <a:r>
              <a:rPr lang="en-GB" sz="1100" b="1" dirty="0">
                <a:latin typeface="Arial" panose="020B0604020202020204" pitchFamily="34" charset="0"/>
                <a:cs typeface="Arial" panose="020B0604020202020204" pitchFamily="34" charset="0"/>
              </a:rPr>
              <a:t> - </a:t>
            </a:r>
            <a:r>
              <a:rPr lang="en-GB" sz="1100" dirty="0">
                <a:latin typeface="Arial" panose="020B0604020202020204" pitchFamily="34" charset="0"/>
                <a:cs typeface="Arial" panose="020B0604020202020204" pitchFamily="34" charset="0"/>
              </a:rPr>
              <a:t>Neither.</a:t>
            </a:r>
          </a:p>
          <a:p>
            <a:endParaRPr lang="en-GB" dirty="0"/>
          </a:p>
        </p:txBody>
      </p:sp>
    </p:spTree>
    <p:extLst>
      <p:ext uri="{BB962C8B-B14F-4D97-AF65-F5344CB8AC3E}">
        <p14:creationId xmlns:p14="http://schemas.microsoft.com/office/powerpoint/2010/main" val="16639910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41</a:t>
            </a:fld>
            <a:endParaRPr lang="en-GB"/>
          </a:p>
        </p:txBody>
      </p:sp>
      <p:sp>
        <p:nvSpPr>
          <p:cNvPr id="5" name="Notes Placeholder 4"/>
          <p:cNvSpPr>
            <a:spLocks noGrp="1"/>
          </p:cNvSpPr>
          <p:nvPr>
            <p:ph type="body" sz="quarter" idx="11"/>
          </p:nvPr>
        </p:nvSpPr>
        <p:spPr>
          <a:xfrm>
            <a:off x="539750" y="2032000"/>
            <a:ext cx="5486400" cy="4959350"/>
          </a:xfrm>
        </p:spPr>
        <p:txBody>
          <a:bodyPr/>
          <a:lstStyle/>
          <a:p>
            <a:endParaRPr lang="en-GB" dirty="0"/>
          </a:p>
        </p:txBody>
      </p:sp>
    </p:spTree>
    <p:extLst>
      <p:ext uri="{BB962C8B-B14F-4D97-AF65-F5344CB8AC3E}">
        <p14:creationId xmlns:p14="http://schemas.microsoft.com/office/powerpoint/2010/main" val="32129221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42</a:t>
            </a:fld>
            <a:endParaRPr lang="en-GB"/>
          </a:p>
        </p:txBody>
      </p:sp>
    </p:spTree>
    <p:extLst>
      <p:ext uri="{BB962C8B-B14F-4D97-AF65-F5344CB8AC3E}">
        <p14:creationId xmlns:p14="http://schemas.microsoft.com/office/powerpoint/2010/main" val="29047787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43</a:t>
            </a:fld>
            <a:endParaRPr lang="en-GB"/>
          </a:p>
        </p:txBody>
      </p:sp>
    </p:spTree>
    <p:extLst>
      <p:ext uri="{BB962C8B-B14F-4D97-AF65-F5344CB8AC3E}">
        <p14:creationId xmlns:p14="http://schemas.microsoft.com/office/powerpoint/2010/main" val="35862206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44</a:t>
            </a:fld>
            <a:endParaRPr lang="en-US"/>
          </a:p>
        </p:txBody>
      </p:sp>
    </p:spTree>
    <p:extLst>
      <p:ext uri="{BB962C8B-B14F-4D97-AF65-F5344CB8AC3E}">
        <p14:creationId xmlns:p14="http://schemas.microsoft.com/office/powerpoint/2010/main" val="37798871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45</a:t>
            </a:fld>
            <a:endParaRPr lang="en-US"/>
          </a:p>
        </p:txBody>
      </p:sp>
    </p:spTree>
    <p:extLst>
      <p:ext uri="{BB962C8B-B14F-4D97-AF65-F5344CB8AC3E}">
        <p14:creationId xmlns:p14="http://schemas.microsoft.com/office/powerpoint/2010/main" val="1898819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46</a:t>
            </a:fld>
            <a:endParaRPr lang="en-GB"/>
          </a:p>
        </p:txBody>
      </p:sp>
    </p:spTree>
    <p:extLst>
      <p:ext uri="{BB962C8B-B14F-4D97-AF65-F5344CB8AC3E}">
        <p14:creationId xmlns:p14="http://schemas.microsoft.com/office/powerpoint/2010/main" val="3057538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altLang="en-US" sz="1100" kern="0" dirty="0">
                <a:solidFill>
                  <a:srgbClr val="002060"/>
                </a:solidFill>
                <a:latin typeface="Arial" panose="020B0604020202020204" pitchFamily="34" charset="0"/>
                <a:ea typeface="ＭＳ Ｐゴシック" pitchFamily="-112" charset="-128"/>
              </a:rPr>
              <a:t>No Theft = No Robbery</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47</a:t>
            </a:fld>
            <a:endParaRPr lang="en-GB"/>
          </a:p>
        </p:txBody>
      </p:sp>
    </p:spTree>
    <p:extLst>
      <p:ext uri="{BB962C8B-B14F-4D97-AF65-F5344CB8AC3E}">
        <p14:creationId xmlns:p14="http://schemas.microsoft.com/office/powerpoint/2010/main" val="764254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760A9-6A43-06E3-38B0-07EE1C42201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16AF10D-421C-00A5-591C-A8D0B8203A6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47B79C7-FF14-59ED-1EE6-ABA4376A51CC}"/>
              </a:ext>
            </a:extLst>
          </p:cNvPr>
          <p:cNvSpPr>
            <a:spLocks noGrp="1"/>
          </p:cNvSpPr>
          <p:nvPr>
            <p:ph type="dt" sz="half" idx="10"/>
          </p:nvPr>
        </p:nvSpPr>
        <p:spPr/>
        <p:txBody>
          <a:bodyPr/>
          <a:lstStyle/>
          <a:p>
            <a:fld id="{54B47F1A-26EA-F544-AD0F-2578FA965920}" type="datetimeFigureOut">
              <a:rPr lang="en-US" smtClean="0"/>
              <a:t>2/20/2023</a:t>
            </a:fld>
            <a:endParaRPr lang="en-US"/>
          </a:p>
        </p:txBody>
      </p:sp>
      <p:sp>
        <p:nvSpPr>
          <p:cNvPr id="5" name="Footer Placeholder 4">
            <a:extLst>
              <a:ext uri="{FF2B5EF4-FFF2-40B4-BE49-F238E27FC236}">
                <a16:creationId xmlns:a16="http://schemas.microsoft.com/office/drawing/2014/main" id="{0E6DDA47-30AD-DEBD-50F4-F4E01DEC3D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35D4F2-77AB-42CF-044E-A5A5997BCDFB}"/>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41912919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965A8-2365-9224-35C7-6C15B6B988C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2154942-B6D6-C078-53C8-2013ADE2538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FD62206-F86A-8E14-BFD3-FB88EF123C7A}"/>
              </a:ext>
            </a:extLst>
          </p:cNvPr>
          <p:cNvSpPr>
            <a:spLocks noGrp="1"/>
          </p:cNvSpPr>
          <p:nvPr>
            <p:ph type="dt" sz="half" idx="10"/>
          </p:nvPr>
        </p:nvSpPr>
        <p:spPr/>
        <p:txBody>
          <a:bodyPr/>
          <a:lstStyle/>
          <a:p>
            <a:fld id="{54B47F1A-26EA-F544-AD0F-2578FA965920}" type="datetimeFigureOut">
              <a:rPr lang="en-US" smtClean="0"/>
              <a:t>2/20/2023</a:t>
            </a:fld>
            <a:endParaRPr lang="en-US"/>
          </a:p>
        </p:txBody>
      </p:sp>
      <p:sp>
        <p:nvSpPr>
          <p:cNvPr id="5" name="Footer Placeholder 4">
            <a:extLst>
              <a:ext uri="{FF2B5EF4-FFF2-40B4-BE49-F238E27FC236}">
                <a16:creationId xmlns:a16="http://schemas.microsoft.com/office/drawing/2014/main" id="{11EC0625-51D7-ED3B-E10C-9E5715688D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5E7D5-AEF0-BC2A-EAE9-B4AF578E22CB}"/>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15164526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A60FB-D241-1D44-4EFD-D404AD51231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A3235A6-E964-B1B7-803D-A1794869E0A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9D939E0-9CB3-D31A-1FE5-A328DB8483F9}"/>
              </a:ext>
            </a:extLst>
          </p:cNvPr>
          <p:cNvSpPr>
            <a:spLocks noGrp="1"/>
          </p:cNvSpPr>
          <p:nvPr>
            <p:ph type="dt" sz="half" idx="10"/>
          </p:nvPr>
        </p:nvSpPr>
        <p:spPr/>
        <p:txBody>
          <a:bodyPr/>
          <a:lstStyle/>
          <a:p>
            <a:fld id="{54B47F1A-26EA-F544-AD0F-2578FA965920}" type="datetimeFigureOut">
              <a:rPr lang="en-US" smtClean="0"/>
              <a:t>2/20/2023</a:t>
            </a:fld>
            <a:endParaRPr lang="en-US"/>
          </a:p>
        </p:txBody>
      </p:sp>
      <p:sp>
        <p:nvSpPr>
          <p:cNvPr id="5" name="Footer Placeholder 4">
            <a:extLst>
              <a:ext uri="{FF2B5EF4-FFF2-40B4-BE49-F238E27FC236}">
                <a16:creationId xmlns:a16="http://schemas.microsoft.com/office/drawing/2014/main" id="{697F831A-F213-7B95-2689-F30441B59D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1FD18E-F6E9-375E-0C2E-C321B22370E3}"/>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3717226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157A2-C724-0A09-FAB6-E18A2FF1845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8D84B41-029E-7298-3399-AAEA26D598F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B562F47-F082-3E98-4AF6-0132BB449A7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6DED7EA-C90A-3C66-D7E4-976E958E51BC}"/>
              </a:ext>
            </a:extLst>
          </p:cNvPr>
          <p:cNvSpPr>
            <a:spLocks noGrp="1"/>
          </p:cNvSpPr>
          <p:nvPr>
            <p:ph type="dt" sz="half" idx="10"/>
          </p:nvPr>
        </p:nvSpPr>
        <p:spPr/>
        <p:txBody>
          <a:bodyPr/>
          <a:lstStyle/>
          <a:p>
            <a:fld id="{54B47F1A-26EA-F544-AD0F-2578FA965920}" type="datetimeFigureOut">
              <a:rPr lang="en-US" smtClean="0"/>
              <a:t>2/20/2023</a:t>
            </a:fld>
            <a:endParaRPr lang="en-US"/>
          </a:p>
        </p:txBody>
      </p:sp>
      <p:sp>
        <p:nvSpPr>
          <p:cNvPr id="6" name="Footer Placeholder 5">
            <a:extLst>
              <a:ext uri="{FF2B5EF4-FFF2-40B4-BE49-F238E27FC236}">
                <a16:creationId xmlns:a16="http://schemas.microsoft.com/office/drawing/2014/main" id="{D4F7A169-19E3-2D0E-E911-AA1673A7A67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C0BE769-E004-874B-4FCC-5DE70CB6FF99}"/>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3920486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DDFD1-B8D8-C934-7C05-E12283841B2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02CA4A3-F6C7-23FB-2C70-E90399CAC7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7C2180B-CE5E-9C78-E6A2-474A966D310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1155724-7D37-EDA5-F579-EAB7986A1A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29F2332-9AF9-8A2F-B116-35F207E89F3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D99B704-80D4-8C21-153E-55BE5616A153}"/>
              </a:ext>
            </a:extLst>
          </p:cNvPr>
          <p:cNvSpPr>
            <a:spLocks noGrp="1"/>
          </p:cNvSpPr>
          <p:nvPr>
            <p:ph type="dt" sz="half" idx="10"/>
          </p:nvPr>
        </p:nvSpPr>
        <p:spPr/>
        <p:txBody>
          <a:bodyPr/>
          <a:lstStyle/>
          <a:p>
            <a:fld id="{54B47F1A-26EA-F544-AD0F-2578FA965920}" type="datetimeFigureOut">
              <a:rPr lang="en-US" smtClean="0"/>
              <a:t>2/20/2023</a:t>
            </a:fld>
            <a:endParaRPr lang="en-US"/>
          </a:p>
        </p:txBody>
      </p:sp>
      <p:sp>
        <p:nvSpPr>
          <p:cNvPr id="8" name="Footer Placeholder 7">
            <a:extLst>
              <a:ext uri="{FF2B5EF4-FFF2-40B4-BE49-F238E27FC236}">
                <a16:creationId xmlns:a16="http://schemas.microsoft.com/office/drawing/2014/main" id="{D2448AD9-9FE7-34F9-B512-2C9EC4795F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91102B-E20C-31EE-FC2C-048D119B6D1C}"/>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3357598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AA4AD-BB16-B145-2707-FA60152298E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A9B33D0-42F0-E0CF-FFBD-465218A9E7A3}"/>
              </a:ext>
            </a:extLst>
          </p:cNvPr>
          <p:cNvSpPr>
            <a:spLocks noGrp="1"/>
          </p:cNvSpPr>
          <p:nvPr>
            <p:ph type="dt" sz="half" idx="10"/>
          </p:nvPr>
        </p:nvSpPr>
        <p:spPr/>
        <p:txBody>
          <a:bodyPr/>
          <a:lstStyle/>
          <a:p>
            <a:fld id="{54B47F1A-26EA-F544-AD0F-2578FA965920}" type="datetimeFigureOut">
              <a:rPr lang="en-US" smtClean="0"/>
              <a:t>2/20/2023</a:t>
            </a:fld>
            <a:endParaRPr lang="en-US"/>
          </a:p>
        </p:txBody>
      </p:sp>
      <p:sp>
        <p:nvSpPr>
          <p:cNvPr id="4" name="Footer Placeholder 3">
            <a:extLst>
              <a:ext uri="{FF2B5EF4-FFF2-40B4-BE49-F238E27FC236}">
                <a16:creationId xmlns:a16="http://schemas.microsoft.com/office/drawing/2014/main" id="{D6D06C76-DE50-53D0-015B-9F90918745F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B643DBA-EA22-271B-F742-1C8B6BD82FBF}"/>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24464531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50F6A8-38D5-0129-853A-2C255CE75E22}"/>
              </a:ext>
            </a:extLst>
          </p:cNvPr>
          <p:cNvSpPr>
            <a:spLocks noGrp="1"/>
          </p:cNvSpPr>
          <p:nvPr>
            <p:ph type="dt" sz="half" idx="10"/>
          </p:nvPr>
        </p:nvSpPr>
        <p:spPr/>
        <p:txBody>
          <a:bodyPr/>
          <a:lstStyle/>
          <a:p>
            <a:fld id="{54B47F1A-26EA-F544-AD0F-2578FA965920}" type="datetimeFigureOut">
              <a:rPr lang="en-US" smtClean="0"/>
              <a:t>2/20/2023</a:t>
            </a:fld>
            <a:endParaRPr lang="en-US"/>
          </a:p>
        </p:txBody>
      </p:sp>
      <p:sp>
        <p:nvSpPr>
          <p:cNvPr id="3" name="Footer Placeholder 2">
            <a:extLst>
              <a:ext uri="{FF2B5EF4-FFF2-40B4-BE49-F238E27FC236}">
                <a16:creationId xmlns:a16="http://schemas.microsoft.com/office/drawing/2014/main" id="{A4EC84CB-CE7D-5E51-7EBD-D58249FC58B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82D4927-A654-A345-4F9D-1EB905388D9B}"/>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2629849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486DC-74CB-6A3D-17A9-14867C4E4B2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7419BE9-0CCB-0CAD-8866-8F22420027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9B6BFBF-A001-67A1-2AD9-3F08FEC30E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EFAC309-AEB2-3760-BE06-09BDAD3BA4FE}"/>
              </a:ext>
            </a:extLst>
          </p:cNvPr>
          <p:cNvSpPr>
            <a:spLocks noGrp="1"/>
          </p:cNvSpPr>
          <p:nvPr>
            <p:ph type="dt" sz="half" idx="10"/>
          </p:nvPr>
        </p:nvSpPr>
        <p:spPr/>
        <p:txBody>
          <a:bodyPr/>
          <a:lstStyle/>
          <a:p>
            <a:fld id="{54B47F1A-26EA-F544-AD0F-2578FA965920}" type="datetimeFigureOut">
              <a:rPr lang="en-US" smtClean="0"/>
              <a:t>2/20/2023</a:t>
            </a:fld>
            <a:endParaRPr lang="en-US"/>
          </a:p>
        </p:txBody>
      </p:sp>
      <p:sp>
        <p:nvSpPr>
          <p:cNvPr id="6" name="Footer Placeholder 5">
            <a:extLst>
              <a:ext uri="{FF2B5EF4-FFF2-40B4-BE49-F238E27FC236}">
                <a16:creationId xmlns:a16="http://schemas.microsoft.com/office/drawing/2014/main" id="{243F1D07-317E-55FA-47E7-87E5604428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12DD48-9843-CAF5-5E5B-A6C696AE93B1}"/>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4059136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874DA-F1A3-4089-3578-1F82D27E66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01837CE-5557-47EC-DD30-EB2B0F7E3B6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E419541-E489-1838-76AF-3D62B0553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94B73B7-5D04-CB8F-8F54-B2F1AB0FD239}"/>
              </a:ext>
            </a:extLst>
          </p:cNvPr>
          <p:cNvSpPr>
            <a:spLocks noGrp="1"/>
          </p:cNvSpPr>
          <p:nvPr>
            <p:ph type="dt" sz="half" idx="10"/>
          </p:nvPr>
        </p:nvSpPr>
        <p:spPr/>
        <p:txBody>
          <a:bodyPr/>
          <a:lstStyle/>
          <a:p>
            <a:fld id="{54B47F1A-26EA-F544-AD0F-2578FA965920}" type="datetimeFigureOut">
              <a:rPr lang="en-US" smtClean="0"/>
              <a:t>2/20/2023</a:t>
            </a:fld>
            <a:endParaRPr lang="en-US"/>
          </a:p>
        </p:txBody>
      </p:sp>
      <p:sp>
        <p:nvSpPr>
          <p:cNvPr id="6" name="Footer Placeholder 5">
            <a:extLst>
              <a:ext uri="{FF2B5EF4-FFF2-40B4-BE49-F238E27FC236}">
                <a16:creationId xmlns:a16="http://schemas.microsoft.com/office/drawing/2014/main" id="{19298859-7980-9D06-F5BF-AE6CC05FB2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AD0C65-91A5-B440-A5B8-FD99234A0116}"/>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2811341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7B705-3A49-2936-43C6-211451A2098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3D5A78A-E0A4-A4D1-EEFE-9FD31A766C5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3E9D2C-EF73-113A-AF72-B915AB94E88C}"/>
              </a:ext>
            </a:extLst>
          </p:cNvPr>
          <p:cNvSpPr>
            <a:spLocks noGrp="1"/>
          </p:cNvSpPr>
          <p:nvPr>
            <p:ph type="dt" sz="half" idx="10"/>
          </p:nvPr>
        </p:nvSpPr>
        <p:spPr/>
        <p:txBody>
          <a:bodyPr/>
          <a:lstStyle/>
          <a:p>
            <a:fld id="{54B47F1A-26EA-F544-AD0F-2578FA965920}" type="datetimeFigureOut">
              <a:rPr lang="en-US" smtClean="0"/>
              <a:t>2/20/2023</a:t>
            </a:fld>
            <a:endParaRPr lang="en-US"/>
          </a:p>
        </p:txBody>
      </p:sp>
      <p:sp>
        <p:nvSpPr>
          <p:cNvPr id="5" name="Footer Placeholder 4">
            <a:extLst>
              <a:ext uri="{FF2B5EF4-FFF2-40B4-BE49-F238E27FC236}">
                <a16:creationId xmlns:a16="http://schemas.microsoft.com/office/drawing/2014/main" id="{4C58BADF-98C5-5AF4-48DC-A2783B48D1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0B0359-1F6B-5417-D4EB-77F86720BC41}"/>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3671993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1F5440-7BD5-D7FA-02CB-5A6BFE94F39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2C68D40-CC31-2033-8679-F0EBB4AA701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26F653-8261-4A8D-E9F3-98C22745233D}"/>
              </a:ext>
            </a:extLst>
          </p:cNvPr>
          <p:cNvSpPr>
            <a:spLocks noGrp="1"/>
          </p:cNvSpPr>
          <p:nvPr>
            <p:ph type="dt" sz="half" idx="10"/>
          </p:nvPr>
        </p:nvSpPr>
        <p:spPr/>
        <p:txBody>
          <a:bodyPr/>
          <a:lstStyle/>
          <a:p>
            <a:fld id="{54B47F1A-26EA-F544-AD0F-2578FA965920}" type="datetimeFigureOut">
              <a:rPr lang="en-US" smtClean="0"/>
              <a:t>2/20/2023</a:t>
            </a:fld>
            <a:endParaRPr lang="en-US"/>
          </a:p>
        </p:txBody>
      </p:sp>
      <p:sp>
        <p:nvSpPr>
          <p:cNvPr id="5" name="Footer Placeholder 4">
            <a:extLst>
              <a:ext uri="{FF2B5EF4-FFF2-40B4-BE49-F238E27FC236}">
                <a16:creationId xmlns:a16="http://schemas.microsoft.com/office/drawing/2014/main" id="{B0B39A1A-0701-A54C-7167-88B2A8C3B3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044930-C134-D8E0-E24A-FBA8B239EDE2}"/>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40940597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033A95-2095-31C6-2BED-6C2D03C7A0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EEADBA1-10D8-2345-F4FF-8838604B63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C8223C4-53A0-B499-CECE-8DD9F87BE4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4B47F1A-26EA-F544-AD0F-2578FA965920}" type="datetimeFigureOut">
              <a:rPr lang="en-US" smtClean="0"/>
              <a:t>2/20/2023</a:t>
            </a:fld>
            <a:endParaRPr lang="en-US"/>
          </a:p>
        </p:txBody>
      </p:sp>
      <p:sp>
        <p:nvSpPr>
          <p:cNvPr id="5" name="Footer Placeholder 4">
            <a:extLst>
              <a:ext uri="{FF2B5EF4-FFF2-40B4-BE49-F238E27FC236}">
                <a16:creationId xmlns:a16="http://schemas.microsoft.com/office/drawing/2014/main" id="{30361377-3442-A22B-CDC4-979F98644B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C145BEA-7978-2DDA-3A6F-9479A16612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F174E2-A2D0-FB4C-9C47-73DBA79B9721}" type="slidenum">
              <a:rPr lang="en-US" smtClean="0"/>
              <a:t>‹#›</a:t>
            </a:fld>
            <a:endParaRPr lang="en-US"/>
          </a:p>
        </p:txBody>
      </p:sp>
    </p:spTree>
    <p:extLst>
      <p:ext uri="{BB962C8B-B14F-4D97-AF65-F5344CB8AC3E}">
        <p14:creationId xmlns:p14="http://schemas.microsoft.com/office/powerpoint/2010/main" val="30158367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3.xml"/><Relationship Id="rId1" Type="http://schemas.openxmlformats.org/officeDocument/2006/relationships/tags" Target="../tags/tag2.xml"/><Relationship Id="rId5" Type="http://schemas.openxmlformats.org/officeDocument/2006/relationships/image" Target="../media/image5.jpe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5.xml"/><Relationship Id="rId1" Type="http://schemas.openxmlformats.org/officeDocument/2006/relationships/tags" Target="../tags/tag4.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fixGhSsfl-Y" TargetMode="External"/><Relationship Id="rId2" Type="http://schemas.openxmlformats.org/officeDocument/2006/relationships/slideLayout" Target="../slideLayouts/slideLayout2.xml"/><Relationship Id="rId1" Type="http://schemas.openxmlformats.org/officeDocument/2006/relationships/tags" Target="../tags/tag8.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jpeg"/><Relationship Id="rId7" Type="http://schemas.openxmlformats.org/officeDocument/2006/relationships/image" Target="../media/image21.png"/><Relationship Id="rId2" Type="http://schemas.openxmlformats.org/officeDocument/2006/relationships/slideLayout" Target="../slideLayouts/slideLayout2.xml"/><Relationship Id="rId1" Type="http://schemas.openxmlformats.org/officeDocument/2006/relationships/tags" Target="../tags/tag9.xml"/><Relationship Id="rId6" Type="http://schemas.openxmlformats.org/officeDocument/2006/relationships/image" Target="../media/image20.png"/><Relationship Id="rId5" Type="http://schemas.openxmlformats.org/officeDocument/2006/relationships/image" Target="../media/image19.png"/><Relationship Id="rId10" Type="http://schemas.openxmlformats.org/officeDocument/2006/relationships/image" Target="../media/image24.jpeg"/><Relationship Id="rId4" Type="http://schemas.openxmlformats.org/officeDocument/2006/relationships/image" Target="../media/image18.png"/><Relationship Id="rId9"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slideLayout" Target="../slideLayouts/slideLayout2.xml"/><Relationship Id="rId1" Type="http://schemas.openxmlformats.org/officeDocument/2006/relationships/tags" Target="../tags/tag10.xml"/><Relationship Id="rId5" Type="http://schemas.openxmlformats.org/officeDocument/2006/relationships/image" Target="../media/image27.png"/><Relationship Id="rId4" Type="http://schemas.openxmlformats.org/officeDocument/2006/relationships/image" Target="../media/image26.png"/></Relationships>
</file>

<file path=ppt/slides/_rels/slide1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1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20.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 Id="rId4" Type="http://schemas.openxmlformats.org/officeDocument/2006/relationships/image" Target="../media/image41.jpeg"/></Relationships>
</file>

<file path=ppt/slides/_rels/slide22.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dreamstime.com/register?jump_to=http://www.dreamstime.com/royalty-free-stock-image-blackberries-image10872446" TargetMode="External"/><Relationship Id="rId2" Type="http://schemas.openxmlformats.org/officeDocument/2006/relationships/image" Target="../media/image47.png"/><Relationship Id="rId1" Type="http://schemas.openxmlformats.org/officeDocument/2006/relationships/slideLayout" Target="../slideLayouts/slideLayout2.xml"/><Relationship Id="rId5" Type="http://schemas.openxmlformats.org/officeDocument/2006/relationships/image" Target="../media/image49.jpeg"/><Relationship Id="rId4" Type="http://schemas.openxmlformats.org/officeDocument/2006/relationships/image" Target="../media/image48.jpeg"/></Relationships>
</file>

<file path=ppt/slides/_rels/slide27.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9.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image" Target="../media/image53.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10" Type="http://schemas.openxmlformats.org/officeDocument/2006/relationships/image" Target="../media/image55.jpeg"/><Relationship Id="rId4" Type="http://schemas.openxmlformats.org/officeDocument/2006/relationships/diagramLayout" Target="../diagrams/layout3.xml"/><Relationship Id="rId9" Type="http://schemas.openxmlformats.org/officeDocument/2006/relationships/image" Target="../media/image54.jpeg"/></Relationships>
</file>

<file path=ppt/slides/_rels/slide32.xml.rels><?xml version="1.0" encoding="UTF-8" standalone="yes"?>
<Relationships xmlns="http://schemas.openxmlformats.org/package/2006/relationships"><Relationship Id="rId8" Type="http://schemas.openxmlformats.org/officeDocument/2006/relationships/image" Target="../media/image56.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10" Type="http://schemas.openxmlformats.org/officeDocument/2006/relationships/image" Target="../media/image58.jpeg"/><Relationship Id="rId4" Type="http://schemas.openxmlformats.org/officeDocument/2006/relationships/diagramLayout" Target="../diagrams/layout4.xml"/><Relationship Id="rId9" Type="http://schemas.openxmlformats.org/officeDocument/2006/relationships/image" Target="../media/image57.jpeg"/></Relationships>
</file>

<file path=ppt/slides/_rels/slide33.xml.rels><?xml version="1.0" encoding="UTF-8" standalone="yes"?>
<Relationships xmlns="http://schemas.openxmlformats.org/package/2006/relationships"><Relationship Id="rId8" Type="http://schemas.openxmlformats.org/officeDocument/2006/relationships/image" Target="../media/image59.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10" Type="http://schemas.openxmlformats.org/officeDocument/2006/relationships/image" Target="../media/image61.jpeg"/><Relationship Id="rId4" Type="http://schemas.openxmlformats.org/officeDocument/2006/relationships/diagramLayout" Target="../diagrams/layout5.xml"/><Relationship Id="rId9" Type="http://schemas.openxmlformats.org/officeDocument/2006/relationships/image" Target="../media/image60.jpeg"/></Relationships>
</file>

<file path=ppt/slides/_rels/slide34.xml.rels><?xml version="1.0" encoding="UTF-8" standalone="yes"?>
<Relationships xmlns="http://schemas.openxmlformats.org/package/2006/relationships"><Relationship Id="rId8" Type="http://schemas.openxmlformats.org/officeDocument/2006/relationships/image" Target="../media/image62.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10" Type="http://schemas.openxmlformats.org/officeDocument/2006/relationships/image" Target="../media/image64.jpeg"/><Relationship Id="rId4" Type="http://schemas.openxmlformats.org/officeDocument/2006/relationships/diagramLayout" Target="../diagrams/layout6.xml"/><Relationship Id="rId9" Type="http://schemas.openxmlformats.org/officeDocument/2006/relationships/image" Target="../media/image63.jpeg"/></Relationships>
</file>

<file path=ppt/slides/_rels/slide35.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65.png"/><Relationship Id="rId7" Type="http://schemas.openxmlformats.org/officeDocument/2006/relationships/diagramColors" Target="../diagrams/colors7.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66.png"/></Relationships>
</file>

<file path=ppt/slides/_rels/slide36.xml.rels><?xml version="1.0" encoding="UTF-8" standalone="yes"?>
<Relationships xmlns="http://schemas.openxmlformats.org/package/2006/relationships"><Relationship Id="rId8" Type="http://schemas.openxmlformats.org/officeDocument/2006/relationships/image" Target="../media/image67.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7.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10" Type="http://schemas.openxmlformats.org/officeDocument/2006/relationships/image" Target="../media/image70.jpeg"/><Relationship Id="rId4" Type="http://schemas.openxmlformats.org/officeDocument/2006/relationships/diagramLayout" Target="../diagrams/layout9.xml"/><Relationship Id="rId9" Type="http://schemas.openxmlformats.org/officeDocument/2006/relationships/image" Target="../media/image69.jpeg"/></Relationships>
</file>

<file path=ppt/slides/_rels/slide38.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75.jpeg"/></Relationships>
</file>

<file path=ppt/slides/_rels/slide41.xml.rels><?xml version="1.0" encoding="UTF-8" standalone="yes"?>
<Relationships xmlns="http://schemas.openxmlformats.org/package/2006/relationships"><Relationship Id="rId8" Type="http://schemas.openxmlformats.org/officeDocument/2006/relationships/image" Target="../media/image76.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10.xml"/><Relationship Id="rId11" Type="http://schemas.openxmlformats.org/officeDocument/2006/relationships/image" Target="../media/image79.jpeg"/><Relationship Id="rId5" Type="http://schemas.openxmlformats.org/officeDocument/2006/relationships/diagramQuickStyle" Target="../diagrams/quickStyle10.xml"/><Relationship Id="rId10" Type="http://schemas.openxmlformats.org/officeDocument/2006/relationships/image" Target="../media/image78.jpeg"/><Relationship Id="rId4" Type="http://schemas.openxmlformats.org/officeDocument/2006/relationships/diagramLayout" Target="../diagrams/layout10.xml"/><Relationship Id="rId9" Type="http://schemas.openxmlformats.org/officeDocument/2006/relationships/image" Target="../media/image77.jpeg"/></Relationships>
</file>

<file path=ppt/slides/_rels/slide42.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80.png"/><Relationship Id="rId7" Type="http://schemas.openxmlformats.org/officeDocument/2006/relationships/diagramColors" Target="../diagrams/colors11.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 Id="rId9" Type="http://schemas.openxmlformats.org/officeDocument/2006/relationships/image" Target="../media/image81.jpeg"/></Relationships>
</file>

<file path=ppt/slides/_rels/slide43.xml.rels><?xml version="1.0" encoding="UTF-8" standalone="yes"?>
<Relationships xmlns="http://schemas.openxmlformats.org/package/2006/relationships"><Relationship Id="rId8" Type="http://schemas.openxmlformats.org/officeDocument/2006/relationships/image" Target="../media/image82.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12.xml"/><Relationship Id="rId5" Type="http://schemas.openxmlformats.org/officeDocument/2006/relationships/diagramQuickStyle" Target="../diagrams/quickStyle12.xml"/><Relationship Id="rId10" Type="http://schemas.openxmlformats.org/officeDocument/2006/relationships/image" Target="../media/image84.png"/><Relationship Id="rId4" Type="http://schemas.openxmlformats.org/officeDocument/2006/relationships/diagramLayout" Target="../diagrams/layout12.xml"/><Relationship Id="rId9" Type="http://schemas.openxmlformats.org/officeDocument/2006/relationships/image" Target="../media/image83.png"/></Relationships>
</file>

<file path=ppt/slides/_rels/slide44.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8" Type="http://schemas.openxmlformats.org/officeDocument/2006/relationships/image" Target="../media/image87.jpe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 Id="rId9" Type="http://schemas.openxmlformats.org/officeDocument/2006/relationships/image" Target="../media/image88.png"/></Relationships>
</file>

<file path=ppt/slides/_rels/slide47.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90.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F4F77-3046-BD4E-7DB5-2872CC82B18F}"/>
              </a:ext>
            </a:extLst>
          </p:cNvPr>
          <p:cNvSpPr>
            <a:spLocks noGrp="1"/>
          </p:cNvSpPr>
          <p:nvPr>
            <p:ph type="ctrTitle"/>
          </p:nvPr>
        </p:nvSpPr>
        <p:spPr>
          <a:xfrm>
            <a:off x="287867" y="2759103"/>
            <a:ext cx="5225927" cy="2736815"/>
          </a:xfrm>
          <a:solidFill>
            <a:schemeClr val="accent2"/>
          </a:solidFill>
        </p:spPr>
        <p:txBody>
          <a:bodyPr>
            <a:normAutofit fontScale="90000"/>
          </a:bodyPr>
          <a:lstStyle/>
          <a:p>
            <a:br>
              <a:rPr lang="en-US" sz="5000" dirty="0"/>
            </a:br>
            <a:br>
              <a:rPr lang="en-US" sz="5000" dirty="0"/>
            </a:br>
            <a:r>
              <a:rPr lang="en-US" sz="5000" dirty="0"/>
              <a:t>Workshop 4</a:t>
            </a:r>
            <a:br>
              <a:rPr lang="en-US" sz="5000" dirty="0"/>
            </a:br>
            <a:br>
              <a:rPr lang="en-US" sz="5000" dirty="0"/>
            </a:br>
            <a:r>
              <a:rPr lang="en-US" sz="5000" dirty="0"/>
              <a:t>Theft, Burglary and Robbery  </a:t>
            </a:r>
          </a:p>
        </p:txBody>
      </p:sp>
      <p:pic>
        <p:nvPicPr>
          <p:cNvPr id="1026" name="Picture 2" descr="Simple things to protect against theft on the farm - Agriland.co.uk">
            <a:extLst>
              <a:ext uri="{FF2B5EF4-FFF2-40B4-BE49-F238E27FC236}">
                <a16:creationId xmlns:a16="http://schemas.microsoft.com/office/drawing/2014/main" id="{78BAB82E-9D98-610C-AA0A-7C18CCAC2AC7}"/>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16986" r="-2" b="-2"/>
          <a:stretch/>
        </p:blipFill>
        <p:spPr bwMode="auto">
          <a:xfrm>
            <a:off x="5800734" y="1057275"/>
            <a:ext cx="5917401" cy="47434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746E81F-6A11-A1A5-7F49-2ADD5DD9BD9A}"/>
              </a:ext>
            </a:extLst>
          </p:cNvPr>
          <p:cNvSpPr txBox="1"/>
          <p:nvPr/>
        </p:nvSpPr>
        <p:spPr>
          <a:xfrm>
            <a:off x="-226683" y="698306"/>
            <a:ext cx="6096000" cy="1569660"/>
          </a:xfrm>
          <a:prstGeom prst="rect">
            <a:avLst/>
          </a:prstGeom>
          <a:noFill/>
        </p:spPr>
        <p:txBody>
          <a:bodyPr wrap="square">
            <a:spAutoFit/>
          </a:bodyPr>
          <a:lstStyle/>
          <a:p>
            <a:pPr algn="ctr"/>
            <a:r>
              <a:rPr lang="en-US" sz="4800" u="sng" dirty="0"/>
              <a:t>BMPL5001 </a:t>
            </a:r>
            <a:br>
              <a:rPr lang="en-US" sz="4800" u="sng" dirty="0"/>
            </a:br>
            <a:r>
              <a:rPr lang="en-US" sz="4800" u="sng" dirty="0"/>
              <a:t>Operational Policing</a:t>
            </a:r>
          </a:p>
        </p:txBody>
      </p:sp>
    </p:spTree>
    <p:extLst>
      <p:ext uri="{BB962C8B-B14F-4D97-AF65-F5344CB8AC3E}">
        <p14:creationId xmlns:p14="http://schemas.microsoft.com/office/powerpoint/2010/main" val="12410655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B96442-DC07-0048-A4CA-F4B334F75005}"/>
              </a:ext>
            </a:extLst>
          </p:cNvPr>
          <p:cNvSpPr>
            <a:spLocks noGrp="1"/>
          </p:cNvSpPr>
          <p:nvPr>
            <p:ph type="title"/>
          </p:nvPr>
        </p:nvSpPr>
        <p:spPr>
          <a:xfrm>
            <a:off x="635000" y="640823"/>
            <a:ext cx="3418659" cy="5583148"/>
          </a:xfrm>
        </p:spPr>
        <p:txBody>
          <a:bodyPr anchor="ctr">
            <a:normAutofit/>
          </a:bodyPr>
          <a:lstStyle/>
          <a:p>
            <a:br>
              <a:rPr lang="en-US" sz="5400" dirty="0"/>
            </a:br>
            <a:r>
              <a:rPr lang="en-US" sz="5400" dirty="0"/>
              <a:t>Part 1:</a:t>
            </a:r>
            <a:br>
              <a:rPr lang="en-US" sz="5400" dirty="0"/>
            </a:br>
            <a:r>
              <a:rPr lang="en-US" sz="5400" dirty="0"/>
              <a:t>Aims and learning outcomes </a:t>
            </a:r>
          </a:p>
        </p:txBody>
      </p:sp>
      <p:sp>
        <p:nvSpPr>
          <p:cNvPr id="2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12C6773-78E4-4E39-A4F3-50D356DDBE26}"/>
              </a:ext>
            </a:extLst>
          </p:cNvPr>
          <p:cNvGraphicFramePr>
            <a:graphicFrameLocks noGrp="1"/>
          </p:cNvGraphicFramePr>
          <p:nvPr>
            <p:ph idx="1"/>
            <p:extLst>
              <p:ext uri="{D42A27DB-BD31-4B8C-83A1-F6EECF244321}">
                <p14:modId xmlns:p14="http://schemas.microsoft.com/office/powerpoint/2010/main" val="366123210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49415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4032D23-F0E4-3143-8D14-BEE1DC9609E3}"/>
              </a:ext>
            </a:extLst>
          </p:cNvPr>
          <p:cNvSpPr txBox="1"/>
          <p:nvPr/>
        </p:nvSpPr>
        <p:spPr>
          <a:xfrm>
            <a:off x="7085532" y="640080"/>
            <a:ext cx="4196932" cy="356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a:latin typeface="+mj-lt"/>
                <a:ea typeface="+mj-ea"/>
                <a:cs typeface="+mj-cs"/>
              </a:rPr>
              <a:t>Discuss:</a:t>
            </a:r>
          </a:p>
          <a:p>
            <a:pPr>
              <a:lnSpc>
                <a:spcPct val="90000"/>
              </a:lnSpc>
              <a:spcBef>
                <a:spcPct val="0"/>
              </a:spcBef>
              <a:spcAft>
                <a:spcPts val="600"/>
              </a:spcAft>
            </a:pPr>
            <a:r>
              <a:rPr lang="en-US" sz="5400">
                <a:latin typeface="+mj-lt"/>
                <a:ea typeface="+mj-ea"/>
                <a:cs typeface="+mj-cs"/>
              </a:rPr>
              <a:t>What’s theft?</a:t>
            </a:r>
          </a:p>
        </p:txBody>
      </p:sp>
      <p:pic>
        <p:nvPicPr>
          <p:cNvPr id="3074" name="Picture 2" descr="20 ways to stay safe and prevent theft while travelling » Fluent in 3 Months">
            <a:extLst>
              <a:ext uri="{FF2B5EF4-FFF2-40B4-BE49-F238E27FC236}">
                <a16:creationId xmlns:a16="http://schemas.microsoft.com/office/drawing/2014/main" id="{90E79CEC-A83C-EC46-9550-A5A157AF0D2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404" r="8744"/>
          <a:stretch/>
        </p:blipFill>
        <p:spPr bwMode="auto">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a:noFill/>
          <a:extLst>
            <a:ext uri="{909E8E84-426E-40DD-AFC4-6F175D3DCCD1}">
              <a14:hiddenFill xmlns:a14="http://schemas.microsoft.com/office/drawing/2010/main">
                <a:solidFill>
                  <a:srgbClr val="FFFFFF"/>
                </a:solidFill>
              </a14:hiddenFill>
            </a:ext>
          </a:extLst>
        </p:spPr>
      </p:pic>
      <p:sp>
        <p:nvSpPr>
          <p:cNvPr id="3081" name="sketchy line">
            <a:extLst>
              <a:ext uri="{FF2B5EF4-FFF2-40B4-BE49-F238E27FC236}">
                <a16:creationId xmlns:a16="http://schemas.microsoft.com/office/drawing/2014/main" id="{3F9B0603-37C5-4312-AE4D-A3D015475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532"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86212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F6B0F56-01E3-7E43-9822-D36847B773EF}"/>
              </a:ext>
            </a:extLst>
          </p:cNvPr>
          <p:cNvSpPr txBox="1"/>
          <p:nvPr>
            <p:custDataLst>
              <p:tags r:id="rId1"/>
            </p:custDataLst>
          </p:nvPr>
        </p:nvSpPr>
        <p:spPr>
          <a:xfrm>
            <a:off x="-69427" y="3171429"/>
            <a:ext cx="7649241" cy="2825496"/>
          </a:xfrm>
          <a:prstGeom prst="rect">
            <a:avLst/>
          </a:prstGeom>
        </p:spPr>
        <p:txBody>
          <a:bodyPr vert="horz" lIns="91440" tIns="45720" rIns="91440" bIns="45720" rtlCol="0">
            <a:noAutofit/>
          </a:bodyPr>
          <a:lstStyle/>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‘A person is guilty of theft if they </a:t>
            </a:r>
            <a:endParaRPr lang="en-US" altLang="en-US" sz="2400" dirty="0"/>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dishonestly appropriates property</a:t>
            </a:r>
            <a:r>
              <a:rPr kumimoji="0" lang="en-US" altLang="en-US" sz="2400" b="1" i="0" u="sng" strike="noStrike" cap="none" spc="0" normalizeH="0" noProof="0" dirty="0">
                <a:ln>
                  <a:noFill/>
                </a:ln>
                <a:effectLst/>
                <a:uLnTx/>
                <a:uFillTx/>
              </a:rPr>
              <a:t> </a:t>
            </a:r>
            <a:r>
              <a:rPr kumimoji="0" lang="en-US" altLang="en-US" sz="2400" b="1" i="0" u="sng" strike="noStrike" cap="none" spc="0" normalizeH="0" baseline="0" noProof="0" dirty="0">
                <a:ln>
                  <a:noFill/>
                </a:ln>
                <a:effectLst/>
                <a:uLnTx/>
                <a:uFillTx/>
              </a:rPr>
              <a:t>belonging to another </a:t>
            </a:r>
          </a:p>
          <a:p>
            <a:pPr marR="0" lvl="0" algn="ctr" fontAlgn="auto">
              <a:lnSpc>
                <a:spcPct val="90000"/>
              </a:lnSpc>
              <a:spcBef>
                <a:spcPts val="0"/>
              </a:spcBef>
              <a:spcAft>
                <a:spcPts val="2400"/>
              </a:spcAft>
              <a:buClrTx/>
              <a:buSzTx/>
              <a:tabLst/>
              <a:defRPr/>
            </a:pPr>
            <a:r>
              <a:rPr lang="en-US" altLang="en-US" sz="2400" dirty="0"/>
              <a:t>w</a:t>
            </a:r>
            <a:r>
              <a:rPr kumimoji="0" lang="en-US" altLang="en-US" sz="2400" b="0" i="0" u="none" strike="noStrike" cap="none" spc="0" normalizeH="0" baseline="0" noProof="0" dirty="0" err="1">
                <a:ln>
                  <a:noFill/>
                </a:ln>
                <a:effectLst/>
                <a:uLnTx/>
                <a:uFillTx/>
              </a:rPr>
              <a:t>ith</a:t>
            </a:r>
            <a:r>
              <a:rPr kumimoji="0" lang="en-US" altLang="en-US" sz="2400" b="0" i="0" u="none" strike="noStrike" cap="none" spc="0" normalizeH="0" noProof="0" dirty="0">
                <a:ln>
                  <a:noFill/>
                </a:ln>
                <a:effectLst/>
                <a:uLnTx/>
                <a:uFillTx/>
              </a:rPr>
              <a:t> </a:t>
            </a:r>
            <a:r>
              <a:rPr kumimoji="0" lang="en-US" altLang="en-US" sz="2400" b="0" i="0" u="none" strike="noStrike" cap="none" spc="0" normalizeH="0" baseline="0" noProof="0" dirty="0">
                <a:ln>
                  <a:noFill/>
                </a:ln>
                <a:effectLst/>
                <a:uLnTx/>
                <a:uFillTx/>
              </a:rPr>
              <a:t>the intention of </a:t>
            </a:r>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permanently depriving </a:t>
            </a:r>
          </a:p>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the other of it.’</a:t>
            </a:r>
          </a:p>
        </p:txBody>
      </p:sp>
      <p:pic>
        <p:nvPicPr>
          <p:cNvPr id="4098" name="Picture 2" descr="HOME - SAT-LAW">
            <a:extLst>
              <a:ext uri="{FF2B5EF4-FFF2-40B4-BE49-F238E27FC236}">
                <a16:creationId xmlns:a16="http://schemas.microsoft.com/office/drawing/2014/main" id="{E4AC716E-662B-C142-81F5-FB464FF3B6D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105" r="35568"/>
          <a:stretch/>
        </p:blipFill>
        <p:spPr bwMode="auto">
          <a:xfrm>
            <a:off x="7684007" y="603504"/>
            <a:ext cx="4050792" cy="5577840"/>
          </a:xfrm>
          <a:prstGeom prst="rect">
            <a:avLst/>
          </a:prstGeom>
          <a:noFill/>
          <a:extLst>
            <a:ext uri="{909E8E84-426E-40DD-AFC4-6F175D3DCCD1}">
              <a14:hiddenFill xmlns:a14="http://schemas.microsoft.com/office/drawing/2010/main">
                <a:solidFill>
                  <a:srgbClr val="FFFFFF"/>
                </a:solidFill>
              </a14:hiddenFill>
            </a:ext>
          </a:extLst>
        </p:spPr>
      </p:pic>
      <p:sp>
        <p:nvSpPr>
          <p:cNvPr id="3" name="Pentagon 2">
            <a:extLst>
              <a:ext uri="{FF2B5EF4-FFF2-40B4-BE49-F238E27FC236}">
                <a16:creationId xmlns:a16="http://schemas.microsoft.com/office/drawing/2014/main" id="{71AFD56A-725B-024E-B42F-5FF93D2CAE02}"/>
              </a:ext>
            </a:extLst>
          </p:cNvPr>
          <p:cNvSpPr/>
          <p:nvPr/>
        </p:nvSpPr>
        <p:spPr>
          <a:xfrm>
            <a:off x="306324" y="1053365"/>
            <a:ext cx="7169297" cy="1064699"/>
          </a:xfrm>
          <a:prstGeom prst="homePlat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21922C6-1D93-E84A-BB5B-2FDD3C4FE81C}"/>
              </a:ext>
            </a:extLst>
          </p:cNvPr>
          <p:cNvSpPr txBox="1"/>
          <p:nvPr/>
        </p:nvSpPr>
        <p:spPr>
          <a:xfrm>
            <a:off x="306324" y="455512"/>
            <a:ext cx="7071359" cy="1536192"/>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200" b="1" dirty="0">
                <a:solidFill>
                  <a:schemeClr val="bg1"/>
                </a:solidFill>
                <a:latin typeface="+mj-lt"/>
                <a:ea typeface="+mj-ea"/>
                <a:cs typeface="+mj-cs"/>
              </a:rPr>
              <a:t>Section 1 Theft Act 1968</a:t>
            </a:r>
          </a:p>
        </p:txBody>
      </p:sp>
    </p:spTree>
    <p:extLst>
      <p:ext uri="{BB962C8B-B14F-4D97-AF65-F5344CB8AC3E}">
        <p14:creationId xmlns:p14="http://schemas.microsoft.com/office/powerpoint/2010/main" val="440251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B7D2D2D-B7AC-EE4C-A409-363DAA887EB6}"/>
              </a:ext>
            </a:extLst>
          </p:cNvPr>
          <p:cNvSpPr txBox="1"/>
          <p:nvPr/>
        </p:nvSpPr>
        <p:spPr>
          <a:xfrm>
            <a:off x="2073289" y="241234"/>
            <a:ext cx="8045422" cy="646331"/>
          </a:xfrm>
          <a:prstGeom prst="rect">
            <a:avLst/>
          </a:prstGeom>
          <a:solidFill>
            <a:schemeClr val="accent6">
              <a:lumMod val="75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Points to Prove</a:t>
            </a:r>
          </a:p>
        </p:txBody>
      </p:sp>
      <p:sp>
        <p:nvSpPr>
          <p:cNvPr id="5" name="Rectangle 5">
            <a:extLst>
              <a:ext uri="{FF2B5EF4-FFF2-40B4-BE49-F238E27FC236}">
                <a16:creationId xmlns:a16="http://schemas.microsoft.com/office/drawing/2014/main" id="{36C1F588-AF4D-CC49-9901-7D391010CAB1}"/>
              </a:ext>
            </a:extLst>
          </p:cNvPr>
          <p:cNvSpPr txBox="1">
            <a:spLocks noChangeArrowheads="1"/>
          </p:cNvSpPr>
          <p:nvPr>
            <p:custDataLst>
              <p:tags r:id="rId1"/>
            </p:custDataLst>
          </p:nvPr>
        </p:nvSpPr>
        <p:spPr bwMode="auto">
          <a:xfrm>
            <a:off x="281651" y="1166017"/>
            <a:ext cx="5814349" cy="5223208"/>
          </a:xfrm>
          <a:prstGeom prst="rect">
            <a:avLst/>
          </a:prstGeom>
          <a:solidFill>
            <a:schemeClr val="accent6">
              <a:lumMod val="40000"/>
              <a:lumOff val="60000"/>
            </a:schemeClr>
          </a:solidFill>
          <a:ln>
            <a:no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endParaRPr lang="en-GB" altLang="en-US" sz="2800" kern="0" dirty="0">
              <a:solidFill>
                <a:srgbClr val="FFFFFF"/>
              </a:solidFill>
              <a:latin typeface="Comic Sans MS" pitchFamily="66" charset="0"/>
            </a:endParaRPr>
          </a:p>
          <a:p>
            <a:pPr algn="ctr" eaLnBrk="1" hangingPunct="1"/>
            <a:r>
              <a:rPr lang="en-GB" altLang="en-US" sz="2800" b="1" u="sng" kern="0" dirty="0">
                <a:solidFill>
                  <a:schemeClr val="bg1"/>
                </a:solidFill>
                <a:latin typeface="Verdana"/>
              </a:rPr>
              <a:t>ACTUS REUS</a:t>
            </a:r>
            <a:br>
              <a:rPr lang="en-GB" altLang="en-US" sz="2800" b="1" u="sng" kern="0" dirty="0">
                <a:solidFill>
                  <a:schemeClr val="bg1"/>
                </a:solidFill>
                <a:latin typeface="Verdana"/>
              </a:rPr>
            </a:br>
            <a:endParaRPr lang="en-GB" altLang="en-US" sz="2800" b="1" u="sng" kern="0" dirty="0">
              <a:solidFill>
                <a:schemeClr val="bg1"/>
              </a:solidFill>
              <a:latin typeface="Verdana"/>
            </a:endParaRPr>
          </a:p>
          <a:p>
            <a:pPr marL="457200" indent="-457200" algn="ctr" eaLnBrk="1" hangingPunct="1">
              <a:buFont typeface="Arial" panose="020B0604020202020204" pitchFamily="34" charset="0"/>
              <a:buChar char="•"/>
            </a:pPr>
            <a:r>
              <a:rPr lang="en-GB" altLang="en-US" sz="2800" kern="0" dirty="0">
                <a:solidFill>
                  <a:srgbClr val="000000"/>
                </a:solidFill>
                <a:latin typeface="Verdana"/>
              </a:rPr>
              <a:t>Appropriates</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Property</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Belonging to another</a:t>
            </a:r>
          </a:p>
          <a:p>
            <a:pPr algn="ctr" eaLnBrk="1" hangingPunct="1"/>
            <a:r>
              <a:rPr lang="en-GB" altLang="en-US" sz="2800" i="1" kern="0" dirty="0">
                <a:solidFill>
                  <a:srgbClr val="FF0000"/>
                </a:solidFill>
                <a:latin typeface="Verdana"/>
              </a:rPr>
              <a:t>(What they actually did)</a:t>
            </a:r>
          </a:p>
        </p:txBody>
      </p:sp>
      <p:sp>
        <p:nvSpPr>
          <p:cNvPr id="6" name="Rectangle 6">
            <a:extLst>
              <a:ext uri="{FF2B5EF4-FFF2-40B4-BE49-F238E27FC236}">
                <a16:creationId xmlns:a16="http://schemas.microsoft.com/office/drawing/2014/main" id="{1DECF39D-A2B5-C845-8E54-01F716DA705B}"/>
              </a:ext>
            </a:extLst>
          </p:cNvPr>
          <p:cNvSpPr txBox="1">
            <a:spLocks noChangeArrowheads="1"/>
          </p:cNvSpPr>
          <p:nvPr>
            <p:custDataLst>
              <p:tags r:id="rId2"/>
            </p:custDataLst>
          </p:nvPr>
        </p:nvSpPr>
        <p:spPr bwMode="auto">
          <a:xfrm>
            <a:off x="6389225" y="1166018"/>
            <a:ext cx="5521124" cy="5223207"/>
          </a:xfrm>
          <a:prstGeom prst="rect">
            <a:avLst/>
          </a:prstGeom>
          <a:solidFill>
            <a:schemeClr val="accent6">
              <a:lumMod val="40000"/>
              <a:lumOff val="60000"/>
            </a:schemeClr>
          </a:solidFill>
          <a:ln>
            <a:no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endParaRPr lang="en-GB" altLang="en-US" sz="2800" kern="0" dirty="0">
              <a:solidFill>
                <a:srgbClr val="FFFFFF"/>
              </a:solidFill>
              <a:latin typeface="Comic Sans MS" pitchFamily="66" charset="0"/>
            </a:endParaRPr>
          </a:p>
          <a:p>
            <a:pPr algn="ctr" eaLnBrk="1" hangingPunct="1"/>
            <a:r>
              <a:rPr lang="en-GB" altLang="en-US" sz="2800" b="1" u="sng" kern="0" dirty="0">
                <a:solidFill>
                  <a:schemeClr val="bg1"/>
                </a:solidFill>
                <a:latin typeface="Verdana"/>
              </a:rPr>
              <a:t>MENS REA</a:t>
            </a:r>
            <a:br>
              <a:rPr lang="en-GB" altLang="en-US" sz="2800" b="1" u="sng" kern="0" dirty="0">
                <a:solidFill>
                  <a:schemeClr val="bg1"/>
                </a:solidFill>
                <a:latin typeface="Verdana"/>
              </a:rPr>
            </a:br>
            <a:endParaRPr lang="en-GB" altLang="en-US" sz="2800" b="1" u="sng" kern="0" dirty="0">
              <a:solidFill>
                <a:schemeClr val="bg1"/>
              </a:solidFill>
              <a:latin typeface="Verdana"/>
            </a:endParaRPr>
          </a:p>
          <a:p>
            <a:pPr marL="457200" indent="-457200" algn="ctr" eaLnBrk="1" hangingPunct="1">
              <a:buFont typeface="Arial" panose="020B0604020202020204" pitchFamily="34" charset="0"/>
              <a:buChar char="•"/>
            </a:pPr>
            <a:r>
              <a:rPr lang="en-GB" altLang="en-US" sz="2800" kern="0" dirty="0">
                <a:solidFill>
                  <a:srgbClr val="000000"/>
                </a:solidFill>
                <a:latin typeface="Verdana"/>
              </a:rPr>
              <a:t>Dishonestly</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Intention to permanently deprive</a:t>
            </a:r>
          </a:p>
          <a:p>
            <a:pPr algn="ctr" eaLnBrk="1" hangingPunct="1"/>
            <a:r>
              <a:rPr lang="en-GB" altLang="en-US" sz="2800" i="1" kern="0" dirty="0">
                <a:solidFill>
                  <a:srgbClr val="FF0000"/>
                </a:solidFill>
                <a:latin typeface="Verdana"/>
              </a:rPr>
              <a:t>(Mental element)</a:t>
            </a:r>
          </a:p>
        </p:txBody>
      </p:sp>
      <p:pic>
        <p:nvPicPr>
          <p:cNvPr id="5122" name="Picture 2" descr="Do We Really Use Only 10 Percent of Our Brain? | Britannica">
            <a:extLst>
              <a:ext uri="{FF2B5EF4-FFF2-40B4-BE49-F238E27FC236}">
                <a16:creationId xmlns:a16="http://schemas.microsoft.com/office/drawing/2014/main" id="{B293F944-2FC2-4F4E-A81C-4ECD764597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06451" y="4922333"/>
            <a:ext cx="1912260" cy="1539297"/>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CEM Toolbox: Taking Action - Business 2 Community">
            <a:extLst>
              <a:ext uri="{FF2B5EF4-FFF2-40B4-BE49-F238E27FC236}">
                <a16:creationId xmlns:a16="http://schemas.microsoft.com/office/drawing/2014/main" id="{0CA12A1E-60D7-A146-8185-125C3806A09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73289" y="4863348"/>
            <a:ext cx="2212541" cy="16572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0479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358731C6-6110-3D4F-B59E-0CD1C64041E9}"/>
              </a:ext>
            </a:extLst>
          </p:cNvPr>
          <p:cNvSpPr/>
          <p:nvPr/>
        </p:nvSpPr>
        <p:spPr>
          <a:xfrm>
            <a:off x="294750" y="495556"/>
            <a:ext cx="7169297" cy="1064699"/>
          </a:xfrm>
          <a:prstGeom prst="homePlat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A1EFED-D7FF-D946-BBBD-96E74D54A498}"/>
              </a:ext>
            </a:extLst>
          </p:cNvPr>
          <p:cNvSpPr>
            <a:spLocks noGrp="1"/>
          </p:cNvSpPr>
          <p:nvPr>
            <p:ph type="title"/>
          </p:nvPr>
        </p:nvSpPr>
        <p:spPr>
          <a:xfrm>
            <a:off x="409936" y="365125"/>
            <a:ext cx="10515600" cy="1325563"/>
          </a:xfrm>
        </p:spPr>
        <p:txBody>
          <a:bodyPr/>
          <a:lstStyle/>
          <a:p>
            <a:r>
              <a:rPr lang="en-US" dirty="0">
                <a:solidFill>
                  <a:schemeClr val="bg1"/>
                </a:solidFill>
              </a:rPr>
              <a:t>Research Task </a:t>
            </a:r>
          </a:p>
        </p:txBody>
      </p:sp>
      <p:sp>
        <p:nvSpPr>
          <p:cNvPr id="4" name="Content Placeholder 3">
            <a:extLst>
              <a:ext uri="{FF2B5EF4-FFF2-40B4-BE49-F238E27FC236}">
                <a16:creationId xmlns:a16="http://schemas.microsoft.com/office/drawing/2014/main" id="{03B9EF7B-9BA1-8C46-9550-B9ADA72F1ABC}"/>
              </a:ext>
            </a:extLst>
          </p:cNvPr>
          <p:cNvSpPr txBox="1">
            <a:spLocks/>
          </p:cNvSpPr>
          <p:nvPr/>
        </p:nvSpPr>
        <p:spPr>
          <a:xfrm>
            <a:off x="409936" y="1812355"/>
            <a:ext cx="8581966" cy="4680520"/>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Research</a:t>
            </a:r>
            <a:r>
              <a:rPr kumimoji="0" lang="en-GB" altLang="en-US" sz="2800" b="0" i="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lang="en-GB" altLang="en-US" sz="2800" dirty="0">
                <a:solidFill>
                  <a:schemeClr val="tx1"/>
                </a:solidFill>
                <a:latin typeface="Arial" panose="020B0604020202020204" pitchFamily="34" charset="0"/>
                <a:cs typeface="Arial" panose="020B0604020202020204" pitchFamily="34" charset="0"/>
              </a:rPr>
              <a:t>the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point</a:t>
            </a:r>
            <a:r>
              <a:rPr kumimoji="0" lang="en-GB" altLang="en-US" sz="2800" b="0" i="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to prove’</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and present back to the class. </a:t>
            </a: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Group 1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dishonesty,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Group 2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appropriates,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chemeClr val="accent6">
                    <a:lumMod val="75000"/>
                  </a:schemeClr>
                </a:solidFill>
                <a:effectLst/>
                <a:uLnTx/>
                <a:uFillTx/>
                <a:latin typeface="Arial" panose="020B0604020202020204" pitchFamily="34" charset="0"/>
                <a:cs typeface="Arial" panose="020B0604020202020204" pitchFamily="34" charset="0"/>
              </a:rPr>
              <a:t>Group 3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property,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33CC"/>
                </a:solidFill>
                <a:effectLst/>
                <a:uLnTx/>
                <a:uFillTx/>
                <a:latin typeface="Arial" panose="020B0604020202020204" pitchFamily="34" charset="0"/>
                <a:cs typeface="Arial" panose="020B0604020202020204" pitchFamily="34" charset="0"/>
              </a:rPr>
              <a:t>Group 4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belonging to another,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3300"/>
                </a:solidFill>
                <a:effectLst/>
                <a:uLnTx/>
                <a:uFillTx/>
                <a:latin typeface="Arial" panose="020B0604020202020204" pitchFamily="34" charset="0"/>
                <a:cs typeface="Arial" panose="020B0604020202020204" pitchFamily="34" charset="0"/>
              </a:rPr>
              <a:t>Group 5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permanently deprive</a:t>
            </a:r>
            <a:endParaRPr kumimoji="0" lang="en-GB"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pic>
        <p:nvPicPr>
          <p:cNvPr id="6146" name="Picture 2" descr="Research Digest – November 2016">
            <a:extLst>
              <a:ext uri="{FF2B5EF4-FFF2-40B4-BE49-F238E27FC236}">
                <a16:creationId xmlns:a16="http://schemas.microsoft.com/office/drawing/2014/main" id="{0AAF9F16-622A-CA42-A564-586FA08396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3593" y="3845608"/>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The Theft Act 1968: Amazon.co.uk: Books">
            <a:extLst>
              <a:ext uri="{FF2B5EF4-FFF2-40B4-BE49-F238E27FC236}">
                <a16:creationId xmlns:a16="http://schemas.microsoft.com/office/drawing/2014/main" id="{CA5BD6A7-966A-2D45-8411-B08D529FA9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58257" y="2546430"/>
            <a:ext cx="2766080" cy="4156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4664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39AE32D-81CE-E443-99A7-DC43A9398CD1}"/>
              </a:ext>
            </a:extLst>
          </p:cNvPr>
          <p:cNvSpPr txBox="1"/>
          <p:nvPr/>
        </p:nvSpPr>
        <p:spPr>
          <a:xfrm>
            <a:off x="1774368" y="296396"/>
            <a:ext cx="8045422" cy="646331"/>
          </a:xfrm>
          <a:prstGeom prst="rect">
            <a:avLst/>
          </a:prstGeom>
          <a:solidFill>
            <a:schemeClr val="accent6">
              <a:lumMod val="75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Dishonesty</a:t>
            </a:r>
          </a:p>
        </p:txBody>
      </p:sp>
      <p:sp>
        <p:nvSpPr>
          <p:cNvPr id="5" name="Text Box 5">
            <a:extLst>
              <a:ext uri="{FF2B5EF4-FFF2-40B4-BE49-F238E27FC236}">
                <a16:creationId xmlns:a16="http://schemas.microsoft.com/office/drawing/2014/main" id="{274CC0E5-A2F1-A741-A93B-C9D671C95C74}"/>
              </a:ext>
            </a:extLst>
          </p:cNvPr>
          <p:cNvSpPr txBox="1">
            <a:spLocks noChangeArrowheads="1"/>
          </p:cNvSpPr>
          <p:nvPr/>
        </p:nvSpPr>
        <p:spPr bwMode="auto">
          <a:xfrm>
            <a:off x="324091" y="1206745"/>
            <a:ext cx="1116957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algn="ctr" defTabSz="457200" fontAlgn="auto">
              <a:spcBef>
                <a:spcPct val="50000"/>
              </a:spcBef>
              <a:spcAft>
                <a:spcPts val="0"/>
              </a:spcAft>
            </a:pPr>
            <a:r>
              <a:rPr lang="en-US" altLang="en-US" sz="2400" b="1" dirty="0">
                <a:cs typeface="Arial" panose="020B0604020202020204" pitchFamily="34" charset="0"/>
              </a:rPr>
              <a:t>A person’s appropriation of property </a:t>
            </a:r>
            <a:r>
              <a:rPr lang="en-US" altLang="en-US" sz="2400" b="1" u="sng" dirty="0">
                <a:solidFill>
                  <a:schemeClr val="accent6"/>
                </a:solidFill>
                <a:cs typeface="Arial" panose="020B0604020202020204" pitchFamily="34" charset="0"/>
              </a:rPr>
              <a:t>is not to be regarded as dishonest </a:t>
            </a:r>
            <a:br>
              <a:rPr lang="en-US" altLang="en-US" sz="2400" b="1" u="sng" dirty="0">
                <a:cs typeface="Arial" panose="020B0604020202020204" pitchFamily="34" charset="0"/>
              </a:rPr>
            </a:br>
            <a:r>
              <a:rPr lang="en-US" altLang="en-US" sz="2400" b="1" dirty="0">
                <a:cs typeface="Arial" panose="020B0604020202020204" pitchFamily="34" charset="0"/>
              </a:rPr>
              <a:t>if the following apply:</a:t>
            </a:r>
          </a:p>
        </p:txBody>
      </p:sp>
      <p:graphicFrame>
        <p:nvGraphicFramePr>
          <p:cNvPr id="2" name="Table 2">
            <a:extLst>
              <a:ext uri="{FF2B5EF4-FFF2-40B4-BE49-F238E27FC236}">
                <a16:creationId xmlns:a16="http://schemas.microsoft.com/office/drawing/2014/main" id="{896F2849-880D-AB41-A64B-2371D099538F}"/>
              </a:ext>
            </a:extLst>
          </p:cNvPr>
          <p:cNvGraphicFramePr>
            <a:graphicFrameLocks noGrp="1"/>
          </p:cNvGraphicFramePr>
          <p:nvPr/>
        </p:nvGraphicFramePr>
        <p:xfrm>
          <a:off x="579120" y="2301760"/>
          <a:ext cx="8625840" cy="3906000"/>
        </p:xfrm>
        <a:graphic>
          <a:graphicData uri="http://schemas.openxmlformats.org/drawingml/2006/table">
            <a:tbl>
              <a:tblPr firstRow="1" bandRow="1">
                <a:tableStyleId>{68D230F3-CF80-4859-8CE7-A43EE81993B5}</a:tableStyleId>
              </a:tblPr>
              <a:tblGrid>
                <a:gridCol w="4312920">
                  <a:extLst>
                    <a:ext uri="{9D8B030D-6E8A-4147-A177-3AD203B41FA5}">
                      <a16:colId xmlns:a16="http://schemas.microsoft.com/office/drawing/2014/main" val="93510690"/>
                    </a:ext>
                  </a:extLst>
                </a:gridCol>
                <a:gridCol w="4312920">
                  <a:extLst>
                    <a:ext uri="{9D8B030D-6E8A-4147-A177-3AD203B41FA5}">
                      <a16:colId xmlns:a16="http://schemas.microsoft.com/office/drawing/2014/main" val="534242064"/>
                    </a:ext>
                  </a:extLst>
                </a:gridCol>
              </a:tblGrid>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LAW</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b="0" dirty="0">
                          <a:solidFill>
                            <a:schemeClr val="tx1"/>
                          </a:solidFill>
                        </a:rPr>
                        <a:t>He believed he had a right in law to deprive the other of it for himself or another</a:t>
                      </a:r>
                    </a:p>
                    <a:p>
                      <a:pPr algn="ctr"/>
                      <a:endParaRPr lang="en-US" b="0" dirty="0">
                        <a:solidFill>
                          <a:schemeClr val="tx1"/>
                        </a:solidFill>
                      </a:endParaRPr>
                    </a:p>
                  </a:txBody>
                  <a:tcPr/>
                </a:tc>
                <a:extLst>
                  <a:ext uri="{0D108BD9-81ED-4DB2-BD59-A6C34878D82A}">
                    <a16:rowId xmlns:a16="http://schemas.microsoft.com/office/drawing/2014/main" val="2182528834"/>
                  </a:ext>
                </a:extLst>
              </a:tr>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CONSENT</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dirty="0">
                          <a:solidFill>
                            <a:schemeClr val="tx1"/>
                          </a:solidFill>
                        </a:rPr>
                        <a:t>He believed he would have the other’s consent if he knew of the appropriation and its circumstances</a:t>
                      </a:r>
                    </a:p>
                    <a:p>
                      <a:pPr algn="ctr"/>
                      <a:endParaRPr lang="en-US" dirty="0">
                        <a:solidFill>
                          <a:schemeClr val="tx1"/>
                        </a:solidFill>
                      </a:endParaRPr>
                    </a:p>
                  </a:txBody>
                  <a:tcPr/>
                </a:tc>
                <a:extLst>
                  <a:ext uri="{0D108BD9-81ED-4DB2-BD59-A6C34878D82A}">
                    <a16:rowId xmlns:a16="http://schemas.microsoft.com/office/drawing/2014/main" val="4149542955"/>
                  </a:ext>
                </a:extLst>
              </a:tr>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REASONABLE  STEPS</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dirty="0">
                          <a:solidFill>
                            <a:schemeClr val="tx1"/>
                          </a:solidFill>
                        </a:rPr>
                        <a:t>He believes that the person to whom it belongs, cannot be discovered by taking reasonable steps</a:t>
                      </a:r>
                    </a:p>
                    <a:p>
                      <a:pPr algn="ctr"/>
                      <a:endParaRPr lang="en-US" dirty="0">
                        <a:solidFill>
                          <a:schemeClr val="tx1"/>
                        </a:solidFill>
                      </a:endParaRPr>
                    </a:p>
                  </a:txBody>
                  <a:tcPr/>
                </a:tc>
                <a:extLst>
                  <a:ext uri="{0D108BD9-81ED-4DB2-BD59-A6C34878D82A}">
                    <a16:rowId xmlns:a16="http://schemas.microsoft.com/office/drawing/2014/main" val="2790810469"/>
                  </a:ext>
                </a:extLst>
              </a:tr>
            </a:tbl>
          </a:graphicData>
        </a:graphic>
      </p:graphicFrame>
      <p:pic>
        <p:nvPicPr>
          <p:cNvPr id="12" name="Picture 2" descr="Buy Greenworks 12 Amp 20-Inch 3-in-1Electric Corded Lawn Mower, 25022  Online in UK. B002ZVOLXE">
            <a:extLst>
              <a:ext uri="{FF2B5EF4-FFF2-40B4-BE49-F238E27FC236}">
                <a16:creationId xmlns:a16="http://schemas.microsoft.com/office/drawing/2014/main" id="{BAA2FD86-06D1-844E-956F-45F7B0107D4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70" r="4167" b="-1"/>
          <a:stretch/>
        </p:blipFill>
        <p:spPr bwMode="auto">
          <a:xfrm>
            <a:off x="9545541" y="2037742"/>
            <a:ext cx="1898244" cy="155170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57B8A9CE-F47F-7D41-AEB8-A206D23B4735}"/>
              </a:ext>
            </a:extLst>
          </p:cNvPr>
          <p:cNvPicPr>
            <a:picLocks noChangeAspect="1"/>
          </p:cNvPicPr>
          <p:nvPr>
            <p:custDataLst>
              <p:tags r:id="rId1"/>
            </p:custDataLst>
          </p:nvPr>
        </p:nvPicPr>
        <p:blipFill>
          <a:blip r:embed="rId5" cstate="print">
            <a:extLst>
              <a:ext uri="{28A0092B-C50C-407E-A947-70E740481C1C}">
                <a14:useLocalDpi xmlns:a14="http://schemas.microsoft.com/office/drawing/2010/main" val="0"/>
              </a:ext>
            </a:extLst>
          </a:blip>
          <a:stretch>
            <a:fillRect/>
          </a:stretch>
        </p:blipFill>
        <p:spPr>
          <a:xfrm>
            <a:off x="9426634" y="3540322"/>
            <a:ext cx="2407920" cy="1428876"/>
          </a:xfrm>
          <a:prstGeom prst="rect">
            <a:avLst/>
          </a:prstGeom>
          <a:ln>
            <a:noFill/>
          </a:ln>
          <a:effectLst>
            <a:softEdge rad="112500"/>
          </a:effectLst>
        </p:spPr>
      </p:pic>
      <p:pic>
        <p:nvPicPr>
          <p:cNvPr id="14" name="Picture 13">
            <a:extLst>
              <a:ext uri="{FF2B5EF4-FFF2-40B4-BE49-F238E27FC236}">
                <a16:creationId xmlns:a16="http://schemas.microsoft.com/office/drawing/2014/main" id="{93EE83E0-9276-9140-956F-163E51538C3A}"/>
              </a:ext>
            </a:extLst>
          </p:cNvPr>
          <p:cNvPicPr>
            <a:picLocks noChangeAspect="1"/>
          </p:cNvPicPr>
          <p:nvPr>
            <p:custDataLst>
              <p:tags r:id="rId2"/>
            </p:custDataLst>
          </p:nvPr>
        </p:nvPicPr>
        <p:blipFill>
          <a:blip r:embed="rId6" cstate="print">
            <a:extLst>
              <a:ext uri="{28A0092B-C50C-407E-A947-70E740481C1C}">
                <a14:useLocalDpi xmlns:a14="http://schemas.microsoft.com/office/drawing/2010/main" val="0"/>
              </a:ext>
            </a:extLst>
          </a:blip>
          <a:stretch>
            <a:fillRect/>
          </a:stretch>
        </p:blipFill>
        <p:spPr>
          <a:xfrm>
            <a:off x="9426635" y="4835236"/>
            <a:ext cx="2407919" cy="1842655"/>
          </a:xfrm>
          <a:prstGeom prst="rect">
            <a:avLst/>
          </a:prstGeom>
          <a:ln>
            <a:noFill/>
          </a:ln>
          <a:effectLst>
            <a:softEdge rad="112500"/>
          </a:effectLst>
        </p:spPr>
      </p:pic>
      <p:sp>
        <p:nvSpPr>
          <p:cNvPr id="3" name="TextBox 2">
            <a:extLst>
              <a:ext uri="{FF2B5EF4-FFF2-40B4-BE49-F238E27FC236}">
                <a16:creationId xmlns:a16="http://schemas.microsoft.com/office/drawing/2014/main" id="{61AC4AF0-609A-9E4C-8A50-C176E8F37B94}"/>
              </a:ext>
            </a:extLst>
          </p:cNvPr>
          <p:cNvSpPr txBox="1"/>
          <p:nvPr/>
        </p:nvSpPr>
        <p:spPr>
          <a:xfrm rot="21021543">
            <a:off x="10241766" y="5528229"/>
            <a:ext cx="1454728" cy="646331"/>
          </a:xfrm>
          <a:prstGeom prst="rect">
            <a:avLst/>
          </a:prstGeom>
          <a:noFill/>
        </p:spPr>
        <p:txBody>
          <a:bodyPr wrap="square" rtlCol="0">
            <a:spAutoFit/>
          </a:bodyPr>
          <a:lstStyle/>
          <a:p>
            <a:r>
              <a:rPr lang="en-US" dirty="0">
                <a:latin typeface="Bradley Hand" pitchFamily="2" charset="77"/>
              </a:rPr>
              <a:t>£100 FOUND! </a:t>
            </a:r>
          </a:p>
        </p:txBody>
      </p:sp>
    </p:spTree>
    <p:extLst>
      <p:ext uri="{BB962C8B-B14F-4D97-AF65-F5344CB8AC3E}">
        <p14:creationId xmlns:p14="http://schemas.microsoft.com/office/powerpoint/2010/main" val="2534814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9250468-E6EC-7F4F-9CA4-F622CE5F248C}"/>
              </a:ext>
            </a:extLst>
          </p:cNvPr>
          <p:cNvSpPr txBox="1"/>
          <p:nvPr/>
        </p:nvSpPr>
        <p:spPr>
          <a:xfrm>
            <a:off x="1981426" y="151590"/>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In all 3 circumstances ….</a:t>
            </a:r>
          </a:p>
        </p:txBody>
      </p:sp>
      <p:sp>
        <p:nvSpPr>
          <p:cNvPr id="5" name="Rectangle 3">
            <a:extLst>
              <a:ext uri="{FF2B5EF4-FFF2-40B4-BE49-F238E27FC236}">
                <a16:creationId xmlns:a16="http://schemas.microsoft.com/office/drawing/2014/main" id="{5AAF2521-8972-0641-AB56-78646469B92B}"/>
              </a:ext>
            </a:extLst>
          </p:cNvPr>
          <p:cNvSpPr txBox="1">
            <a:spLocks noChangeArrowheads="1"/>
          </p:cNvSpPr>
          <p:nvPr>
            <p:custDataLst>
              <p:tags r:id="rId1"/>
            </p:custDataLst>
          </p:nvPr>
        </p:nvSpPr>
        <p:spPr bwMode="auto">
          <a:xfrm>
            <a:off x="2316706" y="1137713"/>
            <a:ext cx="8045422" cy="30603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gn="ctr" eaLnBrk="1" hangingPunct="1"/>
            <a:r>
              <a:rPr lang="en-GB" altLang="en-US" sz="2800" kern="0" dirty="0">
                <a:solidFill>
                  <a:schemeClr val="tx1"/>
                </a:solidFill>
                <a:latin typeface="Arial" panose="020B0604020202020204" pitchFamily="34" charset="0"/>
                <a:cs typeface="Arial" panose="020B0604020202020204" pitchFamily="34" charset="0"/>
              </a:rPr>
              <a:t>It is the </a:t>
            </a:r>
            <a:r>
              <a:rPr lang="en-GB" altLang="en-US" sz="2800" b="1" u="sng" kern="0" dirty="0">
                <a:solidFill>
                  <a:schemeClr val="accent6"/>
                </a:solidFill>
                <a:latin typeface="Arial" panose="020B0604020202020204" pitchFamily="34" charset="0"/>
                <a:cs typeface="Arial" panose="020B0604020202020204" pitchFamily="34" charset="0"/>
              </a:rPr>
              <a:t>belief</a:t>
            </a:r>
            <a:r>
              <a:rPr lang="en-GB" altLang="en-US" sz="2800" kern="0" dirty="0">
                <a:solidFill>
                  <a:schemeClr val="tx1"/>
                </a:solidFill>
                <a:latin typeface="Arial" panose="020B0604020202020204" pitchFamily="34" charset="0"/>
                <a:cs typeface="Arial" panose="020B0604020202020204" pitchFamily="34" charset="0"/>
              </a:rPr>
              <a:t> that is important -</a:t>
            </a:r>
          </a:p>
          <a:p>
            <a:pPr algn="ctr" eaLnBrk="1" hangingPunct="1"/>
            <a:endParaRPr lang="en-GB" altLang="en-US" sz="2800" kern="0" dirty="0">
              <a:solidFill>
                <a:schemeClr val="tx1"/>
              </a:solidFill>
              <a:latin typeface="Arial" panose="020B0604020202020204" pitchFamily="34" charset="0"/>
              <a:cs typeface="Arial" panose="020B0604020202020204" pitchFamily="34" charset="0"/>
            </a:endParaRPr>
          </a:p>
          <a:p>
            <a:pPr algn="ctr" eaLnBrk="1" hangingPunct="1"/>
            <a:r>
              <a:rPr lang="en-GB" altLang="en-US" sz="2800" kern="0" dirty="0">
                <a:solidFill>
                  <a:schemeClr val="tx1"/>
                </a:solidFill>
                <a:latin typeface="Arial" panose="020B0604020202020204" pitchFamily="34" charset="0"/>
                <a:cs typeface="Arial" panose="020B0604020202020204" pitchFamily="34" charset="0"/>
              </a:rPr>
              <a:t>…the person may be wrong, but if they </a:t>
            </a:r>
            <a:r>
              <a:rPr lang="en-GB" altLang="en-US" sz="2800" b="1" u="sng" kern="0" dirty="0">
                <a:solidFill>
                  <a:schemeClr val="accent6"/>
                </a:solidFill>
                <a:latin typeface="Arial" panose="020B0604020202020204" pitchFamily="34" charset="0"/>
                <a:cs typeface="Arial" panose="020B0604020202020204" pitchFamily="34" charset="0"/>
              </a:rPr>
              <a:t>genuinely</a:t>
            </a:r>
            <a:r>
              <a:rPr lang="en-GB" altLang="en-US" sz="2800" kern="0" dirty="0">
                <a:solidFill>
                  <a:schemeClr val="accent6"/>
                </a:solidFill>
                <a:latin typeface="Arial" panose="020B0604020202020204" pitchFamily="34" charset="0"/>
                <a:cs typeface="Arial" panose="020B0604020202020204" pitchFamily="34" charset="0"/>
              </a:rPr>
              <a:t> </a:t>
            </a:r>
            <a:r>
              <a:rPr lang="en-GB" altLang="en-US" sz="2800" b="1" u="sng" kern="0" dirty="0">
                <a:solidFill>
                  <a:schemeClr val="accent6"/>
                </a:solidFill>
                <a:latin typeface="Arial" panose="020B0604020202020204" pitchFamily="34" charset="0"/>
                <a:cs typeface="Arial" panose="020B0604020202020204" pitchFamily="34" charset="0"/>
              </a:rPr>
              <a:t>believed</a:t>
            </a:r>
            <a:r>
              <a:rPr lang="en-GB" altLang="en-US" sz="2800" kern="0" dirty="0">
                <a:solidFill>
                  <a:schemeClr val="tx1"/>
                </a:solidFill>
                <a:latin typeface="Arial" panose="020B0604020202020204" pitchFamily="34" charset="0"/>
                <a:cs typeface="Arial" panose="020B0604020202020204" pitchFamily="34" charset="0"/>
              </a:rPr>
              <a:t> it then it is not theft.</a:t>
            </a:r>
          </a:p>
          <a:p>
            <a:pPr algn="ctr" eaLnBrk="1" hangingPunct="1"/>
            <a:endParaRPr lang="en-GB" altLang="en-US" sz="2800" kern="0" dirty="0">
              <a:solidFill>
                <a:schemeClr val="tx1"/>
              </a:solidFill>
              <a:latin typeface="Arial" panose="020B0604020202020204" pitchFamily="34" charset="0"/>
              <a:cs typeface="Arial" panose="020B0604020202020204" pitchFamily="34" charset="0"/>
            </a:endParaRPr>
          </a:p>
          <a:p>
            <a:pPr algn="ctr" eaLnBrk="1" hangingPunct="1"/>
            <a:r>
              <a:rPr lang="en-GB" altLang="en-US" sz="2800" kern="0" dirty="0">
                <a:solidFill>
                  <a:schemeClr val="tx1"/>
                </a:solidFill>
                <a:latin typeface="Arial" panose="020B0604020202020204" pitchFamily="34" charset="0"/>
                <a:cs typeface="Arial" panose="020B0604020202020204" pitchFamily="34" charset="0"/>
              </a:rPr>
              <a:t>It is for the court / jury to decide.</a:t>
            </a:r>
          </a:p>
        </p:txBody>
      </p:sp>
      <p:pic>
        <p:nvPicPr>
          <p:cNvPr id="6" name="Picture 5">
            <a:extLst>
              <a:ext uri="{FF2B5EF4-FFF2-40B4-BE49-F238E27FC236}">
                <a16:creationId xmlns:a16="http://schemas.microsoft.com/office/drawing/2014/main" id="{6D938C5F-0E01-2C43-A405-C75C34A17A61}"/>
              </a:ext>
            </a:extLst>
          </p:cNvPr>
          <p:cNvPicPr>
            <a:picLocks noChangeAspect="1"/>
          </p:cNvPicPr>
          <p:nvPr/>
        </p:nvPicPr>
        <p:blipFill rotWithShape="1">
          <a:blip r:embed="rId3"/>
          <a:srcRect b="26034"/>
          <a:stretch/>
        </p:blipFill>
        <p:spPr>
          <a:xfrm>
            <a:off x="2489096" y="4537896"/>
            <a:ext cx="7213808" cy="1906522"/>
          </a:xfrm>
          <a:prstGeom prst="rect">
            <a:avLst/>
          </a:prstGeom>
        </p:spPr>
      </p:pic>
    </p:spTree>
    <p:extLst>
      <p:ext uri="{BB962C8B-B14F-4D97-AF65-F5344CB8AC3E}">
        <p14:creationId xmlns:p14="http://schemas.microsoft.com/office/powerpoint/2010/main" val="2152486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animEffect transition="in" filter="fade">
                                      <p:cBhvr>
                                        <p:cTn id="15" dur="1000"/>
                                        <p:tgtEl>
                                          <p:spTgt spid="5">
                                            <p:txEl>
                                              <p:pRg st="4" end="4"/>
                                            </p:txEl>
                                          </p:spTgt>
                                        </p:tgtEl>
                                      </p:cBhvr>
                                    </p:animEffect>
                                    <p:anim calcmode="lin" valueType="num">
                                      <p:cBhvr>
                                        <p:cTn id="1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5">
                                            <p:txEl>
                                              <p:pRg st="4" end="4"/>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5">
                                            <p:txEl>
                                              <p:pRg st="4" end="4"/>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170C845-B86B-D147-AAD0-C9E73334EF99}"/>
              </a:ext>
            </a:extLst>
          </p:cNvPr>
          <p:cNvSpPr txBox="1"/>
          <p:nvPr/>
        </p:nvSpPr>
        <p:spPr>
          <a:xfrm>
            <a:off x="589560" y="856180"/>
            <a:ext cx="4560584" cy="1128068"/>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000" b="1">
                <a:latin typeface="+mj-lt"/>
                <a:ea typeface="+mj-ea"/>
                <a:cs typeface="+mj-cs"/>
              </a:rPr>
              <a:t>R v GHOSH 1982</a:t>
            </a:r>
          </a:p>
        </p:txBody>
      </p:sp>
      <p:sp>
        <p:nvSpPr>
          <p:cNvPr id="5" name="Rectangle 3">
            <a:extLst>
              <a:ext uri="{FF2B5EF4-FFF2-40B4-BE49-F238E27FC236}">
                <a16:creationId xmlns:a16="http://schemas.microsoft.com/office/drawing/2014/main" id="{4DE20D42-60B3-5B4F-B713-DFEFBD121B4C}"/>
              </a:ext>
            </a:extLst>
          </p:cNvPr>
          <p:cNvSpPr txBox="1">
            <a:spLocks noChangeArrowheads="1"/>
          </p:cNvSpPr>
          <p:nvPr>
            <p:custDataLst>
              <p:tags r:id="rId1"/>
            </p:custDataLst>
          </p:nvPr>
        </p:nvSpPr>
        <p:spPr bwMode="auto">
          <a:xfrm>
            <a:off x="590719" y="2330505"/>
            <a:ext cx="4559425" cy="397958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lnSpc>
                <a:spcPct val="90000"/>
              </a:lnSpc>
            </a:pPr>
            <a:r>
              <a:rPr lang="en-US" altLang="en-US" sz="1900" dirty="0">
                <a:solidFill>
                  <a:schemeClr val="tx1"/>
                </a:solidFill>
                <a:ea typeface="+mn-ea"/>
                <a:cs typeface="+mn-cs"/>
              </a:rPr>
              <a:t>Where a person is charged with dishonesty, a jury must decide as to his guilt in the following way:</a:t>
            </a:r>
          </a:p>
          <a:p>
            <a:pPr indent="-228600" eaLnBrk="1" hangingPunct="1">
              <a:lnSpc>
                <a:spcPct val="90000"/>
              </a:lnSpc>
              <a:buFont typeface="Arial" panose="020B0604020202020204" pitchFamily="34" charset="0"/>
              <a:buChar char="•"/>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Whether, according to ordinary standards of   </a:t>
            </a:r>
          </a:p>
          <a:p>
            <a:pPr eaLnBrk="1" hangingPunct="1">
              <a:lnSpc>
                <a:spcPct val="90000"/>
              </a:lnSpc>
            </a:pPr>
            <a:r>
              <a:rPr lang="en-US" altLang="en-US" sz="1900" dirty="0">
                <a:solidFill>
                  <a:schemeClr val="tx1"/>
                </a:solidFill>
                <a:ea typeface="+mn-ea"/>
                <a:cs typeface="+mn-cs"/>
              </a:rPr>
              <a:t>reasonable/honest people, what was done was dishonest </a:t>
            </a:r>
          </a:p>
          <a:p>
            <a:pPr eaLnBrk="1" hangingPunct="1">
              <a:lnSpc>
                <a:spcPct val="90000"/>
              </a:lnSpc>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&amp;</a:t>
            </a:r>
          </a:p>
          <a:p>
            <a:pPr indent="-228600" eaLnBrk="1" hangingPunct="1">
              <a:lnSpc>
                <a:spcPct val="90000"/>
              </a:lnSpc>
              <a:buFont typeface="Arial" panose="020B0604020202020204" pitchFamily="34" charset="0"/>
              <a:buChar char="•"/>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Whether the person realised, by those standards, that what they were doing was dishonest. </a:t>
            </a:r>
          </a:p>
        </p:txBody>
      </p:sp>
      <p:pic>
        <p:nvPicPr>
          <p:cNvPr id="9218" name="Picture 2" descr="LEGAL COSTS – CAN YOU RECOVER THEM FROM YOUR OPPONENT? - Sterling-law">
            <a:extLst>
              <a:ext uri="{FF2B5EF4-FFF2-40B4-BE49-F238E27FC236}">
                <a16:creationId xmlns:a16="http://schemas.microsoft.com/office/drawing/2014/main" id="{6A18F98A-9546-4340-8E36-6F8CB1ABF8F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273" r="19680"/>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7374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CDCC730-91C6-0249-A021-7E8590F2A1BD}"/>
              </a:ext>
            </a:extLst>
          </p:cNvPr>
          <p:cNvSpPr txBox="1"/>
          <p:nvPr/>
        </p:nvSpPr>
        <p:spPr>
          <a:xfrm>
            <a:off x="668700" y="695194"/>
            <a:ext cx="3796306" cy="2690949"/>
          </a:xfrm>
          <a:prstGeom prst="rect">
            <a:avLst/>
          </a:prstGeom>
        </p:spPr>
        <p:txBody>
          <a:bodyPr vert="horz" lIns="91440" tIns="45720" rIns="91440" bIns="45720" rtlCol="0" anchor="t">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800" b="1" kern="1200" dirty="0">
                <a:solidFill>
                  <a:schemeClr val="tx1"/>
                </a:solidFill>
                <a:latin typeface="+mj-lt"/>
                <a:ea typeface="+mj-ea"/>
                <a:cs typeface="+mj-cs"/>
              </a:rPr>
              <a:t>Ivey v Genting Casinos 2017</a:t>
            </a:r>
          </a:p>
        </p:txBody>
      </p:sp>
      <p:sp>
        <p:nvSpPr>
          <p:cNvPr id="4" name="Rectangle 3">
            <a:extLst>
              <a:ext uri="{FF2B5EF4-FFF2-40B4-BE49-F238E27FC236}">
                <a16:creationId xmlns:a16="http://schemas.microsoft.com/office/drawing/2014/main" id="{731BC250-35BA-894B-A97F-9C41D1A78D31}"/>
              </a:ext>
            </a:extLst>
          </p:cNvPr>
          <p:cNvSpPr txBox="1">
            <a:spLocks noChangeArrowheads="1"/>
          </p:cNvSpPr>
          <p:nvPr>
            <p:custDataLst>
              <p:tags r:id="rId1"/>
            </p:custDataLst>
          </p:nvPr>
        </p:nvSpPr>
        <p:spPr bwMode="auto">
          <a:xfrm>
            <a:off x="5848723" y="840853"/>
            <a:ext cx="5542387" cy="517565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lnSpcReduction="10000"/>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In Ghosh the less the defendant’s standards conformed to what society in general expected, the less likely they would be held criminally responsible for their behaviour.</a:t>
            </a:r>
          </a:p>
          <a:p>
            <a:pPr indent="-228600" eaLnBrk="1" hangingPunct="1">
              <a:lnSpc>
                <a:spcPct val="90000"/>
              </a:lnSpc>
              <a:buFont typeface="Arial" panose="020B0604020202020204" pitchFamily="34" charset="0"/>
              <a:buChar char="•"/>
            </a:pPr>
            <a:endParaRPr lang="en-US" altLang="en-US" sz="2200" dirty="0">
              <a:solidFill>
                <a:schemeClr val="tx1"/>
              </a:solidFill>
              <a:ea typeface="+mn-ea"/>
              <a:cs typeface="+mn-cs"/>
            </a:endParaRPr>
          </a:p>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However, Genting says…..</a:t>
            </a:r>
          </a:p>
          <a:p>
            <a:pPr indent="-228600" eaLnBrk="1" hangingPunct="1">
              <a:lnSpc>
                <a:spcPct val="90000"/>
              </a:lnSpc>
              <a:buFont typeface="Arial" panose="020B0604020202020204" pitchFamily="34" charset="0"/>
              <a:buChar char="•"/>
            </a:pPr>
            <a:endParaRPr lang="en-US" altLang="en-US" sz="2200" dirty="0">
              <a:solidFill>
                <a:schemeClr val="tx1"/>
              </a:solidFill>
              <a:ea typeface="+mn-ea"/>
              <a:cs typeface="+mn-cs"/>
            </a:endParaRPr>
          </a:p>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The question about whether their conduct was honest or dishonest should be determined by applying the (objective) standards of ordinary people. There is no requirement that the defendant must appreciate that what they have done is, by those standards, dishonest.</a:t>
            </a:r>
          </a:p>
        </p:txBody>
      </p:sp>
      <p:pic>
        <p:nvPicPr>
          <p:cNvPr id="10242" name="Picture 2" descr="YouTube – Apps on Google Play">
            <a:hlinkClick r:id="rId3"/>
            <a:extLst>
              <a:ext uri="{FF2B5EF4-FFF2-40B4-BE49-F238E27FC236}">
                <a16:creationId xmlns:a16="http://schemas.microsoft.com/office/drawing/2014/main" id="{FD211B1D-6079-A449-8BBE-D0C85230CD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38103" y="3159010"/>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4646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442CA48-98D8-B946-B201-6A767F541CD3}"/>
              </a:ext>
            </a:extLst>
          </p:cNvPr>
          <p:cNvSpPr txBox="1"/>
          <p:nvPr/>
        </p:nvSpPr>
        <p:spPr>
          <a:xfrm>
            <a:off x="1717689" y="266351"/>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 3 Appropriates</a:t>
            </a:r>
          </a:p>
        </p:txBody>
      </p:sp>
      <p:sp>
        <p:nvSpPr>
          <p:cNvPr id="5" name="Text Box 3">
            <a:extLst>
              <a:ext uri="{FF2B5EF4-FFF2-40B4-BE49-F238E27FC236}">
                <a16:creationId xmlns:a16="http://schemas.microsoft.com/office/drawing/2014/main" id="{D2B41E49-EDDD-0F4F-BD0B-5043DC93AD0F}"/>
              </a:ext>
            </a:extLst>
          </p:cNvPr>
          <p:cNvSpPr txBox="1">
            <a:spLocks noChangeArrowheads="1"/>
          </p:cNvSpPr>
          <p:nvPr/>
        </p:nvSpPr>
        <p:spPr bwMode="auto">
          <a:xfrm>
            <a:off x="1409352" y="1584252"/>
            <a:ext cx="8977432"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algn="ctr">
              <a:spcBef>
                <a:spcPct val="50000"/>
              </a:spcBef>
            </a:pPr>
            <a:r>
              <a:rPr lang="en-US" altLang="en-US" sz="2400" b="1" dirty="0">
                <a:cs typeface="Arial" panose="020B0604020202020204" pitchFamily="34" charset="0"/>
              </a:rPr>
              <a:t>What does an ‘appropriation of property’ mean ?...</a:t>
            </a:r>
          </a:p>
        </p:txBody>
      </p:sp>
      <p:graphicFrame>
        <p:nvGraphicFramePr>
          <p:cNvPr id="12" name="Table 12">
            <a:extLst>
              <a:ext uri="{FF2B5EF4-FFF2-40B4-BE49-F238E27FC236}">
                <a16:creationId xmlns:a16="http://schemas.microsoft.com/office/drawing/2014/main" id="{9D0CD3B3-41A2-B74E-B224-D55247038575}"/>
              </a:ext>
            </a:extLst>
          </p:cNvPr>
          <p:cNvGraphicFramePr>
            <a:graphicFrameLocks noGrp="1"/>
          </p:cNvGraphicFramePr>
          <p:nvPr/>
        </p:nvGraphicFramePr>
        <p:xfrm>
          <a:off x="517511" y="2717488"/>
          <a:ext cx="8128000" cy="2926080"/>
        </p:xfrm>
        <a:graphic>
          <a:graphicData uri="http://schemas.openxmlformats.org/drawingml/2006/table">
            <a:tbl>
              <a:tblPr firstRow="1" bandRow="1">
                <a:tableStyleId>{2A488322-F2BA-4B5B-9748-0D474271808F}</a:tableStyleId>
              </a:tblPr>
              <a:tblGrid>
                <a:gridCol w="4064000">
                  <a:extLst>
                    <a:ext uri="{9D8B030D-6E8A-4147-A177-3AD203B41FA5}">
                      <a16:colId xmlns:a16="http://schemas.microsoft.com/office/drawing/2014/main" val="3610427454"/>
                    </a:ext>
                  </a:extLst>
                </a:gridCol>
                <a:gridCol w="4064000">
                  <a:extLst>
                    <a:ext uri="{9D8B030D-6E8A-4147-A177-3AD203B41FA5}">
                      <a16:colId xmlns:a16="http://schemas.microsoft.com/office/drawing/2014/main" val="871509275"/>
                    </a:ext>
                  </a:extLst>
                </a:gridCol>
              </a:tblGrid>
              <a:tr h="370840">
                <a:tc>
                  <a:txBody>
                    <a:bodyPr/>
                    <a:lstStyle/>
                    <a:p>
                      <a:pPr algn="ctr"/>
                      <a:r>
                        <a:rPr lang="en-US" sz="4400" b="1" dirty="0"/>
                        <a:t>IS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b="1" dirty="0"/>
                        <a:t>Any assumption of the rights of an owner, including where he comes by the property innocently and later deals with it as an owner.  </a:t>
                      </a:r>
                    </a:p>
                    <a:p>
                      <a:pPr algn="ctr"/>
                      <a:endParaRPr lang="en-US" b="1" dirty="0"/>
                    </a:p>
                  </a:txBody>
                  <a:tcPr/>
                </a:tc>
                <a:extLst>
                  <a:ext uri="{0D108BD9-81ED-4DB2-BD59-A6C34878D82A}">
                    <a16:rowId xmlns:a16="http://schemas.microsoft.com/office/drawing/2014/main" val="2951630568"/>
                  </a:ext>
                </a:extLst>
              </a:tr>
              <a:tr h="370840">
                <a:tc>
                  <a:txBody>
                    <a:bodyPr/>
                    <a:lstStyle/>
                    <a:p>
                      <a:pPr algn="ctr"/>
                      <a:r>
                        <a:rPr lang="en-US" sz="4000" b="1" dirty="0"/>
                        <a:t>IS NOT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b="1" dirty="0"/>
                        <a:t>Where property is transferred for good value to a person acting in good faith, this appropriation is not regarded as Theft   </a:t>
                      </a:r>
                    </a:p>
                    <a:p>
                      <a:pPr algn="ctr"/>
                      <a:endParaRPr lang="en-US" b="1" dirty="0"/>
                    </a:p>
                  </a:txBody>
                  <a:tcPr/>
                </a:tc>
                <a:extLst>
                  <a:ext uri="{0D108BD9-81ED-4DB2-BD59-A6C34878D82A}">
                    <a16:rowId xmlns:a16="http://schemas.microsoft.com/office/drawing/2014/main" val="1959862456"/>
                  </a:ext>
                </a:extLst>
              </a:tr>
            </a:tbl>
          </a:graphicData>
        </a:graphic>
      </p:graphicFrame>
      <p:pic>
        <p:nvPicPr>
          <p:cNvPr id="11266" name="Picture 2" descr="Types of Theft-Related Offenses in VA? | Criminal Defense Lawyers">
            <a:extLst>
              <a:ext uri="{FF2B5EF4-FFF2-40B4-BE49-F238E27FC236}">
                <a16:creationId xmlns:a16="http://schemas.microsoft.com/office/drawing/2014/main" id="{38F9B223-75C8-714B-8750-ED8DDDC416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1600" y="3113728"/>
            <a:ext cx="2682889" cy="2133600"/>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Tick Cross PNG Images, Free Transparent Tick Cross Download - KindPNG">
            <a:extLst>
              <a:ext uri="{FF2B5EF4-FFF2-40B4-BE49-F238E27FC236}">
                <a16:creationId xmlns:a16="http://schemas.microsoft.com/office/drawing/2014/main" id="{8F5CADBB-78E8-C84A-9D34-D7049FDDCE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422" y="2217957"/>
            <a:ext cx="1030705" cy="999061"/>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Free Tick Cross Png Transparent Images - PikPng">
            <a:extLst>
              <a:ext uri="{FF2B5EF4-FFF2-40B4-BE49-F238E27FC236}">
                <a16:creationId xmlns:a16="http://schemas.microsoft.com/office/drawing/2014/main" id="{099DA1B1-8F82-0D40-9C42-D171536D25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9850" y="5048250"/>
            <a:ext cx="902277" cy="902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86197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A624848-9AE4-2840-A7CD-ACBFBDF99F7B}"/>
              </a:ext>
            </a:extLst>
          </p:cNvPr>
          <p:cNvSpPr txBox="1"/>
          <p:nvPr/>
        </p:nvSpPr>
        <p:spPr>
          <a:xfrm>
            <a:off x="559026" y="188640"/>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pic>
        <p:nvPicPr>
          <p:cNvPr id="5" name="Picture 4">
            <a:extLst>
              <a:ext uri="{FF2B5EF4-FFF2-40B4-BE49-F238E27FC236}">
                <a16:creationId xmlns:a16="http://schemas.microsoft.com/office/drawing/2014/main" id="{20499D7A-38CC-484D-82D4-A4BB86E680AA}"/>
              </a:ext>
            </a:extLst>
          </p:cNvPr>
          <p:cNvPicPr>
            <a:picLocks noChangeAspect="1"/>
          </p:cNvPicPr>
          <p:nvPr>
            <p:custDataLst>
              <p:tags r:id="rId1"/>
            </p:custDataLst>
          </p:nvPr>
        </p:nvPicPr>
        <p:blipFill rotWithShape="1">
          <a:blip r:embed="rId3" cstate="print">
            <a:extLst>
              <a:ext uri="{28A0092B-C50C-407E-A947-70E740481C1C}">
                <a14:useLocalDpi xmlns:a14="http://schemas.microsoft.com/office/drawing/2010/main" val="0"/>
              </a:ext>
            </a:extLst>
          </a:blip>
          <a:srcRect r="5371" b="5620"/>
          <a:stretch/>
        </p:blipFill>
        <p:spPr>
          <a:xfrm>
            <a:off x="466978" y="2323015"/>
            <a:ext cx="2337572" cy="1763742"/>
          </a:xfrm>
          <a:prstGeom prst="rect">
            <a:avLst/>
          </a:prstGeom>
          <a:ln>
            <a:solidFill>
              <a:schemeClr val="tx1"/>
            </a:solidFill>
          </a:ln>
          <a:effectLst>
            <a:softEdge rad="112500"/>
          </a:effectLst>
        </p:spPr>
      </p:pic>
      <p:pic>
        <p:nvPicPr>
          <p:cNvPr id="6" name="Picture 5">
            <a:extLst>
              <a:ext uri="{FF2B5EF4-FFF2-40B4-BE49-F238E27FC236}">
                <a16:creationId xmlns:a16="http://schemas.microsoft.com/office/drawing/2014/main" id="{AD98C46C-3FDA-114E-AB7A-93BEF4467AF2}"/>
              </a:ext>
            </a:extLst>
          </p:cNvPr>
          <p:cNvPicPr>
            <a:picLocks noChangeAspect="1"/>
          </p:cNvPicPr>
          <p:nvPr/>
        </p:nvPicPr>
        <p:blipFill>
          <a:blip r:embed="rId4"/>
          <a:stretch>
            <a:fillRect/>
          </a:stretch>
        </p:blipFill>
        <p:spPr>
          <a:xfrm>
            <a:off x="3200750" y="4402347"/>
            <a:ext cx="2151377" cy="1799710"/>
          </a:xfrm>
          <a:prstGeom prst="rect">
            <a:avLst/>
          </a:prstGeom>
        </p:spPr>
      </p:pic>
      <p:pic>
        <p:nvPicPr>
          <p:cNvPr id="7" name="Picture 4" descr="H:\New IPLDP PowerPoints &amp; Lesson Plans\Theft\Photos\iphone-6GREY.png">
            <a:extLst>
              <a:ext uri="{FF2B5EF4-FFF2-40B4-BE49-F238E27FC236}">
                <a16:creationId xmlns:a16="http://schemas.microsoft.com/office/drawing/2014/main" id="{04A7537C-3914-7B4E-B148-38046CA585C0}"/>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585131" y="4402347"/>
            <a:ext cx="2411268" cy="190232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CFA0B3CF-7C56-194A-B01B-F701BDC94FC9}"/>
              </a:ext>
            </a:extLst>
          </p:cNvPr>
          <p:cNvPicPr>
            <a:picLocks noChangeAspect="1"/>
          </p:cNvPicPr>
          <p:nvPr/>
        </p:nvPicPr>
        <p:blipFill>
          <a:blip r:embed="rId6"/>
          <a:stretch>
            <a:fillRect/>
          </a:stretch>
        </p:blipFill>
        <p:spPr>
          <a:xfrm>
            <a:off x="492725" y="4402347"/>
            <a:ext cx="2448135" cy="2051735"/>
          </a:xfrm>
          <a:prstGeom prst="rect">
            <a:avLst/>
          </a:prstGeom>
        </p:spPr>
      </p:pic>
      <p:pic>
        <p:nvPicPr>
          <p:cNvPr id="9" name="Picture 8">
            <a:extLst>
              <a:ext uri="{FF2B5EF4-FFF2-40B4-BE49-F238E27FC236}">
                <a16:creationId xmlns:a16="http://schemas.microsoft.com/office/drawing/2014/main" id="{76D666A8-4BA8-FF40-8D67-A330E2E0D1DF}"/>
              </a:ext>
            </a:extLst>
          </p:cNvPr>
          <p:cNvPicPr>
            <a:picLocks noChangeAspect="1"/>
          </p:cNvPicPr>
          <p:nvPr/>
        </p:nvPicPr>
        <p:blipFill>
          <a:blip r:embed="rId7"/>
          <a:stretch>
            <a:fillRect/>
          </a:stretch>
        </p:blipFill>
        <p:spPr>
          <a:xfrm>
            <a:off x="8174468" y="2212442"/>
            <a:ext cx="2217840" cy="1588378"/>
          </a:xfrm>
          <a:prstGeom prst="rect">
            <a:avLst/>
          </a:prstGeom>
        </p:spPr>
      </p:pic>
      <p:pic>
        <p:nvPicPr>
          <p:cNvPr id="10" name="Picture 9">
            <a:extLst>
              <a:ext uri="{FF2B5EF4-FFF2-40B4-BE49-F238E27FC236}">
                <a16:creationId xmlns:a16="http://schemas.microsoft.com/office/drawing/2014/main" id="{9B75A55F-A4CE-4B4E-BC45-066752197B6E}"/>
              </a:ext>
            </a:extLst>
          </p:cNvPr>
          <p:cNvPicPr>
            <a:picLocks noChangeAspect="1"/>
          </p:cNvPicPr>
          <p:nvPr/>
        </p:nvPicPr>
        <p:blipFill>
          <a:blip r:embed="rId8"/>
          <a:stretch>
            <a:fillRect/>
          </a:stretch>
        </p:blipFill>
        <p:spPr>
          <a:xfrm>
            <a:off x="2955757" y="2335047"/>
            <a:ext cx="2629374" cy="1763742"/>
          </a:xfrm>
          <a:prstGeom prst="rect">
            <a:avLst/>
          </a:prstGeom>
        </p:spPr>
      </p:pic>
      <p:pic>
        <p:nvPicPr>
          <p:cNvPr id="11" name="Picture 10">
            <a:extLst>
              <a:ext uri="{FF2B5EF4-FFF2-40B4-BE49-F238E27FC236}">
                <a16:creationId xmlns:a16="http://schemas.microsoft.com/office/drawing/2014/main" id="{BD70DF15-D171-ED4E-84DB-397519826EBF}"/>
              </a:ext>
            </a:extLst>
          </p:cNvPr>
          <p:cNvPicPr>
            <a:picLocks noChangeAspect="1"/>
          </p:cNvPicPr>
          <p:nvPr/>
        </p:nvPicPr>
        <p:blipFill>
          <a:blip r:embed="rId9"/>
          <a:stretch>
            <a:fillRect/>
          </a:stretch>
        </p:blipFill>
        <p:spPr>
          <a:xfrm>
            <a:off x="5757256" y="2391916"/>
            <a:ext cx="2067017" cy="1548268"/>
          </a:xfrm>
          <a:prstGeom prst="rect">
            <a:avLst/>
          </a:prstGeom>
        </p:spPr>
      </p:pic>
      <p:sp>
        <p:nvSpPr>
          <p:cNvPr id="2" name="TextBox 1">
            <a:extLst>
              <a:ext uri="{FF2B5EF4-FFF2-40B4-BE49-F238E27FC236}">
                <a16:creationId xmlns:a16="http://schemas.microsoft.com/office/drawing/2014/main" id="{8FFB767E-3876-4B49-B074-8A2A7D86D302}"/>
              </a:ext>
            </a:extLst>
          </p:cNvPr>
          <p:cNvSpPr txBox="1"/>
          <p:nvPr/>
        </p:nvSpPr>
        <p:spPr>
          <a:xfrm>
            <a:off x="559025" y="1126114"/>
            <a:ext cx="9833283" cy="523220"/>
          </a:xfrm>
          <a:prstGeom prst="rect">
            <a:avLst/>
          </a:prstGeom>
          <a:noFill/>
        </p:spPr>
        <p:txBody>
          <a:bodyPr wrap="square" rtlCol="0">
            <a:spAutoFit/>
          </a:bodyPr>
          <a:lstStyle/>
          <a:p>
            <a:r>
              <a:rPr lang="en-US" sz="2800" dirty="0"/>
              <a:t>Research: What is classed as ‘property’ under the Theft Act 1968?</a:t>
            </a:r>
          </a:p>
        </p:txBody>
      </p:sp>
      <p:sp>
        <p:nvSpPr>
          <p:cNvPr id="3" name="TextBox 2">
            <a:extLst>
              <a:ext uri="{FF2B5EF4-FFF2-40B4-BE49-F238E27FC236}">
                <a16:creationId xmlns:a16="http://schemas.microsoft.com/office/drawing/2014/main" id="{737A664B-DA69-9246-9E6B-05693629D7E9}"/>
              </a:ext>
            </a:extLst>
          </p:cNvPr>
          <p:cNvSpPr txBox="1"/>
          <p:nvPr/>
        </p:nvSpPr>
        <p:spPr>
          <a:xfrm>
            <a:off x="8229403" y="4201118"/>
            <a:ext cx="3728624" cy="646331"/>
          </a:xfrm>
          <a:prstGeom prst="rect">
            <a:avLst/>
          </a:prstGeom>
          <a:noFill/>
        </p:spPr>
        <p:txBody>
          <a:bodyPr wrap="square" rtlCol="0">
            <a:spAutoFit/>
          </a:bodyPr>
          <a:lstStyle/>
          <a:p>
            <a:r>
              <a:rPr lang="en-US" sz="3600" dirty="0"/>
              <a:t>Real / Personal </a:t>
            </a:r>
          </a:p>
        </p:txBody>
      </p:sp>
      <p:pic>
        <p:nvPicPr>
          <p:cNvPr id="19458" name="Picture 2" descr="Gas supply crunch stirs fears of winter price hike in UK and Europe | Gas |  The Guardian">
            <a:extLst>
              <a:ext uri="{FF2B5EF4-FFF2-40B4-BE49-F238E27FC236}">
                <a16:creationId xmlns:a16="http://schemas.microsoft.com/office/drawing/2014/main" id="{D618005F-A6E4-8747-8C7F-1D45E4DA820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604448" y="4937696"/>
            <a:ext cx="2647298" cy="15883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7713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62358A1-07D3-5F46-A4B1-875847B3DD9A}"/>
              </a:ext>
            </a:extLst>
          </p:cNvPr>
          <p:cNvSpPr txBox="1"/>
          <p:nvPr/>
        </p:nvSpPr>
        <p:spPr>
          <a:xfrm>
            <a:off x="1889986" y="190998"/>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sp>
        <p:nvSpPr>
          <p:cNvPr id="5" name="Content Placeholder 2">
            <a:extLst>
              <a:ext uri="{FF2B5EF4-FFF2-40B4-BE49-F238E27FC236}">
                <a16:creationId xmlns:a16="http://schemas.microsoft.com/office/drawing/2014/main" id="{B0BCCD87-744D-9A4A-A6C3-62FC37283123}"/>
              </a:ext>
            </a:extLst>
          </p:cNvPr>
          <p:cNvSpPr txBox="1">
            <a:spLocks/>
          </p:cNvSpPr>
          <p:nvPr>
            <p:custDataLst>
              <p:tags r:id="rId1"/>
            </p:custDataLst>
          </p:nvPr>
        </p:nvSpPr>
        <p:spPr bwMode="auto">
          <a:xfrm>
            <a:off x="598578" y="2113950"/>
            <a:ext cx="6665822" cy="42497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18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Wild creatures </a:t>
            </a:r>
            <a:b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b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(unless tamed or kept in captivity)</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Mushrooms</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growing wild on any land</a:t>
            </a:r>
            <a:endParaRPr lang="en-GB" sz="2400" kern="0" dirty="0">
              <a:solidFill>
                <a:schemeClr val="tx1"/>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lang="en-GB" sz="2400" kern="0" dirty="0">
                <a:solidFill>
                  <a:srgbClr val="7030A0"/>
                </a:solidFill>
                <a:latin typeface="Arial" panose="020B0604020202020204" pitchFamily="34" charset="0"/>
                <a:cs typeface="Arial" panose="020B0604020202020204" pitchFamily="34" charset="0"/>
              </a:rPr>
              <a:t>The 3 F’s! - F</a:t>
            </a: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lowers,</a:t>
            </a:r>
            <a:r>
              <a:rPr kumimoji="0" lang="en-GB" sz="2400" b="0" i="0" u="none" strike="noStrike" kern="0" cap="none" spc="0" normalizeH="0" noProof="0" dirty="0">
                <a:ln>
                  <a:noFill/>
                </a:ln>
                <a:solidFill>
                  <a:srgbClr val="7030A0"/>
                </a:solidFill>
                <a:effectLst/>
                <a:uLnTx/>
                <a:uFillTx/>
                <a:latin typeface="Arial" panose="020B0604020202020204" pitchFamily="34" charset="0"/>
                <a:cs typeface="Arial" panose="020B0604020202020204" pitchFamily="34" charset="0"/>
              </a:rPr>
              <a:t> F</a:t>
            </a: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ruit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lang="en-GB" sz="2400" kern="0" dirty="0">
                <a:solidFill>
                  <a:srgbClr val="7030A0"/>
                </a:solidFill>
                <a:latin typeface="Arial" panose="020B0604020202020204" pitchFamily="34" charset="0"/>
                <a:cs typeface="Arial" panose="020B0604020202020204" pitchFamily="34" charset="0"/>
              </a:rPr>
              <a:t>F</a:t>
            </a:r>
            <a:r>
              <a:rPr kumimoji="0" lang="en-GB" sz="2400" b="0" i="0" u="none" strike="noStrike" kern="0" cap="none" spc="0" normalizeH="0" baseline="0" noProof="0" dirty="0" err="1">
                <a:ln>
                  <a:noFill/>
                </a:ln>
                <a:solidFill>
                  <a:srgbClr val="7030A0"/>
                </a:solidFill>
                <a:effectLst/>
                <a:uLnTx/>
                <a:uFillTx/>
                <a:latin typeface="Arial" panose="020B0604020202020204" pitchFamily="34" charset="0"/>
                <a:cs typeface="Arial" panose="020B0604020202020204" pitchFamily="34" charset="0"/>
              </a:rPr>
              <a:t>oliage</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of a plant growing wild </a:t>
            </a:r>
            <a:r>
              <a:rPr kumimoji="0" lang="en-GB" sz="24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unless</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picked for reward, sale or commercial purposes</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3200" b="0" i="0" u="none" strike="noStrike" kern="0" cap="none" spc="0" normalizeH="0" baseline="0" noProof="0" dirty="0">
              <a:ln>
                <a:noFill/>
              </a:ln>
              <a:solidFill>
                <a:srgbClr val="3333FF"/>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3200" b="0" i="0" u="none" strike="noStrike" kern="0" cap="none" spc="0" normalizeH="0" baseline="0" noProof="0" dirty="0">
              <a:ln>
                <a:noFill/>
              </a:ln>
              <a:solidFill>
                <a:srgbClr val="3333FF"/>
              </a:solidFill>
              <a:effectLst/>
              <a:uLnTx/>
              <a:uFillTx/>
              <a:latin typeface="Verdana"/>
              <a:ea typeface="ＭＳ Ｐゴシック" pitchFamily="-112" charset="-128"/>
            </a:endParaRPr>
          </a:p>
        </p:txBody>
      </p:sp>
      <p:sp>
        <p:nvSpPr>
          <p:cNvPr id="6" name="Rectangle 5">
            <a:extLst>
              <a:ext uri="{FF2B5EF4-FFF2-40B4-BE49-F238E27FC236}">
                <a16:creationId xmlns:a16="http://schemas.microsoft.com/office/drawing/2014/main" id="{1BF0C1B4-55F2-3048-8745-00FC8107A9FB}"/>
              </a:ext>
            </a:extLst>
          </p:cNvPr>
          <p:cNvSpPr/>
          <p:nvPr/>
        </p:nvSpPr>
        <p:spPr>
          <a:xfrm>
            <a:off x="466498" y="1211065"/>
            <a:ext cx="8005869" cy="461665"/>
          </a:xfrm>
          <a:prstGeom prst="rect">
            <a:avLst/>
          </a:prstGeom>
        </p:spPr>
        <p:txBody>
          <a:bodyPr wrap="square">
            <a:spAutoFit/>
          </a:bodyPr>
          <a:lstStyle/>
          <a:p>
            <a:pPr lvl="0" algn="l" eaLnBrk="0" hangingPunct="0">
              <a:spcBef>
                <a:spcPct val="20000"/>
              </a:spcBef>
              <a:defRPr/>
            </a:pPr>
            <a:r>
              <a:rPr lang="en-GB" sz="2400" kern="0" dirty="0">
                <a:latin typeface="Arial" panose="020B0604020202020204" pitchFamily="34" charset="0"/>
                <a:cs typeface="Arial" panose="020B0604020202020204" pitchFamily="34" charset="0"/>
              </a:rPr>
              <a:t>Property does </a:t>
            </a:r>
            <a:r>
              <a:rPr lang="en-GB" sz="2400" b="1" u="sng" kern="0" dirty="0">
                <a:latin typeface="Arial" panose="020B0604020202020204" pitchFamily="34" charset="0"/>
                <a:cs typeface="Arial" panose="020B0604020202020204" pitchFamily="34" charset="0"/>
              </a:rPr>
              <a:t>NOT</a:t>
            </a:r>
            <a:r>
              <a:rPr lang="en-GB" sz="2400" kern="0" dirty="0">
                <a:latin typeface="Arial" panose="020B0604020202020204" pitchFamily="34" charset="0"/>
                <a:cs typeface="Arial" panose="020B0604020202020204" pitchFamily="34" charset="0"/>
              </a:rPr>
              <a:t> include:</a:t>
            </a:r>
          </a:p>
        </p:txBody>
      </p:sp>
      <p:pic>
        <p:nvPicPr>
          <p:cNvPr id="7" name="Picture 6">
            <a:extLst>
              <a:ext uri="{FF2B5EF4-FFF2-40B4-BE49-F238E27FC236}">
                <a16:creationId xmlns:a16="http://schemas.microsoft.com/office/drawing/2014/main" id="{D81EE6E6-CB7B-614E-8F21-D1152BBD655D}"/>
              </a:ext>
            </a:extLst>
          </p:cNvPr>
          <p:cNvPicPr>
            <a:picLocks noChangeAspect="1"/>
          </p:cNvPicPr>
          <p:nvPr/>
        </p:nvPicPr>
        <p:blipFill>
          <a:blip r:embed="rId3"/>
          <a:stretch>
            <a:fillRect/>
          </a:stretch>
        </p:blipFill>
        <p:spPr>
          <a:xfrm>
            <a:off x="8299000" y="4707695"/>
            <a:ext cx="2282361" cy="1284365"/>
          </a:xfrm>
          <a:prstGeom prst="rect">
            <a:avLst/>
          </a:prstGeom>
        </p:spPr>
      </p:pic>
      <p:pic>
        <p:nvPicPr>
          <p:cNvPr id="8" name="Picture 7">
            <a:extLst>
              <a:ext uri="{FF2B5EF4-FFF2-40B4-BE49-F238E27FC236}">
                <a16:creationId xmlns:a16="http://schemas.microsoft.com/office/drawing/2014/main" id="{B4A158CE-CC40-704C-8E11-022616A44A05}"/>
              </a:ext>
            </a:extLst>
          </p:cNvPr>
          <p:cNvPicPr>
            <a:picLocks noChangeAspect="1"/>
          </p:cNvPicPr>
          <p:nvPr/>
        </p:nvPicPr>
        <p:blipFill>
          <a:blip r:embed="rId4"/>
          <a:stretch>
            <a:fillRect/>
          </a:stretch>
        </p:blipFill>
        <p:spPr>
          <a:xfrm>
            <a:off x="8299001" y="3181740"/>
            <a:ext cx="2282361" cy="1152128"/>
          </a:xfrm>
          <a:prstGeom prst="rect">
            <a:avLst/>
          </a:prstGeom>
        </p:spPr>
      </p:pic>
      <p:pic>
        <p:nvPicPr>
          <p:cNvPr id="9" name="Picture 8">
            <a:extLst>
              <a:ext uri="{FF2B5EF4-FFF2-40B4-BE49-F238E27FC236}">
                <a16:creationId xmlns:a16="http://schemas.microsoft.com/office/drawing/2014/main" id="{5D656A9F-B37C-0B4F-AF3C-3A69F89711FD}"/>
              </a:ext>
            </a:extLst>
          </p:cNvPr>
          <p:cNvPicPr>
            <a:picLocks noChangeAspect="1"/>
          </p:cNvPicPr>
          <p:nvPr/>
        </p:nvPicPr>
        <p:blipFill>
          <a:blip r:embed="rId5"/>
          <a:stretch>
            <a:fillRect/>
          </a:stretch>
        </p:blipFill>
        <p:spPr>
          <a:xfrm>
            <a:off x="8299001" y="1508122"/>
            <a:ext cx="2282362" cy="1211656"/>
          </a:xfrm>
          <a:prstGeom prst="rect">
            <a:avLst/>
          </a:prstGeom>
        </p:spPr>
      </p:pic>
    </p:spTree>
    <p:extLst>
      <p:ext uri="{BB962C8B-B14F-4D97-AF65-F5344CB8AC3E}">
        <p14:creationId xmlns:p14="http://schemas.microsoft.com/office/powerpoint/2010/main" val="3050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A31F97C-E4B6-6A4D-B8A0-5D0AC84D60F9}"/>
              </a:ext>
            </a:extLst>
          </p:cNvPr>
          <p:cNvSpPr txBox="1"/>
          <p:nvPr/>
        </p:nvSpPr>
        <p:spPr>
          <a:xfrm>
            <a:off x="396032" y="286374"/>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sp>
        <p:nvSpPr>
          <p:cNvPr id="5" name="TextBox 4">
            <a:extLst>
              <a:ext uri="{FF2B5EF4-FFF2-40B4-BE49-F238E27FC236}">
                <a16:creationId xmlns:a16="http://schemas.microsoft.com/office/drawing/2014/main" id="{9C35DEEB-5C4C-6342-B2FA-DEB6DA5801A6}"/>
              </a:ext>
            </a:extLst>
          </p:cNvPr>
          <p:cNvSpPr txBox="1">
            <a:spLocks noChangeArrowheads="1"/>
          </p:cNvSpPr>
          <p:nvPr/>
        </p:nvSpPr>
        <p:spPr bwMode="auto">
          <a:xfrm>
            <a:off x="396032" y="1431650"/>
            <a:ext cx="849694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3200" dirty="0">
                <a:cs typeface="Arial" panose="020B0604020202020204" pitchFamily="34" charset="0"/>
              </a:rPr>
              <a:t>General rule = land </a:t>
            </a:r>
            <a:r>
              <a:rPr lang="en-GB" altLang="en-US" sz="3200" u="sng" dirty="0">
                <a:solidFill>
                  <a:srgbClr val="FF0000"/>
                </a:solidFill>
                <a:cs typeface="Arial" panose="020B0604020202020204" pitchFamily="34" charset="0"/>
              </a:rPr>
              <a:t>cannot</a:t>
            </a:r>
            <a:r>
              <a:rPr lang="en-GB" altLang="en-US" sz="3200" dirty="0">
                <a:cs typeface="Arial" panose="020B0604020202020204" pitchFamily="34" charset="0"/>
              </a:rPr>
              <a:t> be stolen!</a:t>
            </a:r>
          </a:p>
        </p:txBody>
      </p:sp>
      <p:sp>
        <p:nvSpPr>
          <p:cNvPr id="6" name="TextBox 5">
            <a:extLst>
              <a:ext uri="{FF2B5EF4-FFF2-40B4-BE49-F238E27FC236}">
                <a16:creationId xmlns:a16="http://schemas.microsoft.com/office/drawing/2014/main" id="{6EB06E8D-E2ED-C344-9CFA-45BD09CC2DCD}"/>
              </a:ext>
            </a:extLst>
          </p:cNvPr>
          <p:cNvSpPr txBox="1">
            <a:spLocks noChangeArrowheads="1"/>
          </p:cNvSpPr>
          <p:nvPr/>
        </p:nvSpPr>
        <p:spPr bwMode="auto">
          <a:xfrm>
            <a:off x="396032" y="2138344"/>
            <a:ext cx="628733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2400" b="1" dirty="0">
                <a:cs typeface="Arial" panose="020B0604020202020204" pitchFamily="34" charset="0"/>
              </a:rPr>
              <a:t>Exceptions to the general rule include:</a:t>
            </a:r>
          </a:p>
        </p:txBody>
      </p:sp>
      <p:graphicFrame>
        <p:nvGraphicFramePr>
          <p:cNvPr id="7" name="Content Placeholder 3">
            <a:extLst>
              <a:ext uri="{FF2B5EF4-FFF2-40B4-BE49-F238E27FC236}">
                <a16:creationId xmlns:a16="http://schemas.microsoft.com/office/drawing/2014/main" id="{3B44B87E-EFE0-C742-BAFF-ABAB71B42170}"/>
              </a:ext>
            </a:extLst>
          </p:cNvPr>
          <p:cNvGraphicFramePr>
            <a:graphicFrameLocks/>
          </p:cNvGraphicFramePr>
          <p:nvPr/>
        </p:nvGraphicFramePr>
        <p:xfrm>
          <a:off x="396032" y="2914178"/>
          <a:ext cx="7291143" cy="3657448"/>
        </p:xfrm>
        <a:graphic>
          <a:graphicData uri="http://schemas.openxmlformats.org/drawingml/2006/table">
            <a:tbl>
              <a:tblPr firstRow="1" bandRow="1">
                <a:tableStyleId>{93296810-A885-4BE3-A3E7-6D5BEEA58F35}</a:tableStyleId>
              </a:tblPr>
              <a:tblGrid>
                <a:gridCol w="2430381">
                  <a:extLst>
                    <a:ext uri="{9D8B030D-6E8A-4147-A177-3AD203B41FA5}">
                      <a16:colId xmlns:a16="http://schemas.microsoft.com/office/drawing/2014/main" val="20000"/>
                    </a:ext>
                  </a:extLst>
                </a:gridCol>
                <a:gridCol w="2430381">
                  <a:extLst>
                    <a:ext uri="{9D8B030D-6E8A-4147-A177-3AD203B41FA5}">
                      <a16:colId xmlns:a16="http://schemas.microsoft.com/office/drawing/2014/main" val="20001"/>
                    </a:ext>
                  </a:extLst>
                </a:gridCol>
                <a:gridCol w="2430381">
                  <a:extLst>
                    <a:ext uri="{9D8B030D-6E8A-4147-A177-3AD203B41FA5}">
                      <a16:colId xmlns:a16="http://schemas.microsoft.com/office/drawing/2014/main" val="20002"/>
                    </a:ext>
                  </a:extLst>
                </a:gridCol>
              </a:tblGrid>
              <a:tr h="330147">
                <a:tc>
                  <a:txBody>
                    <a:bodyPr/>
                    <a:lstStyle/>
                    <a:p>
                      <a:pPr algn="ctr"/>
                      <a:r>
                        <a:rPr lang="en-GB" sz="1800" dirty="0"/>
                        <a:t>Trustees</a:t>
                      </a:r>
                    </a:p>
                  </a:txBody>
                  <a:tcPr marL="111760" marR="111760" marT="45701" marB="45701"/>
                </a:tc>
                <a:tc>
                  <a:txBody>
                    <a:bodyPr/>
                    <a:lstStyle/>
                    <a:p>
                      <a:pPr algn="ctr"/>
                      <a:r>
                        <a:rPr lang="en-GB" sz="1800" dirty="0"/>
                        <a:t>Strangers</a:t>
                      </a:r>
                    </a:p>
                  </a:txBody>
                  <a:tcPr marL="111760" marR="111760" marT="45701" marB="45701"/>
                </a:tc>
                <a:tc>
                  <a:txBody>
                    <a:bodyPr/>
                    <a:lstStyle/>
                    <a:p>
                      <a:pPr algn="ctr"/>
                      <a:r>
                        <a:rPr lang="en-GB" sz="1800" dirty="0"/>
                        <a:t>Tenant</a:t>
                      </a:r>
                    </a:p>
                  </a:txBody>
                  <a:tcPr marL="111760" marR="111760" marT="45701" marB="45701"/>
                </a:tc>
                <a:extLst>
                  <a:ext uri="{0D108BD9-81ED-4DB2-BD59-A6C34878D82A}">
                    <a16:rowId xmlns:a16="http://schemas.microsoft.com/office/drawing/2014/main" val="10000"/>
                  </a:ext>
                </a:extLst>
              </a:tr>
              <a:tr h="1075054">
                <a:tc>
                  <a:txBody>
                    <a:bodyPr/>
                    <a:lstStyle/>
                    <a:p>
                      <a:pPr algn="ctr"/>
                      <a:r>
                        <a:rPr lang="en-GB" sz="1800" dirty="0"/>
                        <a:t>Trustees or Personal Representatives can steal land by dealing with it in a</a:t>
                      </a:r>
                      <a:r>
                        <a:rPr lang="en-GB" sz="1800" baseline="0" dirty="0"/>
                        <a:t> breach of confidence.</a:t>
                      </a:r>
                      <a:endParaRPr lang="en-GB" sz="1800" dirty="0"/>
                    </a:p>
                  </a:txBody>
                  <a:tcPr marL="111760" marR="111760" marT="45701" marB="45701"/>
                </a:tc>
                <a:tc>
                  <a:txBody>
                    <a:bodyPr/>
                    <a:lstStyle/>
                    <a:p>
                      <a:pPr algn="ctr"/>
                      <a:r>
                        <a:rPr lang="en-GB" sz="1800" dirty="0"/>
                        <a:t>A person not in possession of the land can steal by severing it.</a:t>
                      </a:r>
                    </a:p>
                  </a:txBody>
                  <a:tcPr marL="111760" marR="111760" marT="45701" marB="45701"/>
                </a:tc>
                <a:tc>
                  <a:txBody>
                    <a:bodyPr/>
                    <a:lstStyle/>
                    <a:p>
                      <a:pPr algn="ctr"/>
                      <a:r>
                        <a:rPr lang="en-GB" sz="1800" dirty="0"/>
                        <a:t>A tenant in possession can steal</a:t>
                      </a:r>
                      <a:r>
                        <a:rPr lang="en-GB" sz="1800" baseline="0" dirty="0"/>
                        <a:t> fixtures and structures.</a:t>
                      </a:r>
                      <a:endParaRPr lang="en-GB" sz="1800" dirty="0"/>
                    </a:p>
                  </a:txBody>
                  <a:tcPr marL="111760" marR="111760" marT="45701" marB="45701"/>
                </a:tc>
                <a:extLst>
                  <a:ext uri="{0D108BD9-81ED-4DB2-BD59-A6C34878D82A}">
                    <a16:rowId xmlns:a16="http://schemas.microsoft.com/office/drawing/2014/main" val="10001"/>
                  </a:ext>
                </a:extLst>
              </a:tr>
              <a:tr h="873476">
                <a:tc>
                  <a:txBody>
                    <a:bodyPr/>
                    <a:lstStyle/>
                    <a:p>
                      <a:pPr algn="ctr"/>
                      <a:r>
                        <a:rPr lang="en-GB" sz="1800" dirty="0"/>
                        <a:t>An executor of an estate selling land for their own benefit.</a:t>
                      </a:r>
                    </a:p>
                  </a:txBody>
                  <a:tcPr marL="111760" marR="111760" marT="45701" marB="45701"/>
                </a:tc>
                <a:tc>
                  <a:txBody>
                    <a:bodyPr/>
                    <a:lstStyle/>
                    <a:p>
                      <a:pPr algn="ctr"/>
                      <a:r>
                        <a:rPr lang="en-GB" sz="1800" dirty="0"/>
                        <a:t>A enters</a:t>
                      </a:r>
                      <a:r>
                        <a:rPr lang="en-GB" sz="1800" baseline="0" dirty="0"/>
                        <a:t> B’s land and removes a stone statue fixed to the land.</a:t>
                      </a:r>
                      <a:endParaRPr lang="en-GB" sz="1800" dirty="0"/>
                    </a:p>
                  </a:txBody>
                  <a:tcPr marL="111760" marR="111760" marT="45701" marB="45701"/>
                </a:tc>
                <a:tc>
                  <a:txBody>
                    <a:bodyPr/>
                    <a:lstStyle/>
                    <a:p>
                      <a:pPr algn="ctr"/>
                      <a:r>
                        <a:rPr lang="en-GB" sz="1800" dirty="0"/>
                        <a:t>A tenant removing a fireplace fixed to the wall from premises that they rent.</a:t>
                      </a:r>
                    </a:p>
                  </a:txBody>
                  <a:tcPr marL="111760" marR="111760" marT="45701" marB="45701"/>
                </a:tc>
                <a:extLst>
                  <a:ext uri="{0D108BD9-81ED-4DB2-BD59-A6C34878D82A}">
                    <a16:rowId xmlns:a16="http://schemas.microsoft.com/office/drawing/2014/main" val="10002"/>
                  </a:ext>
                </a:extLst>
              </a:tr>
              <a:tr h="470321">
                <a:tc>
                  <a:txBody>
                    <a:bodyPr/>
                    <a:lstStyle/>
                    <a:p>
                      <a:pPr algn="ctr"/>
                      <a:r>
                        <a:rPr lang="en-GB" sz="1800" dirty="0"/>
                        <a:t>BREACH</a:t>
                      </a:r>
                    </a:p>
                  </a:txBody>
                  <a:tcPr marL="111760" marR="111760" marT="45701" marB="45701"/>
                </a:tc>
                <a:tc>
                  <a:txBody>
                    <a:bodyPr/>
                    <a:lstStyle/>
                    <a:p>
                      <a:pPr algn="ctr"/>
                      <a:r>
                        <a:rPr lang="en-GB" sz="1800" dirty="0"/>
                        <a:t>SEVER </a:t>
                      </a:r>
                    </a:p>
                  </a:txBody>
                  <a:tcPr marL="111760" marR="111760" marT="45701" marB="45701"/>
                </a:tc>
                <a:tc>
                  <a:txBody>
                    <a:bodyPr/>
                    <a:lstStyle/>
                    <a:p>
                      <a:pPr algn="ctr"/>
                      <a:r>
                        <a:rPr lang="en-GB" sz="1800" dirty="0"/>
                        <a:t>FIXTURES &amp; STRUCTURES</a:t>
                      </a:r>
                    </a:p>
                  </a:txBody>
                  <a:tcPr marL="111760" marR="111760" marT="45701" marB="45701"/>
                </a:tc>
                <a:extLst>
                  <a:ext uri="{0D108BD9-81ED-4DB2-BD59-A6C34878D82A}">
                    <a16:rowId xmlns:a16="http://schemas.microsoft.com/office/drawing/2014/main" val="10003"/>
                  </a:ext>
                </a:extLst>
              </a:tr>
            </a:tbl>
          </a:graphicData>
        </a:graphic>
      </p:graphicFrame>
      <p:pic>
        <p:nvPicPr>
          <p:cNvPr id="12290" name="Picture 2" descr="What Does the Trustee of a Trust Do? - SmartAsset">
            <a:extLst>
              <a:ext uri="{FF2B5EF4-FFF2-40B4-BE49-F238E27FC236}">
                <a16:creationId xmlns:a16="http://schemas.microsoft.com/office/drawing/2014/main" id="{E444AF37-68BD-CE4C-8683-429C04C186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92976" y="1144695"/>
            <a:ext cx="2830733" cy="1404982"/>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How to Dig Up a Small Tree | Timberland Tree Care">
            <a:extLst>
              <a:ext uri="{FF2B5EF4-FFF2-40B4-BE49-F238E27FC236}">
                <a16:creationId xmlns:a16="http://schemas.microsoft.com/office/drawing/2014/main" id="{A53BA90F-A1EA-214E-B0E4-E4CA518147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92976" y="2909115"/>
            <a:ext cx="2830733" cy="1640866"/>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Can You Have a Fireplace in an Apartment? | Direct Fireplaces">
            <a:extLst>
              <a:ext uri="{FF2B5EF4-FFF2-40B4-BE49-F238E27FC236}">
                <a16:creationId xmlns:a16="http://schemas.microsoft.com/office/drawing/2014/main" id="{9DCE6878-C139-A34E-9229-67460D25EF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92976" y="4909419"/>
            <a:ext cx="2830733" cy="1662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72128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1010C62-F35E-8D47-A18E-70C1C1A5F61C}"/>
              </a:ext>
            </a:extLst>
          </p:cNvPr>
          <p:cNvSpPr txBox="1"/>
          <p:nvPr/>
        </p:nvSpPr>
        <p:spPr>
          <a:xfrm>
            <a:off x="589560" y="856180"/>
            <a:ext cx="4560584" cy="1128068"/>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000" b="1" dirty="0">
                <a:latin typeface="+mj-lt"/>
                <a:ea typeface="+mj-ea"/>
                <a:cs typeface="+mj-cs"/>
              </a:rPr>
              <a:t>Personal Data </a:t>
            </a:r>
          </a:p>
        </p:txBody>
      </p:sp>
      <p:sp>
        <p:nvSpPr>
          <p:cNvPr id="5" name="Content Placeholder 2">
            <a:extLst>
              <a:ext uri="{FF2B5EF4-FFF2-40B4-BE49-F238E27FC236}">
                <a16:creationId xmlns:a16="http://schemas.microsoft.com/office/drawing/2014/main" id="{A7C59AFC-FCFF-1B4D-8CA2-A08F5C0904BE}"/>
              </a:ext>
            </a:extLst>
          </p:cNvPr>
          <p:cNvSpPr txBox="1">
            <a:spLocks/>
          </p:cNvSpPr>
          <p:nvPr/>
        </p:nvSpPr>
        <p:spPr>
          <a:xfrm>
            <a:off x="545579" y="3257669"/>
            <a:ext cx="4559425" cy="3979585"/>
          </a:xfrm>
          <a:prstGeom prst="rect">
            <a:avLst/>
          </a:prstGeom>
        </p:spPr>
        <p:txBody>
          <a:bodyPr vert="horz" lIns="91440" tIns="45720" rIns="91440" bIns="45720" rtlCol="0" anchor="ct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400" fontAlgn="auto">
              <a:spcAft>
                <a:spcPts val="0"/>
              </a:spcAft>
              <a:buNone/>
            </a:pPr>
            <a:r>
              <a:rPr lang="en-US" altLang="en-US" sz="2000" dirty="0"/>
              <a:t>Confidential personal data is </a:t>
            </a:r>
            <a:r>
              <a:rPr lang="en-US" altLang="en-US" sz="2000" b="1" dirty="0"/>
              <a:t>not property </a:t>
            </a:r>
            <a:r>
              <a:rPr lang="en-US" altLang="en-US" sz="2000" dirty="0"/>
              <a:t>and</a:t>
            </a:r>
            <a:r>
              <a:rPr lang="en-US" altLang="en-US" sz="2000" b="1" dirty="0"/>
              <a:t> cannot be stolen</a:t>
            </a:r>
          </a:p>
          <a:p>
            <a:pPr marL="0" indent="-228600" defTabSz="914400" fontAlgn="auto">
              <a:spcAft>
                <a:spcPts val="0"/>
              </a:spcAft>
            </a:pPr>
            <a:endParaRPr lang="en-US" altLang="en-US" sz="2000" b="1" dirty="0"/>
          </a:p>
          <a:p>
            <a:pPr marL="0" indent="0" defTabSz="914400" fontAlgn="auto">
              <a:spcAft>
                <a:spcPts val="0"/>
              </a:spcAft>
              <a:buNone/>
            </a:pPr>
            <a:r>
              <a:rPr lang="en-US" altLang="en-US" sz="2000" dirty="0"/>
              <a:t>There is </a:t>
            </a:r>
            <a:r>
              <a:rPr lang="en-US" altLang="en-US" sz="2000" b="1" dirty="0"/>
              <a:t>no such thing as ‘identity theft’!</a:t>
            </a:r>
          </a:p>
          <a:p>
            <a:pPr marL="0" indent="-228600" defTabSz="914400" fontAlgn="auto">
              <a:spcAft>
                <a:spcPts val="0"/>
              </a:spcAft>
            </a:pPr>
            <a:endParaRPr lang="en-US" altLang="en-US" sz="2000" b="1" dirty="0"/>
          </a:p>
          <a:p>
            <a:pPr marL="0" indent="0" defTabSz="914400" fontAlgn="auto">
              <a:spcAft>
                <a:spcPts val="0"/>
              </a:spcAft>
              <a:buNone/>
            </a:pPr>
            <a:r>
              <a:rPr lang="en-US" altLang="en-US" sz="2000" dirty="0"/>
              <a:t>For example – you</a:t>
            </a:r>
            <a:r>
              <a:rPr lang="en-US" altLang="en-US" sz="2000" b="1" dirty="0"/>
              <a:t> cannot steal </a:t>
            </a:r>
            <a:r>
              <a:rPr lang="en-US" altLang="en-US" sz="2000" dirty="0"/>
              <a:t>someone’s </a:t>
            </a:r>
            <a:r>
              <a:rPr lang="en-US" altLang="en-US" sz="2000" b="1" dirty="0"/>
              <a:t>National Insurance number.</a:t>
            </a:r>
          </a:p>
          <a:p>
            <a:pPr marL="0" indent="0" defTabSz="914400" fontAlgn="auto">
              <a:spcAft>
                <a:spcPts val="0"/>
              </a:spcAft>
              <a:buNone/>
            </a:pPr>
            <a:endParaRPr lang="en-US" altLang="en-US" sz="2000" b="1" dirty="0"/>
          </a:p>
          <a:p>
            <a:pPr marL="0" indent="0" defTabSz="914400" fontAlgn="auto">
              <a:spcAft>
                <a:spcPts val="0"/>
              </a:spcAft>
              <a:buNone/>
            </a:pPr>
            <a:r>
              <a:rPr lang="en-US" altLang="en-US" sz="2000" b="1" dirty="0"/>
              <a:t>=FRAUD through false representation </a:t>
            </a:r>
          </a:p>
          <a:p>
            <a:pPr marL="0" indent="-228600" defTabSz="914400" fontAlgn="auto">
              <a:spcAft>
                <a:spcPts val="0"/>
              </a:spcAft>
            </a:pPr>
            <a:endParaRPr lang="en-US" altLang="en-US" sz="2000" b="1" dirty="0"/>
          </a:p>
          <a:p>
            <a:pPr marL="0" indent="-228600" defTabSz="914400" fontAlgn="auto">
              <a:spcAft>
                <a:spcPts val="0"/>
              </a:spcAft>
            </a:pPr>
            <a:endParaRPr lang="en-US" altLang="en-US" sz="2000" b="1" dirty="0"/>
          </a:p>
          <a:p>
            <a:pPr marL="0" indent="-228600" defTabSz="914400" fontAlgn="auto">
              <a:spcAft>
                <a:spcPts val="0"/>
              </a:spcAft>
            </a:pPr>
            <a:endParaRPr lang="en-US" altLang="en-US" sz="2000" b="1" dirty="0"/>
          </a:p>
          <a:p>
            <a:pPr indent="-228600" defTabSz="914400" fontAlgn="auto">
              <a:spcAft>
                <a:spcPts val="0"/>
              </a:spcAft>
              <a:defRPr/>
            </a:pPr>
            <a:endParaRPr lang="en-US" altLang="en-US" sz="2000" b="1" dirty="0"/>
          </a:p>
          <a:p>
            <a:pPr indent="-228600" defTabSz="914400" fontAlgn="auto">
              <a:spcAft>
                <a:spcPts val="0"/>
              </a:spcAft>
            </a:pPr>
            <a:endParaRPr lang="en-US" sz="2000" dirty="0"/>
          </a:p>
        </p:txBody>
      </p:sp>
      <p:pic>
        <p:nvPicPr>
          <p:cNvPr id="13314" name="Picture 2" descr="Identity Thief steals the top spot – Redwood Bark">
            <a:extLst>
              <a:ext uri="{FF2B5EF4-FFF2-40B4-BE49-F238E27FC236}">
                <a16:creationId xmlns:a16="http://schemas.microsoft.com/office/drawing/2014/main" id="{1F95197A-162A-FC46-BE06-647D38B844F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616" r="34615"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4857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anim calcmode="lin" valueType="num">
                                      <p:cBhvr additive="base">
                                        <p:cTn id="25"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8A48600-B3C7-5A44-B183-9E0A5153B38B}"/>
              </a:ext>
            </a:extLst>
          </p:cNvPr>
          <p:cNvSpPr txBox="1"/>
          <p:nvPr/>
        </p:nvSpPr>
        <p:spPr>
          <a:xfrm>
            <a:off x="808111" y="501157"/>
            <a:ext cx="7074248"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S.5 Belonging to Another</a:t>
            </a:r>
          </a:p>
        </p:txBody>
      </p:sp>
      <p:graphicFrame>
        <p:nvGraphicFramePr>
          <p:cNvPr id="6" name="Table 5">
            <a:extLst>
              <a:ext uri="{FF2B5EF4-FFF2-40B4-BE49-F238E27FC236}">
                <a16:creationId xmlns:a16="http://schemas.microsoft.com/office/drawing/2014/main" id="{BB16D2DB-EAE2-A748-AC49-D33614766FE3}"/>
              </a:ext>
            </a:extLst>
          </p:cNvPr>
          <p:cNvGraphicFramePr>
            <a:graphicFrameLocks noGrp="1"/>
          </p:cNvGraphicFramePr>
          <p:nvPr/>
        </p:nvGraphicFramePr>
        <p:xfrm>
          <a:off x="808111" y="1520824"/>
          <a:ext cx="8347464" cy="3305819"/>
        </p:xfrm>
        <a:graphic>
          <a:graphicData uri="http://schemas.openxmlformats.org/drawingml/2006/table">
            <a:tbl>
              <a:tblPr firstRow="1" bandRow="1">
                <a:tableStyleId>{16D9F66E-5EB9-4882-86FB-DCBF35E3C3E4}</a:tableStyleId>
              </a:tblPr>
              <a:tblGrid>
                <a:gridCol w="2782488">
                  <a:extLst>
                    <a:ext uri="{9D8B030D-6E8A-4147-A177-3AD203B41FA5}">
                      <a16:colId xmlns:a16="http://schemas.microsoft.com/office/drawing/2014/main" val="20000"/>
                    </a:ext>
                  </a:extLst>
                </a:gridCol>
                <a:gridCol w="2782488">
                  <a:extLst>
                    <a:ext uri="{9D8B030D-6E8A-4147-A177-3AD203B41FA5}">
                      <a16:colId xmlns:a16="http://schemas.microsoft.com/office/drawing/2014/main" val="20001"/>
                    </a:ext>
                  </a:extLst>
                </a:gridCol>
                <a:gridCol w="2782488">
                  <a:extLst>
                    <a:ext uri="{9D8B030D-6E8A-4147-A177-3AD203B41FA5}">
                      <a16:colId xmlns:a16="http://schemas.microsoft.com/office/drawing/2014/main" val="20002"/>
                    </a:ext>
                  </a:extLst>
                </a:gridCol>
              </a:tblGrid>
              <a:tr h="405588">
                <a:tc gridSpan="3">
                  <a:txBody>
                    <a:bodyPr/>
                    <a:lstStyle/>
                    <a:p>
                      <a:pPr algn="ctr"/>
                      <a:r>
                        <a:rPr lang="en-GB" sz="2000" dirty="0"/>
                        <a:t>Property belongs to the person who either has</a:t>
                      </a:r>
                    </a:p>
                  </a:txBody>
                  <a:tcPr marL="91438" marR="91438" marT="45719" marB="45719"/>
                </a:tc>
                <a:tc hMerge="1">
                  <a:txBody>
                    <a:bodyPr/>
                    <a:lstStyle/>
                    <a:p>
                      <a:pPr algn="ctr"/>
                      <a:endParaRPr lang="en-GB" dirty="0"/>
                    </a:p>
                  </a:txBody>
                  <a:tcPr/>
                </a:tc>
                <a:tc hMerge="1">
                  <a:txBody>
                    <a:bodyPr/>
                    <a:lstStyle/>
                    <a:p>
                      <a:pPr algn="ctr"/>
                      <a:endParaRPr lang="en-GB" dirty="0"/>
                    </a:p>
                  </a:txBody>
                  <a:tcPr/>
                </a:tc>
                <a:extLst>
                  <a:ext uri="{0D108BD9-81ED-4DB2-BD59-A6C34878D82A}">
                    <a16:rowId xmlns:a16="http://schemas.microsoft.com/office/drawing/2014/main" val="10000"/>
                  </a:ext>
                </a:extLst>
              </a:tr>
              <a:tr h="600048">
                <a:tc>
                  <a:txBody>
                    <a:bodyPr/>
                    <a:lstStyle/>
                    <a:p>
                      <a:pPr algn="ctr">
                        <a:lnSpc>
                          <a:spcPct val="150000"/>
                        </a:lnSpc>
                      </a:pPr>
                      <a:r>
                        <a:rPr lang="en-GB" sz="2000" b="1" dirty="0">
                          <a:solidFill>
                            <a:srgbClr val="FF0000"/>
                          </a:solidFill>
                        </a:rPr>
                        <a:t>Proprietary Interest</a:t>
                      </a:r>
                    </a:p>
                  </a:txBody>
                  <a:tcPr marL="91438" marR="91438" marT="45719" marB="45719"/>
                </a:tc>
                <a:tc>
                  <a:txBody>
                    <a:bodyPr/>
                    <a:lstStyle/>
                    <a:p>
                      <a:pPr algn="ctr">
                        <a:lnSpc>
                          <a:spcPct val="150000"/>
                        </a:lnSpc>
                      </a:pPr>
                      <a:r>
                        <a:rPr lang="en-GB" sz="2000" b="1" dirty="0">
                          <a:solidFill>
                            <a:srgbClr val="FF0000"/>
                          </a:solidFill>
                        </a:rPr>
                        <a:t>Possession</a:t>
                      </a:r>
                    </a:p>
                  </a:txBody>
                  <a:tcPr marL="91438" marR="91438" marT="45719" marB="45719"/>
                </a:tc>
                <a:tc>
                  <a:txBody>
                    <a:bodyPr/>
                    <a:lstStyle/>
                    <a:p>
                      <a:pPr algn="ctr">
                        <a:lnSpc>
                          <a:spcPct val="150000"/>
                        </a:lnSpc>
                      </a:pPr>
                      <a:r>
                        <a:rPr lang="en-GB" sz="2000" b="1" dirty="0">
                          <a:solidFill>
                            <a:srgbClr val="FF0000"/>
                          </a:solidFill>
                        </a:rPr>
                        <a:t>Control </a:t>
                      </a:r>
                    </a:p>
                  </a:txBody>
                  <a:tcPr marL="91438" marR="91438" marT="45719" marB="45719"/>
                </a:tc>
                <a:extLst>
                  <a:ext uri="{0D108BD9-81ED-4DB2-BD59-A6C34878D82A}">
                    <a16:rowId xmlns:a16="http://schemas.microsoft.com/office/drawing/2014/main" val="10001"/>
                  </a:ext>
                </a:extLst>
              </a:tr>
              <a:tr h="600048">
                <a:tc gridSpan="3">
                  <a:txBody>
                    <a:bodyPr/>
                    <a:lstStyle/>
                    <a:p>
                      <a:pPr algn="ctr">
                        <a:lnSpc>
                          <a:spcPct val="150000"/>
                        </a:lnSpc>
                      </a:pPr>
                      <a:r>
                        <a:rPr lang="en-GB" sz="2000" dirty="0"/>
                        <a:t>Example: A</a:t>
                      </a:r>
                      <a:r>
                        <a:rPr lang="en-GB" sz="2000" baseline="0" dirty="0"/>
                        <a:t> car being repaired in the garage can have three owners:</a:t>
                      </a:r>
                      <a:endParaRPr lang="en-GB" sz="2000" b="1" dirty="0"/>
                    </a:p>
                  </a:txBody>
                  <a:tcPr marL="91438" marR="91438" marT="45719" marB="45719"/>
                </a:tc>
                <a:tc hMerge="1">
                  <a:txBody>
                    <a:bodyPr/>
                    <a:lstStyle/>
                    <a:p>
                      <a:pPr algn="ctr">
                        <a:lnSpc>
                          <a:spcPct val="150000"/>
                        </a:lnSpc>
                      </a:pPr>
                      <a:endParaRPr lang="en-GB" sz="2000" dirty="0"/>
                    </a:p>
                  </a:txBody>
                  <a:tcPr/>
                </a:tc>
                <a:tc hMerge="1">
                  <a:txBody>
                    <a:bodyPr/>
                    <a:lstStyle/>
                    <a:p>
                      <a:pPr algn="ctr">
                        <a:lnSpc>
                          <a:spcPct val="150000"/>
                        </a:lnSpc>
                      </a:pPr>
                      <a:endParaRPr lang="en-GB" sz="2000" dirty="0"/>
                    </a:p>
                  </a:txBody>
                  <a:tcPr/>
                </a:tc>
                <a:extLst>
                  <a:ext uri="{0D108BD9-81ED-4DB2-BD59-A6C34878D82A}">
                    <a16:rowId xmlns:a16="http://schemas.microsoft.com/office/drawing/2014/main" val="10002"/>
                  </a:ext>
                </a:extLst>
              </a:tr>
              <a:tr h="600048">
                <a:tc>
                  <a:txBody>
                    <a:bodyPr/>
                    <a:lstStyle/>
                    <a:p>
                      <a:pPr algn="ctr">
                        <a:lnSpc>
                          <a:spcPct val="150000"/>
                        </a:lnSpc>
                      </a:pPr>
                      <a:r>
                        <a:rPr lang="en-GB" sz="2000" b="1" dirty="0"/>
                        <a:t>Owner of Car</a:t>
                      </a:r>
                      <a:endParaRPr lang="en-GB" sz="2000" b="1" i="0" dirty="0"/>
                    </a:p>
                  </a:txBody>
                  <a:tcPr marL="91438" marR="91438" marT="45719" marB="45719"/>
                </a:tc>
                <a:tc>
                  <a:txBody>
                    <a:bodyPr/>
                    <a:lstStyle/>
                    <a:p>
                      <a:pPr algn="ctr">
                        <a:lnSpc>
                          <a:spcPct val="150000"/>
                        </a:lnSpc>
                      </a:pPr>
                      <a:r>
                        <a:rPr lang="en-GB" sz="2000" b="1" dirty="0"/>
                        <a:t>Technician</a:t>
                      </a:r>
                    </a:p>
                  </a:txBody>
                  <a:tcPr marL="91438" marR="91438" marT="45719" marB="45719"/>
                </a:tc>
                <a:tc>
                  <a:txBody>
                    <a:bodyPr/>
                    <a:lstStyle/>
                    <a:p>
                      <a:pPr algn="ctr">
                        <a:lnSpc>
                          <a:spcPct val="150000"/>
                        </a:lnSpc>
                      </a:pPr>
                      <a:r>
                        <a:rPr lang="en-GB" sz="2000" b="1" dirty="0"/>
                        <a:t>Manager of Garage</a:t>
                      </a:r>
                    </a:p>
                  </a:txBody>
                  <a:tcPr marL="91438" marR="91438" marT="45719" marB="45719"/>
                </a:tc>
                <a:extLst>
                  <a:ext uri="{0D108BD9-81ED-4DB2-BD59-A6C34878D82A}">
                    <a16:rowId xmlns:a16="http://schemas.microsoft.com/office/drawing/2014/main" val="10003"/>
                  </a:ext>
                </a:extLst>
              </a:tr>
              <a:tr h="1100087">
                <a:tc>
                  <a:txBody>
                    <a:bodyPr/>
                    <a:lstStyle/>
                    <a:p>
                      <a:pPr algn="ctr">
                        <a:lnSpc>
                          <a:spcPct val="150000"/>
                        </a:lnSpc>
                      </a:pPr>
                      <a:r>
                        <a:rPr lang="en-GB" sz="2000" dirty="0"/>
                        <a:t>Proprietary Interest in it</a:t>
                      </a:r>
                    </a:p>
                    <a:p>
                      <a:pPr algn="ctr">
                        <a:lnSpc>
                          <a:spcPct val="150000"/>
                        </a:lnSpc>
                      </a:pPr>
                      <a:endParaRPr lang="en-GB" sz="2000" dirty="0"/>
                    </a:p>
                  </a:txBody>
                  <a:tcPr marL="91438" marR="91438" marT="45719" marB="45719"/>
                </a:tc>
                <a:tc>
                  <a:txBody>
                    <a:bodyPr/>
                    <a:lstStyle/>
                    <a:p>
                      <a:pPr algn="ctr">
                        <a:lnSpc>
                          <a:spcPct val="150000"/>
                        </a:lnSpc>
                      </a:pPr>
                      <a:r>
                        <a:rPr lang="en-GB" sz="2000" dirty="0"/>
                        <a:t>Possession of it</a:t>
                      </a:r>
                    </a:p>
                  </a:txBody>
                  <a:tcPr marL="91438" marR="91438" marT="45719" marB="45719"/>
                </a:tc>
                <a:tc>
                  <a:txBody>
                    <a:bodyPr/>
                    <a:lstStyle/>
                    <a:p>
                      <a:pPr algn="ctr">
                        <a:lnSpc>
                          <a:spcPct val="150000"/>
                        </a:lnSpc>
                      </a:pPr>
                      <a:r>
                        <a:rPr lang="en-GB" sz="2000" dirty="0"/>
                        <a:t>Control of it</a:t>
                      </a:r>
                    </a:p>
                  </a:txBody>
                  <a:tcPr marL="91438" marR="91438" marT="45719" marB="45719"/>
                </a:tc>
                <a:extLst>
                  <a:ext uri="{0D108BD9-81ED-4DB2-BD59-A6C34878D82A}">
                    <a16:rowId xmlns:a16="http://schemas.microsoft.com/office/drawing/2014/main" val="10004"/>
                  </a:ext>
                </a:extLst>
              </a:tr>
            </a:tbl>
          </a:graphicData>
        </a:graphic>
      </p:graphicFrame>
      <p:pic>
        <p:nvPicPr>
          <p:cNvPr id="14338" name="Picture 2" descr="TMS Garage | Car Garage Threemilestone, Truro | Car Repairs">
            <a:extLst>
              <a:ext uri="{FF2B5EF4-FFF2-40B4-BE49-F238E27FC236}">
                <a16:creationId xmlns:a16="http://schemas.microsoft.com/office/drawing/2014/main" id="{D381FF2F-C163-A447-80D1-42BF1C28FA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6165" y="4259002"/>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96563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3A821F1-BBBB-B84D-A948-F7BD155542D9}"/>
              </a:ext>
            </a:extLst>
          </p:cNvPr>
          <p:cNvSpPr txBox="1"/>
          <p:nvPr/>
        </p:nvSpPr>
        <p:spPr>
          <a:xfrm>
            <a:off x="559025" y="188640"/>
            <a:ext cx="10389711"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S.6 Intention to Permanently Deprive</a:t>
            </a:r>
          </a:p>
        </p:txBody>
      </p:sp>
      <p:sp>
        <p:nvSpPr>
          <p:cNvPr id="5" name="Content Placeholder 2">
            <a:extLst>
              <a:ext uri="{FF2B5EF4-FFF2-40B4-BE49-F238E27FC236}">
                <a16:creationId xmlns:a16="http://schemas.microsoft.com/office/drawing/2014/main" id="{9A8E689F-CD4A-EF4C-9242-8D168A60755D}"/>
              </a:ext>
            </a:extLst>
          </p:cNvPr>
          <p:cNvSpPr txBox="1">
            <a:spLocks/>
          </p:cNvSpPr>
          <p:nvPr/>
        </p:nvSpPr>
        <p:spPr>
          <a:xfrm>
            <a:off x="827584" y="1052736"/>
            <a:ext cx="7225553" cy="5040560"/>
          </a:xfrm>
          <a:prstGeom prst="rect">
            <a:avLst/>
          </a:prstGeom>
        </p:spPr>
        <p:txBody>
          <a:bodyPr vert="horz" lIns="0" tIns="45720" rIns="0" bIns="45720" rtlCol="0">
            <a:normAutofit fontScale="550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kumimoji="0" lang="en-GB" sz="44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Section 6 of Theft </a:t>
            </a:r>
            <a:r>
              <a:rPr lang="en-GB" sz="4400" b="1" noProof="0" dirty="0">
                <a:solidFill>
                  <a:srgbClr val="000000"/>
                </a:solidFill>
                <a:latin typeface="Arial" panose="020B0604020202020204" pitchFamily="34" charset="0"/>
                <a:cs typeface="Arial" panose="020B0604020202020204" pitchFamily="34" charset="0"/>
              </a:rPr>
              <a:t>A</a:t>
            </a:r>
            <a:r>
              <a:rPr kumimoji="0" lang="en-GB" sz="44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ct:</a:t>
            </a:r>
          </a:p>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lang="en-GB" sz="3800" b="1" dirty="0">
                <a:solidFill>
                  <a:srgbClr val="000000"/>
                </a:solidFill>
                <a:latin typeface="Arial" panose="020B0604020202020204" pitchFamily="34" charset="0"/>
                <a:cs typeface="Arial" panose="020B0604020202020204" pitchFamily="34" charset="0"/>
              </a:rPr>
              <a:t>- D</a:t>
            </a:r>
            <a:r>
              <a:rPr kumimoji="0" lang="en-GB" sz="3800" b="1" i="0" u="none" strike="noStrike" kern="1200" cap="none" spc="0" normalizeH="0" baseline="0" noProof="0" dirty="0" err="1">
                <a:ln>
                  <a:noFill/>
                </a:ln>
                <a:solidFill>
                  <a:srgbClr val="000000"/>
                </a:solidFill>
                <a:effectLst/>
                <a:uLnTx/>
                <a:uFillTx/>
                <a:latin typeface="Arial" panose="020B0604020202020204" pitchFamily="34" charset="0"/>
                <a:cs typeface="Arial" panose="020B0604020202020204" pitchFamily="34" charset="0"/>
              </a:rPr>
              <a:t>efines</a:t>
            </a:r>
            <a:r>
              <a:rPr kumimoji="0" lang="en-GB" sz="38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3 situations which may amount to a person having an intention to permanently deprive:</a:t>
            </a:r>
          </a:p>
          <a:p>
            <a:pPr marL="0" marR="0" lvl="0" indent="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Treating the property as their own regardless of the owner’s rights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Borrowing beyond the scope of the agreed terms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Parting with property under a condition for return</a:t>
            </a:r>
          </a:p>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15362" name="Picture 2" descr="Affronter Images, Stock Photos &amp; Vectors | Shutterstock">
            <a:extLst>
              <a:ext uri="{FF2B5EF4-FFF2-40B4-BE49-F238E27FC236}">
                <a16:creationId xmlns:a16="http://schemas.microsoft.com/office/drawing/2014/main" id="{F0B188E4-7BAE-1748-AE7C-E3F64D2D07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6656" y="4027554"/>
            <a:ext cx="3403600" cy="2387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9129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 calcmode="lin" valueType="num">
                                      <p:cBhvr additive="base">
                                        <p:cTn id="1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 calcmode="lin" valueType="num">
                                      <p:cBhvr additive="base">
                                        <p:cTn id="2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5">
                                            <p:txEl>
                                              <p:pRg st="5" end="5"/>
                                            </p:txEl>
                                          </p:spTgt>
                                        </p:tgtEl>
                                        <p:attrNameLst>
                                          <p:attrName>style.visibility</p:attrName>
                                        </p:attrNameLst>
                                      </p:cBhvr>
                                      <p:to>
                                        <p:strVal val="visible"/>
                                      </p:to>
                                    </p:set>
                                    <p:anim calcmode="lin" valueType="num">
                                      <p:cBhvr additive="base">
                                        <p:cTn id="29"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CD9F886-319C-8743-A178-E3292B19F8E7}"/>
              </a:ext>
            </a:extLst>
          </p:cNvPr>
          <p:cNvSpPr txBox="1"/>
          <p:nvPr/>
        </p:nvSpPr>
        <p:spPr>
          <a:xfrm>
            <a:off x="1955250" y="755370"/>
            <a:ext cx="8045422" cy="646331"/>
          </a:xfrm>
          <a:prstGeom prst="rect">
            <a:avLst/>
          </a:prstGeom>
          <a:solidFill>
            <a:srgbClr val="FFC00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Abstracting Electricity</a:t>
            </a:r>
          </a:p>
        </p:txBody>
      </p:sp>
      <p:sp>
        <p:nvSpPr>
          <p:cNvPr id="5" name="Content Placeholder 3">
            <a:extLst>
              <a:ext uri="{FF2B5EF4-FFF2-40B4-BE49-F238E27FC236}">
                <a16:creationId xmlns:a16="http://schemas.microsoft.com/office/drawing/2014/main" id="{06C51373-5A35-A642-81D8-D5EFACF75B9B}"/>
              </a:ext>
            </a:extLst>
          </p:cNvPr>
          <p:cNvSpPr txBox="1">
            <a:spLocks/>
          </p:cNvSpPr>
          <p:nvPr/>
        </p:nvSpPr>
        <p:spPr bwMode="auto">
          <a:xfrm>
            <a:off x="627224" y="2931178"/>
            <a:ext cx="7344816" cy="2160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32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‘A person is guilty of abstracting electricity when he or she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dishonestly uses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it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without</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due authority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dishonestly causes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it to be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diverted </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wasted</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8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ECD50EB7-B3E1-0A40-926E-DAA0DF1419A0}"/>
              </a:ext>
            </a:extLst>
          </p:cNvPr>
          <p:cNvSpPr/>
          <p:nvPr/>
        </p:nvSpPr>
        <p:spPr>
          <a:xfrm>
            <a:off x="4490252" y="1845380"/>
            <a:ext cx="2813374" cy="369332"/>
          </a:xfrm>
          <a:prstGeom prst="rect">
            <a:avLst/>
          </a:prstGeom>
          <a:solidFill>
            <a:srgbClr val="FFC000"/>
          </a:solidFill>
        </p:spPr>
        <p:txBody>
          <a:bodyPr wrap="square">
            <a:spAutoFit/>
          </a:bodyPr>
          <a:lstStyle/>
          <a:p>
            <a:pPr lvl="0" eaLnBrk="0" hangingPunct="0">
              <a:spcBef>
                <a:spcPct val="20000"/>
              </a:spcBef>
              <a:defRPr/>
            </a:pPr>
            <a:r>
              <a:rPr lang="en-GB" kern="0" dirty="0">
                <a:solidFill>
                  <a:schemeClr val="bg1"/>
                </a:solidFill>
                <a:latin typeface="Arial" panose="020B0604020202020204" pitchFamily="34" charset="0"/>
                <a:cs typeface="Arial" panose="020B0604020202020204" pitchFamily="34" charset="0"/>
              </a:rPr>
              <a:t>Section 13 Theft Act 1968</a:t>
            </a:r>
          </a:p>
        </p:txBody>
      </p:sp>
      <p:pic>
        <p:nvPicPr>
          <p:cNvPr id="16386" name="Picture 2" descr="Operation in Evesham Road, Cleeve Prior, Evesham nets two for abstracting  electricity, one for burglary and one for theft | Worcester News">
            <a:extLst>
              <a:ext uri="{FF2B5EF4-FFF2-40B4-BE49-F238E27FC236}">
                <a16:creationId xmlns:a16="http://schemas.microsoft.com/office/drawing/2014/main" id="{2A8C7BFD-22F3-5649-A22F-2BBE34A7EC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00728" y="2677700"/>
            <a:ext cx="2451100" cy="3314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61107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6E09A4E9-AC3B-BB49-86EE-53FA969380FF}"/>
              </a:ext>
            </a:extLst>
          </p:cNvPr>
          <p:cNvSpPr txBox="1">
            <a:spLocks/>
          </p:cNvSpPr>
          <p:nvPr/>
        </p:nvSpPr>
        <p:spPr>
          <a:xfrm>
            <a:off x="563301" y="576889"/>
            <a:ext cx="4066572" cy="5704222"/>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defTabSz="914400" rtl="0" eaLnBrk="1" fontAlgn="auto" latinLnBrk="0" hangingPunct="1">
              <a:lnSpc>
                <a:spcPct val="90000"/>
              </a:lnSpc>
              <a:spcBef>
                <a:spcPts val="1200"/>
              </a:spcBef>
              <a:spcAft>
                <a:spcPts val="200"/>
              </a:spcAft>
              <a:buClr>
                <a:srgbClr val="E48312"/>
              </a:buClr>
              <a:buSzPct val="100000"/>
              <a:buNone/>
              <a:tabLst/>
              <a:defRPr/>
            </a:pPr>
            <a:endParaRPr kumimoji="0" lang="en-GB" altLang="en-US" sz="24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0" indent="0">
              <a:spcBef>
                <a:spcPct val="50000"/>
              </a:spcBef>
              <a:buClr>
                <a:schemeClr val="tx1"/>
              </a:buClr>
              <a:buSzPct val="90000"/>
              <a:buNone/>
              <a:tabLst>
                <a:tab pos="0" algn="l"/>
              </a:tabLst>
            </a:pPr>
            <a:r>
              <a:rPr lang="en-GB" altLang="en-US" sz="2400" dirty="0">
                <a:solidFill>
                  <a:schemeClr val="tx1"/>
                </a:solidFill>
                <a:latin typeface="Arial" panose="020B0604020202020204" pitchFamily="34" charset="0"/>
                <a:cs typeface="Arial" panose="020B0604020202020204" pitchFamily="34" charset="0"/>
              </a:rPr>
              <a:t>Electricity does </a:t>
            </a:r>
            <a:r>
              <a:rPr lang="en-GB" altLang="en-US" sz="2400" b="1" dirty="0">
                <a:solidFill>
                  <a:schemeClr val="tx1"/>
                </a:solidFill>
                <a:latin typeface="Arial" panose="020B0604020202020204" pitchFamily="34" charset="0"/>
                <a:cs typeface="Arial" panose="020B0604020202020204" pitchFamily="34" charset="0"/>
              </a:rPr>
              <a:t>NOT</a:t>
            </a:r>
            <a:r>
              <a:rPr lang="en-GB" altLang="en-US" sz="2400" dirty="0">
                <a:solidFill>
                  <a:schemeClr val="tx1"/>
                </a:solidFill>
                <a:latin typeface="Arial" panose="020B0604020202020204" pitchFamily="34" charset="0"/>
                <a:cs typeface="Arial" panose="020B0604020202020204" pitchFamily="34" charset="0"/>
              </a:rPr>
              <a:t> have to be mains electricity</a:t>
            </a:r>
          </a:p>
          <a:p>
            <a:pPr marL="0" indent="0">
              <a:spcBef>
                <a:spcPct val="50000"/>
              </a:spcBef>
              <a:buClr>
                <a:schemeClr val="tx1"/>
              </a:buClr>
              <a:buSzPct val="90000"/>
              <a:buNone/>
              <a:tabLst>
                <a:tab pos="0" algn="l"/>
              </a:tabLst>
            </a:pPr>
            <a:endParaRPr lang="en-GB" altLang="en-US" sz="2400" dirty="0">
              <a:solidFill>
                <a:schemeClr val="tx1"/>
              </a:solidFill>
              <a:latin typeface="Arial" panose="020B0604020202020204" pitchFamily="34" charset="0"/>
              <a:cs typeface="Arial" panose="020B0604020202020204" pitchFamily="34" charset="0"/>
            </a:endParaRPr>
          </a:p>
          <a:p>
            <a:pPr marL="0" indent="0">
              <a:spcBef>
                <a:spcPct val="50000"/>
              </a:spcBef>
              <a:buClr>
                <a:schemeClr val="tx1"/>
              </a:buClr>
              <a:buSzPct val="90000"/>
              <a:buNone/>
              <a:tabLst>
                <a:tab pos="0" algn="l"/>
              </a:tabLst>
            </a:pPr>
            <a:r>
              <a:rPr lang="en-GB" altLang="en-US" sz="2400" dirty="0">
                <a:solidFill>
                  <a:schemeClr val="tx1"/>
                </a:solidFill>
                <a:latin typeface="Arial" panose="020B0604020202020204" pitchFamily="34" charset="0"/>
                <a:cs typeface="Arial" panose="020B0604020202020204" pitchFamily="34" charset="0"/>
              </a:rPr>
              <a:t>No requirement to prove that the electricity which is diverted is for the benefit of any person</a:t>
            </a:r>
          </a:p>
          <a:p>
            <a:pPr marL="0" indent="0">
              <a:spcBef>
                <a:spcPct val="50000"/>
              </a:spcBef>
              <a:buClr>
                <a:schemeClr val="tx1"/>
              </a:buClr>
              <a:buSzPct val="90000"/>
              <a:buNone/>
              <a:tabLst>
                <a:tab pos="0" algn="l"/>
              </a:tabLst>
            </a:pPr>
            <a:endParaRPr lang="en-GB" altLang="en-US" sz="2400" dirty="0">
              <a:solidFill>
                <a:schemeClr val="tx1"/>
              </a:solidFill>
              <a:latin typeface="Arial" panose="020B0604020202020204" pitchFamily="34" charset="0"/>
              <a:cs typeface="Arial" panose="020B0604020202020204" pitchFamily="34" charset="0"/>
            </a:endParaRPr>
          </a:p>
          <a:p>
            <a:pPr marL="0" indent="0">
              <a:spcBef>
                <a:spcPct val="50000"/>
              </a:spcBef>
              <a:buClr>
                <a:schemeClr val="tx1"/>
              </a:buClr>
              <a:buSzPct val="90000"/>
              <a:buNone/>
              <a:tabLst>
                <a:tab pos="0" algn="l"/>
              </a:tabLst>
            </a:pPr>
            <a:r>
              <a:rPr lang="en-GB" altLang="en-US" sz="2400" dirty="0">
                <a:solidFill>
                  <a:schemeClr val="tx1"/>
                </a:solidFill>
                <a:latin typeface="Arial" panose="020B0604020202020204" pitchFamily="34" charset="0"/>
                <a:cs typeface="Arial" panose="020B0604020202020204" pitchFamily="34" charset="0"/>
              </a:rPr>
              <a:t>Entry to premises to commit this offence will </a:t>
            </a:r>
            <a:r>
              <a:rPr lang="en-GB" altLang="en-US" sz="2400" b="1" dirty="0">
                <a:solidFill>
                  <a:schemeClr val="tx1"/>
                </a:solidFill>
                <a:latin typeface="Arial" panose="020B0604020202020204" pitchFamily="34" charset="0"/>
                <a:cs typeface="Arial" panose="020B0604020202020204" pitchFamily="34" charset="0"/>
              </a:rPr>
              <a:t>NOT </a:t>
            </a:r>
            <a:r>
              <a:rPr lang="en-GB" altLang="en-US" sz="2400" dirty="0">
                <a:solidFill>
                  <a:schemeClr val="tx1"/>
                </a:solidFill>
                <a:latin typeface="Arial" panose="020B0604020202020204" pitchFamily="34" charset="0"/>
                <a:cs typeface="Arial" panose="020B0604020202020204" pitchFamily="34" charset="0"/>
              </a:rPr>
              <a:t>be burglary</a:t>
            </a:r>
          </a:p>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endParaRPr kumimoji="0" lang="en-GB" altLang="en-US" sz="24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384048" marR="0" lvl="1" indent="-182880" algn="l" defTabSz="914400" rtl="0" eaLnBrk="1" fontAlgn="auto" latinLnBrk="0" hangingPunct="1">
              <a:lnSpc>
                <a:spcPct val="90000"/>
              </a:lnSpc>
              <a:spcBef>
                <a:spcPts val="200"/>
              </a:spcBef>
              <a:spcAft>
                <a:spcPts val="400"/>
              </a:spcAft>
              <a:buClr>
                <a:srgbClr val="E48312"/>
              </a:buClr>
              <a:buSzTx/>
              <a:buFont typeface="Arial" charset="0"/>
              <a:buChar char="•"/>
              <a:tabLst/>
              <a:defRPr/>
            </a:pPr>
            <a:endParaRPr kumimoji="0" lang="en-GB" altLang="en-US" sz="24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5EB92EC8-3AAA-6F4A-9447-0CEF15792D09}"/>
              </a:ext>
            </a:extLst>
          </p:cNvPr>
          <p:cNvPicPr>
            <a:picLocks noChangeAspect="1"/>
          </p:cNvPicPr>
          <p:nvPr/>
        </p:nvPicPr>
        <p:blipFill>
          <a:blip r:embed="rId2"/>
          <a:stretch>
            <a:fillRect/>
          </a:stretch>
        </p:blipFill>
        <p:spPr>
          <a:xfrm>
            <a:off x="6365543" y="731302"/>
            <a:ext cx="2872892" cy="1685142"/>
          </a:xfrm>
          <a:prstGeom prst="rect">
            <a:avLst/>
          </a:prstGeom>
        </p:spPr>
      </p:pic>
      <p:pic>
        <p:nvPicPr>
          <p:cNvPr id="6" name="Picture 5">
            <a:extLst>
              <a:ext uri="{FF2B5EF4-FFF2-40B4-BE49-F238E27FC236}">
                <a16:creationId xmlns:a16="http://schemas.microsoft.com/office/drawing/2014/main" id="{D7A50DD1-4AEC-A54A-8126-6FEA7B811A55}"/>
              </a:ext>
            </a:extLst>
          </p:cNvPr>
          <p:cNvPicPr>
            <a:picLocks noChangeAspect="1"/>
          </p:cNvPicPr>
          <p:nvPr/>
        </p:nvPicPr>
        <p:blipFill>
          <a:blip r:embed="rId3"/>
          <a:stretch>
            <a:fillRect/>
          </a:stretch>
        </p:blipFill>
        <p:spPr>
          <a:xfrm>
            <a:off x="4951900" y="4236334"/>
            <a:ext cx="3974018" cy="2331025"/>
          </a:xfrm>
          <a:prstGeom prst="rect">
            <a:avLst/>
          </a:prstGeom>
        </p:spPr>
      </p:pic>
      <p:pic>
        <p:nvPicPr>
          <p:cNvPr id="7" name="Picture 6">
            <a:extLst>
              <a:ext uri="{FF2B5EF4-FFF2-40B4-BE49-F238E27FC236}">
                <a16:creationId xmlns:a16="http://schemas.microsoft.com/office/drawing/2014/main" id="{3A31573C-D289-2E48-8CF1-C9B6A288CB0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32277" y="2654243"/>
            <a:ext cx="3168698" cy="21329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64643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3307590-88B3-984D-B2C5-C89BF1CAA716}"/>
              </a:ext>
            </a:extLst>
          </p:cNvPr>
          <p:cNvSpPr txBox="1"/>
          <p:nvPr/>
        </p:nvSpPr>
        <p:spPr>
          <a:xfrm>
            <a:off x="234934" y="387179"/>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1</a:t>
            </a:r>
          </a:p>
        </p:txBody>
      </p:sp>
      <p:sp>
        <p:nvSpPr>
          <p:cNvPr id="5" name="TextBox 6">
            <a:extLst>
              <a:ext uri="{FF2B5EF4-FFF2-40B4-BE49-F238E27FC236}">
                <a16:creationId xmlns:a16="http://schemas.microsoft.com/office/drawing/2014/main" id="{BC7F5A9F-23B3-B04B-BE37-AB5AD412DEF1}"/>
              </a:ext>
            </a:extLst>
          </p:cNvPr>
          <p:cNvSpPr txBox="1">
            <a:spLocks noChangeArrowheads="1"/>
          </p:cNvSpPr>
          <p:nvPr/>
        </p:nvSpPr>
        <p:spPr bwMode="auto">
          <a:xfrm>
            <a:off x="431703" y="2157618"/>
            <a:ext cx="7010818" cy="27938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A person goes into a shop and dishonestly removes a jumper from the display.</a:t>
            </a:r>
            <a:r>
              <a:rPr lang="en-GB" altLang="en-US" sz="2400" kern="0" dirty="0">
                <a:solidFill>
                  <a:srgbClr val="000000"/>
                </a:solidFill>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They attempt to leave the store without paying.</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When stopped by a store assistant the </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person produces £50 pounds and says,</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“I will pay for the jumper”.</a:t>
            </a:r>
          </a:p>
        </p:txBody>
      </p:sp>
      <p:sp>
        <p:nvSpPr>
          <p:cNvPr id="7" name="TextBox 6">
            <a:extLst>
              <a:ext uri="{FF2B5EF4-FFF2-40B4-BE49-F238E27FC236}">
                <a16:creationId xmlns:a16="http://schemas.microsoft.com/office/drawing/2014/main" id="{2EF1DB36-F2C1-4242-99EA-6E27016A3AAD}"/>
              </a:ext>
            </a:extLst>
          </p:cNvPr>
          <p:cNvSpPr txBox="1"/>
          <p:nvPr/>
        </p:nvSpPr>
        <p:spPr>
          <a:xfrm>
            <a:off x="4363655" y="5658879"/>
            <a:ext cx="9838480" cy="658770"/>
          </a:xfrm>
          <a:prstGeom prst="rect">
            <a:avLst/>
          </a:prstGeom>
          <a:noFill/>
        </p:spPr>
        <p:txBody>
          <a:bodyPr wrap="square">
            <a:spAutoFit/>
          </a:bodyPr>
          <a:lstStyle/>
          <a:p>
            <a:pPr lvl="0" algn="l" fontAlgn="auto">
              <a:lnSpc>
                <a:spcPct val="150000"/>
              </a:lnSpc>
              <a:spcAft>
                <a:spcPts val="0"/>
              </a:spcAft>
              <a:defRPr/>
            </a:pPr>
            <a:r>
              <a:rPr lang="en-GB" altLang="en-US" sz="2800" b="1" kern="0" dirty="0">
                <a:latin typeface="Arial" panose="020B0604020202020204" pitchFamily="34" charset="0"/>
              </a:rPr>
              <a:t>Has an offence of theft been committed?</a:t>
            </a:r>
          </a:p>
        </p:txBody>
      </p:sp>
      <p:pic>
        <p:nvPicPr>
          <p:cNvPr id="17410" name="Picture 2" descr="28,050 Stealing Clothes Stock Photos, Pictures &amp; Royalty-Free Images -  iStock">
            <a:extLst>
              <a:ext uri="{FF2B5EF4-FFF2-40B4-BE49-F238E27FC236}">
                <a16:creationId xmlns:a16="http://schemas.microsoft.com/office/drawing/2014/main" id="{7D782D98-0C2D-C845-992F-2815EBFCE4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5305" y="2266950"/>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6248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805401D-04CF-144E-BA89-132C09619763}"/>
              </a:ext>
            </a:extLst>
          </p:cNvPr>
          <p:cNvSpPr txBox="1"/>
          <p:nvPr/>
        </p:nvSpPr>
        <p:spPr>
          <a:xfrm>
            <a:off x="559025" y="454332"/>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2</a:t>
            </a:r>
          </a:p>
        </p:txBody>
      </p:sp>
      <p:sp>
        <p:nvSpPr>
          <p:cNvPr id="5" name="Rectangle 4">
            <a:extLst>
              <a:ext uri="{FF2B5EF4-FFF2-40B4-BE49-F238E27FC236}">
                <a16:creationId xmlns:a16="http://schemas.microsoft.com/office/drawing/2014/main" id="{AD9BDB6A-6DC4-EF43-8261-499EFDD64901}"/>
              </a:ext>
            </a:extLst>
          </p:cNvPr>
          <p:cNvSpPr>
            <a:spLocks noChangeArrowheads="1"/>
          </p:cNvSpPr>
          <p:nvPr/>
        </p:nvSpPr>
        <p:spPr bwMode="auto">
          <a:xfrm>
            <a:off x="418696" y="1866679"/>
            <a:ext cx="7942425" cy="267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a:spcBef>
                <a:spcPct val="0"/>
              </a:spcBef>
              <a:buFontTx/>
              <a:buNone/>
            </a:pPr>
            <a:r>
              <a:rPr lang="en-GB" altLang="en-US" sz="2400" dirty="0"/>
              <a:t>Which of the following is </a:t>
            </a:r>
            <a:r>
              <a:rPr lang="en-GB" altLang="en-US" sz="2400" b="1" dirty="0"/>
              <a:t>not</a:t>
            </a:r>
            <a:r>
              <a:rPr lang="en-GB" altLang="en-US" sz="2400" dirty="0"/>
              <a:t> property for the purposes of section 4 of the Theft Act 1968?</a:t>
            </a:r>
          </a:p>
          <a:p>
            <a:pPr algn="l">
              <a:spcBef>
                <a:spcPct val="0"/>
              </a:spcBef>
              <a:buFontTx/>
              <a:buNone/>
            </a:pPr>
            <a:endParaRPr lang="en-GB" altLang="en-US" sz="2400" dirty="0"/>
          </a:p>
          <a:p>
            <a:pPr algn="l">
              <a:spcBef>
                <a:spcPct val="0"/>
              </a:spcBef>
              <a:buFontTx/>
              <a:buNone/>
            </a:pPr>
            <a:r>
              <a:rPr lang="en-GB" altLang="en-US" sz="2400" dirty="0"/>
              <a:t>    A. Money.</a:t>
            </a:r>
          </a:p>
          <a:p>
            <a:pPr algn="l">
              <a:spcBef>
                <a:spcPct val="0"/>
              </a:spcBef>
              <a:buFontTx/>
              <a:buNone/>
            </a:pPr>
            <a:r>
              <a:rPr lang="en-GB" altLang="en-US" sz="2400" dirty="0"/>
              <a:t>    B. Things in action.</a:t>
            </a:r>
          </a:p>
          <a:p>
            <a:pPr algn="l">
              <a:spcBef>
                <a:spcPct val="0"/>
              </a:spcBef>
              <a:buFontTx/>
              <a:buNone/>
            </a:pPr>
            <a:r>
              <a:rPr lang="en-GB" altLang="en-US" sz="2400" dirty="0"/>
              <a:t>    C. Wild creatures normally kept in captivity.</a:t>
            </a:r>
          </a:p>
          <a:p>
            <a:pPr algn="l">
              <a:spcBef>
                <a:spcPct val="0"/>
              </a:spcBef>
              <a:buFontTx/>
              <a:buNone/>
            </a:pPr>
            <a:r>
              <a:rPr lang="en-GB" altLang="en-US" sz="2400" dirty="0"/>
              <a:t>    D. Mushrooms growing wild on any land.</a:t>
            </a:r>
          </a:p>
        </p:txBody>
      </p:sp>
      <p:pic>
        <p:nvPicPr>
          <p:cNvPr id="18434" name="Picture 2" descr="Bristol Zoo Gardens - Visit Bristol">
            <a:extLst>
              <a:ext uri="{FF2B5EF4-FFF2-40B4-BE49-F238E27FC236}">
                <a16:creationId xmlns:a16="http://schemas.microsoft.com/office/drawing/2014/main" id="{A750770C-7D36-FF41-AC59-C778FF9CC8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7950" y="4696325"/>
            <a:ext cx="3495353" cy="2007466"/>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I Love Wild Mushrooms!">
            <a:extLst>
              <a:ext uri="{FF2B5EF4-FFF2-40B4-BE49-F238E27FC236}">
                <a16:creationId xmlns:a16="http://schemas.microsoft.com/office/drawing/2014/main" id="{B4FA62C2-4E12-5248-B126-471EFEA62D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577" y="2486525"/>
            <a:ext cx="3191644" cy="2007465"/>
          </a:xfrm>
          <a:prstGeom prst="rect">
            <a:avLst/>
          </a:prstGeom>
          <a:noFill/>
          <a:extLst>
            <a:ext uri="{909E8E84-426E-40DD-AFC4-6F175D3DCCD1}">
              <a14:hiddenFill xmlns:a14="http://schemas.microsoft.com/office/drawing/2010/main">
                <a:solidFill>
                  <a:srgbClr val="FFFFFF"/>
                </a:solidFill>
              </a14:hiddenFill>
            </a:ext>
          </a:extLst>
        </p:spPr>
      </p:pic>
      <p:pic>
        <p:nvPicPr>
          <p:cNvPr id="18438" name="Picture 6" descr="You and your money - OpenLearn - Open University">
            <a:extLst>
              <a:ext uri="{FF2B5EF4-FFF2-40B4-BE49-F238E27FC236}">
                <a16:creationId xmlns:a16="http://schemas.microsoft.com/office/drawing/2014/main" id="{C9CDB290-7859-0540-833B-C4D7445267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95750" y="4725737"/>
            <a:ext cx="4000500" cy="20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0003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0AA5E58-3E87-6447-BBE1-EAE00465D567}"/>
              </a:ext>
            </a:extLst>
          </p:cNvPr>
          <p:cNvSpPr txBox="1"/>
          <p:nvPr/>
        </p:nvSpPr>
        <p:spPr>
          <a:xfrm>
            <a:off x="543205" y="611008"/>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3</a:t>
            </a:r>
          </a:p>
        </p:txBody>
      </p:sp>
      <p:sp>
        <p:nvSpPr>
          <p:cNvPr id="5" name="TextBox 5">
            <a:extLst>
              <a:ext uri="{FF2B5EF4-FFF2-40B4-BE49-F238E27FC236}">
                <a16:creationId xmlns:a16="http://schemas.microsoft.com/office/drawing/2014/main" id="{DC8425B9-6D0D-794F-8FCA-E4B955F7245F}"/>
              </a:ext>
            </a:extLst>
          </p:cNvPr>
          <p:cNvSpPr txBox="1">
            <a:spLocks noChangeArrowheads="1"/>
          </p:cNvSpPr>
          <p:nvPr/>
        </p:nvSpPr>
        <p:spPr bwMode="auto">
          <a:xfrm>
            <a:off x="555030" y="1886372"/>
            <a:ext cx="4662085" cy="216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eaLnBrk="1" hangingPunct="1">
              <a:lnSpc>
                <a:spcPct val="150000"/>
              </a:lnSpc>
              <a:spcBef>
                <a:spcPct val="0"/>
              </a:spcBef>
              <a:buFontTx/>
              <a:buNone/>
            </a:pPr>
            <a:r>
              <a:rPr lang="en-GB" altLang="en-US" sz="1800" dirty="0"/>
              <a:t>A friend calls at the house one day to see your partner who is not feeling well. Whilst there she runs an errand for your partner, leaving her personal belongings including her purse at your house.   </a:t>
            </a:r>
          </a:p>
        </p:txBody>
      </p:sp>
      <p:sp>
        <p:nvSpPr>
          <p:cNvPr id="6" name="Rectangle 5">
            <a:extLst>
              <a:ext uri="{FF2B5EF4-FFF2-40B4-BE49-F238E27FC236}">
                <a16:creationId xmlns:a16="http://schemas.microsoft.com/office/drawing/2014/main" id="{2168A4FD-5048-1F45-9EE4-E6864A8F917A}"/>
              </a:ext>
            </a:extLst>
          </p:cNvPr>
          <p:cNvSpPr/>
          <p:nvPr/>
        </p:nvSpPr>
        <p:spPr>
          <a:xfrm>
            <a:off x="527720" y="4201073"/>
            <a:ext cx="8029601" cy="1287532"/>
          </a:xfrm>
          <a:prstGeom prst="rect">
            <a:avLst/>
          </a:prstGeom>
        </p:spPr>
        <p:txBody>
          <a:bodyPr wrap="square">
            <a:spAutoFit/>
          </a:bodyPr>
          <a:lstStyle/>
          <a:p>
            <a:pPr algn="l">
              <a:lnSpc>
                <a:spcPct val="150000"/>
              </a:lnSpc>
            </a:pPr>
            <a:r>
              <a:rPr lang="en-GB" altLang="en-US" sz="1800" dirty="0">
                <a:solidFill>
                  <a:schemeClr val="tx1"/>
                </a:solidFill>
                <a:latin typeface="Arial" panose="020B0604020202020204" pitchFamily="34" charset="0"/>
                <a:cs typeface="Arial" panose="020B0604020202020204" pitchFamily="34" charset="0"/>
              </a:rPr>
              <a:t>Whilst she is away your partner collapses. You panic and ring for a taxi to take you both to the hospital.  When the taxi arrives you realise you do not have any money to pay for it so you take £10 from your friends purse.</a:t>
            </a:r>
          </a:p>
        </p:txBody>
      </p:sp>
      <p:pic>
        <p:nvPicPr>
          <p:cNvPr id="20482" name="Picture 2" descr="The Average Woman Spends 81 Days Searching In Her Handbag">
            <a:extLst>
              <a:ext uri="{FF2B5EF4-FFF2-40B4-BE49-F238E27FC236}">
                <a16:creationId xmlns:a16="http://schemas.microsoft.com/office/drawing/2014/main" id="{A9131402-6D2A-294A-9FC2-0E421FA04F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693997"/>
            <a:ext cx="3441700" cy="23622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F63A212-C214-FC4C-BFDA-F271F2EBCF2B}"/>
              </a:ext>
            </a:extLst>
          </p:cNvPr>
          <p:cNvSpPr txBox="1"/>
          <p:nvPr/>
        </p:nvSpPr>
        <p:spPr>
          <a:xfrm>
            <a:off x="4542521" y="5852872"/>
            <a:ext cx="9019673" cy="658770"/>
          </a:xfrm>
          <a:prstGeom prst="rect">
            <a:avLst/>
          </a:prstGeom>
          <a:noFill/>
        </p:spPr>
        <p:txBody>
          <a:bodyPr wrap="square">
            <a:spAutoFit/>
          </a:bodyPr>
          <a:lstStyle/>
          <a:p>
            <a:pPr lvl="0" algn="l" fontAlgn="auto">
              <a:lnSpc>
                <a:spcPct val="150000"/>
              </a:lnSpc>
              <a:spcAft>
                <a:spcPts val="0"/>
              </a:spcAft>
              <a:defRPr/>
            </a:pPr>
            <a:r>
              <a:rPr lang="en-GB" altLang="en-US" sz="2800" b="1" kern="0" dirty="0">
                <a:solidFill>
                  <a:srgbClr val="002060"/>
                </a:solidFill>
                <a:latin typeface="Arial" panose="020B0604020202020204" pitchFamily="34" charset="0"/>
              </a:rPr>
              <a:t>Has an offence of theft been committed?</a:t>
            </a:r>
          </a:p>
        </p:txBody>
      </p:sp>
    </p:spTree>
    <p:extLst>
      <p:ext uri="{BB962C8B-B14F-4D97-AF65-F5344CB8AC3E}">
        <p14:creationId xmlns:p14="http://schemas.microsoft.com/office/powerpoint/2010/main" val="2384570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066D263-ABC6-734B-9A65-674203B643D5}"/>
              </a:ext>
            </a:extLst>
          </p:cNvPr>
          <p:cNvSpPr txBox="1"/>
          <p:nvPr/>
        </p:nvSpPr>
        <p:spPr>
          <a:xfrm>
            <a:off x="551912" y="748073"/>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4</a:t>
            </a:r>
          </a:p>
        </p:txBody>
      </p:sp>
      <p:sp>
        <p:nvSpPr>
          <p:cNvPr id="5" name="TextBox 5">
            <a:extLst>
              <a:ext uri="{FF2B5EF4-FFF2-40B4-BE49-F238E27FC236}">
                <a16:creationId xmlns:a16="http://schemas.microsoft.com/office/drawing/2014/main" id="{DC3A59F5-BC3B-2348-8933-2BC1176F217D}"/>
              </a:ext>
            </a:extLst>
          </p:cNvPr>
          <p:cNvSpPr txBox="1">
            <a:spLocks noChangeArrowheads="1"/>
          </p:cNvSpPr>
          <p:nvPr/>
        </p:nvSpPr>
        <p:spPr bwMode="auto">
          <a:xfrm>
            <a:off x="559026" y="2279610"/>
            <a:ext cx="6708048" cy="1881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You pop into your local shop for a newspaper.</a:t>
            </a:r>
            <a:b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b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The shop is open but nobody is at the till</a:t>
            </a:r>
            <a:b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b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As you are in a hurry you take the paper and</a:t>
            </a:r>
          </a:p>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leave the correct money on the counter.</a:t>
            </a:r>
          </a:p>
        </p:txBody>
      </p:sp>
      <p:sp>
        <p:nvSpPr>
          <p:cNvPr id="7" name="TextBox 6">
            <a:extLst>
              <a:ext uri="{FF2B5EF4-FFF2-40B4-BE49-F238E27FC236}">
                <a16:creationId xmlns:a16="http://schemas.microsoft.com/office/drawing/2014/main" id="{791A3296-E482-9E4B-8B9D-DF059F7DC0B3}"/>
              </a:ext>
            </a:extLst>
          </p:cNvPr>
          <p:cNvSpPr txBox="1"/>
          <p:nvPr/>
        </p:nvSpPr>
        <p:spPr>
          <a:xfrm>
            <a:off x="5784777" y="5821002"/>
            <a:ext cx="6100010" cy="577850"/>
          </a:xfrm>
          <a:prstGeom prst="rect">
            <a:avLst/>
          </a:prstGeom>
          <a:noFill/>
        </p:spPr>
        <p:txBody>
          <a:bodyPr wrap="square">
            <a:spAutoFit/>
          </a:bodyPr>
          <a:lstStyle/>
          <a:p>
            <a:pPr lvl="0" algn="l" fontAlgn="auto">
              <a:lnSpc>
                <a:spcPct val="150000"/>
              </a:lnSpc>
              <a:spcAft>
                <a:spcPts val="0"/>
              </a:spcAft>
              <a:defRPr/>
            </a:pPr>
            <a:r>
              <a:rPr lang="en-GB" altLang="en-US" sz="2400" b="1" kern="0" dirty="0">
                <a:latin typeface="Arial" panose="020B0604020202020204" pitchFamily="34" charset="0"/>
              </a:rPr>
              <a:t>Has an offence of theft been committed?</a:t>
            </a:r>
          </a:p>
        </p:txBody>
      </p:sp>
      <p:pic>
        <p:nvPicPr>
          <p:cNvPr id="21508" name="Picture 4" descr="Here's How The Newspaper Front Pages Reacted To Harry And Meghan's  Interview | HuffPost UK News">
            <a:extLst>
              <a:ext uri="{FF2B5EF4-FFF2-40B4-BE49-F238E27FC236}">
                <a16:creationId xmlns:a16="http://schemas.microsoft.com/office/drawing/2014/main" id="{47EE3B38-9349-4543-88D7-A4CAE1702A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69940" y="1964755"/>
            <a:ext cx="37973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21510" name="Picture 6" descr="Nisa Local Southshiled">
            <a:extLst>
              <a:ext uri="{FF2B5EF4-FFF2-40B4-BE49-F238E27FC236}">
                <a16:creationId xmlns:a16="http://schemas.microsoft.com/office/drawing/2014/main" id="{83503B1B-B07E-A948-AC04-ECAFA08444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3429000"/>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74909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8DA9C4-6A57-AA40-997A-F20E934F65C7}"/>
              </a:ext>
            </a:extLst>
          </p:cNvPr>
          <p:cNvSpPr txBox="1"/>
          <p:nvPr/>
        </p:nvSpPr>
        <p:spPr>
          <a:xfrm>
            <a:off x="559023" y="420941"/>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5</a:t>
            </a:r>
          </a:p>
        </p:txBody>
      </p:sp>
      <p:sp>
        <p:nvSpPr>
          <p:cNvPr id="5" name="Rectangle 2">
            <a:extLst>
              <a:ext uri="{FF2B5EF4-FFF2-40B4-BE49-F238E27FC236}">
                <a16:creationId xmlns:a16="http://schemas.microsoft.com/office/drawing/2014/main" id="{441308B8-1DF1-0041-9BFB-2AC07D0644F6}"/>
              </a:ext>
            </a:extLst>
          </p:cNvPr>
          <p:cNvSpPr txBox="1">
            <a:spLocks noChangeArrowheads="1"/>
          </p:cNvSpPr>
          <p:nvPr/>
        </p:nvSpPr>
        <p:spPr bwMode="auto">
          <a:xfrm>
            <a:off x="537550" y="1182216"/>
            <a:ext cx="7416823" cy="50405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Rachel goes into a local art gallery where an artist has pictures on display that are for sale.</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The artist is not in the gallery, but has left a note saying “Back in 10 minutes. Wait for my return if you wish to make a purchase”.</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Debbie estimates a picture for sale at £100 pounds (this is an over estimate as the</a:t>
            </a:r>
            <a:b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b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picture is only worth £50 pounds).</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Debbie is in a hurry and</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so leaves </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the money and takes</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the picture.</a:t>
            </a:r>
          </a:p>
          <a:p>
            <a:pPr marL="0" marR="0" lvl="0" indent="0" algn="l" defTabSz="914400" rtl="0" eaLnBrk="1" fontAlgn="base" latinLnBrk="0" hangingPunct="1">
              <a:lnSpc>
                <a:spcPct val="150000"/>
              </a:lnSpc>
              <a:spcBef>
                <a:spcPct val="0"/>
              </a:spcBef>
              <a:spcAft>
                <a:spcPct val="0"/>
              </a:spcAft>
              <a:buClrTx/>
              <a:buSzTx/>
              <a:buFontTx/>
              <a:buNone/>
              <a:tabLst/>
              <a:defRPr/>
            </a:pP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8BCF9F0-DF03-0D47-BE23-2B0500D23D19}"/>
              </a:ext>
            </a:extLst>
          </p:cNvPr>
          <p:cNvSpPr txBox="1"/>
          <p:nvPr/>
        </p:nvSpPr>
        <p:spPr>
          <a:xfrm>
            <a:off x="5554440" y="5933852"/>
            <a:ext cx="6100010" cy="577850"/>
          </a:xfrm>
          <a:prstGeom prst="rect">
            <a:avLst/>
          </a:prstGeom>
          <a:noFill/>
        </p:spPr>
        <p:txBody>
          <a:bodyPr wrap="square">
            <a:spAutoFit/>
          </a:bodyPr>
          <a:lstStyle/>
          <a:p>
            <a:pPr lvl="0" algn="l" fontAlgn="auto">
              <a:lnSpc>
                <a:spcPct val="150000"/>
              </a:lnSpc>
              <a:spcAft>
                <a:spcPts val="0"/>
              </a:spcAft>
              <a:defRPr/>
            </a:pPr>
            <a:r>
              <a:rPr lang="en-GB" altLang="en-US" sz="2400" b="1" kern="0" dirty="0">
                <a:latin typeface="Arial" panose="020B0604020202020204" pitchFamily="34" charset="0"/>
              </a:rPr>
              <a:t>Has an offence of theft been committed?</a:t>
            </a:r>
          </a:p>
        </p:txBody>
      </p:sp>
      <p:pic>
        <p:nvPicPr>
          <p:cNvPr id="22530" name="Picture 2" descr="Back in 10 minutes sorry for the inconvenience and thank you for waiting  sign - Self adhesive sticker 200mm x 150mm : Amazon.co.uk: DIY &amp; Tools">
            <a:extLst>
              <a:ext uri="{FF2B5EF4-FFF2-40B4-BE49-F238E27FC236}">
                <a16:creationId xmlns:a16="http://schemas.microsoft.com/office/drawing/2014/main" id="{746F6744-E1FE-CC45-B999-CCA644ACE3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61950" y="3205413"/>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67895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D3DF580-65A2-2B49-9214-66AEF08DC8AB}"/>
              </a:ext>
            </a:extLst>
          </p:cNvPr>
          <p:cNvSpPr txBox="1"/>
          <p:nvPr/>
        </p:nvSpPr>
        <p:spPr>
          <a:xfrm>
            <a:off x="544073" y="417353"/>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6</a:t>
            </a:r>
          </a:p>
        </p:txBody>
      </p:sp>
      <p:sp>
        <p:nvSpPr>
          <p:cNvPr id="5" name="Rectangle 2">
            <a:extLst>
              <a:ext uri="{FF2B5EF4-FFF2-40B4-BE49-F238E27FC236}">
                <a16:creationId xmlns:a16="http://schemas.microsoft.com/office/drawing/2014/main" id="{4D6AD5D4-8933-F640-9FAF-DF37A694336B}"/>
              </a:ext>
            </a:extLst>
          </p:cNvPr>
          <p:cNvSpPr txBox="1">
            <a:spLocks noChangeArrowheads="1"/>
          </p:cNvSpPr>
          <p:nvPr/>
        </p:nvSpPr>
        <p:spPr bwMode="auto">
          <a:xfrm>
            <a:off x="559026" y="1278181"/>
            <a:ext cx="5400601" cy="38158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l" defTabSz="914400" rtl="0" eaLnBrk="0" fontAlgn="base" latinLnBrk="0" hangingPunct="0">
              <a:lnSpc>
                <a:spcPct val="150000"/>
              </a:lnSpc>
              <a:spcBef>
                <a:spcPct val="0"/>
              </a:spcBef>
              <a:spcAft>
                <a:spcPct val="0"/>
              </a:spcAft>
              <a:buClrTx/>
              <a:buSzTx/>
              <a:buFontTx/>
              <a:buNone/>
              <a:tabLst/>
              <a:defRPr/>
            </a:pPr>
            <a:r>
              <a:rPr lang="en-GB" altLang="en-US" sz="2000" kern="0" dirty="0">
                <a:solidFill>
                  <a:srgbClr val="000000"/>
                </a:solidFill>
                <a:latin typeface="Arial" panose="020B0604020202020204" pitchFamily="34" charset="0"/>
                <a:cs typeface="Arial" panose="020B0604020202020204" pitchFamily="34" charset="0"/>
              </a:rPr>
              <a:t>John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goes out shopping.</a:t>
            </a:r>
            <a:r>
              <a:rPr kumimoji="0" lang="en-GB" altLang="en-US" sz="2000" b="0" i="0" u="none" strike="noStrike" kern="0" cap="none" spc="0" normalizeH="0" noProof="0" dirty="0">
                <a:ln>
                  <a:noFill/>
                </a:ln>
                <a:solidFill>
                  <a:srgbClr val="000000"/>
                </a:solidFill>
                <a:effectLst/>
                <a:uLnTx/>
                <a:uFillTx/>
                <a:latin typeface="Arial" panose="020B0604020202020204" pitchFamily="34" charset="0"/>
                <a:cs typeface="Arial" panose="020B0604020202020204" pitchFamily="34" charset="0"/>
              </a:rPr>
              <a:t>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the shop he realises that his favourite type of coffee has risen in price and is much more expensive than other brands.</a:t>
            </a:r>
            <a:b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b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When he thinks no-one is looking he swaps the price labels over from one of the cheaper brands onto the jar of his favourite brand</a:t>
            </a:r>
            <a:r>
              <a:rPr lang="en-GB" altLang="en-US" sz="2000" kern="0" dirty="0">
                <a:solidFill>
                  <a:srgbClr val="000000"/>
                </a:solidFill>
                <a:latin typeface="Arial" panose="020B0604020202020204" pitchFamily="34" charset="0"/>
                <a:cs typeface="Arial" panose="020B0604020202020204" pitchFamily="34" charset="0"/>
              </a:rPr>
              <a:t>.</a:t>
            </a: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DF52502-2EF7-AD45-AE8D-603A46786BDB}"/>
              </a:ext>
            </a:extLst>
          </p:cNvPr>
          <p:cNvSpPr txBox="1"/>
          <p:nvPr/>
        </p:nvSpPr>
        <p:spPr>
          <a:xfrm>
            <a:off x="5539490" y="5984175"/>
            <a:ext cx="6100010" cy="577850"/>
          </a:xfrm>
          <a:prstGeom prst="rect">
            <a:avLst/>
          </a:prstGeom>
          <a:noFill/>
        </p:spPr>
        <p:txBody>
          <a:bodyPr wrap="square">
            <a:spAutoFit/>
          </a:bodyPr>
          <a:lstStyle/>
          <a:p>
            <a:pPr lvl="0" algn="l" fontAlgn="auto">
              <a:lnSpc>
                <a:spcPct val="150000"/>
              </a:lnSpc>
              <a:spcAft>
                <a:spcPts val="0"/>
              </a:spcAft>
              <a:defRPr/>
            </a:pPr>
            <a:r>
              <a:rPr lang="en-GB" altLang="en-US" sz="2400" b="1" kern="0" dirty="0">
                <a:latin typeface="Arial" panose="020B0604020202020204" pitchFamily="34" charset="0"/>
              </a:rPr>
              <a:t>Has an offence of theft been committed?</a:t>
            </a:r>
          </a:p>
        </p:txBody>
      </p:sp>
      <p:pic>
        <p:nvPicPr>
          <p:cNvPr id="23554" name="Picture 2" descr="Nescafé Gold Blend Espresso Instant Coffee 100g | Sainsbury's">
            <a:extLst>
              <a:ext uri="{FF2B5EF4-FFF2-40B4-BE49-F238E27FC236}">
                <a16:creationId xmlns:a16="http://schemas.microsoft.com/office/drawing/2014/main" id="{982F453E-458A-784B-B8B5-4669ADBE46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3586" y="1953823"/>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06877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462527E-ACEB-E342-8D7A-E9B89BF06C24}"/>
              </a:ext>
            </a:extLst>
          </p:cNvPr>
          <p:cNvSpPr txBox="1"/>
          <p:nvPr/>
        </p:nvSpPr>
        <p:spPr>
          <a:xfrm>
            <a:off x="559026" y="429078"/>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7</a:t>
            </a:r>
          </a:p>
        </p:txBody>
      </p:sp>
      <p:sp>
        <p:nvSpPr>
          <p:cNvPr id="5" name="Rectangle 2">
            <a:extLst>
              <a:ext uri="{FF2B5EF4-FFF2-40B4-BE49-F238E27FC236}">
                <a16:creationId xmlns:a16="http://schemas.microsoft.com/office/drawing/2014/main" id="{A6A53337-8BD4-F849-9426-228C886398C0}"/>
              </a:ext>
            </a:extLst>
          </p:cNvPr>
          <p:cNvSpPr txBox="1">
            <a:spLocks noChangeArrowheads="1"/>
          </p:cNvSpPr>
          <p:nvPr/>
        </p:nvSpPr>
        <p:spPr>
          <a:xfrm>
            <a:off x="559026" y="1257312"/>
            <a:ext cx="8424936" cy="1648690"/>
          </a:xfrm>
          <a:prstGeom prst="rect">
            <a:avLst/>
          </a:prstGeom>
        </p:spPr>
        <p:txBody>
          <a:bodyPr vert="horz" lIns="91440" tIns="45720" rIns="91440" bIns="45720" rtlCol="0" anchor="ctr">
            <a:normAutofit lnSpcReduction="100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lnSpc>
                <a:spcPct val="150000"/>
              </a:lnSpc>
              <a:spcAft>
                <a:spcPts val="0"/>
              </a:spcAft>
            </a:pPr>
            <a:r>
              <a:rPr lang="en-GB" altLang="en-US" sz="2400" dirty="0">
                <a:latin typeface="Arial" panose="020B0604020202020204" pitchFamily="34" charset="0"/>
                <a:cs typeface="Arial" panose="020B0604020202020204" pitchFamily="34" charset="0"/>
              </a:rPr>
              <a:t>Mrs Miggins picks some blackberries growing wild on farmer Brown’s land.  She goes home and makes some lovely home made jam.</a:t>
            </a:r>
          </a:p>
        </p:txBody>
      </p:sp>
      <p:pic>
        <p:nvPicPr>
          <p:cNvPr id="6" name="Picture 5">
            <a:extLst>
              <a:ext uri="{FF2B5EF4-FFF2-40B4-BE49-F238E27FC236}">
                <a16:creationId xmlns:a16="http://schemas.microsoft.com/office/drawing/2014/main" id="{4E655CEB-CD06-654B-A564-6E3496DFA3E1}"/>
              </a:ext>
            </a:extLst>
          </p:cNvPr>
          <p:cNvPicPr>
            <a:picLocks noChangeAspect="1"/>
          </p:cNvPicPr>
          <p:nvPr/>
        </p:nvPicPr>
        <p:blipFill>
          <a:blip r:embed="rId2"/>
          <a:stretch>
            <a:fillRect/>
          </a:stretch>
        </p:blipFill>
        <p:spPr>
          <a:xfrm>
            <a:off x="5670305" y="3425047"/>
            <a:ext cx="3069492" cy="2033474"/>
          </a:xfrm>
          <a:prstGeom prst="rect">
            <a:avLst/>
          </a:prstGeom>
        </p:spPr>
      </p:pic>
      <p:sp>
        <p:nvSpPr>
          <p:cNvPr id="7" name="Right Arrow 5">
            <a:extLst>
              <a:ext uri="{FF2B5EF4-FFF2-40B4-BE49-F238E27FC236}">
                <a16:creationId xmlns:a16="http://schemas.microsoft.com/office/drawing/2014/main" id="{A96C0607-58E4-8440-A25F-D53874B4190D}"/>
              </a:ext>
            </a:extLst>
          </p:cNvPr>
          <p:cNvSpPr>
            <a:spLocks noChangeArrowheads="1"/>
          </p:cNvSpPr>
          <p:nvPr/>
        </p:nvSpPr>
        <p:spPr bwMode="auto">
          <a:xfrm>
            <a:off x="3794910" y="4213983"/>
            <a:ext cx="1571625" cy="500062"/>
          </a:xfrm>
          <a:prstGeom prst="rightArrow">
            <a:avLst>
              <a:gd name="adj1" fmla="val 50000"/>
              <a:gd name="adj2" fmla="val 49995"/>
            </a:avLst>
          </a:prstGeom>
          <a:solidFill>
            <a:schemeClr val="accent6"/>
          </a:solidFill>
          <a:ln w="9525" algn="ctr">
            <a:solidFill>
              <a:srgbClr val="000000"/>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1400" b="0" i="0" u="none" strike="noStrike" kern="0" cap="none" spc="0" normalizeH="0" baseline="0" noProof="0" dirty="0">
              <a:ln>
                <a:noFill/>
              </a:ln>
              <a:solidFill>
                <a:schemeClr val="accent6">
                  <a:lumMod val="75000"/>
                </a:schemeClr>
              </a:solidFill>
              <a:effectLst/>
              <a:uLnTx/>
              <a:uFillTx/>
              <a:latin typeface="Arial" panose="020B0604020202020204" pitchFamily="34" charset="0"/>
            </a:endParaRPr>
          </a:p>
        </p:txBody>
      </p:sp>
      <p:pic>
        <p:nvPicPr>
          <p:cNvPr id="8" name="Picture 4" descr="Blackberries">
            <a:hlinkClick r:id="rId3"/>
            <a:extLst>
              <a:ext uri="{FF2B5EF4-FFF2-40B4-BE49-F238E27FC236}">
                <a16:creationId xmlns:a16="http://schemas.microsoft.com/office/drawing/2014/main" id="{2FA77A01-BCA2-3746-8F6C-098BFD9F74E8}"/>
              </a:ext>
            </a:extLst>
          </p:cNvPr>
          <p:cNvPicPr>
            <a:picLocks noChangeAspect="1" noChangeArrowheads="1"/>
          </p:cNvPicPr>
          <p:nvPr/>
        </p:nvPicPr>
        <p:blipFill>
          <a:blip r:embed="rId4"/>
          <a:srcRect/>
          <a:stretch>
            <a:fillRect/>
          </a:stretch>
        </p:blipFill>
        <p:spPr bwMode="auto">
          <a:xfrm>
            <a:off x="421648" y="3425047"/>
            <a:ext cx="3069492" cy="2033474"/>
          </a:xfrm>
          <a:prstGeom prst="rect">
            <a:avLst/>
          </a:prstGeom>
          <a:ln>
            <a:solidFill>
              <a:srgbClr val="0000FF"/>
            </a:solidFill>
          </a:ln>
          <a:effectLst>
            <a:outerShdw blurRad="292100" dist="139700" dir="2700000" algn="tl" rotWithShape="0">
              <a:srgbClr val="333333">
                <a:alpha val="65000"/>
              </a:srgbClr>
            </a:outerShdw>
          </a:effectLst>
        </p:spPr>
      </p:pic>
      <p:sp>
        <p:nvSpPr>
          <p:cNvPr id="10" name="TextBox 9">
            <a:extLst>
              <a:ext uri="{FF2B5EF4-FFF2-40B4-BE49-F238E27FC236}">
                <a16:creationId xmlns:a16="http://schemas.microsoft.com/office/drawing/2014/main" id="{6AF76152-1B28-3349-94DA-5D0600EF6346}"/>
              </a:ext>
            </a:extLst>
          </p:cNvPr>
          <p:cNvSpPr txBox="1"/>
          <p:nvPr/>
        </p:nvSpPr>
        <p:spPr>
          <a:xfrm>
            <a:off x="6396228" y="5977566"/>
            <a:ext cx="6099048" cy="496931"/>
          </a:xfrm>
          <a:prstGeom prst="rect">
            <a:avLst/>
          </a:prstGeom>
          <a:noFill/>
        </p:spPr>
        <p:txBody>
          <a:bodyPr wrap="square">
            <a:spAutoFit/>
          </a:bodyPr>
          <a:lstStyle/>
          <a:p>
            <a:pPr lvl="0" algn="l" fontAlgn="auto">
              <a:lnSpc>
                <a:spcPct val="150000"/>
              </a:lnSpc>
              <a:spcAft>
                <a:spcPts val="0"/>
              </a:spcAft>
              <a:defRPr/>
            </a:pPr>
            <a:r>
              <a:rPr lang="en-GB" altLang="en-US" sz="2000" b="1" kern="0" dirty="0">
                <a:latin typeface="Arial" panose="020B0604020202020204" pitchFamily="34" charset="0"/>
              </a:rPr>
              <a:t>Has an offence of theft been committed?</a:t>
            </a:r>
          </a:p>
        </p:txBody>
      </p:sp>
      <p:pic>
        <p:nvPicPr>
          <p:cNvPr id="24578" name="Picture 2" descr="Cartoon grandma Stock Vector Image by ©memoangeles #12138288">
            <a:extLst>
              <a:ext uri="{FF2B5EF4-FFF2-40B4-BE49-F238E27FC236}">
                <a16:creationId xmlns:a16="http://schemas.microsoft.com/office/drawing/2014/main" id="{63E62B3D-AE97-6B40-83E6-D5BD38108F9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49452" y="1507347"/>
            <a:ext cx="2120900" cy="383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12609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ADCDD30-BA94-A08A-5C2B-F75621C73E22}"/>
              </a:ext>
            </a:extLst>
          </p:cNvPr>
          <p:cNvSpPr>
            <a:spLocks noGrp="1"/>
          </p:cNvSpPr>
          <p:nvPr>
            <p:ph type="title"/>
          </p:nvPr>
        </p:nvSpPr>
        <p:spPr>
          <a:xfrm>
            <a:off x="7085532" y="640080"/>
            <a:ext cx="4196932" cy="3566160"/>
          </a:xfrm>
        </p:spPr>
        <p:txBody>
          <a:bodyPr vert="horz" lIns="91440" tIns="45720" rIns="91440" bIns="45720" rtlCol="0" anchor="b">
            <a:normAutofit/>
          </a:bodyPr>
          <a:lstStyle/>
          <a:p>
            <a:r>
              <a:rPr lang="en-US" sz="5400"/>
              <a:t>Burglary</a:t>
            </a:r>
          </a:p>
        </p:txBody>
      </p:sp>
      <p:pic>
        <p:nvPicPr>
          <p:cNvPr id="1026" name="Picture 2" descr="G7 Cornwall: Policing is 'biggest security operation' - BBC News">
            <a:extLst>
              <a:ext uri="{FF2B5EF4-FFF2-40B4-BE49-F238E27FC236}">
                <a16:creationId xmlns:a16="http://schemas.microsoft.com/office/drawing/2014/main" id="{1167859F-427E-534B-8CCF-23C07415A31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501" r="17940" b="1"/>
          <a:stretch/>
        </p:blipFill>
        <p:spPr bwMode="auto">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a:noFill/>
          <a:extLst>
            <a:ext uri="{909E8E84-426E-40DD-AFC4-6F175D3DCCD1}">
              <a14:hiddenFill xmlns:a14="http://schemas.microsoft.com/office/drawing/2010/main">
                <a:solidFill>
                  <a:srgbClr val="FFFFFF"/>
                </a:solidFill>
              </a14:hiddenFill>
            </a:ext>
          </a:extLst>
        </p:spPr>
      </p:pic>
      <p:sp>
        <p:nvSpPr>
          <p:cNvPr id="1033" name="sketchy line">
            <a:extLst>
              <a:ext uri="{FF2B5EF4-FFF2-40B4-BE49-F238E27FC236}">
                <a16:creationId xmlns:a16="http://schemas.microsoft.com/office/drawing/2014/main" id="{3F9B0603-37C5-4312-AE4D-A3D015475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532"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703191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6">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12D482-6EE7-B04C-B177-31222676430D}"/>
              </a:ext>
            </a:extLst>
          </p:cNvPr>
          <p:cNvSpPr>
            <a:spLocks noGrp="1"/>
          </p:cNvSpPr>
          <p:nvPr>
            <p:ph type="title"/>
          </p:nvPr>
        </p:nvSpPr>
        <p:spPr>
          <a:xfrm>
            <a:off x="838200" y="365125"/>
            <a:ext cx="10515600" cy="1325563"/>
          </a:xfrm>
        </p:spPr>
        <p:txBody>
          <a:bodyPr>
            <a:normAutofit/>
          </a:bodyPr>
          <a:lstStyle/>
          <a:p>
            <a:r>
              <a:rPr lang="en-US" sz="5000" dirty="0"/>
              <a:t>Part 2: aims and learning outcomes…</a:t>
            </a:r>
          </a:p>
        </p:txBody>
      </p:sp>
      <p:sp>
        <p:nvSpPr>
          <p:cNvPr id="33"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1E41BC74-29E6-4F22-AA3B-5077F5AB1458}"/>
              </a:ext>
            </a:extLst>
          </p:cNvPr>
          <p:cNvGraphicFramePr>
            <a:graphicFrameLocks noGrp="1"/>
          </p:cNvGraphicFramePr>
          <p:nvPr>
            <p:ph idx="1"/>
            <p:extLst>
              <p:ext uri="{D42A27DB-BD31-4B8C-83A1-F6EECF244321}">
                <p14:modId xmlns:p14="http://schemas.microsoft.com/office/powerpoint/2010/main" val="2629759609"/>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10960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9998E-79D6-BA4E-8634-7CBAE71533A3}"/>
              </a:ext>
            </a:extLst>
          </p:cNvPr>
          <p:cNvSpPr>
            <a:spLocks noGrp="1"/>
          </p:cNvSpPr>
          <p:nvPr>
            <p:ph type="title"/>
          </p:nvPr>
        </p:nvSpPr>
        <p:spPr>
          <a:xfrm>
            <a:off x="2067910" y="528618"/>
            <a:ext cx="10515599" cy="932688"/>
          </a:xfrm>
        </p:spPr>
        <p:txBody>
          <a:bodyPr vert="horz" lIns="91440" tIns="45720" rIns="91440" bIns="45720" rtlCol="0" anchor="b">
            <a:normAutofit/>
          </a:bodyPr>
          <a:lstStyle/>
          <a:p>
            <a:r>
              <a:rPr lang="en-US" sz="5400" kern="1200" dirty="0">
                <a:solidFill>
                  <a:schemeClr val="tx1"/>
                </a:solidFill>
                <a:latin typeface="+mj-lt"/>
                <a:ea typeface="+mj-ea"/>
                <a:cs typeface="+mj-cs"/>
              </a:rPr>
              <a:t>Discuss: What is a burglary? </a:t>
            </a:r>
          </a:p>
        </p:txBody>
      </p:sp>
      <p:pic>
        <p:nvPicPr>
          <p:cNvPr id="1026" name="Picture 2" descr="Burglary Britain">
            <a:extLst>
              <a:ext uri="{FF2B5EF4-FFF2-40B4-BE49-F238E27FC236}">
                <a16:creationId xmlns:a16="http://schemas.microsoft.com/office/drawing/2014/main" id="{AD71BC07-1F8A-1648-8581-9420559D65E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995143" y="1863801"/>
            <a:ext cx="10201713" cy="444074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2 minutes Images, Stock Photos &amp; Vectors | Shutterstock">
            <a:extLst>
              <a:ext uri="{FF2B5EF4-FFF2-40B4-BE49-F238E27FC236}">
                <a16:creationId xmlns:a16="http://schemas.microsoft.com/office/drawing/2014/main" id="{A1902E05-E64D-F64A-99F3-AE2CAC0179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85369" y="5172075"/>
            <a:ext cx="1422974" cy="15349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21108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F8631AC2-9AAB-0F46-A3A3-FEFB42D7982A}"/>
              </a:ext>
            </a:extLst>
          </p:cNvPr>
          <p:cNvSpPr/>
          <p:nvPr/>
        </p:nvSpPr>
        <p:spPr>
          <a:xfrm>
            <a:off x="0" y="182852"/>
            <a:ext cx="6926666" cy="67125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8D4BF04-CACB-D34A-B619-9610F2761940}"/>
              </a:ext>
            </a:extLst>
          </p:cNvPr>
          <p:cNvSpPr/>
          <p:nvPr/>
        </p:nvSpPr>
        <p:spPr>
          <a:xfrm>
            <a:off x="53742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5C56BDD-66EE-D344-BD34-87E1CFD2E0CA}"/>
              </a:ext>
            </a:extLst>
          </p:cNvPr>
          <p:cNvSpPr/>
          <p:nvPr/>
        </p:nvSpPr>
        <p:spPr>
          <a:xfrm>
            <a:off x="503171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1EEBE24-FA50-3C44-A1F6-9FAA22A9782B}"/>
              </a:ext>
            </a:extLst>
          </p:cNvPr>
          <p:cNvSpPr/>
          <p:nvPr/>
        </p:nvSpPr>
        <p:spPr>
          <a:xfrm>
            <a:off x="6550937" y="3376076"/>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84FDCBC-4D45-D442-8991-15F523FE4FB5}"/>
              </a:ext>
            </a:extLst>
          </p:cNvPr>
          <p:cNvSpPr/>
          <p:nvPr/>
        </p:nvSpPr>
        <p:spPr>
          <a:xfrm>
            <a:off x="2181328" y="3374693"/>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7938559E-34E6-B140-A960-BB0DE5C9BF48}"/>
              </a:ext>
            </a:extLst>
          </p:cNvPr>
          <p:cNvSpPr/>
          <p:nvPr/>
        </p:nvSpPr>
        <p:spPr>
          <a:xfrm>
            <a:off x="3652576" y="2189368"/>
            <a:ext cx="4975609"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FFF6807-7EB7-5D4A-A661-4644A4D5064D}"/>
              </a:ext>
            </a:extLst>
          </p:cNvPr>
          <p:cNvSpPr txBox="1"/>
          <p:nvPr/>
        </p:nvSpPr>
        <p:spPr>
          <a:xfrm>
            <a:off x="115556" y="182852"/>
            <a:ext cx="7310176" cy="1200329"/>
          </a:xfrm>
          <a:prstGeom prst="rect">
            <a:avLst/>
          </a:prstGeom>
          <a:noFill/>
        </p:spPr>
        <p:txBody>
          <a:bodyPr wrap="square" rtlCol="0">
            <a:spAutoFit/>
          </a:bodyPr>
          <a:lstStyle/>
          <a:p>
            <a:r>
              <a:rPr lang="en-US" sz="3600" dirty="0">
                <a:solidFill>
                  <a:schemeClr val="bg1"/>
                </a:solidFill>
              </a:rPr>
              <a:t>The basic offence of burglary…</a:t>
            </a:r>
          </a:p>
          <a:p>
            <a:endParaRPr lang="en-US" dirty="0"/>
          </a:p>
          <a:p>
            <a:endParaRPr lang="en-US" dirty="0"/>
          </a:p>
        </p:txBody>
      </p:sp>
      <p:sp>
        <p:nvSpPr>
          <p:cNvPr id="5" name="TextBox 4">
            <a:extLst>
              <a:ext uri="{FF2B5EF4-FFF2-40B4-BE49-F238E27FC236}">
                <a16:creationId xmlns:a16="http://schemas.microsoft.com/office/drawing/2014/main" id="{7B1B8EE2-9EE0-8342-BB95-65D3062CCD79}"/>
              </a:ext>
            </a:extLst>
          </p:cNvPr>
          <p:cNvSpPr txBox="1"/>
          <p:nvPr/>
        </p:nvSpPr>
        <p:spPr>
          <a:xfrm>
            <a:off x="0" y="1039784"/>
            <a:ext cx="10550769" cy="923330"/>
          </a:xfrm>
          <a:prstGeom prst="rect">
            <a:avLst/>
          </a:prstGeom>
          <a:noFill/>
        </p:spPr>
        <p:txBody>
          <a:bodyPr wrap="square" rtlCol="0">
            <a:spAutoFit/>
          </a:bodyPr>
          <a:lstStyle/>
          <a:p>
            <a:r>
              <a:rPr lang="en-US" dirty="0"/>
              <a:t>The basic offence of burglary is set out in section 9 of the Theft Act 1968. </a:t>
            </a:r>
            <a:br>
              <a:rPr lang="en-US" dirty="0"/>
            </a:br>
            <a:r>
              <a:rPr lang="en-US" dirty="0"/>
              <a:t>There are two subsections </a:t>
            </a:r>
            <a:r>
              <a:rPr lang="en-US" dirty="0">
                <a:highlight>
                  <a:srgbClr val="FFFF00"/>
                </a:highlight>
              </a:rPr>
              <a:t>S.9(1)(a) </a:t>
            </a:r>
            <a:r>
              <a:rPr lang="en-US" dirty="0"/>
              <a:t>AND </a:t>
            </a:r>
            <a:r>
              <a:rPr lang="en-US" dirty="0">
                <a:highlight>
                  <a:srgbClr val="FFFF00"/>
                </a:highlight>
              </a:rPr>
              <a:t>S.9(1)(b) </a:t>
            </a:r>
            <a:r>
              <a:rPr lang="en-US" dirty="0"/>
              <a:t>which describe the main ways the offence can be committed: </a:t>
            </a:r>
          </a:p>
          <a:p>
            <a:endParaRPr lang="en-US" dirty="0"/>
          </a:p>
        </p:txBody>
      </p:sp>
      <p:sp>
        <p:nvSpPr>
          <p:cNvPr id="6" name="TextBox 5">
            <a:extLst>
              <a:ext uri="{FF2B5EF4-FFF2-40B4-BE49-F238E27FC236}">
                <a16:creationId xmlns:a16="http://schemas.microsoft.com/office/drawing/2014/main" id="{B7D5267D-F8A6-5D44-9AD0-837AEB25B38E}"/>
              </a:ext>
            </a:extLst>
          </p:cNvPr>
          <p:cNvSpPr txBox="1"/>
          <p:nvPr/>
        </p:nvSpPr>
        <p:spPr>
          <a:xfrm>
            <a:off x="3493476" y="2252980"/>
            <a:ext cx="5205047" cy="646331"/>
          </a:xfrm>
          <a:prstGeom prst="rect">
            <a:avLst/>
          </a:prstGeom>
          <a:noFill/>
        </p:spPr>
        <p:txBody>
          <a:bodyPr wrap="square" rtlCol="0">
            <a:spAutoFit/>
          </a:bodyPr>
          <a:lstStyle/>
          <a:p>
            <a:pPr algn="ctr"/>
            <a:r>
              <a:rPr lang="en-US" dirty="0">
                <a:solidFill>
                  <a:schemeClr val="bg1"/>
                </a:solidFill>
              </a:rPr>
              <a:t>A person is guilty of burglary if he/she enters any building, or part of a building, as a trespasser…</a:t>
            </a:r>
          </a:p>
        </p:txBody>
      </p:sp>
      <p:sp>
        <p:nvSpPr>
          <p:cNvPr id="7" name="TextBox 6">
            <a:extLst>
              <a:ext uri="{FF2B5EF4-FFF2-40B4-BE49-F238E27FC236}">
                <a16:creationId xmlns:a16="http://schemas.microsoft.com/office/drawing/2014/main" id="{A62F6A89-D2F2-1642-B164-17B34EFFC179}"/>
              </a:ext>
            </a:extLst>
          </p:cNvPr>
          <p:cNvSpPr txBox="1"/>
          <p:nvPr/>
        </p:nvSpPr>
        <p:spPr>
          <a:xfrm>
            <a:off x="2039816" y="3563522"/>
            <a:ext cx="3225520" cy="369332"/>
          </a:xfrm>
          <a:prstGeom prst="rect">
            <a:avLst/>
          </a:prstGeom>
          <a:noFill/>
        </p:spPr>
        <p:txBody>
          <a:bodyPr wrap="square" rtlCol="0">
            <a:spAutoFit/>
          </a:bodyPr>
          <a:lstStyle/>
          <a:p>
            <a:pPr algn="ctr"/>
            <a:r>
              <a:rPr lang="en-US" dirty="0">
                <a:solidFill>
                  <a:schemeClr val="bg1"/>
                </a:solidFill>
              </a:rPr>
              <a:t>(a) With the intent </a:t>
            </a:r>
          </a:p>
        </p:txBody>
      </p:sp>
      <p:sp>
        <p:nvSpPr>
          <p:cNvPr id="8" name="TextBox 7">
            <a:extLst>
              <a:ext uri="{FF2B5EF4-FFF2-40B4-BE49-F238E27FC236}">
                <a16:creationId xmlns:a16="http://schemas.microsoft.com/office/drawing/2014/main" id="{1B312227-DF0B-4945-89B3-22E7B319010B}"/>
              </a:ext>
            </a:extLst>
          </p:cNvPr>
          <p:cNvSpPr txBox="1"/>
          <p:nvPr/>
        </p:nvSpPr>
        <p:spPr>
          <a:xfrm>
            <a:off x="6926666" y="3443736"/>
            <a:ext cx="2391508" cy="646331"/>
          </a:xfrm>
          <a:prstGeom prst="rect">
            <a:avLst/>
          </a:prstGeom>
          <a:noFill/>
        </p:spPr>
        <p:txBody>
          <a:bodyPr wrap="square" rtlCol="0">
            <a:spAutoFit/>
          </a:bodyPr>
          <a:lstStyle/>
          <a:p>
            <a:pPr algn="ctr"/>
            <a:r>
              <a:rPr lang="en-US" dirty="0">
                <a:solidFill>
                  <a:schemeClr val="bg1"/>
                </a:solidFill>
              </a:rPr>
              <a:t>(b) And carries out any of the following acts </a:t>
            </a:r>
          </a:p>
        </p:txBody>
      </p:sp>
      <p:sp>
        <p:nvSpPr>
          <p:cNvPr id="9" name="TextBox 8">
            <a:extLst>
              <a:ext uri="{FF2B5EF4-FFF2-40B4-BE49-F238E27FC236}">
                <a16:creationId xmlns:a16="http://schemas.microsoft.com/office/drawing/2014/main" id="{5B547079-895B-D54E-B1E9-9D21DFE74ABB}"/>
              </a:ext>
            </a:extLst>
          </p:cNvPr>
          <p:cNvSpPr txBox="1"/>
          <p:nvPr/>
        </p:nvSpPr>
        <p:spPr>
          <a:xfrm>
            <a:off x="991899" y="4898964"/>
            <a:ext cx="2873829" cy="923330"/>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do unlawful damage to the building or anything in the building </a:t>
            </a:r>
          </a:p>
        </p:txBody>
      </p:sp>
      <p:sp>
        <p:nvSpPr>
          <p:cNvPr id="10" name="TextBox 9">
            <a:extLst>
              <a:ext uri="{FF2B5EF4-FFF2-40B4-BE49-F238E27FC236}">
                <a16:creationId xmlns:a16="http://schemas.microsoft.com/office/drawing/2014/main" id="{6BF0F655-E54C-D046-AB31-6EE727D29F63}"/>
              </a:ext>
            </a:extLst>
          </p:cNvPr>
          <p:cNvSpPr txBox="1"/>
          <p:nvPr/>
        </p:nvSpPr>
        <p:spPr>
          <a:xfrm>
            <a:off x="5122987" y="4813579"/>
            <a:ext cx="3607358" cy="1754326"/>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steal anything in the building or part of it, or</a:t>
            </a:r>
          </a:p>
          <a:p>
            <a:pPr marL="285750" indent="-285750" algn="ctr">
              <a:buFont typeface="Arial" panose="020B0604020202020204" pitchFamily="34" charset="0"/>
              <a:buChar char="•"/>
            </a:pPr>
            <a:r>
              <a:rPr lang="en-US" dirty="0">
                <a:solidFill>
                  <a:schemeClr val="bg1"/>
                </a:solidFill>
              </a:rPr>
              <a:t>To inflict GBH on any person in the building </a:t>
            </a:r>
          </a:p>
          <a:p>
            <a:endParaRPr lang="en-US" dirty="0"/>
          </a:p>
          <a:p>
            <a:endParaRPr lang="en-US" dirty="0"/>
          </a:p>
        </p:txBody>
      </p:sp>
      <p:sp>
        <p:nvSpPr>
          <p:cNvPr id="11" name="TextBox 10">
            <a:extLst>
              <a:ext uri="{FF2B5EF4-FFF2-40B4-BE49-F238E27FC236}">
                <a16:creationId xmlns:a16="http://schemas.microsoft.com/office/drawing/2014/main" id="{54B519EC-C325-F846-8346-C4F1D136845C}"/>
              </a:ext>
            </a:extLst>
          </p:cNvPr>
          <p:cNvSpPr txBox="1"/>
          <p:nvPr/>
        </p:nvSpPr>
        <p:spPr>
          <a:xfrm rot="20042255">
            <a:off x="9608152" y="5047703"/>
            <a:ext cx="1175657" cy="646331"/>
          </a:xfrm>
          <a:prstGeom prst="rect">
            <a:avLst/>
          </a:prstGeom>
          <a:noFill/>
        </p:spPr>
        <p:txBody>
          <a:bodyPr wrap="square" rtlCol="0">
            <a:spAutoFit/>
          </a:bodyPr>
          <a:lstStyle/>
          <a:p>
            <a:pPr algn="ctr"/>
            <a:r>
              <a:rPr lang="en-US" dirty="0"/>
              <a:t>OR Attempt!! </a:t>
            </a:r>
          </a:p>
        </p:txBody>
      </p:sp>
      <p:cxnSp>
        <p:nvCxnSpPr>
          <p:cNvPr id="17" name="Straight Arrow Connector 16">
            <a:extLst>
              <a:ext uri="{FF2B5EF4-FFF2-40B4-BE49-F238E27FC236}">
                <a16:creationId xmlns:a16="http://schemas.microsoft.com/office/drawing/2014/main" id="{414DEB62-A6E7-D740-93C7-C7DD33AF84D1}"/>
              </a:ext>
            </a:extLst>
          </p:cNvPr>
          <p:cNvCxnSpPr>
            <a:cxnSpLocks/>
          </p:cNvCxnSpPr>
          <p:nvPr/>
        </p:nvCxnSpPr>
        <p:spPr>
          <a:xfrm flipH="1">
            <a:off x="4830944" y="2950568"/>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C53E4AB-98E4-7E40-9F8F-3EC04E985578}"/>
              </a:ext>
            </a:extLst>
          </p:cNvPr>
          <p:cNvCxnSpPr>
            <a:cxnSpLocks/>
          </p:cNvCxnSpPr>
          <p:nvPr/>
        </p:nvCxnSpPr>
        <p:spPr>
          <a:xfrm>
            <a:off x="6548674" y="2934721"/>
            <a:ext cx="282187" cy="715637"/>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A7737AE6-3B5F-134A-8B00-7C12CCDBC787}"/>
              </a:ext>
            </a:extLst>
          </p:cNvPr>
          <p:cNvCxnSpPr>
            <a:cxnSpLocks/>
          </p:cNvCxnSpPr>
          <p:nvPr/>
        </p:nvCxnSpPr>
        <p:spPr>
          <a:xfrm flipH="1">
            <a:off x="4047735" y="4121683"/>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9501EDCB-3F44-9444-BC08-25B12B50F7B4}"/>
              </a:ext>
            </a:extLst>
          </p:cNvPr>
          <p:cNvCxnSpPr>
            <a:cxnSpLocks/>
          </p:cNvCxnSpPr>
          <p:nvPr/>
        </p:nvCxnSpPr>
        <p:spPr>
          <a:xfrm>
            <a:off x="5056293" y="4129369"/>
            <a:ext cx="244431" cy="732561"/>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11AACC6-C0F1-6945-8285-B53C5BDB4BCC}"/>
              </a:ext>
            </a:extLst>
          </p:cNvPr>
          <p:cNvCxnSpPr>
            <a:cxnSpLocks/>
          </p:cNvCxnSpPr>
          <p:nvPr/>
        </p:nvCxnSpPr>
        <p:spPr>
          <a:xfrm flipH="1">
            <a:off x="6570808" y="4067109"/>
            <a:ext cx="292043" cy="785265"/>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590945BA-124F-464B-AEDA-3FF01581FBCC}"/>
              </a:ext>
            </a:extLst>
          </p:cNvPr>
          <p:cNvCxnSpPr>
            <a:cxnSpLocks/>
          </p:cNvCxnSpPr>
          <p:nvPr/>
        </p:nvCxnSpPr>
        <p:spPr>
          <a:xfrm>
            <a:off x="8830494" y="5462085"/>
            <a:ext cx="934895" cy="0"/>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5713BAF9-601F-1F4C-A82D-EE6B296DF84A}"/>
              </a:ext>
            </a:extLst>
          </p:cNvPr>
          <p:cNvSpPr txBox="1"/>
          <p:nvPr/>
        </p:nvSpPr>
        <p:spPr>
          <a:xfrm>
            <a:off x="9525997" y="1963114"/>
            <a:ext cx="2274985" cy="769441"/>
          </a:xfrm>
          <a:prstGeom prst="rect">
            <a:avLst/>
          </a:prstGeom>
          <a:noFill/>
        </p:spPr>
        <p:txBody>
          <a:bodyPr wrap="square" rtlCol="0">
            <a:spAutoFit/>
          </a:bodyPr>
          <a:lstStyle/>
          <a:p>
            <a:r>
              <a:rPr lang="en-US" sz="4400" b="1" dirty="0">
                <a:solidFill>
                  <a:srgbClr val="00B050"/>
                </a:solidFill>
              </a:rPr>
              <a:t>9 (1) (B) </a:t>
            </a:r>
          </a:p>
        </p:txBody>
      </p:sp>
      <p:sp>
        <p:nvSpPr>
          <p:cNvPr id="28" name="TextBox 27">
            <a:extLst>
              <a:ext uri="{FF2B5EF4-FFF2-40B4-BE49-F238E27FC236}">
                <a16:creationId xmlns:a16="http://schemas.microsoft.com/office/drawing/2014/main" id="{22AD9025-18A5-3144-A963-3A465B187BA4}"/>
              </a:ext>
            </a:extLst>
          </p:cNvPr>
          <p:cNvSpPr txBox="1"/>
          <p:nvPr/>
        </p:nvSpPr>
        <p:spPr>
          <a:xfrm>
            <a:off x="160549" y="1947360"/>
            <a:ext cx="2274985" cy="769441"/>
          </a:xfrm>
          <a:prstGeom prst="rect">
            <a:avLst/>
          </a:prstGeom>
          <a:noFill/>
        </p:spPr>
        <p:txBody>
          <a:bodyPr wrap="square" rtlCol="0">
            <a:spAutoFit/>
          </a:bodyPr>
          <a:lstStyle/>
          <a:p>
            <a:r>
              <a:rPr lang="en-US" sz="4400" b="1" dirty="0">
                <a:solidFill>
                  <a:schemeClr val="accent2"/>
                </a:solidFill>
              </a:rPr>
              <a:t>9 (1) (A) </a:t>
            </a:r>
          </a:p>
        </p:txBody>
      </p:sp>
    </p:spTree>
    <p:extLst>
      <p:ext uri="{BB962C8B-B14F-4D97-AF65-F5344CB8AC3E}">
        <p14:creationId xmlns:p14="http://schemas.microsoft.com/office/powerpoint/2010/main" val="18445125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34774"/>
            <a:ext cx="10824519"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Burglary - Section 9 (1)(a) Theft Act 1968 </a:t>
            </a:r>
          </a:p>
        </p:txBody>
      </p:sp>
      <p:graphicFrame>
        <p:nvGraphicFramePr>
          <p:cNvPr id="6" name="Diagram 5"/>
          <p:cNvGraphicFramePr/>
          <p:nvPr/>
        </p:nvGraphicFramePr>
        <p:xfrm>
          <a:off x="1263119" y="810491"/>
          <a:ext cx="10094819" cy="5894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Down Arrow Callout 2"/>
          <p:cNvSpPr/>
          <p:nvPr/>
        </p:nvSpPr>
        <p:spPr>
          <a:xfrm>
            <a:off x="0" y="916573"/>
            <a:ext cx="9860692" cy="1804086"/>
          </a:xfrm>
          <a:prstGeom prst="downArrowCallou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person is guilty of burglary if he</a:t>
            </a:r>
            <a:r>
              <a:rPr lang="en-GB" sz="2400" b="1" i="1" dirty="0">
                <a:solidFill>
                  <a:schemeClr val="tx1"/>
                </a:solidFill>
              </a:rPr>
              <a:t> </a:t>
            </a:r>
            <a:r>
              <a:rPr lang="en-GB" sz="2400" b="1" i="1" u="sng" dirty="0">
                <a:solidFill>
                  <a:schemeClr val="tx1"/>
                </a:solidFill>
              </a:rPr>
              <a:t>enters</a:t>
            </a:r>
            <a:r>
              <a:rPr lang="en-GB" sz="2400" b="1" i="1" dirty="0">
                <a:solidFill>
                  <a:schemeClr val="tx1"/>
                </a:solidFill>
              </a:rPr>
              <a:t> </a:t>
            </a:r>
            <a:r>
              <a:rPr lang="en-GB" sz="2400" dirty="0">
                <a:solidFill>
                  <a:schemeClr val="tx1"/>
                </a:solidFill>
              </a:rPr>
              <a:t>a </a:t>
            </a:r>
            <a:r>
              <a:rPr lang="en-GB" sz="2400" b="1" i="1" u="sng" dirty="0">
                <a:solidFill>
                  <a:schemeClr val="tx1"/>
                </a:solidFill>
              </a:rPr>
              <a:t>building or part of a building</a:t>
            </a:r>
            <a:r>
              <a:rPr lang="en-GB" sz="2400" u="sng" dirty="0">
                <a:solidFill>
                  <a:schemeClr val="tx1"/>
                </a:solidFill>
              </a:rPr>
              <a:t> </a:t>
            </a:r>
            <a:r>
              <a:rPr lang="en-GB" sz="2400" dirty="0">
                <a:solidFill>
                  <a:schemeClr val="tx1"/>
                </a:solidFill>
              </a:rPr>
              <a:t>as a </a:t>
            </a:r>
            <a:r>
              <a:rPr lang="en-GB" sz="2400" b="1" i="1" u="sng" dirty="0">
                <a:solidFill>
                  <a:schemeClr val="tx1"/>
                </a:solidFill>
              </a:rPr>
              <a:t>trespasser with intent to</a:t>
            </a:r>
            <a:r>
              <a:rPr lang="en-GB" sz="2400" u="sng" dirty="0">
                <a:solidFill>
                  <a:schemeClr val="tx1"/>
                </a:solidFill>
              </a:rPr>
              <a:t>:</a:t>
            </a:r>
          </a:p>
        </p:txBody>
      </p:sp>
      <p:pic>
        <p:nvPicPr>
          <p:cNvPr id="2052" name="Picture 4" descr="Surprising Home Burglary Facts - Gotcha SecurityGotcha Security">
            <a:extLst>
              <a:ext uri="{FF2B5EF4-FFF2-40B4-BE49-F238E27FC236}">
                <a16:creationId xmlns:a16="http://schemas.microsoft.com/office/drawing/2014/main" id="{69ACC637-C5CE-3D46-9863-D5088A86604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83592" y="4560213"/>
            <a:ext cx="2493607" cy="180408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hat is Assault and What are the Elements Required to Prove Assault |  LegalMatch">
            <a:extLst>
              <a:ext uri="{FF2B5EF4-FFF2-40B4-BE49-F238E27FC236}">
                <a16:creationId xmlns:a16="http://schemas.microsoft.com/office/drawing/2014/main" id="{6F2ADBAA-D15D-1540-94E7-921CDD0CB10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038196" y="4560214"/>
            <a:ext cx="2544664" cy="180408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Burglary crew nets $13 million over six years, and counting - Southern  Jewelry News">
            <a:extLst>
              <a:ext uri="{FF2B5EF4-FFF2-40B4-BE49-F238E27FC236}">
                <a16:creationId xmlns:a16="http://schemas.microsoft.com/office/drawing/2014/main" id="{5B5777CD-2F18-6648-BBD2-EB8014F5906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463354" y="4560213"/>
            <a:ext cx="2584474" cy="1804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42F95CF6-C098-C449-97E6-CC7D8A54C21C}"/>
                                            </p:graphicEl>
                                          </p:spTgt>
                                        </p:tgtEl>
                                        <p:attrNameLst>
                                          <p:attrName>style.visibility</p:attrName>
                                        </p:attrNameLst>
                                      </p:cBhvr>
                                      <p:to>
                                        <p:strVal val="visible"/>
                                      </p:to>
                                    </p:set>
                                    <p:animEffect transition="in" filter="fade">
                                      <p:cBhvr>
                                        <p:cTn id="12" dur="500"/>
                                        <p:tgtEl>
                                          <p:spTgt spid="6">
                                            <p:graphicEl>
                                              <a:dgm id="{42F95CF6-C098-C449-97E6-CC7D8A54C21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C3CEB9EA-F4CF-AE49-B113-5A97ABAA0C41}"/>
                                            </p:graphicEl>
                                          </p:spTgt>
                                        </p:tgtEl>
                                        <p:attrNameLst>
                                          <p:attrName>style.visibility</p:attrName>
                                        </p:attrNameLst>
                                      </p:cBhvr>
                                      <p:to>
                                        <p:strVal val="visible"/>
                                      </p:to>
                                    </p:set>
                                    <p:animEffect transition="in" filter="fade">
                                      <p:cBhvr>
                                        <p:cTn id="17" dur="500"/>
                                        <p:tgtEl>
                                          <p:spTgt spid="6">
                                            <p:graphicEl>
                                              <a:dgm id="{C3CEB9EA-F4CF-AE49-B113-5A97ABAA0C4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9A9C85EE-B97E-8F4D-9C17-7734EC8CA20A}"/>
                                            </p:graphicEl>
                                          </p:spTgt>
                                        </p:tgtEl>
                                        <p:attrNameLst>
                                          <p:attrName>style.visibility</p:attrName>
                                        </p:attrNameLst>
                                      </p:cBhvr>
                                      <p:to>
                                        <p:strVal val="visible"/>
                                      </p:to>
                                    </p:set>
                                    <p:animEffect transition="in" filter="fade">
                                      <p:cBhvr>
                                        <p:cTn id="22" dur="500"/>
                                        <p:tgtEl>
                                          <p:spTgt spid="6">
                                            <p:graphicEl>
                                              <a:dgm id="{9A9C85EE-B97E-8F4D-9C17-7734EC8CA20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C1D58214-8715-5448-82C1-8EE3F04F4F58}"/>
                                            </p:graphicEl>
                                          </p:spTgt>
                                        </p:tgtEl>
                                        <p:attrNameLst>
                                          <p:attrName>style.visibility</p:attrName>
                                        </p:attrNameLst>
                                      </p:cBhvr>
                                      <p:to>
                                        <p:strVal val="visible"/>
                                      </p:to>
                                    </p:set>
                                    <p:animEffect transition="in" filter="fade">
                                      <p:cBhvr>
                                        <p:cTn id="27" dur="500"/>
                                        <p:tgtEl>
                                          <p:spTgt spid="6">
                                            <p:graphicEl>
                                              <a:dgm id="{C1D58214-8715-5448-82C1-8EE3F04F4F5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3"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323869" y="270855"/>
            <a:ext cx="9744691"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What does </a:t>
            </a:r>
            <a:r>
              <a:rPr lang="en-GB" sz="3600" b="1" i="1" dirty="0">
                <a:solidFill>
                  <a:schemeClr val="bg1"/>
                </a:solidFill>
                <a:latin typeface="+mn-lt"/>
              </a:rPr>
              <a:t>‘enters’ </a:t>
            </a:r>
            <a:r>
              <a:rPr lang="en-GB" sz="3600" b="1" dirty="0">
                <a:solidFill>
                  <a:schemeClr val="bg1"/>
                </a:solidFill>
                <a:latin typeface="+mn-lt"/>
              </a:rPr>
              <a:t>mean?</a:t>
            </a:r>
          </a:p>
        </p:txBody>
      </p:sp>
      <p:sp>
        <p:nvSpPr>
          <p:cNvPr id="2" name="Rectangle 1"/>
          <p:cNvSpPr/>
          <p:nvPr/>
        </p:nvSpPr>
        <p:spPr>
          <a:xfrm rot="1015045">
            <a:off x="8299469" y="3920204"/>
            <a:ext cx="3221971" cy="2246769"/>
          </a:xfrm>
          <a:prstGeom prst="rect">
            <a:avLst/>
          </a:prstGeom>
          <a:solidFill>
            <a:schemeClr val="accent5">
              <a:lumMod val="60000"/>
              <a:lumOff val="40000"/>
            </a:schemeClr>
          </a:solidFill>
          <a:ln>
            <a:solidFill>
              <a:schemeClr val="tx1"/>
            </a:solidFill>
          </a:ln>
        </p:spPr>
        <p:txBody>
          <a:bodyPr wrap="square">
            <a:spAutoFit/>
          </a:bodyPr>
          <a:lstStyle/>
          <a:p>
            <a:pPr algn="ctr"/>
            <a:r>
              <a:rPr lang="en-GB" sz="2000" dirty="0"/>
              <a:t> Case law: </a:t>
            </a:r>
            <a:r>
              <a:rPr lang="en-GB" sz="2000" b="1" dirty="0"/>
              <a:t>(R v Brown 1985) </a:t>
            </a:r>
            <a:r>
              <a:rPr lang="en-GB" sz="2000" dirty="0"/>
              <a:t>This is a question of fact to be determined by the jury. A person will be deemed to have entered by crossing a boundary if their entry is effective.</a:t>
            </a:r>
          </a:p>
        </p:txBody>
      </p:sp>
      <p:graphicFrame>
        <p:nvGraphicFramePr>
          <p:cNvPr id="8" name="Diagram 7"/>
          <p:cNvGraphicFramePr/>
          <p:nvPr/>
        </p:nvGraphicFramePr>
        <p:xfrm>
          <a:off x="323869" y="1250064"/>
          <a:ext cx="7926051" cy="3793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Teen, 17, charged amid burglary spate after suspects seen attempting entry  to Mansfield Woodhouse car and garage | Mansfield and Ashfield Chad">
            <a:extLst>
              <a:ext uri="{FF2B5EF4-FFF2-40B4-BE49-F238E27FC236}">
                <a16:creationId xmlns:a16="http://schemas.microsoft.com/office/drawing/2014/main" id="{3FDBA6F5-D862-C246-819C-DDE31A0E45A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472082" y="5114610"/>
            <a:ext cx="2244616" cy="160329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Robbery warning as car keys 'fished' through letterbox of several Glasgow  homes - Glasgow Live">
            <a:extLst>
              <a:ext uri="{FF2B5EF4-FFF2-40B4-BE49-F238E27FC236}">
                <a16:creationId xmlns:a16="http://schemas.microsoft.com/office/drawing/2014/main" id="{0526182F-EF66-1C49-B8D2-0DC388BCC7D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99868" y="1237966"/>
            <a:ext cx="2628806" cy="1969067"/>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Going away this summer? Check out this Simple Guide to Burglary Prevention">
            <a:extLst>
              <a:ext uri="{FF2B5EF4-FFF2-40B4-BE49-F238E27FC236}">
                <a16:creationId xmlns:a16="http://schemas.microsoft.com/office/drawing/2014/main" id="{8354A72D-9C7E-D84A-955F-5CB2F822EA7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360645" y="5114609"/>
            <a:ext cx="2335988" cy="1603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EDCF96E0-282B-534D-8901-3A61F83108A0}"/>
                                            </p:graphicEl>
                                          </p:spTgt>
                                        </p:tgtEl>
                                        <p:attrNameLst>
                                          <p:attrName>style.visibility</p:attrName>
                                        </p:attrNameLst>
                                      </p:cBhvr>
                                      <p:to>
                                        <p:strVal val="visible"/>
                                      </p:to>
                                    </p:set>
                                    <p:animEffect transition="in" filter="fade">
                                      <p:cBhvr>
                                        <p:cTn id="7" dur="500"/>
                                        <p:tgtEl>
                                          <p:spTgt spid="8">
                                            <p:graphicEl>
                                              <a:dgm id="{EDCF96E0-282B-534D-8901-3A61F83108A0}"/>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9E25317C-D9D5-2C41-A370-6B049236A866}"/>
                                            </p:graphicEl>
                                          </p:spTgt>
                                        </p:tgtEl>
                                        <p:attrNameLst>
                                          <p:attrName>style.visibility</p:attrName>
                                        </p:attrNameLst>
                                      </p:cBhvr>
                                      <p:to>
                                        <p:strVal val="visible"/>
                                      </p:to>
                                    </p:set>
                                    <p:animEffect transition="in" filter="fade">
                                      <p:cBhvr>
                                        <p:cTn id="10" dur="500"/>
                                        <p:tgtEl>
                                          <p:spTgt spid="8">
                                            <p:graphicEl>
                                              <a:dgm id="{9E25317C-D9D5-2C41-A370-6B049236A866}"/>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887FF3E7-D37E-1A43-A5F4-62960C63CB98}"/>
                                            </p:graphicEl>
                                          </p:spTgt>
                                        </p:tgtEl>
                                        <p:attrNameLst>
                                          <p:attrName>style.visibility</p:attrName>
                                        </p:attrNameLst>
                                      </p:cBhvr>
                                      <p:to>
                                        <p:strVal val="visible"/>
                                      </p:to>
                                    </p:set>
                                    <p:animEffect transition="in" filter="fade">
                                      <p:cBhvr>
                                        <p:cTn id="15" dur="500"/>
                                        <p:tgtEl>
                                          <p:spTgt spid="8">
                                            <p:graphicEl>
                                              <a:dgm id="{887FF3E7-D37E-1A43-A5F4-62960C63CB98}"/>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F3D93E70-7E4A-AE44-B3C6-29909D32488E}"/>
                                            </p:graphicEl>
                                          </p:spTgt>
                                        </p:tgtEl>
                                        <p:attrNameLst>
                                          <p:attrName>style.visibility</p:attrName>
                                        </p:attrNameLst>
                                      </p:cBhvr>
                                      <p:to>
                                        <p:strVal val="visible"/>
                                      </p:to>
                                    </p:set>
                                    <p:animEffect transition="in" filter="fade">
                                      <p:cBhvr>
                                        <p:cTn id="18" dur="500"/>
                                        <p:tgtEl>
                                          <p:spTgt spid="8">
                                            <p:graphicEl>
                                              <a:dgm id="{F3D93E70-7E4A-AE44-B3C6-29909D32488E}"/>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F534C156-37E8-8346-AC90-966F26E3CF23}"/>
                                            </p:graphicEl>
                                          </p:spTgt>
                                        </p:tgtEl>
                                        <p:attrNameLst>
                                          <p:attrName>style.visibility</p:attrName>
                                        </p:attrNameLst>
                                      </p:cBhvr>
                                      <p:to>
                                        <p:strVal val="visible"/>
                                      </p:to>
                                    </p:set>
                                    <p:animEffect transition="in" filter="fade">
                                      <p:cBhvr>
                                        <p:cTn id="23" dur="500"/>
                                        <p:tgtEl>
                                          <p:spTgt spid="8">
                                            <p:graphicEl>
                                              <a:dgm id="{F534C156-37E8-8346-AC90-966F26E3CF23}"/>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1DB5BD26-A557-A046-A286-EBC97C948347}"/>
                                            </p:graphicEl>
                                          </p:spTgt>
                                        </p:tgtEl>
                                        <p:attrNameLst>
                                          <p:attrName>style.visibility</p:attrName>
                                        </p:attrNameLst>
                                      </p:cBhvr>
                                      <p:to>
                                        <p:strVal val="visible"/>
                                      </p:to>
                                    </p:set>
                                    <p:animEffect transition="in" filter="fade">
                                      <p:cBhvr>
                                        <p:cTn id="26" dur="500"/>
                                        <p:tgtEl>
                                          <p:spTgt spid="8">
                                            <p:graphicEl>
                                              <a:dgm id="{1DB5BD26-A557-A046-A286-EBC97C948347}"/>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BB9F5754-F737-824B-8FB7-7118D17756DE}"/>
                                            </p:graphicEl>
                                          </p:spTgt>
                                        </p:tgtEl>
                                        <p:attrNameLst>
                                          <p:attrName>style.visibility</p:attrName>
                                        </p:attrNameLst>
                                      </p:cBhvr>
                                      <p:to>
                                        <p:strVal val="visible"/>
                                      </p:to>
                                    </p:set>
                                    <p:animEffect transition="in" filter="fade">
                                      <p:cBhvr>
                                        <p:cTn id="31" dur="500"/>
                                        <p:tgtEl>
                                          <p:spTgt spid="8">
                                            <p:graphicEl>
                                              <a:dgm id="{BB9F5754-F737-824B-8FB7-7118D17756DE}"/>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A99AB00D-31C4-354D-B013-E95BE68ECB52}"/>
                                            </p:graphicEl>
                                          </p:spTgt>
                                        </p:tgtEl>
                                        <p:attrNameLst>
                                          <p:attrName>style.visibility</p:attrName>
                                        </p:attrNameLst>
                                      </p:cBhvr>
                                      <p:to>
                                        <p:strVal val="visible"/>
                                      </p:to>
                                    </p:set>
                                    <p:animEffect transition="in" filter="fade">
                                      <p:cBhvr>
                                        <p:cTn id="34" dur="500"/>
                                        <p:tgtEl>
                                          <p:spTgt spid="8">
                                            <p:graphicEl>
                                              <a:dgm id="{A99AB00D-31C4-354D-B013-E95BE68ECB52}"/>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graphicEl>
                                              <a:dgm id="{35D3FC89-C0DC-4643-8C48-D0BEA13B1D0D}"/>
                                            </p:graphicEl>
                                          </p:spTgt>
                                        </p:tgtEl>
                                        <p:attrNameLst>
                                          <p:attrName>style.visibility</p:attrName>
                                        </p:attrNameLst>
                                      </p:cBhvr>
                                      <p:to>
                                        <p:strVal val="visible"/>
                                      </p:to>
                                    </p:set>
                                    <p:animEffect transition="in" filter="fade">
                                      <p:cBhvr>
                                        <p:cTn id="39" dur="500"/>
                                        <p:tgtEl>
                                          <p:spTgt spid="8">
                                            <p:graphicEl>
                                              <a:dgm id="{35D3FC89-C0DC-4643-8C48-D0BEA13B1D0D}"/>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graphicEl>
                                              <a:dgm id="{D2B7065F-9825-8D49-9924-BA569ED9C028}"/>
                                            </p:graphicEl>
                                          </p:spTgt>
                                        </p:tgtEl>
                                        <p:attrNameLst>
                                          <p:attrName>style.visibility</p:attrName>
                                        </p:attrNameLst>
                                      </p:cBhvr>
                                      <p:to>
                                        <p:strVal val="visible"/>
                                      </p:to>
                                    </p:set>
                                    <p:animEffect transition="in" filter="fade">
                                      <p:cBhvr>
                                        <p:cTn id="42" dur="500"/>
                                        <p:tgtEl>
                                          <p:spTgt spid="8">
                                            <p:graphicEl>
                                              <a:dgm id="{D2B7065F-9825-8D49-9924-BA569ED9C028}"/>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
                                        </p:tgtEl>
                                        <p:attrNameLst>
                                          <p:attrName>style.visibility</p:attrName>
                                        </p:attrNameLst>
                                      </p:cBhvr>
                                      <p:to>
                                        <p:strVal val="visible"/>
                                      </p:to>
                                    </p:set>
                                    <p:animEffect transition="in" filter="fade">
                                      <p:cBhvr>
                                        <p:cTn id="4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8"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38160" y="173047"/>
            <a:ext cx="1042677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What is a </a:t>
            </a:r>
            <a:r>
              <a:rPr lang="en-GB" sz="3600" b="1" i="1" dirty="0">
                <a:solidFill>
                  <a:schemeClr val="bg1"/>
                </a:solidFill>
                <a:latin typeface="+mn-lt"/>
              </a:rPr>
              <a:t>‘building’ </a:t>
            </a:r>
            <a:r>
              <a:rPr lang="en-GB" sz="3600" b="1" dirty="0">
                <a:solidFill>
                  <a:schemeClr val="bg1"/>
                </a:solidFill>
                <a:latin typeface="+mn-lt"/>
              </a:rPr>
              <a:t>under the Theft Act 1968?</a:t>
            </a:r>
          </a:p>
        </p:txBody>
      </p:sp>
      <p:graphicFrame>
        <p:nvGraphicFramePr>
          <p:cNvPr id="2" name="Diagram 1"/>
          <p:cNvGraphicFramePr/>
          <p:nvPr/>
        </p:nvGraphicFramePr>
        <p:xfrm>
          <a:off x="372697" y="1573088"/>
          <a:ext cx="9107019" cy="51118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Forest Shiplap Pent Garden Shed 6x4 - elbec garden buildings">
            <a:extLst>
              <a:ext uri="{FF2B5EF4-FFF2-40B4-BE49-F238E27FC236}">
                <a16:creationId xmlns:a16="http://schemas.microsoft.com/office/drawing/2014/main" id="{0065B83F-13B2-814D-97C7-767E31C31CD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48531" y="2751801"/>
            <a:ext cx="2200584" cy="166043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Does my neighbour need planning permission to park his motorhome on his  drive? | This is Money">
            <a:extLst>
              <a:ext uri="{FF2B5EF4-FFF2-40B4-BE49-F238E27FC236}">
                <a16:creationId xmlns:a16="http://schemas.microsoft.com/office/drawing/2014/main" id="{0CA82429-D78E-234D-92FC-5126322D3F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48531" y="1125414"/>
            <a:ext cx="2200585" cy="132035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ow To Buy A House At Auction | Bankrate">
            <a:extLst>
              <a:ext uri="{FF2B5EF4-FFF2-40B4-BE49-F238E27FC236}">
                <a16:creationId xmlns:a16="http://schemas.microsoft.com/office/drawing/2014/main" id="{719A4718-440D-3A47-90CC-579CED26814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252796" y="4718272"/>
            <a:ext cx="2196319" cy="1469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3205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4F4C8B1-2410-EE4A-B90A-8966A1BC96FE}"/>
                                            </p:graphicEl>
                                          </p:spTgt>
                                        </p:tgtEl>
                                        <p:attrNameLst>
                                          <p:attrName>style.visibility</p:attrName>
                                        </p:attrNameLst>
                                      </p:cBhvr>
                                      <p:to>
                                        <p:strVal val="visible"/>
                                      </p:to>
                                    </p:set>
                                    <p:animEffect transition="in" filter="fade">
                                      <p:cBhvr>
                                        <p:cTn id="7" dur="500"/>
                                        <p:tgtEl>
                                          <p:spTgt spid="2">
                                            <p:graphicEl>
                                              <a:dgm id="{B4F4C8B1-2410-EE4A-B90A-8966A1BC96F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3BF8E6CF-95DB-8F41-9238-9399C78F3819}"/>
                                            </p:graphicEl>
                                          </p:spTgt>
                                        </p:tgtEl>
                                        <p:attrNameLst>
                                          <p:attrName>style.visibility</p:attrName>
                                        </p:attrNameLst>
                                      </p:cBhvr>
                                      <p:to>
                                        <p:strVal val="visible"/>
                                      </p:to>
                                    </p:set>
                                    <p:animEffect transition="in" filter="fade">
                                      <p:cBhvr>
                                        <p:cTn id="10" dur="500"/>
                                        <p:tgtEl>
                                          <p:spTgt spid="2">
                                            <p:graphicEl>
                                              <a:dgm id="{3BF8E6CF-95DB-8F41-9238-9399C78F3819}"/>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298F1F6C-331C-7047-814E-20893B851828}"/>
                                            </p:graphicEl>
                                          </p:spTgt>
                                        </p:tgtEl>
                                        <p:attrNameLst>
                                          <p:attrName>style.visibility</p:attrName>
                                        </p:attrNameLst>
                                      </p:cBhvr>
                                      <p:to>
                                        <p:strVal val="visible"/>
                                      </p:to>
                                    </p:set>
                                    <p:animEffect transition="in" filter="fade">
                                      <p:cBhvr>
                                        <p:cTn id="15" dur="500"/>
                                        <p:tgtEl>
                                          <p:spTgt spid="2">
                                            <p:graphicEl>
                                              <a:dgm id="{298F1F6C-331C-7047-814E-20893B851828}"/>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F618CA44-C1EB-654A-A34F-508C5733E0ED}"/>
                                            </p:graphicEl>
                                          </p:spTgt>
                                        </p:tgtEl>
                                        <p:attrNameLst>
                                          <p:attrName>style.visibility</p:attrName>
                                        </p:attrNameLst>
                                      </p:cBhvr>
                                      <p:to>
                                        <p:strVal val="visible"/>
                                      </p:to>
                                    </p:set>
                                    <p:animEffect transition="in" filter="fade">
                                      <p:cBhvr>
                                        <p:cTn id="18" dur="500"/>
                                        <p:tgtEl>
                                          <p:spTgt spid="2">
                                            <p:graphicEl>
                                              <a:dgm id="{F618CA44-C1EB-654A-A34F-508C5733E0E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graphicEl>
                                              <a:dgm id="{7A981408-3B7C-5F4F-A877-85A03C429AC7}"/>
                                            </p:graphicEl>
                                          </p:spTgt>
                                        </p:tgtEl>
                                        <p:attrNameLst>
                                          <p:attrName>style.visibility</p:attrName>
                                        </p:attrNameLst>
                                      </p:cBhvr>
                                      <p:to>
                                        <p:strVal val="visible"/>
                                      </p:to>
                                    </p:set>
                                    <p:animEffect transition="in" filter="fade">
                                      <p:cBhvr>
                                        <p:cTn id="23" dur="500"/>
                                        <p:tgtEl>
                                          <p:spTgt spid="2">
                                            <p:graphicEl>
                                              <a:dgm id="{7A981408-3B7C-5F4F-A877-85A03C429AC7}"/>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graphicEl>
                                              <a:dgm id="{3E79FF22-D7B3-3144-9D0A-CCCDFE257F8E}"/>
                                            </p:graphicEl>
                                          </p:spTgt>
                                        </p:tgtEl>
                                        <p:attrNameLst>
                                          <p:attrName>style.visibility</p:attrName>
                                        </p:attrNameLst>
                                      </p:cBhvr>
                                      <p:to>
                                        <p:strVal val="visible"/>
                                      </p:to>
                                    </p:set>
                                    <p:animEffect transition="in" filter="fade">
                                      <p:cBhvr>
                                        <p:cTn id="26" dur="500"/>
                                        <p:tgtEl>
                                          <p:spTgt spid="2">
                                            <p:graphicEl>
                                              <a:dgm id="{3E79FF22-D7B3-3144-9D0A-CCCDFE257F8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p:cNvGraphicFramePr/>
          <p:nvPr/>
        </p:nvGraphicFramePr>
        <p:xfrm>
          <a:off x="209656" y="2545706"/>
          <a:ext cx="10873946" cy="32871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No entry staff only Images, Stock Photos &amp; Vectors | Shutterstock">
            <a:extLst>
              <a:ext uri="{FF2B5EF4-FFF2-40B4-BE49-F238E27FC236}">
                <a16:creationId xmlns:a16="http://schemas.microsoft.com/office/drawing/2014/main" id="{278EF55D-B8E7-854D-9774-2775CBF1793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0332806">
            <a:off x="8252345" y="3009785"/>
            <a:ext cx="3412252" cy="18399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0" y="57780"/>
            <a:ext cx="10651524"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i="1" dirty="0">
                <a:solidFill>
                  <a:schemeClr val="bg1"/>
                </a:solidFill>
                <a:latin typeface="+mn-lt"/>
              </a:rPr>
              <a:t>What about ‘Part of a Building’?...</a:t>
            </a:r>
          </a:p>
        </p:txBody>
      </p:sp>
      <p:sp>
        <p:nvSpPr>
          <p:cNvPr id="6" name="TextBox 5">
            <a:extLst>
              <a:ext uri="{FF2B5EF4-FFF2-40B4-BE49-F238E27FC236}">
                <a16:creationId xmlns:a16="http://schemas.microsoft.com/office/drawing/2014/main" id="{E3805AC1-7CEF-B44A-B35A-25ADCBAC48FD}"/>
              </a:ext>
            </a:extLst>
          </p:cNvPr>
          <p:cNvSpPr txBox="1"/>
          <p:nvPr/>
        </p:nvSpPr>
        <p:spPr>
          <a:xfrm>
            <a:off x="0" y="862108"/>
            <a:ext cx="10651524" cy="1200329"/>
          </a:xfrm>
          <a:prstGeom prst="rect">
            <a:avLst/>
          </a:prstGeom>
          <a:noFill/>
        </p:spPr>
        <p:txBody>
          <a:bodyPr wrap="square">
            <a:spAutoFit/>
          </a:bodyPr>
          <a:lstStyle/>
          <a:p>
            <a:r>
              <a:rPr lang="en-GB" sz="1800" dirty="0">
                <a:solidFill>
                  <a:schemeClr val="tx1"/>
                </a:solidFill>
              </a:rPr>
              <a:t>A person may commit burglary when they are in one part of a building with legitimate access but then enter another part of it as a trespasser. </a:t>
            </a:r>
            <a:r>
              <a:rPr lang="en-GB" dirty="0"/>
              <a:t>How does this happen?</a:t>
            </a:r>
            <a:br>
              <a:rPr lang="en-GB" sz="1800" dirty="0">
                <a:solidFill>
                  <a:schemeClr val="tx1"/>
                </a:solidFill>
              </a:rPr>
            </a:br>
            <a:br>
              <a:rPr lang="en-GB" sz="1800" dirty="0">
                <a:solidFill>
                  <a:schemeClr val="tx1"/>
                </a:solidFill>
              </a:rPr>
            </a:br>
            <a:r>
              <a:rPr lang="en-GB" sz="1800" dirty="0">
                <a:solidFill>
                  <a:schemeClr val="tx1"/>
                </a:solidFill>
              </a:rPr>
              <a:t>Some examples include:</a:t>
            </a:r>
          </a:p>
        </p:txBody>
      </p:sp>
      <p:pic>
        <p:nvPicPr>
          <p:cNvPr id="5122" name="Picture 2" descr="A California Security Agency That Does It All :: California Safety Agency">
            <a:extLst>
              <a:ext uri="{FF2B5EF4-FFF2-40B4-BE49-F238E27FC236}">
                <a16:creationId xmlns:a16="http://schemas.microsoft.com/office/drawing/2014/main" id="{DC4B6A03-D257-C840-B7FA-40F8FD936F3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330219" y="1345377"/>
            <a:ext cx="3256504" cy="1567946"/>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Retail Sales Counters | Store Checkout Counters - Handy Store Fixtures">
            <a:extLst>
              <a:ext uri="{FF2B5EF4-FFF2-40B4-BE49-F238E27FC236}">
                <a16:creationId xmlns:a16="http://schemas.microsoft.com/office/drawing/2014/main" id="{4D181B22-7A1E-C446-AA74-3FE521507C5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10677" y="4946187"/>
            <a:ext cx="3276046" cy="1595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976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441C93B-DF59-984F-8911-FA0C478A09CE}"/>
                                            </p:graphicEl>
                                          </p:spTgt>
                                        </p:tgtEl>
                                        <p:attrNameLst>
                                          <p:attrName>style.visibility</p:attrName>
                                        </p:attrNameLst>
                                      </p:cBhvr>
                                      <p:to>
                                        <p:strVal val="visible"/>
                                      </p:to>
                                    </p:set>
                                    <p:animEffect transition="in" filter="fade">
                                      <p:cBhvr>
                                        <p:cTn id="7" dur="500"/>
                                        <p:tgtEl>
                                          <p:spTgt spid="8">
                                            <p:graphicEl>
                                              <a:dgm id="{C441C93B-DF59-984F-8911-FA0C478A09C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6E2C29FF-FF42-7F41-8162-A712A6D4D12B}"/>
                                            </p:graphicEl>
                                          </p:spTgt>
                                        </p:tgtEl>
                                        <p:attrNameLst>
                                          <p:attrName>style.visibility</p:attrName>
                                        </p:attrNameLst>
                                      </p:cBhvr>
                                      <p:to>
                                        <p:strVal val="visible"/>
                                      </p:to>
                                    </p:set>
                                    <p:animEffect transition="in" filter="fade">
                                      <p:cBhvr>
                                        <p:cTn id="10" dur="500"/>
                                        <p:tgtEl>
                                          <p:spTgt spid="8">
                                            <p:graphicEl>
                                              <a:dgm id="{6E2C29FF-FF42-7F41-8162-A712A6D4D12B}"/>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03E241AC-A3F1-7A47-ACC0-08B2ADBC69CA}"/>
                                            </p:graphicEl>
                                          </p:spTgt>
                                        </p:tgtEl>
                                        <p:attrNameLst>
                                          <p:attrName>style.visibility</p:attrName>
                                        </p:attrNameLst>
                                      </p:cBhvr>
                                      <p:to>
                                        <p:strVal val="visible"/>
                                      </p:to>
                                    </p:set>
                                    <p:animEffect transition="in" filter="fade">
                                      <p:cBhvr>
                                        <p:cTn id="15" dur="500"/>
                                        <p:tgtEl>
                                          <p:spTgt spid="8">
                                            <p:graphicEl>
                                              <a:dgm id="{03E241AC-A3F1-7A47-ACC0-08B2ADBC69C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BABF438E-145C-EE48-8B4F-DE21554A35B2}"/>
                                            </p:graphicEl>
                                          </p:spTgt>
                                        </p:tgtEl>
                                        <p:attrNameLst>
                                          <p:attrName>style.visibility</p:attrName>
                                        </p:attrNameLst>
                                      </p:cBhvr>
                                      <p:to>
                                        <p:strVal val="visible"/>
                                      </p:to>
                                    </p:set>
                                    <p:animEffect transition="in" filter="fade">
                                      <p:cBhvr>
                                        <p:cTn id="18" dur="500"/>
                                        <p:tgtEl>
                                          <p:spTgt spid="8">
                                            <p:graphicEl>
                                              <a:dgm id="{BABF438E-145C-EE48-8B4F-DE21554A35B2}"/>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FD2327A3-5CCF-5144-B3AD-4CCD29128909}"/>
                                            </p:graphicEl>
                                          </p:spTgt>
                                        </p:tgtEl>
                                        <p:attrNameLst>
                                          <p:attrName>style.visibility</p:attrName>
                                        </p:attrNameLst>
                                      </p:cBhvr>
                                      <p:to>
                                        <p:strVal val="visible"/>
                                      </p:to>
                                    </p:set>
                                    <p:animEffect transition="in" filter="fade">
                                      <p:cBhvr>
                                        <p:cTn id="23" dur="500"/>
                                        <p:tgtEl>
                                          <p:spTgt spid="8">
                                            <p:graphicEl>
                                              <a:dgm id="{FD2327A3-5CCF-5144-B3AD-4CCD29128909}"/>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B898A011-164A-4E4F-B52F-62D84070F49E}"/>
                                            </p:graphicEl>
                                          </p:spTgt>
                                        </p:tgtEl>
                                        <p:attrNameLst>
                                          <p:attrName>style.visibility</p:attrName>
                                        </p:attrNameLst>
                                      </p:cBhvr>
                                      <p:to>
                                        <p:strVal val="visible"/>
                                      </p:to>
                                    </p:set>
                                    <p:animEffect transition="in" filter="fade">
                                      <p:cBhvr>
                                        <p:cTn id="26" dur="500"/>
                                        <p:tgtEl>
                                          <p:spTgt spid="8">
                                            <p:graphicEl>
                                              <a:dgm id="{B898A011-164A-4E4F-B52F-62D84070F49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382D6E98-98D5-8C46-8E7D-CFF9A533BF70}"/>
                                            </p:graphicEl>
                                          </p:spTgt>
                                        </p:tgtEl>
                                        <p:attrNameLst>
                                          <p:attrName>style.visibility</p:attrName>
                                        </p:attrNameLst>
                                      </p:cBhvr>
                                      <p:to>
                                        <p:strVal val="visible"/>
                                      </p:to>
                                    </p:set>
                                    <p:animEffect transition="in" filter="fade">
                                      <p:cBhvr>
                                        <p:cTn id="31" dur="500"/>
                                        <p:tgtEl>
                                          <p:spTgt spid="8">
                                            <p:graphicEl>
                                              <a:dgm id="{382D6E98-98D5-8C46-8E7D-CFF9A533BF70}"/>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8F459DB2-5E1A-E24D-931F-86F384A187CF}"/>
                                            </p:graphicEl>
                                          </p:spTgt>
                                        </p:tgtEl>
                                        <p:attrNameLst>
                                          <p:attrName>style.visibility</p:attrName>
                                        </p:attrNameLst>
                                      </p:cBhvr>
                                      <p:to>
                                        <p:strVal val="visible"/>
                                      </p:to>
                                    </p:set>
                                    <p:animEffect transition="in" filter="fade">
                                      <p:cBhvr>
                                        <p:cTn id="34" dur="500"/>
                                        <p:tgtEl>
                                          <p:spTgt spid="8">
                                            <p:graphicEl>
                                              <a:dgm id="{8F459DB2-5E1A-E24D-931F-86F384A187CF}"/>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graphicEl>
                                              <a:dgm id="{027FE016-686B-8C4F-9A40-0628DE83F5FA}"/>
                                            </p:graphicEl>
                                          </p:spTgt>
                                        </p:tgtEl>
                                        <p:attrNameLst>
                                          <p:attrName>style.visibility</p:attrName>
                                        </p:attrNameLst>
                                      </p:cBhvr>
                                      <p:to>
                                        <p:strVal val="visible"/>
                                      </p:to>
                                    </p:set>
                                    <p:animEffect transition="in" filter="fade">
                                      <p:cBhvr>
                                        <p:cTn id="39" dur="500"/>
                                        <p:tgtEl>
                                          <p:spTgt spid="8">
                                            <p:graphicEl>
                                              <a:dgm id="{027FE016-686B-8C4F-9A40-0628DE83F5F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graphicEl>
                                              <a:dgm id="{C5E343F2-5D95-E648-A4FF-5A3C7EB36524}"/>
                                            </p:graphicEl>
                                          </p:spTgt>
                                        </p:tgtEl>
                                        <p:attrNameLst>
                                          <p:attrName>style.visibility</p:attrName>
                                        </p:attrNameLst>
                                      </p:cBhvr>
                                      <p:to>
                                        <p:strVal val="visible"/>
                                      </p:to>
                                    </p:set>
                                    <p:animEffect transition="in" filter="fade">
                                      <p:cBhvr>
                                        <p:cTn id="42" dur="500"/>
                                        <p:tgtEl>
                                          <p:spTgt spid="8">
                                            <p:graphicEl>
                                              <a:dgm id="{C5E343F2-5D95-E648-A4FF-5A3C7EB3652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No Unauthorised Access Sign - Prosol">
            <a:extLst>
              <a:ext uri="{FF2B5EF4-FFF2-40B4-BE49-F238E27FC236}">
                <a16:creationId xmlns:a16="http://schemas.microsoft.com/office/drawing/2014/main" id="{A1DCE621-77D8-2B41-AB60-7F16168178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929914">
            <a:off x="8874651" y="3028339"/>
            <a:ext cx="2463800" cy="3302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0" y="125245"/>
            <a:ext cx="10527957"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Who is a ‘</a:t>
            </a:r>
            <a:r>
              <a:rPr lang="en-GB" sz="3600" b="1" i="1" dirty="0">
                <a:solidFill>
                  <a:schemeClr val="bg1"/>
                </a:solidFill>
                <a:latin typeface="+mn-lt"/>
              </a:rPr>
              <a:t>trespasser</a:t>
            </a:r>
            <a:r>
              <a:rPr lang="en-GB" sz="3600" b="1" dirty="0">
                <a:solidFill>
                  <a:schemeClr val="bg1"/>
                </a:solidFill>
                <a:latin typeface="+mn-lt"/>
              </a:rPr>
              <a:t>’?...</a:t>
            </a:r>
          </a:p>
        </p:txBody>
      </p:sp>
      <p:graphicFrame>
        <p:nvGraphicFramePr>
          <p:cNvPr id="5" name="Diagram 4"/>
          <p:cNvGraphicFramePr/>
          <p:nvPr/>
        </p:nvGraphicFramePr>
        <p:xfrm>
          <a:off x="343516" y="1302329"/>
          <a:ext cx="6988432" cy="49171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150" name="Picture 6" descr="No Trespassing Signs | Poster Template">
            <a:extLst>
              <a:ext uri="{FF2B5EF4-FFF2-40B4-BE49-F238E27FC236}">
                <a16:creationId xmlns:a16="http://schemas.microsoft.com/office/drawing/2014/main" id="{EE9A12C0-5D1F-904A-B69C-9D146C279D1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57241" y="775718"/>
            <a:ext cx="3238500"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5654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4356AFC-1985-6242-B9A6-51D1A8F67EEE}"/>
                                            </p:graphicEl>
                                          </p:spTgt>
                                        </p:tgtEl>
                                        <p:attrNameLst>
                                          <p:attrName>style.visibility</p:attrName>
                                        </p:attrNameLst>
                                      </p:cBhvr>
                                      <p:to>
                                        <p:strVal val="visible"/>
                                      </p:to>
                                    </p:set>
                                    <p:animEffect transition="in" filter="fade">
                                      <p:cBhvr>
                                        <p:cTn id="7" dur="500"/>
                                        <p:tgtEl>
                                          <p:spTgt spid="5">
                                            <p:graphicEl>
                                              <a:dgm id="{04356AFC-1985-6242-B9A6-51D1A8F67EE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E0F95B6-8D0A-AE4A-BED3-FE48E0028023}"/>
                                            </p:graphicEl>
                                          </p:spTgt>
                                        </p:tgtEl>
                                        <p:attrNameLst>
                                          <p:attrName>style.visibility</p:attrName>
                                        </p:attrNameLst>
                                      </p:cBhvr>
                                      <p:to>
                                        <p:strVal val="visible"/>
                                      </p:to>
                                    </p:set>
                                    <p:animEffect transition="in" filter="fade">
                                      <p:cBhvr>
                                        <p:cTn id="12" dur="500"/>
                                        <p:tgtEl>
                                          <p:spTgt spid="5">
                                            <p:graphicEl>
                                              <a:dgm id="{6E0F95B6-8D0A-AE4A-BED3-FE48E00280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6"/>
          <p:cNvSpPr txBox="1">
            <a:spLocks noChangeArrowheads="1"/>
          </p:cNvSpPr>
          <p:nvPr/>
        </p:nvSpPr>
        <p:spPr bwMode="auto">
          <a:xfrm>
            <a:off x="141134" y="1179763"/>
            <a:ext cx="8045422" cy="523220"/>
          </a:xfrm>
          <a:prstGeom prst="rect">
            <a:avLst/>
          </a:prstGeom>
          <a:solidFill>
            <a:schemeClr val="accent5">
              <a:lumMod val="60000"/>
              <a:lumOff val="40000"/>
            </a:schemeClr>
          </a:solidFill>
          <a:ln>
            <a:solidFill>
              <a:schemeClr val="tx1"/>
            </a:solidFill>
          </a:ln>
        </p:spPr>
        <p:txBody>
          <a:bodyPr wrap="square">
            <a:spAutoFit/>
          </a:bodyPr>
          <a:lstStyle>
            <a:lvl1pPr eaLnBrk="0" hangingPunct="0">
              <a:spcBef>
                <a:spcPct val="20000"/>
              </a:spcBef>
              <a:defRPr>
                <a:solidFill>
                  <a:schemeClr val="tx1"/>
                </a:solidFill>
                <a:latin typeface="Arial" panose="020B0604020202020204" pitchFamily="34" charset="0"/>
                <a:ea typeface="MS PGothic" panose="020B0600070205080204" pitchFamily="34" charset="-128"/>
              </a:defRPr>
            </a:lvl1pPr>
            <a:lvl2pPr marL="742950" indent="-285750" eaLnBrk="0" hangingPunct="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2800" dirty="0">
                <a:latin typeface="Calibri" panose="020F0502020204030204" pitchFamily="34" charset="0"/>
                <a:cs typeface="Arial" panose="020B0604020202020204" pitchFamily="34" charset="0"/>
              </a:rPr>
              <a:t>On entry the offender </a:t>
            </a:r>
            <a:r>
              <a:rPr lang="en-GB" altLang="en-US" sz="2800" dirty="0">
                <a:solidFill>
                  <a:srgbClr val="FF0000"/>
                </a:solidFill>
                <a:latin typeface="Calibri" panose="020F0502020204030204" pitchFamily="34" charset="0"/>
                <a:cs typeface="Arial" panose="020B0604020202020204" pitchFamily="34" charset="0"/>
              </a:rPr>
              <a:t>must have intended </a:t>
            </a:r>
            <a:r>
              <a:rPr lang="en-GB" altLang="en-US" sz="2800" dirty="0">
                <a:latin typeface="Calibri" panose="020F0502020204030204" pitchFamily="34" charset="0"/>
                <a:cs typeface="Arial" panose="020B0604020202020204" pitchFamily="34" charset="0"/>
              </a:rPr>
              <a:t>to:</a:t>
            </a:r>
          </a:p>
        </p:txBody>
      </p:sp>
      <p:sp>
        <p:nvSpPr>
          <p:cNvPr id="13" name="TextBox 12"/>
          <p:cNvSpPr txBox="1"/>
          <p:nvPr/>
        </p:nvSpPr>
        <p:spPr>
          <a:xfrm>
            <a:off x="141134" y="159771"/>
            <a:ext cx="10824519"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‘With intent to…’</a:t>
            </a:r>
          </a:p>
        </p:txBody>
      </p:sp>
      <p:graphicFrame>
        <p:nvGraphicFramePr>
          <p:cNvPr id="10" name="Diagram 9"/>
          <p:cNvGraphicFramePr/>
          <p:nvPr/>
        </p:nvGraphicFramePr>
        <p:xfrm>
          <a:off x="141134" y="2174839"/>
          <a:ext cx="8128000" cy="36809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2" descr="mascot Sid seagull mascot costume fancy dress custom fancy costume cosplay  theme mascotte carnival|carnival themes|carnival costumecarnival custom -  AliExpress">
            <a:extLst>
              <a:ext uri="{FF2B5EF4-FFF2-40B4-BE49-F238E27FC236}">
                <a16:creationId xmlns:a16="http://schemas.microsoft.com/office/drawing/2014/main" id="{B2793560-7F3A-9C43-8EE5-24AF9DBCCD8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05547" y="3391293"/>
            <a:ext cx="2305935" cy="299654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C31238C-50C0-4448-B74F-3C797358A75A}"/>
              </a:ext>
            </a:extLst>
          </p:cNvPr>
          <p:cNvSpPr txBox="1"/>
          <p:nvPr/>
        </p:nvSpPr>
        <p:spPr>
          <a:xfrm rot="20404602">
            <a:off x="8705324" y="1527063"/>
            <a:ext cx="2506380" cy="1815882"/>
          </a:xfrm>
          <a:prstGeom prst="rect">
            <a:avLst/>
          </a:prstGeom>
          <a:noFill/>
        </p:spPr>
        <p:txBody>
          <a:bodyPr wrap="square" rtlCol="0">
            <a:spAutoFit/>
          </a:bodyPr>
          <a:lstStyle/>
          <a:p>
            <a:pPr algn="ctr"/>
            <a:r>
              <a:rPr lang="en-US" sz="2800" u="sng" dirty="0">
                <a:solidFill>
                  <a:srgbClr val="FF0000"/>
                </a:solidFill>
                <a:latin typeface="Arial" panose="020B0604020202020204" pitchFamily="34" charset="0"/>
                <a:cs typeface="Arial" panose="020B0604020202020204" pitchFamily="34" charset="0"/>
              </a:rPr>
              <a:t>Remember SID the Seagull! = </a:t>
            </a:r>
            <a:r>
              <a:rPr lang="en-US" sz="2800" dirty="0">
                <a:solidFill>
                  <a:srgbClr val="FF0000"/>
                </a:solidFill>
                <a:latin typeface="Arial" panose="020B0604020202020204" pitchFamily="34" charset="0"/>
                <a:cs typeface="Arial" panose="020B0604020202020204" pitchFamily="34" charset="0"/>
              </a:rPr>
              <a:t> 9(1)(A) </a:t>
            </a:r>
          </a:p>
        </p:txBody>
      </p:sp>
    </p:spTree>
    <p:extLst>
      <p:ext uri="{BB962C8B-B14F-4D97-AF65-F5344CB8AC3E}">
        <p14:creationId xmlns:p14="http://schemas.microsoft.com/office/powerpoint/2010/main" val="2934596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9C7B72E2-0EC8-C94D-9186-1904760409BC}"/>
                                            </p:graphicEl>
                                          </p:spTgt>
                                        </p:tgtEl>
                                        <p:attrNameLst>
                                          <p:attrName>style.visibility</p:attrName>
                                        </p:attrNameLst>
                                      </p:cBhvr>
                                      <p:to>
                                        <p:strVal val="visible"/>
                                      </p:to>
                                    </p:set>
                                    <p:animEffect transition="in" filter="fade">
                                      <p:cBhvr>
                                        <p:cTn id="12" dur="500"/>
                                        <p:tgtEl>
                                          <p:spTgt spid="10">
                                            <p:graphicEl>
                                              <a:dgm id="{9C7B72E2-0EC8-C94D-9186-1904760409B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6DE1421C-5990-5248-8C86-82DEA596C88A}"/>
                                            </p:graphicEl>
                                          </p:spTgt>
                                        </p:tgtEl>
                                        <p:attrNameLst>
                                          <p:attrName>style.visibility</p:attrName>
                                        </p:attrNameLst>
                                      </p:cBhvr>
                                      <p:to>
                                        <p:strVal val="visible"/>
                                      </p:to>
                                    </p:set>
                                    <p:animEffect transition="in" filter="fade">
                                      <p:cBhvr>
                                        <p:cTn id="15" dur="500"/>
                                        <p:tgtEl>
                                          <p:spTgt spid="10">
                                            <p:graphicEl>
                                              <a:dgm id="{6DE1421C-5990-5248-8C86-82DEA596C88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AF06D1DB-B014-6B4D-97A4-05488FF34F5A}"/>
                                            </p:graphicEl>
                                          </p:spTgt>
                                        </p:tgtEl>
                                        <p:attrNameLst>
                                          <p:attrName>style.visibility</p:attrName>
                                        </p:attrNameLst>
                                      </p:cBhvr>
                                      <p:to>
                                        <p:strVal val="visible"/>
                                      </p:to>
                                    </p:set>
                                    <p:animEffect transition="in" filter="fade">
                                      <p:cBhvr>
                                        <p:cTn id="20" dur="500"/>
                                        <p:tgtEl>
                                          <p:spTgt spid="10">
                                            <p:graphicEl>
                                              <a:dgm id="{AF06D1DB-B014-6B4D-97A4-05488FF34F5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91CB3C4A-48F9-D849-AAD5-E9DA67B2AE91}"/>
                                            </p:graphicEl>
                                          </p:spTgt>
                                        </p:tgtEl>
                                        <p:attrNameLst>
                                          <p:attrName>style.visibility</p:attrName>
                                        </p:attrNameLst>
                                      </p:cBhvr>
                                      <p:to>
                                        <p:strVal val="visible"/>
                                      </p:to>
                                    </p:set>
                                    <p:animEffect transition="in" filter="fade">
                                      <p:cBhvr>
                                        <p:cTn id="23" dur="500"/>
                                        <p:tgtEl>
                                          <p:spTgt spid="10">
                                            <p:graphicEl>
                                              <a:dgm id="{91CB3C4A-48F9-D849-AAD5-E9DA67B2AE9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graphicEl>
                                              <a:dgm id="{140E9B4E-F974-0E4A-8530-71A12182DD23}"/>
                                            </p:graphicEl>
                                          </p:spTgt>
                                        </p:tgtEl>
                                        <p:attrNameLst>
                                          <p:attrName>style.visibility</p:attrName>
                                        </p:attrNameLst>
                                      </p:cBhvr>
                                      <p:to>
                                        <p:strVal val="visible"/>
                                      </p:to>
                                    </p:set>
                                    <p:animEffect transition="in" filter="fade">
                                      <p:cBhvr>
                                        <p:cTn id="28" dur="500"/>
                                        <p:tgtEl>
                                          <p:spTgt spid="10">
                                            <p:graphicEl>
                                              <a:dgm id="{140E9B4E-F974-0E4A-8530-71A12182DD2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0">
                                            <p:graphicEl>
                                              <a:dgm id="{3E9CAA40-3F08-5F4C-899C-3999AF249FB9}"/>
                                            </p:graphicEl>
                                          </p:spTgt>
                                        </p:tgtEl>
                                        <p:attrNameLst>
                                          <p:attrName>style.visibility</p:attrName>
                                        </p:attrNameLst>
                                      </p:cBhvr>
                                      <p:to>
                                        <p:strVal val="visible"/>
                                      </p:to>
                                    </p:set>
                                    <p:animEffect transition="in" filter="fade">
                                      <p:cBhvr>
                                        <p:cTn id="31" dur="500"/>
                                        <p:tgtEl>
                                          <p:spTgt spid="10">
                                            <p:graphicEl>
                                              <a:dgm id="{3E9CAA40-3F08-5F4C-899C-3999AF249FB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10"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47934"/>
            <a:ext cx="1083569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Burglary - Section 9 (1)(b) Theft Act 1968</a:t>
            </a:r>
          </a:p>
        </p:txBody>
      </p:sp>
      <p:graphicFrame>
        <p:nvGraphicFramePr>
          <p:cNvPr id="3" name="Diagram 2"/>
          <p:cNvGraphicFramePr/>
          <p:nvPr/>
        </p:nvGraphicFramePr>
        <p:xfrm>
          <a:off x="0" y="1208283"/>
          <a:ext cx="9033832" cy="49520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EE4B4B96-F81D-3D48-89FB-033E3F773A5F}"/>
              </a:ext>
            </a:extLst>
          </p:cNvPr>
          <p:cNvSpPr txBox="1"/>
          <p:nvPr/>
        </p:nvSpPr>
        <p:spPr>
          <a:xfrm>
            <a:off x="0" y="6160367"/>
            <a:ext cx="9759109" cy="369332"/>
          </a:xfrm>
          <a:prstGeom prst="rect">
            <a:avLst/>
          </a:prstGeom>
          <a:noFill/>
        </p:spPr>
        <p:txBody>
          <a:bodyPr wrap="square">
            <a:spAutoFit/>
          </a:bodyPr>
          <a:lstStyle/>
          <a:p>
            <a:r>
              <a:rPr lang="en-GB" altLang="en-US" dirty="0">
                <a:latin typeface="Arial" panose="020B0604020202020204" pitchFamily="34" charset="0"/>
              </a:rPr>
              <a:t>(I</a:t>
            </a:r>
            <a:r>
              <a:rPr lang="en-GB" altLang="en-US" sz="1800" dirty="0">
                <a:latin typeface="Arial" panose="020B0604020202020204" pitchFamily="34" charset="0"/>
              </a:rPr>
              <a:t>nvolves a defendant’s behaviour </a:t>
            </a:r>
            <a:r>
              <a:rPr lang="en-GB" altLang="en-US" sz="1800" b="1" dirty="0">
                <a:solidFill>
                  <a:srgbClr val="FF0000"/>
                </a:solidFill>
                <a:latin typeface="Arial" panose="020B0604020202020204" pitchFamily="34" charset="0"/>
              </a:rPr>
              <a:t>after</a:t>
            </a:r>
            <a:r>
              <a:rPr lang="en-GB" altLang="en-US" sz="1800" b="1" dirty="0">
                <a:latin typeface="Arial" panose="020B0604020202020204" pitchFamily="34" charset="0"/>
              </a:rPr>
              <a:t> </a:t>
            </a:r>
            <a:r>
              <a:rPr lang="en-GB" altLang="en-US" sz="1800" dirty="0">
                <a:latin typeface="Arial" panose="020B0604020202020204" pitchFamily="34" charset="0"/>
              </a:rPr>
              <a:t>having entered a building or part of a building)</a:t>
            </a:r>
            <a:endParaRPr lang="en-US" dirty="0"/>
          </a:p>
        </p:txBody>
      </p:sp>
      <p:pic>
        <p:nvPicPr>
          <p:cNvPr id="8194" name="Picture 2" descr="Sky logo | Logok">
            <a:extLst>
              <a:ext uri="{FF2B5EF4-FFF2-40B4-BE49-F238E27FC236}">
                <a16:creationId xmlns:a16="http://schemas.microsoft.com/office/drawing/2014/main" id="{86CA37B9-DA37-0748-8B2F-3BBB066902C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935256">
            <a:off x="9548266" y="2791755"/>
            <a:ext cx="2442819" cy="1829756"/>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Professional TV Wall Mounting in Beddau | TV Engineers | Beddau Aerials.">
            <a:extLst>
              <a:ext uri="{FF2B5EF4-FFF2-40B4-BE49-F238E27FC236}">
                <a16:creationId xmlns:a16="http://schemas.microsoft.com/office/drawing/2014/main" id="{4EFAB09B-4A4D-3F4A-9F44-F51AC2A0320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508092" y="4452696"/>
            <a:ext cx="2427855" cy="2060867"/>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Internal Doors | Interior Doors | Wickes">
            <a:extLst>
              <a:ext uri="{FF2B5EF4-FFF2-40B4-BE49-F238E27FC236}">
                <a16:creationId xmlns:a16="http://schemas.microsoft.com/office/drawing/2014/main" id="{FB615E6A-022A-264D-AB2B-66B2FD43B8F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508092" y="1106157"/>
            <a:ext cx="2427855" cy="18185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9AD9695-FB81-2B4B-AE90-A0A30DEABDED}"/>
              </a:ext>
            </a:extLst>
          </p:cNvPr>
          <p:cNvSpPr txBox="1"/>
          <p:nvPr/>
        </p:nvSpPr>
        <p:spPr>
          <a:xfrm>
            <a:off x="10279777" y="1090021"/>
            <a:ext cx="1784197" cy="369332"/>
          </a:xfrm>
          <a:prstGeom prst="rect">
            <a:avLst/>
          </a:prstGeom>
          <a:solidFill>
            <a:schemeClr val="bg1"/>
          </a:solidFill>
        </p:spPr>
        <p:txBody>
          <a:bodyPr wrap="square" rtlCol="0">
            <a:spAutoFit/>
          </a:bodyPr>
          <a:lstStyle/>
          <a:p>
            <a:r>
              <a:rPr lang="en-US" dirty="0">
                <a:solidFill>
                  <a:srgbClr val="FF0000"/>
                </a:solidFill>
              </a:rPr>
              <a:t>Rule of doors!</a:t>
            </a:r>
          </a:p>
        </p:txBody>
      </p:sp>
      <p:sp>
        <p:nvSpPr>
          <p:cNvPr id="2" name="Doughnut 1">
            <a:extLst>
              <a:ext uri="{FF2B5EF4-FFF2-40B4-BE49-F238E27FC236}">
                <a16:creationId xmlns:a16="http://schemas.microsoft.com/office/drawing/2014/main" id="{D2BF0645-659E-EB41-8219-FBFCE38458CA}"/>
              </a:ext>
            </a:extLst>
          </p:cNvPr>
          <p:cNvSpPr/>
          <p:nvPr/>
        </p:nvSpPr>
        <p:spPr>
          <a:xfrm>
            <a:off x="3897256" y="1828800"/>
            <a:ext cx="2031100" cy="498763"/>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TextBox 6">
            <a:extLst>
              <a:ext uri="{FF2B5EF4-FFF2-40B4-BE49-F238E27FC236}">
                <a16:creationId xmlns:a16="http://schemas.microsoft.com/office/drawing/2014/main" id="{1212CBB0-13DF-5A46-8A06-2CA1DF518F74}"/>
              </a:ext>
            </a:extLst>
          </p:cNvPr>
          <p:cNvSpPr txBox="1"/>
          <p:nvPr/>
        </p:nvSpPr>
        <p:spPr>
          <a:xfrm>
            <a:off x="9508093" y="6120895"/>
            <a:ext cx="2475510" cy="646331"/>
          </a:xfrm>
          <a:prstGeom prst="rect">
            <a:avLst/>
          </a:prstGeom>
          <a:solidFill>
            <a:schemeClr val="bg1"/>
          </a:solidFill>
        </p:spPr>
        <p:txBody>
          <a:bodyPr wrap="square" rtlCol="0">
            <a:spAutoFit/>
          </a:bodyPr>
          <a:lstStyle/>
          <a:p>
            <a:pPr algn="ctr"/>
            <a:r>
              <a:rPr lang="en-US" b="1" dirty="0">
                <a:solidFill>
                  <a:schemeClr val="accent6"/>
                </a:solidFill>
              </a:rPr>
              <a:t>S I = </a:t>
            </a:r>
            <a:br>
              <a:rPr lang="en-US" b="1" dirty="0">
                <a:solidFill>
                  <a:schemeClr val="accent6"/>
                </a:solidFill>
              </a:rPr>
            </a:br>
            <a:r>
              <a:rPr lang="en-US" b="1" dirty="0">
                <a:solidFill>
                  <a:schemeClr val="accent6"/>
                </a:solidFill>
              </a:rPr>
              <a:t>Simon the Sky Man!!</a:t>
            </a:r>
          </a:p>
        </p:txBody>
      </p:sp>
      <p:sp>
        <p:nvSpPr>
          <p:cNvPr id="11" name="Doughnut 10">
            <a:extLst>
              <a:ext uri="{FF2B5EF4-FFF2-40B4-BE49-F238E27FC236}">
                <a16:creationId xmlns:a16="http://schemas.microsoft.com/office/drawing/2014/main" id="{AB7E404D-9490-1646-B86D-E06A91A05227}"/>
              </a:ext>
            </a:extLst>
          </p:cNvPr>
          <p:cNvSpPr/>
          <p:nvPr/>
        </p:nvSpPr>
        <p:spPr>
          <a:xfrm>
            <a:off x="3500501" y="6059158"/>
            <a:ext cx="2199259" cy="646331"/>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74055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5FB6A9D-9324-1449-8FD4-083D5BEDA63D}"/>
                                            </p:graphicEl>
                                          </p:spTgt>
                                        </p:tgtEl>
                                        <p:attrNameLst>
                                          <p:attrName>style.visibility</p:attrName>
                                        </p:attrNameLst>
                                      </p:cBhvr>
                                      <p:to>
                                        <p:strVal val="visible"/>
                                      </p:to>
                                    </p:set>
                                    <p:animEffect transition="in" filter="fade">
                                      <p:cBhvr>
                                        <p:cTn id="7" dur="500"/>
                                        <p:tgtEl>
                                          <p:spTgt spid="3">
                                            <p:graphicEl>
                                              <a:dgm id="{65FB6A9D-9324-1449-8FD4-083D5BEDA63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FBF092D-E83F-9B43-9537-DEE051FC9EF4}"/>
                                            </p:graphicEl>
                                          </p:spTgt>
                                        </p:tgtEl>
                                        <p:attrNameLst>
                                          <p:attrName>style.visibility</p:attrName>
                                        </p:attrNameLst>
                                      </p:cBhvr>
                                      <p:to>
                                        <p:strVal val="visible"/>
                                      </p:to>
                                    </p:set>
                                    <p:animEffect transition="in" filter="fade">
                                      <p:cBhvr>
                                        <p:cTn id="12" dur="500"/>
                                        <p:tgtEl>
                                          <p:spTgt spid="3">
                                            <p:graphicEl>
                                              <a:dgm id="{CFBF092D-E83F-9B43-9537-DEE051FC9EF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49B26948-C48E-8449-ABDA-40C92902A22E}"/>
                                            </p:graphicEl>
                                          </p:spTgt>
                                        </p:tgtEl>
                                        <p:attrNameLst>
                                          <p:attrName>style.visibility</p:attrName>
                                        </p:attrNameLst>
                                      </p:cBhvr>
                                      <p:to>
                                        <p:strVal val="visible"/>
                                      </p:to>
                                    </p:set>
                                    <p:animEffect transition="in" filter="fade">
                                      <p:cBhvr>
                                        <p:cTn id="17" dur="500"/>
                                        <p:tgtEl>
                                          <p:spTgt spid="3">
                                            <p:graphicEl>
                                              <a:dgm id="{49B26948-C48E-8449-ABDA-40C92902A2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43E9C35-AFB5-BD4D-A722-1BCE027AD680}"/>
              </a:ext>
            </a:extLst>
          </p:cNvPr>
          <p:cNvSpPr txBox="1"/>
          <p:nvPr/>
        </p:nvSpPr>
        <p:spPr>
          <a:xfrm>
            <a:off x="546351" y="433545"/>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800" dirty="0">
                <a:solidFill>
                  <a:srgbClr val="FFFFFF"/>
                </a:solidFill>
                <a:latin typeface="+mj-lt"/>
                <a:ea typeface="+mj-ea"/>
                <a:cs typeface="+mj-cs"/>
              </a:rPr>
              <a:t>Discuss: So what’s the difference between 91A &amp; 91B?</a:t>
            </a:r>
          </a:p>
        </p:txBody>
      </p:sp>
      <p:cxnSp>
        <p:nvCxnSpPr>
          <p:cNvPr id="1035" name="Straight Connector 103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028" name="Picture 4" descr="Aggravated Burglary &amp;amp; Burglary - Free Mock Exam Questions and study">
            <a:extLst>
              <a:ext uri="{FF2B5EF4-FFF2-40B4-BE49-F238E27FC236}">
                <a16:creationId xmlns:a16="http://schemas.microsoft.com/office/drawing/2014/main" id="{A0E19076-247B-4D40-8932-E66F1BB0AE6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31567" y="2502426"/>
            <a:ext cx="5455917" cy="3846421"/>
          </a:xfrm>
          <a:prstGeom prst="rect">
            <a:avLst/>
          </a:prstGeom>
          <a:noFill/>
          <a:extLst>
            <a:ext uri="{909E8E84-426E-40DD-AFC4-6F175D3DCCD1}">
              <a14:hiddenFill xmlns:a14="http://schemas.microsoft.com/office/drawing/2010/main">
                <a:solidFill>
                  <a:srgbClr val="FFFFFF"/>
                </a:solidFill>
              </a14:hiddenFill>
            </a:ext>
          </a:extLst>
        </p:spPr>
      </p:pic>
      <p:cxnSp>
        <p:nvCxnSpPr>
          <p:cNvPr id="1037" name="Straight Connector 103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026" name="Picture 2" descr="Burglaries involving unlocked doors and windows should not be investigated  | Innovate Security">
            <a:extLst>
              <a:ext uri="{FF2B5EF4-FFF2-40B4-BE49-F238E27FC236}">
                <a16:creationId xmlns:a16="http://schemas.microsoft.com/office/drawing/2014/main" id="{DD3C2D42-5486-924A-B770-58613A2AD1E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45073" y="3241655"/>
            <a:ext cx="5455917" cy="2367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6127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8132" y="980407"/>
            <a:ext cx="10144898" cy="4893647"/>
          </a:xfrm>
          <a:prstGeom prst="rect">
            <a:avLst/>
          </a:prstGeom>
          <a:solidFill>
            <a:schemeClr val="accent5">
              <a:lumMod val="60000"/>
              <a:lumOff val="40000"/>
            </a:schemeClr>
          </a:solidFill>
          <a:ln>
            <a:solidFill>
              <a:schemeClr val="tx1"/>
            </a:solidFill>
          </a:ln>
        </p:spPr>
        <p:txBody>
          <a:bodyPr wrap="square">
            <a:spAutoFit/>
          </a:bodyPr>
          <a:lstStyle/>
          <a:p>
            <a:r>
              <a:rPr lang="en-GB" sz="2400" dirty="0"/>
              <a:t>WILLIAM has nowhere to sleep and therefore enters an insecure boiler house intending to find a place to bed down for the night.</a:t>
            </a:r>
            <a:br>
              <a:rPr lang="en-GB" sz="2400" dirty="0"/>
            </a:br>
            <a:endParaRPr lang="en-GB" sz="2400" dirty="0"/>
          </a:p>
          <a:p>
            <a:r>
              <a:rPr lang="en-GB" sz="2400" dirty="0"/>
              <a:t>During the night, WILLIAM is disturbed by the security guard, panics, and picks up a hammer that is on a shelf, fracturing the guard’s skull with it. </a:t>
            </a:r>
          </a:p>
          <a:p>
            <a:endParaRPr lang="en-GB" sz="2400" dirty="0"/>
          </a:p>
          <a:p>
            <a:r>
              <a:rPr lang="en-GB" sz="2400" dirty="0"/>
              <a:t>When does WILLIAM first commit burglary? </a:t>
            </a:r>
          </a:p>
          <a:p>
            <a:endParaRPr lang="en-GB" sz="2400" dirty="0"/>
          </a:p>
          <a:p>
            <a:r>
              <a:rPr lang="en-GB" sz="2400" dirty="0">
                <a:solidFill>
                  <a:srgbClr val="7030A0"/>
                </a:solidFill>
              </a:rPr>
              <a:t>A. Upon forming the intention to break into the boiler house. </a:t>
            </a:r>
          </a:p>
          <a:p>
            <a:r>
              <a:rPr lang="en-GB" sz="2400" dirty="0">
                <a:solidFill>
                  <a:schemeClr val="accent2">
                    <a:lumMod val="75000"/>
                  </a:schemeClr>
                </a:solidFill>
              </a:rPr>
              <a:t>B. Upon breaking into the boiler house. </a:t>
            </a:r>
          </a:p>
          <a:p>
            <a:r>
              <a:rPr lang="en-GB" sz="2400" dirty="0">
                <a:solidFill>
                  <a:schemeClr val="accent2"/>
                </a:solidFill>
              </a:rPr>
              <a:t>C. Upon making the decision to hit the security guard. </a:t>
            </a:r>
          </a:p>
          <a:p>
            <a:r>
              <a:rPr lang="en-GB" sz="2400" dirty="0">
                <a:solidFill>
                  <a:schemeClr val="accent6"/>
                </a:solidFill>
              </a:rPr>
              <a:t>D. Upon causing injury to the security guard.</a:t>
            </a:r>
          </a:p>
          <a:p>
            <a:endParaRPr lang="en-GB" sz="2400" dirty="0"/>
          </a:p>
        </p:txBody>
      </p:sp>
      <p:sp>
        <p:nvSpPr>
          <p:cNvPr id="2" name="Title 1"/>
          <p:cNvSpPr>
            <a:spLocks noGrp="1"/>
          </p:cNvSpPr>
          <p:nvPr>
            <p:ph type="title"/>
          </p:nvPr>
        </p:nvSpPr>
        <p:spPr>
          <a:xfrm>
            <a:off x="158132" y="218541"/>
            <a:ext cx="10515600" cy="623416"/>
          </a:xfrm>
          <a:solidFill>
            <a:schemeClr val="accent1"/>
          </a:solidFill>
        </p:spPr>
        <p:txBody>
          <a:bodyPr>
            <a:normAutofit/>
          </a:bodyPr>
          <a:lstStyle/>
          <a:p>
            <a:r>
              <a:rPr lang="en-GB" sz="3600" b="1" dirty="0">
                <a:solidFill>
                  <a:schemeClr val="bg1"/>
                </a:solidFill>
                <a:latin typeface="+mn-lt"/>
              </a:rPr>
              <a:t>Has a burglary been committed? </a:t>
            </a:r>
          </a:p>
        </p:txBody>
      </p:sp>
      <p:pic>
        <p:nvPicPr>
          <p:cNvPr id="9218" name="Picture 2" descr="Cartoon Hammer Vector Art, Icons, and Graphics for Free Download">
            <a:extLst>
              <a:ext uri="{FF2B5EF4-FFF2-40B4-BE49-F238E27FC236}">
                <a16:creationId xmlns:a16="http://schemas.microsoft.com/office/drawing/2014/main" id="{FF37F20D-CB5D-3E40-8906-4E4E317800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58200" y="3053404"/>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8776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6660" y="1096087"/>
            <a:ext cx="9439274" cy="5678478"/>
          </a:xfrm>
          <a:prstGeom prst="rect">
            <a:avLst/>
          </a:prstGeom>
          <a:solidFill>
            <a:schemeClr val="accent5">
              <a:lumMod val="60000"/>
              <a:lumOff val="40000"/>
            </a:schemeClr>
          </a:solidFill>
          <a:ln>
            <a:solidFill>
              <a:schemeClr val="tx1"/>
            </a:solidFill>
          </a:ln>
        </p:spPr>
        <p:txBody>
          <a:bodyPr wrap="square">
            <a:spAutoFit/>
          </a:bodyPr>
          <a:lstStyle/>
          <a:p>
            <a:r>
              <a:rPr lang="en-GB" sz="2300" dirty="0"/>
              <a:t>Lisa is at a party in a friend’s house when she is asked by her friend to leave because she has become too drunk and noisy.  Lisa refuses so her friend tells her that she is now trespassing and orders Lisa to leave. In which, if either, of the following circumstances does Lisa commit burglary? </a:t>
            </a:r>
          </a:p>
          <a:p>
            <a:r>
              <a:rPr lang="en-GB" sz="2300" dirty="0"/>
              <a:t> </a:t>
            </a:r>
          </a:p>
          <a:p>
            <a:pPr lvl="0"/>
            <a:r>
              <a:rPr lang="en-GB" sz="2300" dirty="0"/>
              <a:t>(</a:t>
            </a:r>
            <a:r>
              <a:rPr lang="en-GB" sz="2300" dirty="0" err="1"/>
              <a:t>i</a:t>
            </a:r>
            <a:r>
              <a:rPr lang="en-GB" sz="2300" dirty="0"/>
              <a:t>) Lisa steals a cigarette lighter from the room where the party is being held and then leaves. </a:t>
            </a:r>
            <a:br>
              <a:rPr lang="en-GB" sz="2300" dirty="0"/>
            </a:br>
            <a:endParaRPr lang="en-GB" sz="2300" dirty="0"/>
          </a:p>
          <a:p>
            <a:pPr lvl="0"/>
            <a:r>
              <a:rPr lang="en-GB" sz="2300" dirty="0"/>
              <a:t>(ii) Lisa leaves the house via the kitchen when she sees several glasses on the draining board so she smashes them </a:t>
            </a:r>
            <a:r>
              <a:rPr lang="en-GB" sz="2300"/>
              <a:t>on her </a:t>
            </a:r>
            <a:r>
              <a:rPr lang="en-GB" sz="2300" dirty="0"/>
              <a:t>way out.</a:t>
            </a:r>
          </a:p>
          <a:p>
            <a:pPr lvl="0"/>
            <a:endParaRPr lang="en-GB" sz="2300" dirty="0"/>
          </a:p>
          <a:p>
            <a:pPr marL="228600" lvl="0" indent="-228600">
              <a:buFont typeface="+mj-lt"/>
              <a:buAutoNum type="alphaLcParenR"/>
            </a:pPr>
            <a:r>
              <a:rPr lang="en-GB" sz="2300" dirty="0">
                <a:solidFill>
                  <a:schemeClr val="accent4"/>
                </a:solidFill>
              </a:rPr>
              <a:t> (</a:t>
            </a:r>
            <a:r>
              <a:rPr lang="en-GB" sz="2300" dirty="0" err="1">
                <a:solidFill>
                  <a:schemeClr val="accent4"/>
                </a:solidFill>
              </a:rPr>
              <a:t>i</a:t>
            </a:r>
            <a:r>
              <a:rPr lang="en-GB" sz="2300" dirty="0">
                <a:solidFill>
                  <a:schemeClr val="accent4"/>
                </a:solidFill>
              </a:rPr>
              <a:t>) only </a:t>
            </a:r>
          </a:p>
          <a:p>
            <a:pPr marL="228600" lvl="0" indent="-228600">
              <a:buFont typeface="+mj-lt"/>
              <a:buAutoNum type="alphaLcParenR"/>
            </a:pPr>
            <a:r>
              <a:rPr lang="en-GB" sz="2300" dirty="0">
                <a:solidFill>
                  <a:srgbClr val="7030A0"/>
                </a:solidFill>
              </a:rPr>
              <a:t>(ii) only </a:t>
            </a:r>
          </a:p>
          <a:p>
            <a:pPr marL="228600" lvl="0" indent="-228600">
              <a:buFont typeface="+mj-lt"/>
              <a:buAutoNum type="alphaLcParenR"/>
            </a:pPr>
            <a:r>
              <a:rPr lang="en-GB" sz="2300" dirty="0">
                <a:solidFill>
                  <a:schemeClr val="accent2"/>
                </a:solidFill>
              </a:rPr>
              <a:t>Both</a:t>
            </a:r>
            <a:r>
              <a:rPr lang="en-GB" sz="2300" dirty="0"/>
              <a:t> </a:t>
            </a:r>
          </a:p>
          <a:p>
            <a:pPr marL="228600" lvl="0" indent="-228600">
              <a:buFont typeface="+mj-lt"/>
              <a:buAutoNum type="alphaLcParenR"/>
            </a:pPr>
            <a:r>
              <a:rPr lang="en-GB" sz="2300" dirty="0">
                <a:solidFill>
                  <a:schemeClr val="accent6"/>
                </a:solidFill>
              </a:rPr>
              <a:t>Neither.</a:t>
            </a:r>
          </a:p>
          <a:p>
            <a:pPr lvl="0"/>
            <a:endParaRPr lang="en-GB" dirty="0"/>
          </a:p>
        </p:txBody>
      </p:sp>
      <p:sp>
        <p:nvSpPr>
          <p:cNvPr id="3" name="Title 1"/>
          <p:cNvSpPr txBox="1">
            <a:spLocks/>
          </p:cNvSpPr>
          <p:nvPr/>
        </p:nvSpPr>
        <p:spPr>
          <a:xfrm>
            <a:off x="106660" y="176484"/>
            <a:ext cx="11170507" cy="623416"/>
          </a:xfrm>
          <a:prstGeom prst="rect">
            <a:avLst/>
          </a:prstGeom>
          <a:solidFill>
            <a:srgbClr val="0070C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What about in this situation?</a:t>
            </a:r>
          </a:p>
        </p:txBody>
      </p:sp>
      <p:pic>
        <p:nvPicPr>
          <p:cNvPr id="10242" name="Picture 2" descr="Fag Lighter High Resolution Stock Photography and Images - Alamy">
            <a:extLst>
              <a:ext uri="{FF2B5EF4-FFF2-40B4-BE49-F238E27FC236}">
                <a16:creationId xmlns:a16="http://schemas.microsoft.com/office/drawing/2014/main" id="{8A2417C7-C85B-6E43-ABD6-99577409DF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09809" y="910624"/>
            <a:ext cx="2139862" cy="3433451"/>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1,784 Broken Glass Kitchen Photos - Free &amp; Royalty-Free Stock Photos from  Dreamstime">
            <a:extLst>
              <a:ext uri="{FF2B5EF4-FFF2-40B4-BE49-F238E27FC236}">
                <a16:creationId xmlns:a16="http://schemas.microsoft.com/office/drawing/2014/main" id="{173554C3-FDDB-FC45-9EDB-B6C3E7AB25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25619" y="4074312"/>
            <a:ext cx="2224052" cy="22661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2889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575" y="303969"/>
            <a:ext cx="1067623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Aggravated Burglary – Section 10 Theft Act 1968</a:t>
            </a:r>
          </a:p>
        </p:txBody>
      </p:sp>
      <p:graphicFrame>
        <p:nvGraphicFramePr>
          <p:cNvPr id="8" name="Diagram 7"/>
          <p:cNvGraphicFramePr/>
          <p:nvPr/>
        </p:nvGraphicFramePr>
        <p:xfrm>
          <a:off x="584056" y="2146801"/>
          <a:ext cx="8817232" cy="3493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CECB712-D4C1-9F4B-82E9-B5C429DA4C8E}"/>
              </a:ext>
            </a:extLst>
          </p:cNvPr>
          <p:cNvSpPr txBox="1"/>
          <p:nvPr/>
        </p:nvSpPr>
        <p:spPr>
          <a:xfrm>
            <a:off x="-485036" y="1309692"/>
            <a:ext cx="10272130" cy="369332"/>
          </a:xfrm>
          <a:prstGeom prst="rect">
            <a:avLst/>
          </a:prstGeom>
          <a:noFill/>
        </p:spPr>
        <p:txBody>
          <a:bodyPr wrap="square">
            <a:spAutoFit/>
          </a:bodyPr>
          <a:lstStyle/>
          <a:p>
            <a:pPr algn="ctr"/>
            <a:r>
              <a:rPr lang="en-GB" sz="1800" dirty="0">
                <a:solidFill>
                  <a:schemeClr val="tx1"/>
                </a:solidFill>
              </a:rPr>
              <a:t>A person is guilty of aggravated burglary if he </a:t>
            </a:r>
            <a:r>
              <a:rPr lang="en-GB" sz="1800" b="1" i="1" u="sng" dirty="0">
                <a:solidFill>
                  <a:schemeClr val="accent1"/>
                </a:solidFill>
              </a:rPr>
              <a:t>commits any burglary </a:t>
            </a:r>
            <a:r>
              <a:rPr lang="en-GB" sz="1800" dirty="0">
                <a:solidFill>
                  <a:schemeClr val="tx1"/>
                </a:solidFill>
              </a:rPr>
              <a:t>&amp;</a:t>
            </a:r>
            <a:r>
              <a:rPr lang="en-GB" sz="1800" b="1" i="1" u="sng" dirty="0">
                <a:solidFill>
                  <a:schemeClr val="tx1"/>
                </a:solidFill>
              </a:rPr>
              <a:t> </a:t>
            </a:r>
            <a:r>
              <a:rPr lang="en-GB" sz="1800" b="1" i="1" u="sng" dirty="0">
                <a:solidFill>
                  <a:schemeClr val="accent1"/>
                </a:solidFill>
              </a:rPr>
              <a:t>at the time has with him</a:t>
            </a:r>
            <a:r>
              <a:rPr lang="en-GB" sz="1800" b="1" i="1" u="sng" dirty="0">
                <a:solidFill>
                  <a:schemeClr val="tx1"/>
                </a:solidFill>
              </a:rPr>
              <a:t>:</a:t>
            </a:r>
          </a:p>
        </p:txBody>
      </p:sp>
      <p:pic>
        <p:nvPicPr>
          <p:cNvPr id="11268" name="Picture 4" descr="Police weapons scheme offers £2 per knuckle-duster - BBC News">
            <a:extLst>
              <a:ext uri="{FF2B5EF4-FFF2-40B4-BE49-F238E27FC236}">
                <a16:creationId xmlns:a16="http://schemas.microsoft.com/office/drawing/2014/main" id="{B3566868-7889-E240-BF21-E490017383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1856" y="2336800"/>
            <a:ext cx="1814286"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Airsoft: UK Laws &amp; Regulations - Land Warrior Airsoft">
            <a:extLst>
              <a:ext uri="{FF2B5EF4-FFF2-40B4-BE49-F238E27FC236}">
                <a16:creationId xmlns:a16="http://schemas.microsoft.com/office/drawing/2014/main" id="{9B1A1DF1-3CD7-EA44-9A54-2189E17FDEB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135008" y="2336800"/>
            <a:ext cx="1811902"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8" descr="Armagh man accused of possession of an imitation firearm to face Crown  Court – Armagh I">
            <a:extLst>
              <a:ext uri="{FF2B5EF4-FFF2-40B4-BE49-F238E27FC236}">
                <a16:creationId xmlns:a16="http://schemas.microsoft.com/office/drawing/2014/main" id="{C0E8E3A5-B3F3-AC4E-A9AC-24F3E6905D0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948432" y="2357874"/>
            <a:ext cx="1814286" cy="1299726"/>
          </a:xfrm>
          <a:prstGeom prst="rect">
            <a:avLst/>
          </a:prstGeom>
          <a:noFill/>
          <a:extLst>
            <a:ext uri="{909E8E84-426E-40DD-AFC4-6F175D3DCCD1}">
              <a14:hiddenFill xmlns:a14="http://schemas.microsoft.com/office/drawing/2010/main">
                <a:solidFill>
                  <a:srgbClr val="FFFFFF"/>
                </a:solidFill>
              </a14:hiddenFill>
            </a:ext>
          </a:extLst>
        </p:spPr>
      </p:pic>
      <p:pic>
        <p:nvPicPr>
          <p:cNvPr id="11274" name="Picture 10" descr="273,484 Bomb Photos and Premium High Res Pictures - Getty Images">
            <a:extLst>
              <a:ext uri="{FF2B5EF4-FFF2-40B4-BE49-F238E27FC236}">
                <a16:creationId xmlns:a16="http://schemas.microsoft.com/office/drawing/2014/main" id="{73A960A0-8BE4-F94B-A13B-FBA6063A060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15886" y="2336800"/>
            <a:ext cx="1814286" cy="12997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41E3D0B-EF59-D646-94BC-02A26C22F92B}"/>
              </a:ext>
            </a:extLst>
          </p:cNvPr>
          <p:cNvSpPr txBox="1"/>
          <p:nvPr/>
        </p:nvSpPr>
        <p:spPr>
          <a:xfrm>
            <a:off x="10401134" y="1832109"/>
            <a:ext cx="1061253" cy="4123370"/>
          </a:xfrm>
          <a:prstGeom prst="rect">
            <a:avLst/>
          </a:prstGeom>
          <a:noFill/>
        </p:spPr>
        <p:txBody>
          <a:bodyPr vert="wordArtVert" wrap="square" rtlCol="0">
            <a:spAutoFit/>
          </a:bodyPr>
          <a:lstStyle/>
          <a:p>
            <a:r>
              <a:rPr lang="en-US" sz="4800" dirty="0">
                <a:solidFill>
                  <a:schemeClr val="accent1"/>
                </a:solidFill>
              </a:rPr>
              <a:t>WIFE</a:t>
            </a:r>
            <a:r>
              <a:rPr lang="en-US" dirty="0"/>
              <a:t> </a:t>
            </a:r>
          </a:p>
        </p:txBody>
      </p:sp>
    </p:spTree>
    <p:extLst>
      <p:ext uri="{BB962C8B-B14F-4D97-AF65-F5344CB8AC3E}">
        <p14:creationId xmlns:p14="http://schemas.microsoft.com/office/powerpoint/2010/main" val="1365886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833FC9A-3076-4775-B646-32B740CFDE05}"/>
                                            </p:graphicEl>
                                          </p:spTgt>
                                        </p:tgtEl>
                                        <p:attrNameLst>
                                          <p:attrName>style.visibility</p:attrName>
                                        </p:attrNameLst>
                                      </p:cBhvr>
                                      <p:to>
                                        <p:strVal val="visible"/>
                                      </p:to>
                                    </p:set>
                                    <p:animEffect transition="in" filter="fade">
                                      <p:cBhvr>
                                        <p:cTn id="7" dur="500"/>
                                        <p:tgtEl>
                                          <p:spTgt spid="8">
                                            <p:graphicEl>
                                              <a:dgm id="{C833FC9A-3076-4775-B646-32B740CFDE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B3F8F109-0532-4F70-9D9F-E09EED2349D3}"/>
                                            </p:graphicEl>
                                          </p:spTgt>
                                        </p:tgtEl>
                                        <p:attrNameLst>
                                          <p:attrName>style.visibility</p:attrName>
                                        </p:attrNameLst>
                                      </p:cBhvr>
                                      <p:to>
                                        <p:strVal val="visible"/>
                                      </p:to>
                                    </p:set>
                                    <p:animEffect transition="in" filter="fade">
                                      <p:cBhvr>
                                        <p:cTn id="12" dur="500"/>
                                        <p:tgtEl>
                                          <p:spTgt spid="8">
                                            <p:graphicEl>
                                              <a:dgm id="{B3F8F109-0532-4F70-9D9F-E09EED2349D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84D29FB4-07D4-4748-B09A-83B7A7E14FDA}"/>
                                            </p:graphicEl>
                                          </p:spTgt>
                                        </p:tgtEl>
                                        <p:attrNameLst>
                                          <p:attrName>style.visibility</p:attrName>
                                        </p:attrNameLst>
                                      </p:cBhvr>
                                      <p:to>
                                        <p:strVal val="visible"/>
                                      </p:to>
                                    </p:set>
                                    <p:animEffect transition="in" filter="fade">
                                      <p:cBhvr>
                                        <p:cTn id="15" dur="500"/>
                                        <p:tgtEl>
                                          <p:spTgt spid="8">
                                            <p:graphicEl>
                                              <a:dgm id="{84D29FB4-07D4-4748-B09A-83B7A7E14FD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B0BD38C6-B220-4C25-8B9A-CA638F235C65}"/>
                                            </p:graphicEl>
                                          </p:spTgt>
                                        </p:tgtEl>
                                        <p:attrNameLst>
                                          <p:attrName>style.visibility</p:attrName>
                                        </p:attrNameLst>
                                      </p:cBhvr>
                                      <p:to>
                                        <p:strVal val="visible"/>
                                      </p:to>
                                    </p:set>
                                    <p:animEffect transition="in" filter="fade">
                                      <p:cBhvr>
                                        <p:cTn id="20" dur="500"/>
                                        <p:tgtEl>
                                          <p:spTgt spid="8">
                                            <p:graphicEl>
                                              <a:dgm id="{B0BD38C6-B220-4C25-8B9A-CA638F235C6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1CA083FD-357F-4E2C-BDF4-1B1DD2679FC7}"/>
                                            </p:graphicEl>
                                          </p:spTgt>
                                        </p:tgtEl>
                                        <p:attrNameLst>
                                          <p:attrName>style.visibility</p:attrName>
                                        </p:attrNameLst>
                                      </p:cBhvr>
                                      <p:to>
                                        <p:strVal val="visible"/>
                                      </p:to>
                                    </p:set>
                                    <p:animEffect transition="in" filter="fade">
                                      <p:cBhvr>
                                        <p:cTn id="23" dur="500"/>
                                        <p:tgtEl>
                                          <p:spTgt spid="8">
                                            <p:graphicEl>
                                              <a:dgm id="{1CA083FD-357F-4E2C-BDF4-1B1DD2679FC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9FD589FF-459B-4395-A330-3BF22C6D19DB}"/>
                                            </p:graphicEl>
                                          </p:spTgt>
                                        </p:tgtEl>
                                        <p:attrNameLst>
                                          <p:attrName>style.visibility</p:attrName>
                                        </p:attrNameLst>
                                      </p:cBhvr>
                                      <p:to>
                                        <p:strVal val="visible"/>
                                      </p:to>
                                    </p:set>
                                    <p:animEffect transition="in" filter="fade">
                                      <p:cBhvr>
                                        <p:cTn id="28" dur="500"/>
                                        <p:tgtEl>
                                          <p:spTgt spid="8">
                                            <p:graphicEl>
                                              <a:dgm id="{9FD589FF-459B-4395-A330-3BF22C6D19D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836BCCAD-386E-493F-AA1D-75A70D722664}"/>
                                            </p:graphicEl>
                                          </p:spTgt>
                                        </p:tgtEl>
                                        <p:attrNameLst>
                                          <p:attrName>style.visibility</p:attrName>
                                        </p:attrNameLst>
                                      </p:cBhvr>
                                      <p:to>
                                        <p:strVal val="visible"/>
                                      </p:to>
                                    </p:set>
                                    <p:animEffect transition="in" filter="fade">
                                      <p:cBhvr>
                                        <p:cTn id="31" dur="500"/>
                                        <p:tgtEl>
                                          <p:spTgt spid="8">
                                            <p:graphicEl>
                                              <a:dgm id="{836BCCAD-386E-493F-AA1D-75A70D72266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8">
                                            <p:graphicEl>
                                              <a:dgm id="{46CC6A4D-E9C1-4CDB-A467-2E5D35350CF3}"/>
                                            </p:graphicEl>
                                          </p:spTgt>
                                        </p:tgtEl>
                                        <p:attrNameLst>
                                          <p:attrName>style.visibility</p:attrName>
                                        </p:attrNameLst>
                                      </p:cBhvr>
                                      <p:to>
                                        <p:strVal val="visible"/>
                                      </p:to>
                                    </p:set>
                                    <p:animEffect transition="in" filter="fade">
                                      <p:cBhvr>
                                        <p:cTn id="36" dur="500"/>
                                        <p:tgtEl>
                                          <p:spTgt spid="8">
                                            <p:graphicEl>
                                              <a:dgm id="{46CC6A4D-E9C1-4CDB-A467-2E5D35350C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graphicEl>
                                              <a:dgm id="{D2F169CB-ABD4-426D-B2D4-CDE76EBE864E}"/>
                                            </p:graphicEl>
                                          </p:spTgt>
                                        </p:tgtEl>
                                        <p:attrNameLst>
                                          <p:attrName>style.visibility</p:attrName>
                                        </p:attrNameLst>
                                      </p:cBhvr>
                                      <p:to>
                                        <p:strVal val="visible"/>
                                      </p:to>
                                    </p:set>
                                    <p:animEffect transition="in" filter="fade">
                                      <p:cBhvr>
                                        <p:cTn id="39" dur="500"/>
                                        <p:tgtEl>
                                          <p:spTgt spid="8">
                                            <p:graphicEl>
                                              <a:dgm id="{D2F169CB-ABD4-426D-B2D4-CDE76EBE864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6595425" y="2360798"/>
            <a:ext cx="5034066" cy="2844247"/>
          </a:xfrm>
          <a:prstGeom prst="rect">
            <a:avLst/>
          </a:prstGeom>
        </p:spPr>
      </p:pic>
      <p:sp>
        <p:nvSpPr>
          <p:cNvPr id="6" name="Title 5">
            <a:extLst>
              <a:ext uri="{FF2B5EF4-FFF2-40B4-BE49-F238E27FC236}">
                <a16:creationId xmlns:a16="http://schemas.microsoft.com/office/drawing/2014/main" id="{A0F219AA-762F-4C0C-AAB1-1232309674FE}"/>
              </a:ext>
            </a:extLst>
          </p:cNvPr>
          <p:cNvSpPr>
            <a:spLocks noGrp="1"/>
          </p:cNvSpPr>
          <p:nvPr>
            <p:ph type="title"/>
          </p:nvPr>
        </p:nvSpPr>
        <p:spPr>
          <a:xfrm>
            <a:off x="213318" y="234498"/>
            <a:ext cx="7886700" cy="534302"/>
          </a:xfrm>
          <a:solidFill>
            <a:schemeClr val="accent1"/>
          </a:solidFill>
        </p:spPr>
        <p:txBody>
          <a:bodyPr>
            <a:normAutofit fontScale="90000"/>
          </a:bodyPr>
          <a:lstStyle/>
          <a:p>
            <a:pPr algn="ctr"/>
            <a:r>
              <a:rPr lang="en-GB" sz="3600" b="1" dirty="0">
                <a:solidFill>
                  <a:schemeClr val="bg1"/>
                </a:solidFill>
                <a:latin typeface="+mn-lt"/>
              </a:rPr>
              <a:t>Robbery Section 8 Theft Act 1968</a:t>
            </a:r>
          </a:p>
        </p:txBody>
      </p:sp>
      <p:graphicFrame>
        <p:nvGraphicFramePr>
          <p:cNvPr id="7" name="Diagram 6">
            <a:extLst>
              <a:ext uri="{FF2B5EF4-FFF2-40B4-BE49-F238E27FC236}">
                <a16:creationId xmlns:a16="http://schemas.microsoft.com/office/drawing/2014/main" id="{7A72D4C3-ACB1-4EA5-A91D-47CE9058AE8C}"/>
              </a:ext>
            </a:extLst>
          </p:cNvPr>
          <p:cNvGraphicFramePr/>
          <p:nvPr/>
        </p:nvGraphicFramePr>
        <p:xfrm>
          <a:off x="213318" y="1717706"/>
          <a:ext cx="6054013" cy="43828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5" name="Group 4">
            <a:extLst>
              <a:ext uri="{FF2B5EF4-FFF2-40B4-BE49-F238E27FC236}">
                <a16:creationId xmlns:a16="http://schemas.microsoft.com/office/drawing/2014/main" id="{A085BBD6-A10B-4641-B983-973514FF51D5}"/>
              </a:ext>
            </a:extLst>
          </p:cNvPr>
          <p:cNvGrpSpPr/>
          <p:nvPr/>
        </p:nvGrpSpPr>
        <p:grpSpPr>
          <a:xfrm>
            <a:off x="6569311" y="4646509"/>
            <a:ext cx="3061414" cy="1976993"/>
            <a:chOff x="0" y="2175200"/>
            <a:chExt cx="3061414" cy="1976993"/>
          </a:xfrm>
        </p:grpSpPr>
        <p:sp>
          <p:nvSpPr>
            <p:cNvPr id="8" name="Rounded Rectangle 7">
              <a:extLst>
                <a:ext uri="{FF2B5EF4-FFF2-40B4-BE49-F238E27FC236}">
                  <a16:creationId xmlns:a16="http://schemas.microsoft.com/office/drawing/2014/main" id="{6EA312E2-ED0A-3447-9383-CC2CB690CEE6}"/>
                </a:ext>
              </a:extLst>
            </p:cNvPr>
            <p:cNvSpPr/>
            <p:nvPr/>
          </p:nvSpPr>
          <p:spPr>
            <a:xfrm>
              <a:off x="0" y="2175200"/>
              <a:ext cx="3061414" cy="1976993"/>
            </a:xfrm>
            <a:prstGeom prst="roundRect">
              <a:avLst/>
            </a:prstGeom>
            <a:blipFill rotWithShape="0">
              <a:blip r:embed="rId9">
                <a:extLst>
                  <a:ext uri="{28A0092B-C50C-407E-A947-70E740481C1C}">
                    <a14:useLocalDpi xmlns:a14="http://schemas.microsoft.com/office/drawing/2010/main" val="0"/>
                  </a:ext>
                </a:extLst>
              </a:blip>
              <a:srcRect/>
              <a:stretch>
                <a:fillRect l="-34000" r="-34000"/>
              </a:stretch>
            </a:blip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sp>
        <p:sp>
          <p:nvSpPr>
            <p:cNvPr id="9" name="Rounded Rectangle 4">
              <a:extLst>
                <a:ext uri="{FF2B5EF4-FFF2-40B4-BE49-F238E27FC236}">
                  <a16:creationId xmlns:a16="http://schemas.microsoft.com/office/drawing/2014/main" id="{ABEF67D4-3009-1648-8CB1-A989DC9A6972}"/>
                </a:ext>
              </a:extLst>
            </p:cNvPr>
            <p:cNvSpPr txBox="1"/>
            <p:nvPr/>
          </p:nvSpPr>
          <p:spPr>
            <a:xfrm>
              <a:off x="96509" y="2271709"/>
              <a:ext cx="2868396" cy="178397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endParaRPr lang="en-GB" sz="6500" kern="1200" dirty="0"/>
            </a:p>
          </p:txBody>
        </p:sp>
      </p:grpSp>
    </p:spTree>
    <p:extLst>
      <p:ext uri="{BB962C8B-B14F-4D97-AF65-F5344CB8AC3E}">
        <p14:creationId xmlns:p14="http://schemas.microsoft.com/office/powerpoint/2010/main" val="2832996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A8BB1718-9BD1-4C7F-BBF6-74A8DAF171A0}"/>
                                            </p:graphicEl>
                                          </p:spTgt>
                                        </p:tgtEl>
                                        <p:attrNameLst>
                                          <p:attrName>style.visibility</p:attrName>
                                        </p:attrNameLst>
                                      </p:cBhvr>
                                      <p:to>
                                        <p:strVal val="visible"/>
                                      </p:to>
                                    </p:set>
                                    <p:animEffect transition="in" filter="fade">
                                      <p:cBhvr>
                                        <p:cTn id="7" dur="500"/>
                                        <p:tgtEl>
                                          <p:spTgt spid="7">
                                            <p:graphicEl>
                                              <a:dgm id="{A8BB1718-9BD1-4C7F-BBF6-74A8DAF171A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9FCDB88B-D46B-4C16-A2D6-AABCCC76513F}"/>
                                            </p:graphicEl>
                                          </p:spTgt>
                                        </p:tgtEl>
                                        <p:attrNameLst>
                                          <p:attrName>style.visibility</p:attrName>
                                        </p:attrNameLst>
                                      </p:cBhvr>
                                      <p:to>
                                        <p:strVal val="visible"/>
                                      </p:to>
                                    </p:set>
                                    <p:animEffect transition="in" filter="fade">
                                      <p:cBhvr>
                                        <p:cTn id="12" dur="500"/>
                                        <p:tgtEl>
                                          <p:spTgt spid="7">
                                            <p:graphicEl>
                                              <a:dgm id="{9FCDB88B-D46B-4C16-A2D6-AABCCC76513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E0F5532D-4B5E-4F39-B439-7185C2143849}"/>
                                            </p:graphicEl>
                                          </p:spTgt>
                                        </p:tgtEl>
                                        <p:attrNameLst>
                                          <p:attrName>style.visibility</p:attrName>
                                        </p:attrNameLst>
                                      </p:cBhvr>
                                      <p:to>
                                        <p:strVal val="visible"/>
                                      </p:to>
                                    </p:set>
                                    <p:animEffect transition="in" filter="fade">
                                      <p:cBhvr>
                                        <p:cTn id="15" dur="500"/>
                                        <p:tgtEl>
                                          <p:spTgt spid="7">
                                            <p:graphicEl>
                                              <a:dgm id="{E0F5532D-4B5E-4F39-B439-7185C214384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507E6DD8-A868-4656-AF1B-F8C5201EA5B7}"/>
                                            </p:graphicEl>
                                          </p:spTgt>
                                        </p:tgtEl>
                                        <p:attrNameLst>
                                          <p:attrName>style.visibility</p:attrName>
                                        </p:attrNameLst>
                                      </p:cBhvr>
                                      <p:to>
                                        <p:strVal val="visible"/>
                                      </p:to>
                                    </p:set>
                                    <p:animEffect transition="in" filter="fade">
                                      <p:cBhvr>
                                        <p:cTn id="20" dur="500"/>
                                        <p:tgtEl>
                                          <p:spTgt spid="7">
                                            <p:graphicEl>
                                              <a:dgm id="{507E6DD8-A868-4656-AF1B-F8C5201EA5B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4DCC8728-213B-4C6A-9E23-7CFC07D8C87F}"/>
                                            </p:graphicEl>
                                          </p:spTgt>
                                        </p:tgtEl>
                                        <p:attrNameLst>
                                          <p:attrName>style.visibility</p:attrName>
                                        </p:attrNameLst>
                                      </p:cBhvr>
                                      <p:to>
                                        <p:strVal val="visible"/>
                                      </p:to>
                                    </p:set>
                                    <p:animEffect transition="in" filter="fade">
                                      <p:cBhvr>
                                        <p:cTn id="23" dur="500"/>
                                        <p:tgtEl>
                                          <p:spTgt spid="7">
                                            <p:graphicEl>
                                              <a:dgm id="{4DCC8728-213B-4C6A-9E23-7CFC07D8C8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4F97B83-8B71-4453-BA59-CDB58261B2C5}"/>
              </a:ext>
            </a:extLst>
          </p:cNvPr>
          <p:cNvSpPr>
            <a:spLocks noGrp="1"/>
          </p:cNvSpPr>
          <p:nvPr>
            <p:ph type="title"/>
          </p:nvPr>
        </p:nvSpPr>
        <p:spPr>
          <a:xfrm>
            <a:off x="132932" y="140069"/>
            <a:ext cx="8119814" cy="576064"/>
          </a:xfrm>
          <a:solidFill>
            <a:schemeClr val="accent1"/>
          </a:solidFill>
        </p:spPr>
        <p:txBody>
          <a:bodyPr>
            <a:normAutofit fontScale="90000"/>
          </a:bodyPr>
          <a:lstStyle/>
          <a:p>
            <a:r>
              <a:rPr lang="en-GB" sz="3600" b="1" dirty="0">
                <a:solidFill>
                  <a:schemeClr val="bg1"/>
                </a:solidFill>
                <a:latin typeface="+mn-lt"/>
              </a:rPr>
              <a:t>Remember! Robbery</a:t>
            </a:r>
          </a:p>
        </p:txBody>
      </p:sp>
      <p:graphicFrame>
        <p:nvGraphicFramePr>
          <p:cNvPr id="5" name="Diagram 4">
            <a:extLst>
              <a:ext uri="{FF2B5EF4-FFF2-40B4-BE49-F238E27FC236}">
                <a16:creationId xmlns:a16="http://schemas.microsoft.com/office/drawing/2014/main" id="{27F8D5B8-C7A8-45B5-9267-0C0A144FA74C}"/>
              </a:ext>
            </a:extLst>
          </p:cNvPr>
          <p:cNvGraphicFramePr/>
          <p:nvPr/>
        </p:nvGraphicFramePr>
        <p:xfrm>
          <a:off x="132932" y="1052736"/>
          <a:ext cx="7903790"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6" name="Picture 4" descr="Post Office Ltd - Wikipedia">
            <a:extLst>
              <a:ext uri="{FF2B5EF4-FFF2-40B4-BE49-F238E27FC236}">
                <a16:creationId xmlns:a16="http://schemas.microsoft.com/office/drawing/2014/main" id="{415DD273-B739-1349-80E7-A50E14EF7E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02725" y="943619"/>
            <a:ext cx="2455380" cy="183916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9B02BDE-521D-CC4D-84F9-80EB38DBFD26}"/>
              </a:ext>
            </a:extLst>
          </p:cNvPr>
          <p:cNvSpPr txBox="1"/>
          <p:nvPr/>
        </p:nvSpPr>
        <p:spPr>
          <a:xfrm rot="20437086">
            <a:off x="9128309" y="3258899"/>
            <a:ext cx="1889090" cy="203132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b="1" dirty="0">
                <a:latin typeface="Bradley Hand" pitchFamily="2" charset="77"/>
              </a:rPr>
              <a:t>LOOK TO YOUR LEFT..SHH!</a:t>
            </a:r>
          </a:p>
          <a:p>
            <a:pPr algn="ctr"/>
            <a:r>
              <a:rPr lang="en-US" b="1" dirty="0">
                <a:latin typeface="Bradley Hand" pitchFamily="2" charset="77"/>
              </a:rPr>
              <a:t>GIVE ME THE MONEY OR THEY’LL GET IT!!</a:t>
            </a:r>
          </a:p>
        </p:txBody>
      </p:sp>
      <p:sp>
        <p:nvSpPr>
          <p:cNvPr id="6" name="TextBox 5">
            <a:extLst>
              <a:ext uri="{FF2B5EF4-FFF2-40B4-BE49-F238E27FC236}">
                <a16:creationId xmlns:a16="http://schemas.microsoft.com/office/drawing/2014/main" id="{B27F1163-3A62-B247-8EA4-C3BACC07B3BD}"/>
              </a:ext>
            </a:extLst>
          </p:cNvPr>
          <p:cNvSpPr txBox="1"/>
          <p:nvPr/>
        </p:nvSpPr>
        <p:spPr>
          <a:xfrm>
            <a:off x="9325579" y="5657671"/>
            <a:ext cx="2009671" cy="1200329"/>
          </a:xfrm>
          <a:prstGeom prst="rect">
            <a:avLst/>
          </a:prstGeom>
          <a:noFill/>
        </p:spPr>
        <p:txBody>
          <a:bodyPr wrap="square" rtlCol="0">
            <a:spAutoFit/>
          </a:bodyPr>
          <a:lstStyle/>
          <a:p>
            <a:pPr algn="ctr"/>
            <a:r>
              <a:rPr lang="en-US" dirty="0"/>
              <a:t>BUT! Shouting the above for all to hear including the victim?</a:t>
            </a:r>
          </a:p>
        </p:txBody>
      </p:sp>
      <p:pic>
        <p:nvPicPr>
          <p:cNvPr id="13318" name="Picture 6">
            <a:extLst>
              <a:ext uri="{FF2B5EF4-FFF2-40B4-BE49-F238E27FC236}">
                <a16:creationId xmlns:a16="http://schemas.microsoft.com/office/drawing/2014/main" id="{983D79F2-5D7D-3B4D-863A-C1A367B985A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1043755" y="3577058"/>
            <a:ext cx="514350" cy="514350"/>
          </a:xfrm>
          <a:prstGeom prst="rect">
            <a:avLst/>
          </a:prstGeom>
          <a:noFill/>
          <a:extLst>
            <a:ext uri="{909E8E84-426E-40DD-AFC4-6F175D3DCCD1}">
              <a14:hiddenFill xmlns:a14="http://schemas.microsoft.com/office/drawing/2010/main">
                <a:solidFill>
                  <a:srgbClr val="FFFFFF"/>
                </a:solidFill>
              </a14:hiddenFill>
            </a:ext>
          </a:extLst>
        </p:spPr>
      </p:pic>
      <p:pic>
        <p:nvPicPr>
          <p:cNvPr id="13320" name="Picture 8">
            <a:extLst>
              <a:ext uri="{FF2B5EF4-FFF2-40B4-BE49-F238E27FC236}">
                <a16:creationId xmlns:a16="http://schemas.microsoft.com/office/drawing/2014/main" id="{09B33F20-BAF6-E648-AE58-CE024B69634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1459936" y="6119446"/>
            <a:ext cx="456572" cy="456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0201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6809CB17-0012-C64F-859F-7B9F925FA21F}"/>
                                            </p:graphicEl>
                                          </p:spTgt>
                                        </p:tgtEl>
                                        <p:attrNameLst>
                                          <p:attrName>style.visibility</p:attrName>
                                        </p:attrNameLst>
                                      </p:cBhvr>
                                      <p:to>
                                        <p:strVal val="visible"/>
                                      </p:to>
                                    </p:set>
                                    <p:animEffect transition="in" filter="fade">
                                      <p:cBhvr>
                                        <p:cTn id="7" dur="500"/>
                                        <p:tgtEl>
                                          <p:spTgt spid="5">
                                            <p:graphicEl>
                                              <a:dgm id="{6809CB17-0012-C64F-859F-7B9F925FA21F}"/>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EDE17E3F-99BE-AC4A-9BB3-94799FEE8A31}"/>
                                            </p:graphicEl>
                                          </p:spTgt>
                                        </p:tgtEl>
                                        <p:attrNameLst>
                                          <p:attrName>style.visibility</p:attrName>
                                        </p:attrNameLst>
                                      </p:cBhvr>
                                      <p:to>
                                        <p:strVal val="visible"/>
                                      </p:to>
                                    </p:set>
                                    <p:animEffect transition="in" filter="fade">
                                      <p:cBhvr>
                                        <p:cTn id="10" dur="500"/>
                                        <p:tgtEl>
                                          <p:spTgt spid="5">
                                            <p:graphicEl>
                                              <a:dgm id="{EDE17E3F-99BE-AC4A-9BB3-94799FEE8A31}"/>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A7A98C58-23D9-6B48-B267-15643398240E}"/>
                                            </p:graphicEl>
                                          </p:spTgt>
                                        </p:tgtEl>
                                        <p:attrNameLst>
                                          <p:attrName>style.visibility</p:attrName>
                                        </p:attrNameLst>
                                      </p:cBhvr>
                                      <p:to>
                                        <p:strVal val="visible"/>
                                      </p:to>
                                    </p:set>
                                    <p:animEffect transition="in" filter="fade">
                                      <p:cBhvr>
                                        <p:cTn id="15" dur="500"/>
                                        <p:tgtEl>
                                          <p:spTgt spid="5">
                                            <p:graphicEl>
                                              <a:dgm id="{A7A98C58-23D9-6B48-B267-15643398240E}"/>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137E3EF6-23EB-3A46-B70A-7D80BEEC9A41}"/>
                                            </p:graphicEl>
                                          </p:spTgt>
                                        </p:tgtEl>
                                        <p:attrNameLst>
                                          <p:attrName>style.visibility</p:attrName>
                                        </p:attrNameLst>
                                      </p:cBhvr>
                                      <p:to>
                                        <p:strVal val="visible"/>
                                      </p:to>
                                    </p:set>
                                    <p:animEffect transition="in" filter="fade">
                                      <p:cBhvr>
                                        <p:cTn id="18" dur="500"/>
                                        <p:tgtEl>
                                          <p:spTgt spid="5">
                                            <p:graphicEl>
                                              <a:dgm id="{137E3EF6-23EB-3A46-B70A-7D80BEEC9A41}"/>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69A6B70A-6803-C84A-8C9B-DF3E788385CF}"/>
                                            </p:graphicEl>
                                          </p:spTgt>
                                        </p:tgtEl>
                                        <p:attrNameLst>
                                          <p:attrName>style.visibility</p:attrName>
                                        </p:attrNameLst>
                                      </p:cBhvr>
                                      <p:to>
                                        <p:strVal val="visible"/>
                                      </p:to>
                                    </p:set>
                                    <p:animEffect transition="in" filter="fade">
                                      <p:cBhvr>
                                        <p:cTn id="23" dur="500"/>
                                        <p:tgtEl>
                                          <p:spTgt spid="5">
                                            <p:graphicEl>
                                              <a:dgm id="{69A6B70A-6803-C84A-8C9B-DF3E788385CF}"/>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1C8DB98E-EF26-3E46-9FAF-C40BA6AEE91E}"/>
                                            </p:graphicEl>
                                          </p:spTgt>
                                        </p:tgtEl>
                                        <p:attrNameLst>
                                          <p:attrName>style.visibility</p:attrName>
                                        </p:attrNameLst>
                                      </p:cBhvr>
                                      <p:to>
                                        <p:strVal val="visible"/>
                                      </p:to>
                                    </p:set>
                                    <p:animEffect transition="in" filter="fade">
                                      <p:cBhvr>
                                        <p:cTn id="26" dur="500"/>
                                        <p:tgtEl>
                                          <p:spTgt spid="5">
                                            <p:graphicEl>
                                              <a:dgm id="{1C8DB98E-EF26-3E46-9FAF-C40BA6AEE91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326EB7A-5224-51A4-0C10-9B43183AC223}"/>
              </a:ext>
            </a:extLst>
          </p:cNvPr>
          <p:cNvPicPr>
            <a:picLocks noChangeAspect="1"/>
          </p:cNvPicPr>
          <p:nvPr/>
        </p:nvPicPr>
        <p:blipFill>
          <a:blip r:embed="rId3"/>
          <a:stretch>
            <a:fillRect/>
          </a:stretch>
        </p:blipFill>
        <p:spPr>
          <a:xfrm>
            <a:off x="381000" y="527819"/>
            <a:ext cx="11604171" cy="5802361"/>
          </a:xfrm>
          <a:prstGeom prst="rect">
            <a:avLst/>
          </a:prstGeom>
        </p:spPr>
      </p:pic>
    </p:spTree>
    <p:extLst>
      <p:ext uri="{BB962C8B-B14F-4D97-AF65-F5344CB8AC3E}">
        <p14:creationId xmlns:p14="http://schemas.microsoft.com/office/powerpoint/2010/main" val="37988789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agram&#10;&#10;Description automatically generated with low confidence">
            <a:extLst>
              <a:ext uri="{FF2B5EF4-FFF2-40B4-BE49-F238E27FC236}">
                <a16:creationId xmlns:a16="http://schemas.microsoft.com/office/drawing/2014/main" id="{E3EBA949-8956-0D80-30D7-B1C25CA53CCE}"/>
              </a:ext>
            </a:extLst>
          </p:cNvPr>
          <p:cNvPicPr>
            <a:picLocks noChangeAspect="1"/>
          </p:cNvPicPr>
          <p:nvPr/>
        </p:nvPicPr>
        <p:blipFill>
          <a:blip r:embed="rId3"/>
          <a:stretch>
            <a:fillRect/>
          </a:stretch>
        </p:blipFill>
        <p:spPr>
          <a:xfrm>
            <a:off x="457200" y="619669"/>
            <a:ext cx="11277600" cy="5618661"/>
          </a:xfrm>
          <a:prstGeom prst="rect">
            <a:avLst/>
          </a:prstGeom>
        </p:spPr>
      </p:pic>
    </p:spTree>
    <p:extLst>
      <p:ext uri="{BB962C8B-B14F-4D97-AF65-F5344CB8AC3E}">
        <p14:creationId xmlns:p14="http://schemas.microsoft.com/office/powerpoint/2010/main" val="246320182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6276" y="260650"/>
            <a:ext cx="8064896"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rPr>
              <a:t>To note…</a:t>
            </a:r>
          </a:p>
        </p:txBody>
      </p:sp>
      <p:graphicFrame>
        <p:nvGraphicFramePr>
          <p:cNvPr id="5" name="Diagram 4">
            <a:extLst>
              <a:ext uri="{FF2B5EF4-FFF2-40B4-BE49-F238E27FC236}">
                <a16:creationId xmlns:a16="http://schemas.microsoft.com/office/drawing/2014/main" id="{262722F7-7508-4B14-9A73-24C54ABB4B56}"/>
              </a:ext>
            </a:extLst>
          </p:cNvPr>
          <p:cNvGraphicFramePr/>
          <p:nvPr/>
        </p:nvGraphicFramePr>
        <p:xfrm>
          <a:off x="206276" y="1325710"/>
          <a:ext cx="8064896" cy="45540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38" name="Picture 2" descr="Wiltshire mum robbed by teens in broad daylight while pushing her baby -  Wiltshire Live">
            <a:extLst>
              <a:ext uri="{FF2B5EF4-FFF2-40B4-BE49-F238E27FC236}">
                <a16:creationId xmlns:a16="http://schemas.microsoft.com/office/drawing/2014/main" id="{7392CE64-8B99-9F46-AA86-6A745936037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65167" y="3429000"/>
            <a:ext cx="3289300" cy="305208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Scared Baby 2 Clip Art at Clker.com - vector clip art online, royalty free  &amp; public domain">
            <a:extLst>
              <a:ext uri="{FF2B5EF4-FFF2-40B4-BE49-F238E27FC236}">
                <a16:creationId xmlns:a16="http://schemas.microsoft.com/office/drawing/2014/main" id="{87BDFBCC-B0C8-2248-8E50-93A44D5DC79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92167" y="158749"/>
            <a:ext cx="3035300" cy="2679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2963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21B82E0-5E95-AB47-A1C2-A8F2C3C31F1A}"/>
                                            </p:graphicEl>
                                          </p:spTgt>
                                        </p:tgtEl>
                                        <p:attrNameLst>
                                          <p:attrName>style.visibility</p:attrName>
                                        </p:attrNameLst>
                                      </p:cBhvr>
                                      <p:to>
                                        <p:strVal val="visible"/>
                                      </p:to>
                                    </p:set>
                                    <p:animEffect transition="in" filter="fade">
                                      <p:cBhvr>
                                        <p:cTn id="7" dur="500"/>
                                        <p:tgtEl>
                                          <p:spTgt spid="5">
                                            <p:graphicEl>
                                              <a:dgm id="{C21B82E0-5E95-AB47-A1C2-A8F2C3C31F1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8C7403E1-2600-BE4E-BD2B-EF7412F139DA}"/>
                                            </p:graphicEl>
                                          </p:spTgt>
                                        </p:tgtEl>
                                        <p:attrNameLst>
                                          <p:attrName>style.visibility</p:attrName>
                                        </p:attrNameLst>
                                      </p:cBhvr>
                                      <p:to>
                                        <p:strVal val="visible"/>
                                      </p:to>
                                    </p:set>
                                    <p:animEffect transition="in" filter="fade">
                                      <p:cBhvr>
                                        <p:cTn id="12" dur="500"/>
                                        <p:tgtEl>
                                          <p:spTgt spid="5">
                                            <p:graphicEl>
                                              <a:dgm id="{8C7403E1-2600-BE4E-BD2B-EF7412F139D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A9C2494-AA93-8545-BA15-79BB0813333C}"/>
                                            </p:graphicEl>
                                          </p:spTgt>
                                        </p:tgtEl>
                                        <p:attrNameLst>
                                          <p:attrName>style.visibility</p:attrName>
                                        </p:attrNameLst>
                                      </p:cBhvr>
                                      <p:to>
                                        <p:strVal val="visible"/>
                                      </p:to>
                                    </p:set>
                                    <p:animEffect transition="in" filter="fade">
                                      <p:cBhvr>
                                        <p:cTn id="17" dur="500"/>
                                        <p:tgtEl>
                                          <p:spTgt spid="5">
                                            <p:graphicEl>
                                              <a:dgm id="{AA9C2494-AA93-8545-BA15-79BB0813333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txBox="1">
            <a:spLocks noChangeArrowheads="1"/>
          </p:cNvSpPr>
          <p:nvPr/>
        </p:nvSpPr>
        <p:spPr bwMode="auto">
          <a:xfrm>
            <a:off x="261333" y="1564834"/>
            <a:ext cx="8039100" cy="4476583"/>
          </a:xfrm>
          <a:prstGeom prst="rect">
            <a:avLst/>
          </a:prstGeom>
          <a:solidFill>
            <a:schemeClr val="accent5">
              <a:lumMod val="60000"/>
              <a:lumOff val="40000"/>
            </a:schemeClr>
          </a:solidFill>
          <a:ln>
            <a:solidFill>
              <a:schemeClr val="tx1"/>
            </a:solid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32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spcBef>
                <a:spcPct val="0"/>
              </a:spcBef>
              <a:defRPr/>
            </a:pPr>
            <a:r>
              <a:rPr lang="en-GB" altLang="en-US" sz="2800" kern="0" dirty="0">
                <a:solidFill>
                  <a:schemeClr val="tx1"/>
                </a:solidFill>
              </a:rPr>
              <a:t>Mike approaches Paul in the street and grips hold of him making threats to harm him if he doesn’t hand over his wallet. </a:t>
            </a:r>
          </a:p>
          <a:p>
            <a:pPr eaLnBrk="1" hangingPunct="1">
              <a:spcBef>
                <a:spcPct val="0"/>
              </a:spcBef>
              <a:defRPr/>
            </a:pPr>
            <a:endParaRPr lang="en-GB" altLang="en-US" sz="2800" kern="0" dirty="0">
              <a:solidFill>
                <a:schemeClr val="tx1"/>
              </a:solidFill>
            </a:endParaRPr>
          </a:p>
          <a:p>
            <a:pPr eaLnBrk="1" hangingPunct="1">
              <a:spcBef>
                <a:spcPct val="0"/>
              </a:spcBef>
              <a:defRPr/>
            </a:pPr>
            <a:r>
              <a:rPr lang="en-GB" altLang="en-US" sz="2800" kern="0" dirty="0">
                <a:solidFill>
                  <a:schemeClr val="tx1"/>
                </a:solidFill>
              </a:rPr>
              <a:t>Unfortunately for Mike, PC Jones walks around the corner as this incident is going on and Mike loses his ‘bottle’ and runs off.</a:t>
            </a:r>
          </a:p>
          <a:p>
            <a:pPr eaLnBrk="1" hangingPunct="1">
              <a:spcBef>
                <a:spcPct val="0"/>
              </a:spcBef>
              <a:defRPr/>
            </a:pPr>
            <a:endParaRPr lang="en-GB" altLang="en-US" sz="2800" kern="0" dirty="0">
              <a:solidFill>
                <a:schemeClr val="tx1"/>
              </a:solidFill>
            </a:endParaRPr>
          </a:p>
          <a:p>
            <a:pPr algn="ctr" eaLnBrk="1" hangingPunct="1">
              <a:spcBef>
                <a:spcPct val="0"/>
              </a:spcBef>
              <a:defRPr/>
            </a:pPr>
            <a:r>
              <a:rPr lang="en-GB" altLang="en-US" sz="2800" kern="0" dirty="0">
                <a:solidFill>
                  <a:schemeClr val="tx1"/>
                </a:solidFill>
              </a:rPr>
              <a:t> </a:t>
            </a:r>
            <a:r>
              <a:rPr lang="en-GB" altLang="en-US" sz="2800" b="1" kern="0" dirty="0">
                <a:solidFill>
                  <a:schemeClr val="tx1"/>
                </a:solidFill>
              </a:rPr>
              <a:t>Has Mike committed Robbery?</a:t>
            </a:r>
          </a:p>
          <a:p>
            <a:pPr eaLnBrk="1" hangingPunct="1">
              <a:spcBef>
                <a:spcPct val="0"/>
              </a:spcBef>
              <a:defRPr/>
            </a:pPr>
            <a:endParaRPr lang="en-GB" altLang="en-US" kern="0" dirty="0">
              <a:solidFill>
                <a:srgbClr val="002060"/>
              </a:solidFill>
              <a:latin typeface="Arial" panose="020B0604020202020204" pitchFamily="34" charset="0"/>
            </a:endParaRPr>
          </a:p>
          <a:p>
            <a:pPr algn="ctr" eaLnBrk="1" hangingPunct="1">
              <a:spcBef>
                <a:spcPct val="0"/>
              </a:spcBef>
              <a:defRPr/>
            </a:pPr>
            <a:endParaRPr lang="en-GB" altLang="en-US" sz="3600" kern="0" dirty="0">
              <a:latin typeface="Verdana"/>
            </a:endParaRPr>
          </a:p>
        </p:txBody>
      </p:sp>
      <p:sp>
        <p:nvSpPr>
          <p:cNvPr id="3" name="TextBox 2"/>
          <p:cNvSpPr txBox="1"/>
          <p:nvPr/>
        </p:nvSpPr>
        <p:spPr>
          <a:xfrm>
            <a:off x="261333" y="329318"/>
            <a:ext cx="8039100"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Robbery?</a:t>
            </a:r>
          </a:p>
        </p:txBody>
      </p:sp>
      <p:pic>
        <p:nvPicPr>
          <p:cNvPr id="15364" name="Picture 4" descr="How to Keep Your Wallet Safe from Identity Theft and Pickpockets">
            <a:extLst>
              <a:ext uri="{FF2B5EF4-FFF2-40B4-BE49-F238E27FC236}">
                <a16:creationId xmlns:a16="http://schemas.microsoft.com/office/drawing/2014/main" id="{3C2603D2-B34D-8647-9169-D04DC2F03E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88967" y="2247900"/>
            <a:ext cx="3441700" cy="236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2388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87961-E02E-1C0D-F2EF-F1C1EEA8B550}"/>
              </a:ext>
            </a:extLst>
          </p:cNvPr>
          <p:cNvSpPr>
            <a:spLocks noGrp="1"/>
          </p:cNvSpPr>
          <p:nvPr>
            <p:ph type="ctrTitle"/>
          </p:nvPr>
        </p:nvSpPr>
        <p:spPr>
          <a:xfrm>
            <a:off x="559588" y="-524565"/>
            <a:ext cx="10874387" cy="2846070"/>
          </a:xfrm>
        </p:spPr>
        <p:txBody>
          <a:bodyPr anchor="ctr">
            <a:normAutofit/>
          </a:bodyPr>
          <a:lstStyle/>
          <a:p>
            <a:pPr algn="l"/>
            <a:r>
              <a:rPr lang="en-US" sz="3700" dirty="0"/>
              <a:t>Next Week: Draft Drop-in Session </a:t>
            </a:r>
          </a:p>
        </p:txBody>
      </p:sp>
      <p:pic>
        <p:nvPicPr>
          <p:cNvPr id="1026" name="Picture 2" descr="Why failing to plan really does mean planning to fail | Royston Guest">
            <a:extLst>
              <a:ext uri="{FF2B5EF4-FFF2-40B4-BE49-F238E27FC236}">
                <a16:creationId xmlns:a16="http://schemas.microsoft.com/office/drawing/2014/main" id="{E53F1A9D-F15F-2482-F958-DA065BBF78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6600" y="4082028"/>
            <a:ext cx="3937000" cy="20701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Failing To Plan or Planning Fail Symbol. Wooden Blocks with Words Failing  To Plan is Planning To Fail Stock Image - Image of back, failing: 234280021">
            <a:extLst>
              <a:ext uri="{FF2B5EF4-FFF2-40B4-BE49-F238E27FC236}">
                <a16:creationId xmlns:a16="http://schemas.microsoft.com/office/drawing/2014/main" id="{80CC96C9-D596-4B00-7C70-CE436183E7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599" y="1519582"/>
            <a:ext cx="3936999" cy="23876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AA6437B-2108-D4FA-76DE-6DFB8CBFC2CD}"/>
              </a:ext>
            </a:extLst>
          </p:cNvPr>
          <p:cNvSpPr txBox="1"/>
          <p:nvPr/>
        </p:nvSpPr>
        <p:spPr>
          <a:xfrm>
            <a:off x="5996781" y="1729409"/>
            <a:ext cx="4946202" cy="3970318"/>
          </a:xfrm>
          <a:prstGeom prst="rect">
            <a:avLst/>
          </a:prstGeom>
          <a:noFill/>
        </p:spPr>
        <p:txBody>
          <a:bodyPr wrap="square" rtlCol="0">
            <a:spAutoFit/>
          </a:bodyPr>
          <a:lstStyle/>
          <a:p>
            <a:pPr marL="285750" indent="-285750">
              <a:buFontTx/>
              <a:buChar char="-"/>
            </a:pPr>
            <a:r>
              <a:rPr lang="en-US" dirty="0"/>
              <a:t>Attendance is still required to get your mark. </a:t>
            </a:r>
          </a:p>
          <a:p>
            <a:pPr marL="285750" indent="-285750">
              <a:buFontTx/>
              <a:buChar char="-"/>
            </a:pPr>
            <a:endParaRPr lang="en-US" dirty="0"/>
          </a:p>
          <a:p>
            <a:r>
              <a:rPr lang="en-US" dirty="0"/>
              <a:t>An opportunity to:</a:t>
            </a:r>
            <a:br>
              <a:rPr lang="en-US" dirty="0"/>
            </a:br>
            <a:endParaRPr lang="en-US" dirty="0"/>
          </a:p>
          <a:p>
            <a:pPr marL="285750" indent="-285750">
              <a:buFontTx/>
              <a:buChar char="-"/>
            </a:pPr>
            <a:r>
              <a:rPr lang="en-US" dirty="0"/>
              <a:t>to ask me questions regarding the questions </a:t>
            </a:r>
          </a:p>
          <a:p>
            <a:pPr marL="285750" indent="-285750">
              <a:buFontTx/>
              <a:buChar char="-"/>
            </a:pPr>
            <a:r>
              <a:rPr lang="en-US" dirty="0"/>
              <a:t>to show me work you’ve done do far</a:t>
            </a:r>
          </a:p>
          <a:p>
            <a:pPr marL="285750" indent="-285750">
              <a:buFontTx/>
              <a:buChar char="-"/>
            </a:pPr>
            <a:r>
              <a:rPr lang="en-US" dirty="0"/>
              <a:t>to discuss your essay plans/ideas</a:t>
            </a:r>
          </a:p>
          <a:p>
            <a:pPr marL="285750" indent="-285750">
              <a:buFontTx/>
              <a:buChar char="-"/>
            </a:pPr>
            <a:r>
              <a:rPr lang="en-US" dirty="0"/>
              <a:t>to check that you’re on the correct tracks</a:t>
            </a:r>
          </a:p>
          <a:p>
            <a:pPr marL="285750" indent="-285750">
              <a:buFontTx/>
              <a:buChar char="-"/>
            </a:pPr>
            <a:r>
              <a:rPr lang="en-US" dirty="0"/>
              <a:t>to ask referencing questions</a:t>
            </a:r>
          </a:p>
          <a:p>
            <a:pPr marL="285750" indent="-285750">
              <a:buFontTx/>
              <a:buChar char="-"/>
            </a:pPr>
            <a:r>
              <a:rPr lang="en-US" dirty="0"/>
              <a:t>….and anything else regarding the essay!!</a:t>
            </a:r>
          </a:p>
          <a:p>
            <a:pPr marL="285750" indent="-285750">
              <a:buFontTx/>
              <a:buChar char="-"/>
            </a:pPr>
            <a:endParaRPr lang="en-US" dirty="0"/>
          </a:p>
          <a:p>
            <a:pPr marL="285750" indent="-285750">
              <a:buFontTx/>
              <a:buChar char="-"/>
            </a:pPr>
            <a:endParaRPr lang="en-US" dirty="0"/>
          </a:p>
          <a:p>
            <a:pPr marL="285750" indent="-285750">
              <a:buFontTx/>
              <a:buChar char="-"/>
            </a:pPr>
            <a:r>
              <a:rPr lang="en-US" dirty="0"/>
              <a:t>PEEL! </a:t>
            </a:r>
          </a:p>
          <a:p>
            <a:pPr marL="285750" indent="-285750">
              <a:buFontTx/>
              <a:buChar char="-"/>
            </a:pPr>
            <a:endParaRPr lang="en-US" dirty="0"/>
          </a:p>
        </p:txBody>
      </p:sp>
    </p:spTree>
    <p:extLst>
      <p:ext uri="{BB962C8B-B14F-4D97-AF65-F5344CB8AC3E}">
        <p14:creationId xmlns:p14="http://schemas.microsoft.com/office/powerpoint/2010/main" val="138649245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35&quot;/&gt;&lt;lineCharCount val=&quot;34&quot;/&gt;&lt;lineCharCount val=&quot;22&quot;/&gt;&lt;lineCharCount val=&quot;23&quot;/&gt;&lt;lineCharCount val=&quot;23&quot;/&gt;&lt;lineCharCount val=&quot;17&quot;/&gt;&lt;lineCharCount val=&quot;24&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11&quot;/&gt;&lt;lineCharCount val=&quot;13&quot;/&gt;&lt;lineCharCount val=&quot;9&quot;/&gt;&lt;lineCharCount val=&quot;21&quot;/&gt;&lt;lineCharCount val=&quot;1&quot;/&gt;&lt;lineCharCount val=&quot;19&quot;/&gt;&lt;lineCharCount val=&quot;3&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quot;/&gt;&lt;lineCharCount val=&quot;9&quot;/&gt;&lt;lineCharCount val=&quot;12&quot;/&gt;&lt;lineCharCount val=&quot;13&quot;/&gt;&lt;lineCharCount val=&quot;20&quot;/&gt;&lt;lineCharCount val=&quot;1&quot;/&gt;&lt;lineCharCount val=&quot;14&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INFO" val="&lt;ThreeDShapeInfo&gt;&lt;uuid val=&quot;{1548BD91-3759-4ECD-B279-44699BD68DC3}&quot;/&gt;&lt;isInvalidForFieldText val=&quot;0&quot;/&gt;&lt;Image&gt;&lt;filename val=&quot;C:\DOCUME~1\swp54152\LOCALS~1\Temp\PR\data\asimages\{1548BD91-3759-4ECD-B279-44699BD68DC3}_6.png&quot;/&gt;&lt;left val=&quot;171&quot;/&gt;&lt;top val=&quot;183&quot;/&gt;&lt;width val=&quot;376&quot;/&gt;&lt;height val=&quot;251&quot;/&gt;&lt;hasText val=&quot;1&quot;/&gt;&lt;/Image&gt;&lt;/ThreeDShapeInfo&gt;"/>
</p:tagLst>
</file>

<file path=ppt/tags/tag5.xml><?xml version="1.0" encoding="utf-8"?>
<p:tagLst xmlns:a="http://schemas.openxmlformats.org/drawingml/2006/main" xmlns:r="http://schemas.openxmlformats.org/officeDocument/2006/relationships" xmlns:p="http://schemas.openxmlformats.org/presentationml/2006/main">
  <p:tag name="PRESENTER_SHAPEINFO" val="&lt;ThreeDShapeInfo&gt;&lt;uuid val=&quot;{1ED4ED38-782C-4F06-B41D-A913C048E13B}&quot;/&gt;&lt;isInvalidForFieldText val=&quot;0&quot;/&gt;&lt;Image&gt;&lt;filename val=&quot;C:\DOCUME~1\swp54152\LOCALS~1\Temp\PR\data\asimages\{1ED4ED38-782C-4F06-B41D-A913C048E13B}_7.png&quot;/&gt;&lt;left val=&quot;144&quot;/&gt;&lt;top val=&quot;194&quot;/&gt;&lt;width val=&quot;435&quot;/&gt;&lt;height val=&quot;309&quot;/&gt;&lt;hasText val=&quot;1&quot;/&gt;&lt;/Image&gt;&lt;/ThreeDShape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42&quot;/&gt;&lt;lineCharCount val=&quot;1&quot;/&gt;&lt;lineCharCount val=&quot;34&quot;/&gt;&lt;lineCharCount val=&quot;1&quot;/&gt;&lt;lineCharCount val=&quot;43&quot;/&gt;&lt;lineCharCount val=&quot;1&quot;/&gt;&lt;lineCharCount val=&quot;1&quot;/&gt;&lt;lineCharCount val=&quot;36&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43&quot;/&gt;&lt;lineCharCount val=&quot;42&quot;/&gt;&lt;lineCharCount val=&quot;1&quot;/&gt;&lt;lineCharCount val=&quot;41&quot;/&gt;&lt;lineCharCount val=&quot;44&quot;/&gt;&lt;lineCharCount val=&quot;26&quot;/&gt;&lt;lineCharCount val=&quot;1&quot;/&gt;&lt;lineCharCount val=&quot;39&quot;/&gt;&lt;lineCharCount val=&quot;40&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43&quot;/&gt;&lt;lineCharCount val=&quot;42&quot;/&gt;&lt;lineCharCount val=&quot;1&quot;/&gt;&lt;lineCharCount val=&quot;41&quot;/&gt;&lt;lineCharCount val=&quot;44&quot;/&gt;&lt;lineCharCount val=&quot;26&quot;/&gt;&lt;lineCharCount val=&quot;1&quot;/&gt;&lt;lineCharCount val=&quot;39&quot;/&gt;&lt;lineCharCount val=&quot;40&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INFO" val="&lt;ThreeDShapeInfo&gt;&lt;uuid val=&quot;{BD3CB7AC-1B33-45FB-8C09-58019048EAEF}&quot;/&gt;&lt;isInvalidForFieldText val=&quot;0&quot;/&gt;&lt;Image&gt;&lt;filename val=&quot;C:\DOCUME~1\swp54152\LOCALS~1\Temp\PR\data\asimages\{BD3CB7AC-1B33-45FB-8C09-58019048EAEF}_11.png&quot;/&gt;&lt;left val=&quot;467&quot;/&gt;&lt;top val=&quot;42&quot;/&gt;&lt;width val=&quot;194&quot;/&gt;&lt;height val=&quot;192&quot;/&gt;&lt;hasText val=&quot;1&quot;/&gt;&lt;/Image&gt;&lt;/ThreeDShape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4&quot;/&gt;&lt;lineCharCount val=&quot;17&quot;/&gt;&lt;lineCharCount val=&quot;1&quot;/&gt;&lt;lineCharCount val=&quot;15&quot;/&gt;&lt;lineCharCount val=&quot;1&quot;/&gt;&lt;lineCharCount val=&quot;1&quot;/&gt;&lt;lineCharCount val=&quot;26&quot;/&gt;&lt;lineCharCount val=&quot;14&quot;/&gt;&lt;lineCharCount val=&quot;1&quot;/&gt;&lt;lineCharCount val=&quot;31&quot;/&gt;&lt;lineCharCount val=&quot;20&quot;/&gt;&lt;lineCharCount val=&quot;1&quot;/&gt;&lt;lineCharCount val=&quot;26&quot;/&gt;&lt;lineCharCount val=&quot;27&quot;/&gt;&lt;lineCharCount val=&quot;1&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118</TotalTime>
  <Words>2693</Words>
  <Application>Microsoft Office PowerPoint</Application>
  <PresentationFormat>Widescreen</PresentationFormat>
  <Paragraphs>323</Paragraphs>
  <Slides>48</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48</vt:i4>
      </vt:variant>
    </vt:vector>
  </HeadingPairs>
  <TitlesOfParts>
    <vt:vector size="55" baseType="lpstr">
      <vt:lpstr>Bradley Hand</vt:lpstr>
      <vt:lpstr>Arial</vt:lpstr>
      <vt:lpstr>Calibri</vt:lpstr>
      <vt:lpstr>Calibri Light</vt:lpstr>
      <vt:lpstr>Comic Sans MS</vt:lpstr>
      <vt:lpstr>Verdana</vt:lpstr>
      <vt:lpstr>Office Theme</vt:lpstr>
      <vt:lpstr>  Workshop 4  Theft, Burglary and Robbery  </vt:lpstr>
      <vt:lpstr> Part 1: Aims and learning outcomes </vt:lpstr>
      <vt:lpstr>PowerPoint Presentation</vt:lpstr>
      <vt:lpstr>PowerPoint Presentation</vt:lpstr>
      <vt:lpstr>PowerPoint Presentation</vt:lpstr>
      <vt:lpstr>Research Task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Burglary</vt:lpstr>
      <vt:lpstr>Part 2: aims and learning outcomes…</vt:lpstr>
      <vt:lpstr>Discuss: What is a burglary?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Has a burglary been committed? </vt:lpstr>
      <vt:lpstr>PowerPoint Presentation</vt:lpstr>
      <vt:lpstr>PowerPoint Presentation</vt:lpstr>
      <vt:lpstr>Robbery Section 8 Theft Act 1968</vt:lpstr>
      <vt:lpstr>Remember! Robbery</vt:lpstr>
      <vt:lpstr>PowerPoint Presentation</vt:lpstr>
      <vt:lpstr>PowerPoint Presentation</vt:lpstr>
      <vt:lpstr>PowerPoint Presentation</vt:lpstr>
      <vt:lpstr>PowerPoint Presentation</vt:lpstr>
      <vt:lpstr>Next Week: Draft Drop-in Session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Conducting Investigations </dc:title>
  <dc:creator>Rhiannon Lloyd</dc:creator>
  <cp:lastModifiedBy>Rhiannon Lloyd</cp:lastModifiedBy>
  <cp:revision>9</cp:revision>
  <dcterms:created xsi:type="dcterms:W3CDTF">2023-02-05T18:10:35Z</dcterms:created>
  <dcterms:modified xsi:type="dcterms:W3CDTF">2023-02-20T11:52:23Z</dcterms:modified>
</cp:coreProperties>
</file>