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0" r:id="rId1"/>
  </p:sldMasterIdLst>
  <p:sldIdLst>
    <p:sldId id="259" r:id="rId2"/>
    <p:sldId id="260" r:id="rId3"/>
  </p:sldIdLst>
  <p:sldSz cx="32399288" cy="5039995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874" userDrawn="1">
          <p15:clr>
            <a:srgbClr val="A4A3A4"/>
          </p15:clr>
        </p15:guide>
        <p15:guide id="2" pos="1022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479" autoAdjust="0"/>
    <p:restoredTop sz="94681"/>
  </p:normalViewPr>
  <p:slideViewPr>
    <p:cSldViewPr snapToGrid="0">
      <p:cViewPr>
        <p:scale>
          <a:sx n="10" d="100"/>
          <a:sy n="10" d="100"/>
        </p:scale>
        <p:origin x="3226" y="221"/>
      </p:cViewPr>
      <p:guideLst>
        <p:guide orient="horz" pos="15874"/>
        <p:guide pos="1022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DDE0E-13D5-C449-AC82-BEEDC0462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9911" y="8248329"/>
            <a:ext cx="24299466" cy="17546649"/>
          </a:xfrm>
        </p:spPr>
        <p:txBody>
          <a:bodyPr anchor="b"/>
          <a:lstStyle>
            <a:lvl1pPr algn="ctr">
              <a:defRPr sz="1594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C62472-FDDD-B047-8A71-9CAEA717B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9911" y="26471644"/>
            <a:ext cx="24299466" cy="12168318"/>
          </a:xfrm>
        </p:spPr>
        <p:txBody>
          <a:bodyPr/>
          <a:lstStyle>
            <a:lvl1pPr marL="0" indent="0" algn="ctr">
              <a:buNone/>
              <a:defRPr sz="6378"/>
            </a:lvl1pPr>
            <a:lvl2pPr marL="1214963" indent="0" algn="ctr">
              <a:buNone/>
              <a:defRPr sz="5315"/>
            </a:lvl2pPr>
            <a:lvl3pPr marL="2429927" indent="0" algn="ctr">
              <a:buNone/>
              <a:defRPr sz="4783"/>
            </a:lvl3pPr>
            <a:lvl4pPr marL="3644890" indent="0" algn="ctr">
              <a:buNone/>
              <a:defRPr sz="4252"/>
            </a:lvl4pPr>
            <a:lvl5pPr marL="4859853" indent="0" algn="ctr">
              <a:buNone/>
              <a:defRPr sz="4252"/>
            </a:lvl5pPr>
            <a:lvl6pPr marL="6074816" indent="0" algn="ctr">
              <a:buNone/>
              <a:defRPr sz="4252"/>
            </a:lvl6pPr>
            <a:lvl7pPr marL="7289780" indent="0" algn="ctr">
              <a:buNone/>
              <a:defRPr sz="4252"/>
            </a:lvl7pPr>
            <a:lvl8pPr marL="8504743" indent="0" algn="ctr">
              <a:buNone/>
              <a:defRPr sz="4252"/>
            </a:lvl8pPr>
            <a:lvl9pPr marL="9719706" indent="0" algn="ctr">
              <a:buNone/>
              <a:defRPr sz="4252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A1FDC-1F65-274E-B038-C244D9724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E2CF5-0486-7844-BB16-3E936D140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CB337-8330-B14D-9BC4-484FF118E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510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68092-47FC-114E-B8B3-CABF38654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36476-6831-3047-A838-26F6D906E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BC32D-F712-EB43-9C9D-1CC802929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C4E2F-93AD-1D4F-9D78-751F02AE5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738BB-ACF4-7846-A876-0E14F8913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61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0BF3-DA63-134C-8070-090D727BF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0576" y="12564995"/>
            <a:ext cx="27944386" cy="20964976"/>
          </a:xfrm>
        </p:spPr>
        <p:txBody>
          <a:bodyPr anchor="b"/>
          <a:lstStyle>
            <a:lvl1pPr>
              <a:defRPr sz="1594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95E502-D36E-C14F-8C5A-461F4695A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10576" y="33728307"/>
            <a:ext cx="27944386" cy="11024985"/>
          </a:xfrm>
        </p:spPr>
        <p:txBody>
          <a:bodyPr/>
          <a:lstStyle>
            <a:lvl1pPr marL="0" indent="0">
              <a:buNone/>
              <a:defRPr sz="6378">
                <a:solidFill>
                  <a:schemeClr val="tx1">
                    <a:tint val="75000"/>
                  </a:schemeClr>
                </a:solidFill>
              </a:defRPr>
            </a:lvl1pPr>
            <a:lvl2pPr marL="1214963" indent="0">
              <a:buNone/>
              <a:defRPr sz="5315">
                <a:solidFill>
                  <a:schemeClr val="tx1">
                    <a:tint val="75000"/>
                  </a:schemeClr>
                </a:solidFill>
              </a:defRPr>
            </a:lvl2pPr>
            <a:lvl3pPr marL="2429927" indent="0">
              <a:buNone/>
              <a:defRPr sz="4783">
                <a:solidFill>
                  <a:schemeClr val="tx1">
                    <a:tint val="75000"/>
                  </a:schemeClr>
                </a:solidFill>
              </a:defRPr>
            </a:lvl3pPr>
            <a:lvl4pPr marL="3644890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4pPr>
            <a:lvl5pPr marL="4859853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5pPr>
            <a:lvl6pPr marL="6074816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6pPr>
            <a:lvl7pPr marL="7289780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7pPr>
            <a:lvl8pPr marL="8504743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8pPr>
            <a:lvl9pPr marL="9719706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C30FB-B58A-BF4A-AD56-E6410DC3B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DD80D-99B6-DB43-876A-56048633C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8A879-1BCA-9A42-9EAD-620EC153D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309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35DCB-8A21-B047-A5F6-E3E9EBF3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E61C9-1FAB-F747-AD8D-91D01A624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27451" y="13416653"/>
            <a:ext cx="13769697" cy="319783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25FA6E-8B5A-A345-90E6-39863706CE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402140" y="13416653"/>
            <a:ext cx="13769697" cy="319783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0257F-DF35-794F-874C-F26E6122D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E167F-666A-3040-AAA8-E82431BDA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376DB-363B-FD41-BD2B-AB606B93D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70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8682F-D3B1-9442-A0BC-125E8020A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671" y="2683334"/>
            <a:ext cx="27944386" cy="9741661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768FA-23A6-814F-9BC9-4F1B558BC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31672" y="12354992"/>
            <a:ext cx="13706416" cy="6054990"/>
          </a:xfrm>
        </p:spPr>
        <p:txBody>
          <a:bodyPr anchor="b"/>
          <a:lstStyle>
            <a:lvl1pPr marL="0" indent="0">
              <a:buNone/>
              <a:defRPr sz="6378" b="1"/>
            </a:lvl1pPr>
            <a:lvl2pPr marL="1214963" indent="0">
              <a:buNone/>
              <a:defRPr sz="5315" b="1"/>
            </a:lvl2pPr>
            <a:lvl3pPr marL="2429927" indent="0">
              <a:buNone/>
              <a:defRPr sz="4783" b="1"/>
            </a:lvl3pPr>
            <a:lvl4pPr marL="3644890" indent="0">
              <a:buNone/>
              <a:defRPr sz="4252" b="1"/>
            </a:lvl4pPr>
            <a:lvl5pPr marL="4859853" indent="0">
              <a:buNone/>
              <a:defRPr sz="4252" b="1"/>
            </a:lvl5pPr>
            <a:lvl6pPr marL="6074816" indent="0">
              <a:buNone/>
              <a:defRPr sz="4252" b="1"/>
            </a:lvl6pPr>
            <a:lvl7pPr marL="7289780" indent="0">
              <a:buNone/>
              <a:defRPr sz="4252" b="1"/>
            </a:lvl7pPr>
            <a:lvl8pPr marL="8504743" indent="0">
              <a:buNone/>
              <a:defRPr sz="4252" b="1"/>
            </a:lvl8pPr>
            <a:lvl9pPr marL="9719706" indent="0">
              <a:buNone/>
              <a:defRPr sz="425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1BCF8-1363-6647-90D3-7A33D723A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31672" y="18409982"/>
            <a:ext cx="13706416" cy="270783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E75269-4F3B-E746-9B19-3FD4869A7E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6402140" y="12354992"/>
            <a:ext cx="13773917" cy="6054990"/>
          </a:xfrm>
        </p:spPr>
        <p:txBody>
          <a:bodyPr anchor="b"/>
          <a:lstStyle>
            <a:lvl1pPr marL="0" indent="0">
              <a:buNone/>
              <a:defRPr sz="6378" b="1"/>
            </a:lvl1pPr>
            <a:lvl2pPr marL="1214963" indent="0">
              <a:buNone/>
              <a:defRPr sz="5315" b="1"/>
            </a:lvl2pPr>
            <a:lvl3pPr marL="2429927" indent="0">
              <a:buNone/>
              <a:defRPr sz="4783" b="1"/>
            </a:lvl3pPr>
            <a:lvl4pPr marL="3644890" indent="0">
              <a:buNone/>
              <a:defRPr sz="4252" b="1"/>
            </a:lvl4pPr>
            <a:lvl5pPr marL="4859853" indent="0">
              <a:buNone/>
              <a:defRPr sz="4252" b="1"/>
            </a:lvl5pPr>
            <a:lvl6pPr marL="6074816" indent="0">
              <a:buNone/>
              <a:defRPr sz="4252" b="1"/>
            </a:lvl6pPr>
            <a:lvl7pPr marL="7289780" indent="0">
              <a:buNone/>
              <a:defRPr sz="4252" b="1"/>
            </a:lvl7pPr>
            <a:lvl8pPr marL="8504743" indent="0">
              <a:buNone/>
              <a:defRPr sz="4252" b="1"/>
            </a:lvl8pPr>
            <a:lvl9pPr marL="9719706" indent="0">
              <a:buNone/>
              <a:defRPr sz="425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58E18D-886E-3241-9165-43C8C9120C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6402140" y="18409982"/>
            <a:ext cx="13773917" cy="270783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B94BCD-B05F-264D-9718-14B444248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BCB1C8-500D-8544-9A67-2FAC6357E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FA1625-E408-274B-9A57-5765E7AB6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1131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A21F0-924E-D441-BCB8-40658005F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89C615-7526-EF42-8D95-2EDEC70A9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1E6A44-7014-5B4B-92DC-9BB90FA61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5ADD3B-DF60-C540-BF22-59468DBDD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79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2A5E32-76CC-E645-AA99-AEA5950BE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A1522F-132E-144A-A87D-60BC2A6B1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9E4288-6607-CB4F-99AF-D30D63D54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7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284B-082B-A945-AD30-66F1CC663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672" y="3359997"/>
            <a:ext cx="10449613" cy="11759988"/>
          </a:xfrm>
        </p:spPr>
        <p:txBody>
          <a:bodyPr anchor="b"/>
          <a:lstStyle>
            <a:lvl1pPr>
              <a:defRPr sz="850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EE7F-5BED-DB4C-95A2-A11B28933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73917" y="7256663"/>
            <a:ext cx="16402140" cy="35816631"/>
          </a:xfrm>
        </p:spPr>
        <p:txBody>
          <a:bodyPr/>
          <a:lstStyle>
            <a:lvl1pPr>
              <a:defRPr sz="8504"/>
            </a:lvl1pPr>
            <a:lvl2pPr>
              <a:defRPr sz="7441"/>
            </a:lvl2pPr>
            <a:lvl3pPr>
              <a:defRPr sz="6378"/>
            </a:lvl3pPr>
            <a:lvl4pPr>
              <a:defRPr sz="5315"/>
            </a:lvl4pPr>
            <a:lvl5pPr>
              <a:defRPr sz="5315"/>
            </a:lvl5pPr>
            <a:lvl6pPr>
              <a:defRPr sz="5315"/>
            </a:lvl6pPr>
            <a:lvl7pPr>
              <a:defRPr sz="5315"/>
            </a:lvl7pPr>
            <a:lvl8pPr>
              <a:defRPr sz="5315"/>
            </a:lvl8pPr>
            <a:lvl9pPr>
              <a:defRPr sz="531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7B328-D64A-644D-80D0-2FF52D1CCA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31672" y="15119985"/>
            <a:ext cx="10449613" cy="28011643"/>
          </a:xfrm>
        </p:spPr>
        <p:txBody>
          <a:bodyPr/>
          <a:lstStyle>
            <a:lvl1pPr marL="0" indent="0">
              <a:buNone/>
              <a:defRPr sz="4252"/>
            </a:lvl1pPr>
            <a:lvl2pPr marL="1214963" indent="0">
              <a:buNone/>
              <a:defRPr sz="3720"/>
            </a:lvl2pPr>
            <a:lvl3pPr marL="2429927" indent="0">
              <a:buNone/>
              <a:defRPr sz="3189"/>
            </a:lvl3pPr>
            <a:lvl4pPr marL="3644890" indent="0">
              <a:buNone/>
              <a:defRPr sz="2657"/>
            </a:lvl4pPr>
            <a:lvl5pPr marL="4859853" indent="0">
              <a:buNone/>
              <a:defRPr sz="2657"/>
            </a:lvl5pPr>
            <a:lvl6pPr marL="6074816" indent="0">
              <a:buNone/>
              <a:defRPr sz="2657"/>
            </a:lvl6pPr>
            <a:lvl7pPr marL="7289780" indent="0">
              <a:buNone/>
              <a:defRPr sz="2657"/>
            </a:lvl7pPr>
            <a:lvl8pPr marL="8504743" indent="0">
              <a:buNone/>
              <a:defRPr sz="2657"/>
            </a:lvl8pPr>
            <a:lvl9pPr marL="9719706" indent="0">
              <a:buNone/>
              <a:defRPr sz="26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FE00EE-0872-CB45-94E0-04C0B6D96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608C3-7EA3-3447-AB3D-FC572E3B1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3BFBB8-9E09-C74C-9C53-4B327155F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1748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91B09-2A64-F448-A19D-87AA63A62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672" y="3359997"/>
            <a:ext cx="10449613" cy="11759988"/>
          </a:xfrm>
        </p:spPr>
        <p:txBody>
          <a:bodyPr anchor="b"/>
          <a:lstStyle>
            <a:lvl1pPr>
              <a:defRPr sz="850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4DA101-F44B-8D4E-A65E-207D751430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3773917" y="7256663"/>
            <a:ext cx="16402140" cy="35816631"/>
          </a:xfrm>
        </p:spPr>
        <p:txBody>
          <a:bodyPr/>
          <a:lstStyle>
            <a:lvl1pPr marL="0" indent="0">
              <a:buNone/>
              <a:defRPr sz="8504"/>
            </a:lvl1pPr>
            <a:lvl2pPr marL="1214963" indent="0">
              <a:buNone/>
              <a:defRPr sz="7441"/>
            </a:lvl2pPr>
            <a:lvl3pPr marL="2429927" indent="0">
              <a:buNone/>
              <a:defRPr sz="6378"/>
            </a:lvl3pPr>
            <a:lvl4pPr marL="3644890" indent="0">
              <a:buNone/>
              <a:defRPr sz="5315"/>
            </a:lvl4pPr>
            <a:lvl5pPr marL="4859853" indent="0">
              <a:buNone/>
              <a:defRPr sz="5315"/>
            </a:lvl5pPr>
            <a:lvl6pPr marL="6074816" indent="0">
              <a:buNone/>
              <a:defRPr sz="5315"/>
            </a:lvl6pPr>
            <a:lvl7pPr marL="7289780" indent="0">
              <a:buNone/>
              <a:defRPr sz="5315"/>
            </a:lvl7pPr>
            <a:lvl8pPr marL="8504743" indent="0">
              <a:buNone/>
              <a:defRPr sz="5315"/>
            </a:lvl8pPr>
            <a:lvl9pPr marL="9719706" indent="0">
              <a:buNone/>
              <a:defRPr sz="531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C32CED-14DE-A646-8B86-6924C57E6C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31672" y="15119985"/>
            <a:ext cx="10449613" cy="28011643"/>
          </a:xfrm>
        </p:spPr>
        <p:txBody>
          <a:bodyPr/>
          <a:lstStyle>
            <a:lvl1pPr marL="0" indent="0">
              <a:buNone/>
              <a:defRPr sz="4252"/>
            </a:lvl1pPr>
            <a:lvl2pPr marL="1214963" indent="0">
              <a:buNone/>
              <a:defRPr sz="3720"/>
            </a:lvl2pPr>
            <a:lvl3pPr marL="2429927" indent="0">
              <a:buNone/>
              <a:defRPr sz="3189"/>
            </a:lvl3pPr>
            <a:lvl4pPr marL="3644890" indent="0">
              <a:buNone/>
              <a:defRPr sz="2657"/>
            </a:lvl4pPr>
            <a:lvl5pPr marL="4859853" indent="0">
              <a:buNone/>
              <a:defRPr sz="2657"/>
            </a:lvl5pPr>
            <a:lvl6pPr marL="6074816" indent="0">
              <a:buNone/>
              <a:defRPr sz="2657"/>
            </a:lvl6pPr>
            <a:lvl7pPr marL="7289780" indent="0">
              <a:buNone/>
              <a:defRPr sz="2657"/>
            </a:lvl7pPr>
            <a:lvl8pPr marL="8504743" indent="0">
              <a:buNone/>
              <a:defRPr sz="2657"/>
            </a:lvl8pPr>
            <a:lvl9pPr marL="9719706" indent="0">
              <a:buNone/>
              <a:defRPr sz="26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0402F6-513B-544C-A507-5AED7A1BA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BB916-6676-B146-8A85-94A0E8C05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8B415-9FBD-B64A-872F-AB8B8073C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22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E86B1-A993-1D4B-8D6D-494A0E930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4E4705-E7F5-464C-A149-56DF6F0E37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D58DC-F842-094F-9913-7CEB31F8E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9DBCF3-30DC-364E-8514-BE2200374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9F2AC-9ECB-9E4E-9C4E-75F4210A0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734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7A5811-27BF-7845-9E3F-1749EE1C2B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23185741" y="2683331"/>
            <a:ext cx="6986096" cy="4271162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5A0DB2-DE17-614B-8E1F-00C43DF5D7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227451" y="2683331"/>
            <a:ext cx="20553298" cy="4271162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2ECCE-046C-4D48-8EC4-BABC00682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3C1FF-927C-8947-AE3C-F531655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ED18B-F85F-3F44-8276-37C04624D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10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F9548F-1E88-0D4C-AC85-14099B69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451" y="2683334"/>
            <a:ext cx="27944386" cy="97416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1B74D7-4A56-3543-B0A5-D7FA99B2E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27451" y="13416653"/>
            <a:ext cx="27944386" cy="319783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B93B7-326B-B443-908C-C41DD84E4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227451" y="46713291"/>
            <a:ext cx="7289840" cy="26833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1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9F435-6952-DD41-922D-A5D4F71810C5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9461B-58D5-F646-A1FD-EDD395BFF4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732264" y="46713291"/>
            <a:ext cx="10934760" cy="26833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1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CF266-7E08-8040-B794-46650E1EC9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2881997" y="46713291"/>
            <a:ext cx="7289840" cy="26833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1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66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p:txStyles>
    <p:titleStyle>
      <a:lvl1pPr algn="l" defTabSz="2429927" rtl="0" eaLnBrk="1" latinLnBrk="0" hangingPunct="1">
        <a:lnSpc>
          <a:spcPct val="90000"/>
        </a:lnSpc>
        <a:spcBef>
          <a:spcPct val="0"/>
        </a:spcBef>
        <a:buNone/>
        <a:defRPr sz="1169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07482" indent="-607482" algn="l" defTabSz="2429927" rtl="0" eaLnBrk="1" latinLnBrk="0" hangingPunct="1">
        <a:lnSpc>
          <a:spcPct val="90000"/>
        </a:lnSpc>
        <a:spcBef>
          <a:spcPts val="2657"/>
        </a:spcBef>
        <a:buFont typeface="Arial" panose="020B0604020202020204" pitchFamily="34" charset="0"/>
        <a:buChar char="•"/>
        <a:defRPr sz="7441" kern="1200">
          <a:solidFill>
            <a:schemeClr val="tx1"/>
          </a:solidFill>
          <a:latin typeface="+mn-lt"/>
          <a:ea typeface="+mn-ea"/>
          <a:cs typeface="+mn-cs"/>
        </a:defRPr>
      </a:lvl1pPr>
      <a:lvl2pPr marL="1822445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6378" kern="1200">
          <a:solidFill>
            <a:schemeClr val="tx1"/>
          </a:solidFill>
          <a:latin typeface="+mn-lt"/>
          <a:ea typeface="+mn-ea"/>
          <a:cs typeface="+mn-cs"/>
        </a:defRPr>
      </a:lvl2pPr>
      <a:lvl3pPr marL="3037408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5315" kern="1200">
          <a:solidFill>
            <a:schemeClr val="tx1"/>
          </a:solidFill>
          <a:latin typeface="+mn-lt"/>
          <a:ea typeface="+mn-ea"/>
          <a:cs typeface="+mn-cs"/>
        </a:defRPr>
      </a:lvl3pPr>
      <a:lvl4pPr marL="4252371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4pPr>
      <a:lvl5pPr marL="5467335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5pPr>
      <a:lvl6pPr marL="6682298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6pPr>
      <a:lvl7pPr marL="7897261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7pPr>
      <a:lvl8pPr marL="9112225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8pPr>
      <a:lvl9pPr marL="10327188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1pPr>
      <a:lvl2pPr marL="1214963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2pPr>
      <a:lvl3pPr marL="2429927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3pPr>
      <a:lvl4pPr marL="3644890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4pPr>
      <a:lvl5pPr marL="4859853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5pPr>
      <a:lvl6pPr marL="6074816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6pPr>
      <a:lvl7pPr marL="7289780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7pPr>
      <a:lvl8pPr marL="8504743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8pPr>
      <a:lvl9pPr marL="9719706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tiff"/><Relationship Id="rId7" Type="http://schemas.openxmlformats.org/officeDocument/2006/relationships/image" Target="../media/image6.pn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7C4A01-5EB1-6544-8066-E1ECDDF319A9}"/>
              </a:ext>
            </a:extLst>
          </p:cNvPr>
          <p:cNvSpPr/>
          <p:nvPr/>
        </p:nvSpPr>
        <p:spPr>
          <a:xfrm>
            <a:off x="0" y="-7820"/>
            <a:ext cx="32399288" cy="7737311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8500" b="1" dirty="0">
                <a:solidFill>
                  <a:schemeClr val="bg1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Parent’s views of outdoor learning in the Foundation Phase.</a:t>
            </a:r>
          </a:p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CDC667-CBB1-C04B-B8C9-59AAB4FA0077}"/>
              </a:ext>
            </a:extLst>
          </p:cNvPr>
          <p:cNvSpPr/>
          <p:nvPr/>
        </p:nvSpPr>
        <p:spPr>
          <a:xfrm>
            <a:off x="1111963" y="35516804"/>
            <a:ext cx="14400000" cy="10812796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purpose of this study </a:t>
            </a: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was to explore the knowledge that parents have of the role of outdoor learning, in the Foundation Phase, in Wales. 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aim of this research was to inform school-based practice, add evidence to the school development plan and to find out where there are gaps in parent’s knowledge of the role of the outdoors.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research also aimed to add to the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body of research, exploring parent’s 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of outdoor learning as there 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was a gap in the literature.</a:t>
            </a: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8B8EB3-A499-2643-A560-37B3CF9B8BE6}"/>
              </a:ext>
            </a:extLst>
          </p:cNvPr>
          <p:cNvSpPr/>
          <p:nvPr/>
        </p:nvSpPr>
        <p:spPr>
          <a:xfrm>
            <a:off x="17008212" y="10709107"/>
            <a:ext cx="14400000" cy="13566332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research adopted a quantitative approach to align with a positivist methodology. It featured a questionnaire with a mix of open-ended questions, closed questions and </a:t>
            </a:r>
            <a:r>
              <a:rPr lang="en-US" sz="4000" dirty="0" err="1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likeart</a:t>
            </a: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scale questions to find out parent’s views of outdoor learning in the Foundation Phase.</a:t>
            </a:r>
          </a:p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endParaRPr lang="en-US" sz="4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Settings and participants</a:t>
            </a: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91 parents of Foundation Phase children responded to the questionnaire.</a:t>
            </a: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research was carried out in a primary school in South Wales.</a:t>
            </a: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endParaRPr lang="en-US" sz="4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 collection</a:t>
            </a: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questionnaire was sent out via the school’s communication app. </a:t>
            </a: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names or participant data were </a:t>
            </a:r>
          </a:p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collected.</a:t>
            </a: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 questions were asked with 2 of these</a:t>
            </a:r>
          </a:p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r>
              <a:rPr lang="en-US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being open-ended.</a:t>
            </a: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endParaRPr lang="en-US" sz="4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endParaRPr lang="en-US" sz="4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 algn="just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endParaRPr lang="en-US" sz="4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46EF74-3F89-6847-B065-6A7C59C6B548}"/>
              </a:ext>
            </a:extLst>
          </p:cNvPr>
          <p:cNvSpPr/>
          <p:nvPr/>
        </p:nvSpPr>
        <p:spPr>
          <a:xfrm>
            <a:off x="17095659" y="26517407"/>
            <a:ext cx="14400000" cy="19812193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A significant amount of parent’s felt that children should learn both indoors and outdoors when children are in school (fig.1).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40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40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40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                                                           The majority of parent’s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                                                           answers to the open-ended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                                                           questions showed that they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                                                           were aware of many of the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                                                           benefits of outdoor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                                                           learning (Fig. 2).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40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61% of parents reported that they do not want their child 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</a:rPr>
              <a:t>learning outside if it is raining or cold. See figure 3. for direct quotes.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414C73-5585-3041-A9F4-316B71FB4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9011" y="47221280"/>
            <a:ext cx="6259201" cy="23774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73F242-3F04-474E-BE45-B45927AA4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583" y="47221280"/>
            <a:ext cx="5784741" cy="2376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0EC3B0-AF48-FF48-B2AD-2E102185B5DB}"/>
              </a:ext>
            </a:extLst>
          </p:cNvPr>
          <p:cNvSpPr txBox="1"/>
          <p:nvPr/>
        </p:nvSpPr>
        <p:spPr>
          <a:xfrm>
            <a:off x="938147" y="9138358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600" b="1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Background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27CE99C-5649-7C4D-B9E2-89453609D92E}"/>
              </a:ext>
            </a:extLst>
          </p:cNvPr>
          <p:cNvSpPr txBox="1"/>
          <p:nvPr/>
        </p:nvSpPr>
        <p:spPr>
          <a:xfrm>
            <a:off x="17061143" y="9170461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600" b="1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Methods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CFE0E9-80E1-1143-8800-2B42638033CA}"/>
              </a:ext>
            </a:extLst>
          </p:cNvPr>
          <p:cNvSpPr txBox="1"/>
          <p:nvPr/>
        </p:nvSpPr>
        <p:spPr>
          <a:xfrm>
            <a:off x="938147" y="33896063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600" b="1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Aims and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74BFB1-58F1-1C4F-934A-340C4C7C9C70}"/>
              </a:ext>
            </a:extLst>
          </p:cNvPr>
          <p:cNvSpPr txBox="1"/>
          <p:nvPr/>
        </p:nvSpPr>
        <p:spPr>
          <a:xfrm>
            <a:off x="16946864" y="25044512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Results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FD0652C-627B-EC41-A550-C01907085912}"/>
              </a:ext>
            </a:extLst>
          </p:cNvPr>
          <p:cNvSpPr/>
          <p:nvPr/>
        </p:nvSpPr>
        <p:spPr>
          <a:xfrm>
            <a:off x="991076" y="10750507"/>
            <a:ext cx="14400000" cy="22026224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Foundation Phase is a play-based curriculum for learners aged 3-7, in Wales which focuses on the child with a holistic view.</a:t>
            </a:r>
          </a:p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of the key compo</a:t>
            </a: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nents of the Foundation Phase is the use of the outdoors (Maynard, Waters and Clement, 2013).</a:t>
            </a:r>
          </a:p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Outdoor learning is an important part of children’s development (Pellegrini, Dupuis and Smith, 2007).</a:t>
            </a:r>
          </a:p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Wells (2000) found that when children use the outdoors daily, especially in natural settings, this has a positive impact on children’s ability to focus and to develop their cognitive abilities.</a:t>
            </a:r>
          </a:p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suggests teacher’s knowledge of the role of the outdoors is good (Prince, 2020) but there is a lack of knowledge held by parents.</a:t>
            </a:r>
          </a:p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Vandermaas</a:t>
            </a:r>
            <a:r>
              <a:rPr lang="en-GB" sz="4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-Pe</a:t>
            </a: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eler et al. (2019) suggested that more research into play and outdoor experiences is needed, including exploration of parent’s views and beliefs.</a:t>
            </a:r>
          </a:p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their research, they found that parents valued the role of the outdoors but did not allow sufficient opportunities for their children to explore this.</a:t>
            </a:r>
          </a:p>
          <a:p>
            <a:pPr marL="571500" indent="-57150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Previous research (Jayasuriya </a:t>
            </a:r>
            <a:r>
              <a:rPr lang="en-GB" sz="4000" i="1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GB" sz="4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2016) used a questionnaire to explore parent’s perceptions on outdoor play and found that parents were unaware of how much time their child spent outdoors.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8E60F69-3C47-4D49-BEC1-41C9A4B12A58}"/>
              </a:ext>
            </a:extLst>
          </p:cNvPr>
          <p:cNvSpPr txBox="1"/>
          <p:nvPr/>
        </p:nvSpPr>
        <p:spPr>
          <a:xfrm>
            <a:off x="3984171" y="15577457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01CB6AD-D611-476C-AC5E-4F9C27F10C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96485" y="28395500"/>
            <a:ext cx="7867650" cy="2435850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F4C201CC-8F9B-457F-9E47-21CC6D62571F}"/>
              </a:ext>
            </a:extLst>
          </p:cNvPr>
          <p:cNvGrpSpPr/>
          <p:nvPr/>
        </p:nvGrpSpPr>
        <p:grpSpPr>
          <a:xfrm>
            <a:off x="17269475" y="31103195"/>
            <a:ext cx="7189061" cy="5962650"/>
            <a:chOff x="18686765" y="29204149"/>
            <a:chExt cx="6753225" cy="5962650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17CE754D-DADD-4D27-A618-20A8683AA72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8686765" y="29204149"/>
              <a:ext cx="6753225" cy="5962650"/>
            </a:xfrm>
            <a:prstGeom prst="rect">
              <a:avLst/>
            </a:prstGeom>
          </p:spPr>
        </p:pic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18BFA2BD-82FA-4C8C-9FD6-654CE3BD9418}"/>
                </a:ext>
              </a:extLst>
            </p:cNvPr>
            <p:cNvGrpSpPr/>
            <p:nvPr/>
          </p:nvGrpSpPr>
          <p:grpSpPr>
            <a:xfrm>
              <a:off x="23041199" y="29266768"/>
              <a:ext cx="2366408" cy="364364"/>
              <a:chOff x="23041199" y="29266768"/>
              <a:chExt cx="2366408" cy="364364"/>
            </a:xfrm>
          </p:grpSpPr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72C0B56C-AE04-421E-A188-3499A3C27764}"/>
                  </a:ext>
                </a:extLst>
              </p:cNvPr>
              <p:cNvSpPr txBox="1"/>
              <p:nvPr/>
            </p:nvSpPr>
            <p:spPr>
              <a:xfrm>
                <a:off x="23041199" y="29266768"/>
                <a:ext cx="1167013" cy="348290"/>
              </a:xfrm>
              <a:prstGeom prst="round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Main themes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24E05A03-8249-47E0-8FFE-C9D6A1F65B45}"/>
                  </a:ext>
                </a:extLst>
              </p:cNvPr>
              <p:cNvSpPr txBox="1"/>
              <p:nvPr/>
            </p:nvSpPr>
            <p:spPr>
              <a:xfrm>
                <a:off x="24240594" y="29282842"/>
                <a:ext cx="1167013" cy="348290"/>
              </a:xfrm>
              <a:prstGeom prst="roundRect">
                <a:avLst/>
              </a:prstGeom>
              <a:solidFill>
                <a:srgbClr val="92D05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Raw data</a:t>
                </a:r>
              </a:p>
            </p:txBody>
          </p:sp>
        </p:grpSp>
      </p:grpSp>
      <p:pic>
        <p:nvPicPr>
          <p:cNvPr id="21" name="Picture 20" descr="A child standing in front of a playground&#10;&#10;Description automatically generated">
            <a:extLst>
              <a:ext uri="{FF2B5EF4-FFF2-40B4-BE49-F238E27FC236}">
                <a16:creationId xmlns:a16="http://schemas.microsoft.com/office/drawing/2014/main" id="{F21510CD-C139-4E01-B9F3-CB12CFF302A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861" r="7861"/>
          <a:stretch/>
        </p:blipFill>
        <p:spPr>
          <a:xfrm>
            <a:off x="10654383" y="41966091"/>
            <a:ext cx="4380752" cy="38984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883956-54E8-4079-A0A4-B4B338BABF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63077" y="20844673"/>
            <a:ext cx="4001058" cy="29289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205DDF5-891C-47C4-81DC-767EB3726B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765108" y="44223745"/>
            <a:ext cx="11643104" cy="193341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3ACCAAC-9214-44F6-8AB5-01C561D6529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171213" y="41822070"/>
            <a:ext cx="9953532" cy="205845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0E1066F-F813-4110-BFDC-D556E718F5A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147979" y="40552689"/>
            <a:ext cx="8271645" cy="103777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B2EAFBD-53C3-499B-863A-E4C20CBFE48A}"/>
              </a:ext>
            </a:extLst>
          </p:cNvPr>
          <p:cNvSpPr txBox="1"/>
          <p:nvPr/>
        </p:nvSpPr>
        <p:spPr>
          <a:xfrm>
            <a:off x="23398276" y="30501253"/>
            <a:ext cx="2885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Fig. 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A07616C-BA4E-48B0-BF1B-D651260155EF}"/>
              </a:ext>
            </a:extLst>
          </p:cNvPr>
          <p:cNvSpPr txBox="1"/>
          <p:nvPr/>
        </p:nvSpPr>
        <p:spPr>
          <a:xfrm>
            <a:off x="17309658" y="31103195"/>
            <a:ext cx="2885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Fig. 2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323B991-448E-48D8-BFFB-544B6A95DB05}"/>
              </a:ext>
            </a:extLst>
          </p:cNvPr>
          <p:cNvSpPr txBox="1"/>
          <p:nvPr/>
        </p:nvSpPr>
        <p:spPr>
          <a:xfrm>
            <a:off x="17216546" y="40738536"/>
            <a:ext cx="2885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Fig. 3</a:t>
            </a:r>
          </a:p>
        </p:txBody>
      </p:sp>
    </p:spTree>
    <p:extLst>
      <p:ext uri="{BB962C8B-B14F-4D97-AF65-F5344CB8AC3E}">
        <p14:creationId xmlns:p14="http://schemas.microsoft.com/office/powerpoint/2010/main" val="1415605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B7BE4-25AB-4DA8-9D14-9CD0891EA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451" y="2683335"/>
            <a:ext cx="27944386" cy="2321658"/>
          </a:xfrm>
        </p:spPr>
        <p:txBody>
          <a:bodyPr>
            <a:normAutofit/>
          </a:bodyPr>
          <a:lstStyle/>
          <a:p>
            <a:r>
              <a:rPr lang="en-GB" sz="8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2270A-7E4D-4116-A7A3-2FB2AACD1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7451" y="5198015"/>
            <a:ext cx="27944386" cy="3197830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Jayasuriya, A., M. Williams, T. Edwards, and P. Tandon. (2016) “Parents’ Perceptions of Preschool Activities: Exploring Outdoor Play”,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Early Education and Development, 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27(2), pp. 1004–1017.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Maynard, T., Waters, J. and Clement, J. (2013) ‘Child-initiated learning, the outdoor environment and the ‘underachieving’ child’,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Early Years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33(3), pp. 212-225.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Pellegrini, A.D, Dupuis, D., and Smith, P.K. (2007) ‘Play in evolution and development’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Developmental Review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27(2), pp. 261-276.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Prince, H.E. (2020) ‘The sustained value teachers place on outdoor learning’.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3-13, 48(5), pp. 597-610.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  <a:tabLst>
                <a:tab pos="367284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Wells, N. (2000) ‘At home with nature: Effects of “greenness” on children's cognitive functioning’,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 and Behaviour,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32(6), pp. 775–795.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Vandermaas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-Peeler, M., Dean, C., Biehl, M.S. and Mellman, A. (2019) ‘Parents' beliefs about young children's play and nature experiences in Danish and US contexts’,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adventure education and outdoor learning,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19(1), pp. 43-55.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168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12178</TotalTime>
  <Words>761</Words>
  <Application>Microsoft Office PowerPoint</Application>
  <PresentationFormat>Custom</PresentationFormat>
  <Paragraphs>59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Arial Black</vt:lpstr>
      <vt:lpstr>Book Antiqua</vt:lpstr>
      <vt:lpstr>Calibri</vt:lpstr>
      <vt:lpstr>Calibri Light</vt:lpstr>
      <vt:lpstr>Times New Roman</vt:lpstr>
      <vt:lpstr>Wingdings</vt:lpstr>
      <vt:lpstr>Office Theme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Amanda John (0501153)</dc:creator>
  <cp:lastModifiedBy>Rachel Hellier</cp:lastModifiedBy>
  <cp:revision>10</cp:revision>
  <dcterms:created xsi:type="dcterms:W3CDTF">2019-08-12T12:30:05Z</dcterms:created>
  <dcterms:modified xsi:type="dcterms:W3CDTF">2021-05-13T19:14:20Z</dcterms:modified>
</cp:coreProperties>
</file>