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7" r:id="rId1"/>
  </p:sldMasterIdLst>
  <p:notesMasterIdLst>
    <p:notesMasterId r:id="rId13"/>
  </p:notesMasterIdLst>
  <p:handoutMasterIdLst>
    <p:handoutMasterId r:id="rId14"/>
  </p:handoutMasterIdLst>
  <p:sldIdLst>
    <p:sldId id="277" r:id="rId2"/>
    <p:sldId id="302" r:id="rId3"/>
    <p:sldId id="313" r:id="rId4"/>
    <p:sldId id="314" r:id="rId5"/>
    <p:sldId id="306" r:id="rId6"/>
    <p:sldId id="312" r:id="rId7"/>
    <p:sldId id="315" r:id="rId8"/>
    <p:sldId id="307" r:id="rId9"/>
    <p:sldId id="305" r:id="rId10"/>
    <p:sldId id="311" r:id="rId11"/>
    <p:sldId id="309" r:id="rId12"/>
  </p:sldIdLst>
  <p:sldSz cx="9144000" cy="6858000" type="screen4x3"/>
  <p:notesSz cx="6669088" cy="9753600"/>
  <p:defaultTextStyle>
    <a:defPPr>
      <a:defRPr lang="en-US"/>
    </a:defPPr>
    <a:lvl1pPr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1pPr>
    <a:lvl2pPr marL="4572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2pPr>
    <a:lvl3pPr marL="9144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3pPr>
    <a:lvl4pPr marL="13716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4pPr>
    <a:lvl5pPr marL="18288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>
        <p15:guide id="1" orient="horz" pos="3072">
          <p15:clr>
            <a:srgbClr val="A4A3A4"/>
          </p15:clr>
        </p15:guide>
        <p15:guide id="2" pos="2101">
          <p15:clr>
            <a:srgbClr val="A4A3A4"/>
          </p15:clr>
        </p15:guide>
      </p15:notes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011893"/>
    <a:srgbClr val="0096FF"/>
    <a:srgbClr val="C0C0C0"/>
    <a:srgbClr val="5F5F5F"/>
    <a:srgbClr val="80808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5940675A-B579-460E-94D1-54222C63F5DA}" styleName="No Style, Table Grid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  <a:tblStyle styleId="{616DA210-FB5B-4158-B5E0-FEB733F419BA}" styleName="Light Style 3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tx1">
              <a:alpha val="20000"/>
            </a:schemeClr>
          </a:solidFill>
        </a:fill>
      </a:tcStyle>
    </a:band1H>
    <a:band1V>
      <a:tcStyle>
        <a:tcBdr/>
        <a:fill>
          <a:solidFill>
            <a:schemeClr val="tx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tx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25400" cmpd="sng">
              <a:solidFill>
                <a:schemeClr val="tx1"/>
              </a:solidFill>
            </a:ln>
          </a:bottom>
        </a:tcBdr>
        <a:fill>
          <a:noFill/>
        </a:fill>
      </a:tcStyle>
    </a:firstRow>
  </a:tblStyle>
  <a:tblStyle styleId="{9D7B26C5-4107-4FEC-AEDC-1716B250A1EF}" styleName="Light Style 1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tx1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tx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tx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tx1"/>
              </a:solidFill>
            </a:ln>
          </a:bottom>
        </a:tcBdr>
        <a:fill>
          <a:noFill/>
        </a:fill>
      </a:tcStyle>
    </a:firstRow>
  </a:tblStyle>
  <a:tblStyle styleId="{3B4B98B0-60AC-42C2-AFA5-B58CD77FA1E5}" styleName="Light Style 1 - Accent 1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1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accent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accent1"/>
              </a:solidFill>
            </a:ln>
          </a:bottom>
        </a:tcBdr>
        <a:fill>
          <a:noFill/>
        </a:fill>
      </a:tcStyle>
    </a:firstRow>
  </a:tblStyle>
  <a:tblStyle styleId="{327F97BB-C833-4FB7-BDE5-3F7075034690}" styleName="Themed Style 2 - Accent 5">
    <a:tblBg>
      <a:fillRef idx="3">
        <a:schemeClr val="accent5"/>
      </a:fillRef>
      <a:effectRef idx="3">
        <a:schemeClr val="accent5"/>
      </a:effectRef>
    </a:tblBg>
    <a:wholeTbl>
      <a:tcTxStyle>
        <a:fontRef idx="minor">
          <a:scrgbClr r="0" g="0" b="0"/>
        </a:fontRef>
        <a:schemeClr val="lt1"/>
      </a:tcTxStyle>
      <a:tcStyle>
        <a:tcBdr>
          <a:left>
            <a:lnRef idx="1">
              <a:schemeClr val="accent5">
                <a:tint val="50000"/>
              </a:schemeClr>
            </a:lnRef>
          </a:left>
          <a:right>
            <a:lnRef idx="1">
              <a:schemeClr val="accent5">
                <a:tint val="50000"/>
              </a:schemeClr>
            </a:lnRef>
          </a:right>
          <a:top>
            <a:lnRef idx="1">
              <a:schemeClr val="accent5">
                <a:tint val="50000"/>
              </a:schemeClr>
            </a:lnRef>
          </a:top>
          <a:bottom>
            <a:lnRef idx="1">
              <a:schemeClr val="accent5">
                <a:tint val="50000"/>
              </a:schemeClr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lt1">
              <a:alpha val="20000"/>
            </a:schemeClr>
          </a:solidFill>
        </a:fill>
      </a:tcStyle>
    </a:band1H>
    <a:band1V>
      <a:tcStyle>
        <a:tcBdr/>
        <a:fill>
          <a:solidFill>
            <a:schemeClr val="lt1">
              <a:alpha val="20000"/>
            </a:schemeClr>
          </a:solidFill>
        </a:fill>
      </a:tcStyle>
    </a:band1V>
    <a:lastCol>
      <a:tcTxStyle b="on"/>
      <a:tcStyle>
        <a:tcBdr>
          <a:left>
            <a:lnRef idx="2">
              <a:schemeClr val="lt1"/>
            </a:lnRef>
          </a:left>
        </a:tcBdr>
      </a:tcStyle>
    </a:lastCol>
    <a:firstCol>
      <a:tcTxStyle b="on"/>
      <a:tcStyle>
        <a:tcBdr>
          <a:right>
            <a:lnRef idx="2">
              <a:schemeClr val="lt1"/>
            </a:lnRef>
          </a:right>
        </a:tcBdr>
      </a:tcStyle>
    </a:firstCol>
    <a:lastRow>
      <a:tcTxStyle b="on"/>
      <a:tcStyle>
        <a:tcBdr>
          <a:top>
            <a:lnRef idx="2">
              <a:schemeClr val="lt1"/>
            </a:lnRef>
          </a:top>
        </a:tcBdr>
        <a:fill>
          <a:noFill/>
        </a:fill>
      </a:tcStyle>
    </a:lastRow>
    <a:seCell>
      <a:tcStyle>
        <a:tcBdr>
          <a:left>
            <a:ln>
              <a:noFill/>
            </a:ln>
          </a:left>
          <a:top>
            <a:ln>
              <a:noFill/>
            </a:ln>
          </a:top>
        </a:tcBdr>
      </a:tcStyle>
    </a:seCell>
    <a:swCell>
      <a:tcStyle>
        <a:tcBdr>
          <a:right>
            <a:ln>
              <a:noFill/>
            </a:ln>
          </a:right>
          <a:top>
            <a:ln>
              <a:noFill/>
            </a:ln>
          </a:top>
        </a:tcBdr>
      </a:tcStyle>
    </a:swCell>
    <a:firstRow>
      <a:tcTxStyle b="on"/>
      <a:tcStyle>
        <a:tcBdr>
          <a:bottom>
            <a:lnRef idx="3">
              <a:schemeClr val="lt1"/>
            </a:lnRef>
          </a:bottom>
        </a:tcBdr>
        <a:fill>
          <a:noFill/>
        </a:fill>
      </a:tcStyle>
    </a:firstRow>
    <a:neCell>
      <a:tcStyle>
        <a:tcBdr>
          <a:bottom>
            <a:ln>
              <a:noFill/>
            </a:ln>
          </a:bottom>
        </a:tcBdr>
      </a:tcStyle>
    </a:neCel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7855" autoAdjust="0"/>
    <p:restoredTop sz="93433" autoAdjust="0"/>
  </p:normalViewPr>
  <p:slideViewPr>
    <p:cSldViewPr>
      <p:cViewPr varScale="1">
        <p:scale>
          <a:sx n="84" d="100"/>
          <a:sy n="84" d="100"/>
        </p:scale>
        <p:origin x="2072" y="192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sorterViewPr>
    <p:cViewPr varScale="1">
      <p:scale>
        <a:sx n="100" d="100"/>
        <a:sy n="100" d="100"/>
      </p:scale>
      <p:origin x="0" y="0"/>
    </p:cViewPr>
  </p:sorterViewPr>
  <p:notesViewPr>
    <p:cSldViewPr>
      <p:cViewPr varScale="1">
        <p:scale>
          <a:sx n="61" d="100"/>
          <a:sy n="61" d="100"/>
        </p:scale>
        <p:origin x="-1698" y="-54"/>
      </p:cViewPr>
      <p:guideLst>
        <p:guide orient="horz" pos="3072"/>
        <p:guide pos="2101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notesMaster" Target="notesMasters/notesMaster1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handoutMaster" Target="handoutMasters/handoutMaster1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9570" name="Rectangle 2">
            <a:extLst>
              <a:ext uri="{FF2B5EF4-FFF2-40B4-BE49-F238E27FC236}">
                <a16:creationId xmlns:a16="http://schemas.microsoft.com/office/drawing/2014/main" id="{57274D4A-6071-4C31-A995-8D631746066C}"/>
              </a:ext>
            </a:extLst>
          </p:cNvPr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890838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>
            <a:lvl1pPr eaLnBrk="1" hangingPunct="1">
              <a:defRPr sz="1200"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109571" name="Rectangle 3">
            <a:extLst>
              <a:ext uri="{FF2B5EF4-FFF2-40B4-BE49-F238E27FC236}">
                <a16:creationId xmlns:a16="http://schemas.microsoft.com/office/drawing/2014/main" id="{BADEFA6E-7C85-4A2D-AB54-6E16E24BFB99}"/>
              </a:ext>
            </a:extLst>
          </p:cNvPr>
          <p:cNvSpPr>
            <a:spLocks noGrp="1" noChangeArrowheads="1"/>
          </p:cNvSpPr>
          <p:nvPr>
            <p:ph type="dt" sz="quarter" idx="1"/>
          </p:nvPr>
        </p:nvSpPr>
        <p:spPr bwMode="auto">
          <a:xfrm>
            <a:off x="3776663" y="0"/>
            <a:ext cx="2890837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>
            <a:lvl1pPr algn="r" eaLnBrk="1" hangingPunct="1">
              <a:defRPr sz="1200"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109572" name="Rectangle 4">
            <a:extLst>
              <a:ext uri="{FF2B5EF4-FFF2-40B4-BE49-F238E27FC236}">
                <a16:creationId xmlns:a16="http://schemas.microsoft.com/office/drawing/2014/main" id="{52806E7A-8B06-4D8A-8399-677A8B7BC099}"/>
              </a:ext>
            </a:extLst>
          </p:cNvPr>
          <p:cNvSpPr>
            <a:spLocks noGrp="1" noChangeArrowheads="1"/>
          </p:cNvSpPr>
          <p:nvPr>
            <p:ph type="ftr" sz="quarter" idx="2"/>
          </p:nvPr>
        </p:nvSpPr>
        <p:spPr bwMode="auto">
          <a:xfrm>
            <a:off x="0" y="9264650"/>
            <a:ext cx="2890838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b" anchorCtr="0" compatLnSpc="1">
            <a:prstTxWarp prst="textNoShape">
              <a:avLst/>
            </a:prstTxWarp>
          </a:bodyPr>
          <a:lstStyle>
            <a:lvl1pPr eaLnBrk="1" hangingPunct="1">
              <a:defRPr sz="1200"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109573" name="Rectangle 5">
            <a:extLst>
              <a:ext uri="{FF2B5EF4-FFF2-40B4-BE49-F238E27FC236}">
                <a16:creationId xmlns:a16="http://schemas.microsoft.com/office/drawing/2014/main" id="{D0AFD47A-B545-4C2A-9CEB-19E3DDEAA340}"/>
              </a:ext>
            </a:extLst>
          </p:cNvPr>
          <p:cNvSpPr>
            <a:spLocks noGrp="1" noChangeArrowheads="1"/>
          </p:cNvSpPr>
          <p:nvPr>
            <p:ph type="sldNum" sz="quarter" idx="3"/>
          </p:nvPr>
        </p:nvSpPr>
        <p:spPr bwMode="auto">
          <a:xfrm>
            <a:off x="3776663" y="9264650"/>
            <a:ext cx="2890837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b" anchorCtr="0" compatLnSpc="1">
            <a:prstTxWarp prst="textNoShape">
              <a:avLst/>
            </a:prstTxWarp>
          </a:bodyPr>
          <a:lstStyle>
            <a:lvl1pPr algn="r" eaLnBrk="1" hangingPunct="1">
              <a:defRPr sz="1200"/>
            </a:lvl1pPr>
          </a:lstStyle>
          <a:p>
            <a:pPr>
              <a:defRPr/>
            </a:pPr>
            <a:fld id="{EB3EE64B-EB71-4E2B-93C1-F4117BD13F79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122657898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7042" name="Rectangle 2">
            <a:extLst>
              <a:ext uri="{FF2B5EF4-FFF2-40B4-BE49-F238E27FC236}">
                <a16:creationId xmlns:a16="http://schemas.microsoft.com/office/drawing/2014/main" id="{F97D3AEC-DAC3-4500-8659-DFA8FD0DBFFC}"/>
              </a:ext>
            </a:extLst>
          </p:cNvPr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890838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>
            <a:lvl1pPr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87043" name="Rectangle 3">
            <a:extLst>
              <a:ext uri="{FF2B5EF4-FFF2-40B4-BE49-F238E27FC236}">
                <a16:creationId xmlns:a16="http://schemas.microsoft.com/office/drawing/2014/main" id="{160B9893-99AA-40C5-B429-8512093DCAE5}"/>
              </a:ext>
            </a:extLst>
          </p:cNvPr>
          <p:cNvSpPr>
            <a:spLocks noGrp="1" noChangeArrowheads="1"/>
          </p:cNvSpPr>
          <p:nvPr>
            <p:ph type="dt" idx="1"/>
          </p:nvPr>
        </p:nvSpPr>
        <p:spPr bwMode="auto">
          <a:xfrm>
            <a:off x="3778250" y="0"/>
            <a:ext cx="2890838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4100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895350" y="730250"/>
            <a:ext cx="4878388" cy="3659188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  <a:ext uri="{53640926-AAD7-44D8-BBD7-CCE9431645EC}">
              <a14:shadowObscured xmlns:a14="http://schemas.microsoft.com/office/drawing/2010/main" val="1"/>
            </a:ext>
          </a:extLst>
        </p:spPr>
      </p:sp>
      <p:sp>
        <p:nvSpPr>
          <p:cNvPr id="87045" name="Rectangle 5">
            <a:extLst>
              <a:ext uri="{FF2B5EF4-FFF2-40B4-BE49-F238E27FC236}">
                <a16:creationId xmlns:a16="http://schemas.microsoft.com/office/drawing/2014/main" id="{ECD89C32-CF52-4DF8-9846-7469C765B3C5}"/>
              </a:ext>
            </a:extLst>
          </p:cNvPr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889000" y="4632325"/>
            <a:ext cx="4891088" cy="43910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GB" altLang="en-US" noProof="0"/>
              <a:t>Click to edit Master text styles</a:t>
            </a:r>
          </a:p>
          <a:p>
            <a:pPr lvl="1"/>
            <a:r>
              <a:rPr lang="en-GB" altLang="en-US" noProof="0"/>
              <a:t>Second level</a:t>
            </a:r>
          </a:p>
          <a:p>
            <a:pPr lvl="2"/>
            <a:r>
              <a:rPr lang="en-GB" altLang="en-US" noProof="0"/>
              <a:t>Third level</a:t>
            </a:r>
          </a:p>
          <a:p>
            <a:pPr lvl="3"/>
            <a:r>
              <a:rPr lang="en-GB" altLang="en-US" noProof="0"/>
              <a:t>Fourth level</a:t>
            </a:r>
          </a:p>
          <a:p>
            <a:pPr lvl="4"/>
            <a:r>
              <a:rPr lang="en-GB" altLang="en-US" noProof="0"/>
              <a:t>Fifth level</a:t>
            </a:r>
          </a:p>
        </p:txBody>
      </p:sp>
      <p:sp>
        <p:nvSpPr>
          <p:cNvPr id="87046" name="Rectangle 6">
            <a:extLst>
              <a:ext uri="{FF2B5EF4-FFF2-40B4-BE49-F238E27FC236}">
                <a16:creationId xmlns:a16="http://schemas.microsoft.com/office/drawing/2014/main" id="{0881B87C-B2F0-403D-8047-490EAD13F442}"/>
              </a:ext>
            </a:extLst>
          </p:cNvPr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0" y="9266238"/>
            <a:ext cx="2890838" cy="48736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b" anchorCtr="0" compatLnSpc="1">
            <a:prstTxWarp prst="textNoShape">
              <a:avLst/>
            </a:prstTxWarp>
          </a:bodyPr>
          <a:lstStyle>
            <a:lvl1pPr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87047" name="Rectangle 7">
            <a:extLst>
              <a:ext uri="{FF2B5EF4-FFF2-40B4-BE49-F238E27FC236}">
                <a16:creationId xmlns:a16="http://schemas.microsoft.com/office/drawing/2014/main" id="{AC955B34-3EBE-4CF3-8FA5-A6B243E1714D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3778250" y="9266238"/>
            <a:ext cx="2890838" cy="48736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b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fld id="{81B164FB-C17E-44B0-8405-045844A6C61F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713247768"/>
      </p:ext>
    </p:extLst>
  </p:cSld>
  <p:clrMap bg1="lt1" tx1="dk1" bg2="lt2" tx2="dk2" accent1="accent1" accent2="accent2" accent3="accent3" accent4="accent4" accent5="accent5" accent6="accent6" hlink="hlink" folHlink="folHlink"/>
  <p:notesStyle>
    <a:lvl1pPr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1pPr>
    <a:lvl2pPr marL="4572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2pPr>
    <a:lvl3pPr marL="9144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3pPr>
    <a:lvl4pPr marL="13716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4pPr>
    <a:lvl5pPr marL="18288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0">
          <a:blip r:embed="rId2" cstate="print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3568" y="1988840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69368" y="3744615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5BA379F-2687-42D5-BD11-CCFD486FA934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395288" y="6524625"/>
            <a:ext cx="971550" cy="219075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C70C46A5-84B8-A045-ABF8-C0B12801A0A5}" type="datetime1">
              <a:rPr lang="en-GB" altLang="en-US" smtClean="0"/>
              <a:t>01/10/2020</a:t>
            </a:fld>
            <a:endParaRPr lang="en-GB" alt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DDC0210-3A98-4E80-A493-9097B8EA885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140200" y="6381750"/>
            <a:ext cx="2895600" cy="365125"/>
          </a:xfrm>
          <a:prstGeom prst="rect">
            <a:avLst/>
          </a:prstGeom>
        </p:spPr>
        <p:txBody>
          <a:bodyPr/>
          <a:lstStyle>
            <a:lvl1pPr eaLnBrk="1" fontAlgn="auto" hangingPunct="1">
              <a:spcBef>
                <a:spcPts val="0"/>
              </a:spcBef>
              <a:spcAft>
                <a:spcPts val="0"/>
              </a:spcAft>
              <a:defRPr>
                <a:latin typeface="+mn-lt"/>
                <a:cs typeface="+mn-cs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F529589-853B-4D1C-BB9C-5B46B696F2A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905DF63-1FF9-46D5-8FED-1829CDB5D9EE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81239892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3917032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6E86CF0-C040-4ECE-8BD3-C00954DCC01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BA00D8E-56CE-DA43-B8F9-00BD88B4AE9F}" type="datetime1">
              <a:rPr lang="en-GB" altLang="en-US" smtClean="0"/>
              <a:t>01/10/2020</a:t>
            </a:fld>
            <a:endParaRPr lang="en-GB" alt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64C04FF-0357-4130-AC28-3F988C577F5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132138" y="6461125"/>
            <a:ext cx="2895600" cy="365125"/>
          </a:xfrm>
          <a:prstGeom prst="rect">
            <a:avLst/>
          </a:prstGeom>
        </p:spPr>
        <p:txBody>
          <a:bodyPr/>
          <a:lstStyle>
            <a:lvl1pPr eaLnBrk="1" fontAlgn="auto" hangingPunct="1">
              <a:spcBef>
                <a:spcPts val="0"/>
              </a:spcBef>
              <a:spcAft>
                <a:spcPts val="0"/>
              </a:spcAft>
              <a:defRPr>
                <a:latin typeface="+mn-lt"/>
                <a:cs typeface="+mn-cs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9EDCEDB-BC6D-4588-B62D-E297C328885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550E941-99E4-4403-A917-B30FF69A961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5825149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3568" y="3993083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3568" y="2492896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1816553-F224-AE40-94C1-25AFBF4C7671}" type="datetime1">
              <a:rPr lang="en-GB" altLang="en-US" smtClean="0"/>
              <a:t>01/10/2020</a:t>
            </a:fld>
            <a:endParaRPr lang="en-GB" altLang="en-US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F0CEAE2-E49E-4389-B4D7-B5A65611D1B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01493742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B97229D-DCAB-1245-B2E9-B9929BD661AA}" type="datetime1">
              <a:rPr lang="en-GB" altLang="en-US" smtClean="0"/>
              <a:t>01/10/2020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86495F9-B3F5-4DDF-9323-6CEC80C52C1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69491526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722CAFC-DC22-8344-987F-0CBC7B8BFD35}" type="datetime1">
              <a:rPr lang="en-GB" altLang="en-US" smtClean="0"/>
              <a:t>01/10/2020</a:t>
            </a:fld>
            <a:endParaRPr lang="en-GB" altLang="en-US"/>
          </a:p>
        </p:txBody>
      </p:sp>
      <p:sp>
        <p:nvSpPr>
          <p:cNvPr id="8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669F83E-C611-4B90-8FAE-1379528B23C3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64480704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7A9F673-3364-4D47-A628-2E3C12361FD8}" type="datetime1">
              <a:rPr lang="en-GB" altLang="en-US" smtClean="0"/>
              <a:t>01/10/2020</a:t>
            </a:fld>
            <a:endParaRPr lang="en-GB" altLang="en-US"/>
          </a:p>
        </p:txBody>
      </p:sp>
      <p:sp>
        <p:nvSpPr>
          <p:cNvPr id="4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AF5663D-1B9D-48C8-BD8E-835F92F174D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22074910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69E8FCC-76FF-E548-AC10-9774550F6D9F}" type="datetime1">
              <a:rPr lang="en-GB" altLang="en-US" smtClean="0"/>
              <a:t>01/10/2020</a:t>
            </a:fld>
            <a:endParaRPr lang="en-GB" altLang="en-US"/>
          </a:p>
        </p:txBody>
      </p:sp>
      <p:sp>
        <p:nvSpPr>
          <p:cNvPr id="3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A1819AB-B9DA-41D7-8C91-5DE9528F5AA4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82642219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17217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02989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772E73C-A60B-854A-B82F-F49D45803DFA}" type="datetime1">
              <a:rPr lang="en-GB" altLang="en-US" smtClean="0"/>
              <a:t>01/10/2020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F707D33-CDDE-408A-A9D9-8533BBB6956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95448843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50912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3824337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157192"/>
            <a:ext cx="5486400" cy="43204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CCD8968-CCC4-D940-B6DF-3A615651A684}" type="datetime1">
              <a:rPr lang="en-GB" altLang="en-US" smtClean="0"/>
              <a:t>01/10/2020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C564236-0921-40F4-A526-D08299A9CEDF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52999351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EA5742F-154B-1241-BE6B-1DF09E8D04D4}" type="datetime1">
              <a:rPr lang="en-GB" altLang="en-US" smtClean="0"/>
              <a:t>01/10/2020</a:t>
            </a:fld>
            <a:endParaRPr lang="en-GB" altLang="en-US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05FFBAA-7097-4EBF-8EC8-BA13F122F32E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3421300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2057400" cy="5242594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9"/>
            <a:ext cx="6019800" cy="5242594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F4D2E67-E93C-BD41-A302-34E7DA2D9B92}" type="datetime1">
              <a:rPr lang="en-GB" altLang="en-US" smtClean="0"/>
              <a:t>01/10/2020</a:t>
            </a:fld>
            <a:endParaRPr lang="en-GB" altLang="en-US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F27268F-FCE8-404C-B794-14F77261286D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04842533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0">
          <a:blip r:embed="rId13" cstate="print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Title Placeholder 1"/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Click to edit Master title style</a:t>
            </a:r>
            <a:endParaRPr lang="en-GB" altLang="en-US"/>
          </a:p>
        </p:txBody>
      </p:sp>
      <p:sp>
        <p:nvSpPr>
          <p:cNvPr id="1027" name="Text Placeholder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39163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Edit Master text styles</a:t>
            </a:r>
          </a:p>
          <a:p>
            <a:pPr lvl="1"/>
            <a:r>
              <a:rPr lang="en-US" altLang="en-US"/>
              <a:t>Second level</a:t>
            </a:r>
          </a:p>
          <a:p>
            <a:pPr lvl="2"/>
            <a:r>
              <a:rPr lang="en-US" altLang="en-US"/>
              <a:t>Third level</a:t>
            </a:r>
          </a:p>
          <a:p>
            <a:pPr lvl="3"/>
            <a:r>
              <a:rPr lang="en-US" altLang="en-US"/>
              <a:t>Fourth level</a:t>
            </a:r>
          </a:p>
          <a:p>
            <a:pPr lvl="4"/>
            <a:r>
              <a:rPr lang="en-US" altLang="en-US"/>
              <a:t>Fifth level</a:t>
            </a:r>
            <a:endParaRPr lang="en-GB" alt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250825" y="6524625"/>
            <a:ext cx="971550" cy="21907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eaLnBrk="1" fontAlgn="auto" hangingPunct="1">
              <a:spcBef>
                <a:spcPts val="0"/>
              </a:spcBef>
              <a:spcAft>
                <a:spcPts val="0"/>
              </a:spcAft>
              <a:defRPr sz="105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2D887C4B-2B7B-2848-B74D-C4761478658F}" type="datetime1">
              <a:rPr lang="en-GB" altLang="en-US" smtClean="0"/>
              <a:t>01/10/2020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7956550" y="6381750"/>
            <a:ext cx="730250" cy="339725"/>
          </a:xfrm>
          <a:prstGeom prst="rect">
            <a:avLst/>
          </a:prstGeom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solidFill>
                  <a:srgbClr val="898989"/>
                </a:solidFill>
                <a:latin typeface="Myriad Pro"/>
              </a:defRPr>
            </a:lvl1pPr>
          </a:lstStyle>
          <a:p>
            <a:pPr>
              <a:defRPr/>
            </a:pPr>
            <a:fld id="{AD58E4E2-7891-4D91-AF5F-9946CA6D74F2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86" r:id="rId1"/>
    <p:sldLayoutId id="2147483787" r:id="rId2"/>
    <p:sldLayoutId id="2147483777" r:id="rId3"/>
    <p:sldLayoutId id="2147483778" r:id="rId4"/>
    <p:sldLayoutId id="2147483779" r:id="rId5"/>
    <p:sldLayoutId id="2147483780" r:id="rId6"/>
    <p:sldLayoutId id="2147483781" r:id="rId7"/>
    <p:sldLayoutId id="2147483782" r:id="rId8"/>
    <p:sldLayoutId id="2147483783" r:id="rId9"/>
    <p:sldLayoutId id="2147483784" r:id="rId10"/>
    <p:sldLayoutId id="2147483785" r:id="rId11"/>
  </p:sldLayoutIdLst>
  <p:hf hdr="0" ftr="0" dt="0"/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5pPr>
      <a:lvl6pPr marL="4572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6pPr>
      <a:lvl7pPr marL="9144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7pPr>
      <a:lvl8pPr marL="13716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8pPr>
      <a:lvl9pPr marL="18288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6" name="Title 1"/>
          <p:cNvSpPr>
            <a:spLocks noGrp="1"/>
          </p:cNvSpPr>
          <p:nvPr>
            <p:ph type="ctrTitle"/>
          </p:nvPr>
        </p:nvSpPr>
        <p:spPr>
          <a:xfrm>
            <a:off x="684213" y="908050"/>
            <a:ext cx="7772400" cy="1235066"/>
          </a:xfrm>
        </p:spPr>
        <p:txBody>
          <a:bodyPr/>
          <a:lstStyle/>
          <a:p>
            <a:pPr eaLnBrk="1" hangingPunct="1"/>
            <a:r>
              <a:rPr lang="en-GB" altLang="en-US" b="1" dirty="0">
                <a:solidFill>
                  <a:schemeClr val="accent2"/>
                </a:solidFill>
              </a:rPr>
              <a:t>LCDB7003</a:t>
            </a:r>
          </a:p>
        </p:txBody>
      </p:sp>
      <p:sp>
        <p:nvSpPr>
          <p:cNvPr id="6147" name="Subtitle 4"/>
          <p:cNvSpPr>
            <a:spLocks noGrp="1"/>
          </p:cNvSpPr>
          <p:nvPr>
            <p:ph type="subTitle" idx="1"/>
          </p:nvPr>
        </p:nvSpPr>
        <p:spPr>
          <a:xfrm>
            <a:off x="571472" y="1928803"/>
            <a:ext cx="7786742" cy="3357586"/>
          </a:xfrm>
        </p:spPr>
        <p:txBody>
          <a:bodyPr/>
          <a:lstStyle/>
          <a:p>
            <a:pPr eaLnBrk="1" hangingPunct="1"/>
            <a:r>
              <a:rPr lang="en-GB" altLang="en-US" sz="3600" b="1" dirty="0">
                <a:solidFill>
                  <a:schemeClr val="accent2"/>
                </a:solidFill>
              </a:rPr>
              <a:t>Qualitative Research</a:t>
            </a:r>
          </a:p>
          <a:p>
            <a:pPr eaLnBrk="1" hangingPunct="1"/>
            <a:r>
              <a:rPr lang="en-GB" altLang="en-US" dirty="0">
                <a:solidFill>
                  <a:schemeClr val="accent2"/>
                </a:solidFill>
              </a:rPr>
              <a:t>Week  1 </a:t>
            </a:r>
          </a:p>
          <a:p>
            <a:pPr eaLnBrk="1" hangingPunct="1"/>
            <a:r>
              <a:rPr lang="en-GB" altLang="en-US" dirty="0">
                <a:solidFill>
                  <a:schemeClr val="accent2"/>
                </a:solidFill>
              </a:rPr>
              <a:t>Lecture 1 of 2</a:t>
            </a:r>
          </a:p>
          <a:p>
            <a:pPr eaLnBrk="1" hangingPunct="1"/>
            <a:endParaRPr lang="en-GB" altLang="en-US" dirty="0">
              <a:solidFill>
                <a:schemeClr val="accent2"/>
              </a:solidFill>
            </a:endParaRPr>
          </a:p>
          <a:p>
            <a:pPr eaLnBrk="1" hangingPunct="1"/>
            <a:r>
              <a:rPr lang="en-GB" altLang="en-US" sz="4800" b="1" dirty="0">
                <a:solidFill>
                  <a:schemeClr val="accent2"/>
                </a:solidFill>
              </a:rPr>
              <a:t>Introduction</a:t>
            </a:r>
          </a:p>
        </p:txBody>
      </p:sp>
      <p:sp>
        <p:nvSpPr>
          <p:cNvPr id="6149" name="Slide Number Placeholder 5"/>
          <p:cNvSpPr>
            <a:spLocks noGrp="1" noChangeArrowheads="1"/>
          </p:cNvSpPr>
          <p:nvPr>
            <p:ph type="sldNum" sz="quarter" idx="12"/>
          </p:nvPr>
        </p:nvSpPr>
        <p:spPr bwMode="auto">
          <a:xfrm>
            <a:off x="8244408" y="6453336"/>
            <a:ext cx="730250" cy="339725"/>
          </a:xfr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fld id="{B6282CF4-F11D-4118-ADBB-5F84001E3BD5}" type="slidenum">
              <a:rPr lang="en-GB" altLang="en-US" sz="1200" smtClean="0">
                <a:solidFill>
                  <a:srgbClr val="898989"/>
                </a:solidFill>
              </a:rPr>
              <a:pPr>
                <a:spcBef>
                  <a:spcPct val="0"/>
                </a:spcBef>
                <a:buFontTx/>
                <a:buNone/>
              </a:pPr>
              <a:t>1</a:t>
            </a:fld>
            <a:endParaRPr lang="en-GB" altLang="en-US" sz="1200" dirty="0">
              <a:solidFill>
                <a:srgbClr val="898989"/>
              </a:solidFill>
            </a:endParaRPr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4" name="Title 1">
            <a:extLst>
              <a:ext uri="{FF2B5EF4-FFF2-40B4-BE49-F238E27FC236}">
                <a16:creationId xmlns:a16="http://schemas.microsoft.com/office/drawing/2014/main" id="{94DE52B8-458B-D644-A3B9-BE964A9110A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0" y="188640"/>
            <a:ext cx="9144000" cy="1143000"/>
          </a:xfrm>
        </p:spPr>
        <p:txBody>
          <a:bodyPr/>
          <a:lstStyle/>
          <a:p>
            <a:r>
              <a:rPr lang="en-GB" altLang="en-US" b="1" i="1" dirty="0"/>
              <a:t> </a:t>
            </a:r>
            <a:r>
              <a:rPr lang="en-GB" altLang="en-US" sz="4000" b="1" i="1" dirty="0">
                <a:solidFill>
                  <a:srgbClr val="011893"/>
                </a:solidFill>
              </a:rPr>
              <a:t>Introduction to Qualitative Research  Module 7003 </a:t>
            </a:r>
            <a:endParaRPr lang="en-US" altLang="en-US" sz="4000" dirty="0">
              <a:solidFill>
                <a:srgbClr val="011893"/>
              </a:solidFill>
            </a:endParaRPr>
          </a:p>
        </p:txBody>
      </p:sp>
      <p:sp>
        <p:nvSpPr>
          <p:cNvPr id="3075" name="Content Placeholder 2">
            <a:extLst>
              <a:ext uri="{FF2B5EF4-FFF2-40B4-BE49-F238E27FC236}">
                <a16:creationId xmlns:a16="http://schemas.microsoft.com/office/drawing/2014/main" id="{78B733FD-A241-0B4A-9FE3-63599E18F44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79512" y="1484784"/>
            <a:ext cx="8466918" cy="3168352"/>
          </a:xfrm>
        </p:spPr>
        <p:txBody>
          <a:bodyPr/>
          <a:lstStyle/>
          <a:p>
            <a:pPr lvl="1" algn="ctr">
              <a:buFontTx/>
              <a:buNone/>
            </a:pPr>
            <a:endParaRPr lang="en-US" altLang="en-US" dirty="0"/>
          </a:p>
          <a:p>
            <a:pPr lvl="1">
              <a:buFont typeface="Arial" panose="020B0604020202020204" pitchFamily="34" charset="0"/>
              <a:buChar char="•"/>
            </a:pPr>
            <a:r>
              <a:rPr lang="en-US" altLang="en-US" dirty="0"/>
              <a:t>Teaching, studying &amp; activity</a:t>
            </a:r>
          </a:p>
          <a:p>
            <a:pPr lvl="1">
              <a:buFont typeface="Arial" panose="020B0604020202020204" pitchFamily="34" charset="0"/>
              <a:buChar char="•"/>
            </a:pPr>
            <a:r>
              <a:rPr lang="en-US" altLang="en-US" dirty="0"/>
              <a:t>Theory &amp; practice of QR</a:t>
            </a:r>
          </a:p>
          <a:p>
            <a:pPr lvl="1">
              <a:buFont typeface="Arial" panose="020B0604020202020204" pitchFamily="34" charset="0"/>
              <a:buChar char="•"/>
            </a:pPr>
            <a:r>
              <a:rPr lang="en-US" altLang="en-US" dirty="0"/>
              <a:t>Extensive reading of QR texts</a:t>
            </a:r>
          </a:p>
          <a:p>
            <a:pPr lvl="1">
              <a:buFont typeface="Arial" panose="020B0604020202020204" pitchFamily="34" charset="0"/>
              <a:buChar char="•"/>
            </a:pPr>
            <a:r>
              <a:rPr lang="en-US" altLang="en-US" dirty="0"/>
              <a:t>Completion of a practical project</a:t>
            </a:r>
          </a:p>
          <a:p>
            <a:pPr lvl="1">
              <a:buFont typeface="Arial" panose="020B0604020202020204" pitchFamily="34" charset="0"/>
              <a:buChar char="•"/>
            </a:pPr>
            <a:r>
              <a:rPr lang="en-US" altLang="en-US" dirty="0"/>
              <a:t>Writing up of the report</a:t>
            </a:r>
          </a:p>
          <a:p>
            <a:pPr lvl="1">
              <a:buFont typeface="Arial" panose="020B0604020202020204" pitchFamily="34" charset="0"/>
              <a:buChar char="•"/>
            </a:pPr>
            <a:endParaRPr lang="en-US" altLang="en-US" dirty="0"/>
          </a:p>
          <a:p>
            <a:pPr lvl="1">
              <a:buFont typeface="Arial" panose="020B0604020202020204" pitchFamily="34" charset="0"/>
              <a:buChar char="•"/>
            </a:pPr>
            <a:endParaRPr lang="en-US" altLang="en-US" dirty="0"/>
          </a:p>
          <a:p>
            <a:pPr lvl="1"/>
            <a:endParaRPr lang="en-US" altLang="en-US" dirty="0"/>
          </a:p>
          <a:p>
            <a:pPr lvl="1" algn="ctr">
              <a:buFontTx/>
              <a:buNone/>
            </a:pPr>
            <a:endParaRPr lang="en-US" altLang="en-US" dirty="0"/>
          </a:p>
          <a:p>
            <a:pPr lvl="1">
              <a:buFontTx/>
              <a:buNone/>
            </a:pPr>
            <a:endParaRPr lang="en-US" altLang="en-US" dirty="0"/>
          </a:p>
          <a:p>
            <a:pPr lvl="1" algn="ctr">
              <a:buFontTx/>
              <a:buNone/>
            </a:pPr>
            <a:endParaRPr lang="en-US" altLang="en-US" sz="2400" dirty="0"/>
          </a:p>
          <a:p>
            <a:pPr lvl="1" algn="ctr">
              <a:buFontTx/>
              <a:buNone/>
            </a:pPr>
            <a:endParaRPr lang="en-US" altLang="en-US" sz="2400" dirty="0"/>
          </a:p>
        </p:txBody>
      </p:sp>
    </p:spTree>
    <p:extLst>
      <p:ext uri="{BB962C8B-B14F-4D97-AF65-F5344CB8AC3E}">
        <p14:creationId xmlns:p14="http://schemas.microsoft.com/office/powerpoint/2010/main" val="1653776312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8" name="Title 1">
            <a:extLst>
              <a:ext uri="{FF2B5EF4-FFF2-40B4-BE49-F238E27FC236}">
                <a16:creationId xmlns:a16="http://schemas.microsoft.com/office/drawing/2014/main" id="{9D96DADB-EAB7-474B-9798-9732F8712DC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altLang="en-US" b="1" i="1" dirty="0">
                <a:solidFill>
                  <a:srgbClr val="011893"/>
                </a:solidFill>
              </a:rPr>
              <a:t>Qualitative Research</a:t>
            </a:r>
            <a:endParaRPr lang="en-GB" altLang="en-US" dirty="0">
              <a:solidFill>
                <a:srgbClr val="011893"/>
              </a:solidFill>
            </a:endParaRPr>
          </a:p>
        </p:txBody>
      </p:sp>
      <p:sp>
        <p:nvSpPr>
          <p:cNvPr id="4099" name="Content Placeholder 2">
            <a:extLst>
              <a:ext uri="{FF2B5EF4-FFF2-40B4-BE49-F238E27FC236}">
                <a16:creationId xmlns:a16="http://schemas.microsoft.com/office/drawing/2014/main" id="{6EE6EDE6-C188-C741-89B1-4CAD5FF3E1A7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algn="ctr">
              <a:buFontTx/>
              <a:buNone/>
            </a:pPr>
            <a:r>
              <a:rPr lang="en-GB" altLang="en-US" dirty="0"/>
              <a:t>The Research Process</a:t>
            </a:r>
          </a:p>
          <a:p>
            <a:r>
              <a:rPr lang="en-GB" altLang="en-US" sz="2400" dirty="0"/>
              <a:t>Identify topic &amp; question</a:t>
            </a:r>
          </a:p>
          <a:p>
            <a:r>
              <a:rPr lang="en-GB" altLang="en-US" sz="2400" dirty="0"/>
              <a:t>What kind of information is needed?</a:t>
            </a:r>
          </a:p>
          <a:p>
            <a:r>
              <a:rPr lang="en-GB" altLang="en-US" sz="2400" dirty="0"/>
              <a:t>What methods are best for generating the information?</a:t>
            </a:r>
          </a:p>
          <a:p>
            <a:pPr lvl="1"/>
            <a:r>
              <a:rPr lang="en-GB" altLang="en-US" sz="2000" dirty="0"/>
              <a:t>Gather data using chosen information</a:t>
            </a:r>
          </a:p>
          <a:p>
            <a:pPr lvl="1"/>
            <a:r>
              <a:rPr lang="en-GB" altLang="en-US" sz="2000" dirty="0"/>
              <a:t>Analyse data &amp; draw conclusions</a:t>
            </a:r>
          </a:p>
          <a:p>
            <a:pPr lvl="1"/>
            <a:r>
              <a:rPr lang="en-GB" altLang="en-US" sz="2000" dirty="0"/>
              <a:t>Present conclusions and write up report</a:t>
            </a:r>
          </a:p>
          <a:p>
            <a:endParaRPr lang="en-GB" altLang="en-US" dirty="0"/>
          </a:p>
          <a:p>
            <a:endParaRPr lang="en-GB" altLang="en-US" dirty="0"/>
          </a:p>
        </p:txBody>
      </p:sp>
    </p:spTree>
    <p:extLst>
      <p:ext uri="{BB962C8B-B14F-4D97-AF65-F5344CB8AC3E}">
        <p14:creationId xmlns:p14="http://schemas.microsoft.com/office/powerpoint/2010/main" val="1595464098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2" name="Title 1">
            <a:extLst>
              <a:ext uri="{FF2B5EF4-FFF2-40B4-BE49-F238E27FC236}">
                <a16:creationId xmlns:a16="http://schemas.microsoft.com/office/drawing/2014/main" id="{F06DD30F-9896-A944-8EF6-6135B9CF5CD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altLang="en-US" b="1" i="1" dirty="0">
                <a:solidFill>
                  <a:srgbClr val="011893"/>
                </a:solidFill>
              </a:rPr>
              <a:t>Qualitative Research </a:t>
            </a:r>
            <a:endParaRPr lang="en-GB" altLang="en-US" dirty="0">
              <a:solidFill>
                <a:srgbClr val="011893"/>
              </a:solidFill>
            </a:endParaRPr>
          </a:p>
        </p:txBody>
      </p:sp>
      <p:sp>
        <p:nvSpPr>
          <p:cNvPr id="5123" name="Content Placeholder 2">
            <a:extLst>
              <a:ext uri="{FF2B5EF4-FFF2-40B4-BE49-F238E27FC236}">
                <a16:creationId xmlns:a16="http://schemas.microsoft.com/office/drawing/2014/main" id="{1666C942-5AA4-A848-AA48-B65ECB41AA4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9756" y="1268760"/>
            <a:ext cx="8964488" cy="3917032"/>
          </a:xfrm>
        </p:spPr>
        <p:txBody>
          <a:bodyPr/>
          <a:lstStyle/>
          <a:p>
            <a:pPr algn="ctr">
              <a:buFontTx/>
              <a:buNone/>
            </a:pPr>
            <a:r>
              <a:rPr lang="en-GB" altLang="en-US" dirty="0"/>
              <a:t>The Research Process</a:t>
            </a:r>
          </a:p>
          <a:p>
            <a:pPr>
              <a:buFontTx/>
              <a:buNone/>
            </a:pPr>
            <a:r>
              <a:rPr lang="en-GB" altLang="en-US" dirty="0"/>
              <a:t>			</a:t>
            </a:r>
            <a:r>
              <a:rPr lang="en-GB" altLang="en-US" sz="2000" dirty="0"/>
              <a:t>Wondering		Identifying </a:t>
            </a:r>
          </a:p>
          <a:p>
            <a:pPr>
              <a:buFontTx/>
              <a:buNone/>
            </a:pPr>
            <a:r>
              <a:rPr lang="en-GB" altLang="en-US" sz="2000" dirty="0"/>
              <a:t>			about the		specific questions</a:t>
            </a:r>
          </a:p>
          <a:p>
            <a:pPr>
              <a:buFontTx/>
              <a:buNone/>
            </a:pPr>
            <a:r>
              <a:rPr lang="en-GB" altLang="en-US" sz="2000" dirty="0"/>
              <a:t>			topic</a:t>
            </a:r>
          </a:p>
          <a:p>
            <a:pPr>
              <a:buFontTx/>
              <a:buNone/>
            </a:pPr>
            <a:endParaRPr lang="en-GB" altLang="en-US" sz="2000" dirty="0"/>
          </a:p>
          <a:p>
            <a:pPr>
              <a:buFontTx/>
              <a:buNone/>
            </a:pPr>
            <a:r>
              <a:rPr lang="en-GB" altLang="en-US" sz="2000" dirty="0"/>
              <a:t>		</a:t>
            </a:r>
          </a:p>
          <a:p>
            <a:pPr>
              <a:buFontTx/>
              <a:buNone/>
            </a:pPr>
            <a:r>
              <a:rPr lang="en-GB" altLang="en-US" sz="2000" dirty="0"/>
              <a:t>			Drawing 		Systematic	</a:t>
            </a:r>
          </a:p>
          <a:p>
            <a:pPr>
              <a:buFontTx/>
              <a:buNone/>
            </a:pPr>
            <a:r>
              <a:rPr lang="en-GB" altLang="en-US" sz="2000" dirty="0"/>
              <a:t>			conclusions		Investigation</a:t>
            </a:r>
          </a:p>
        </p:txBody>
      </p:sp>
      <p:sp>
        <p:nvSpPr>
          <p:cNvPr id="5124" name="Right Arrow 4">
            <a:extLst>
              <a:ext uri="{FF2B5EF4-FFF2-40B4-BE49-F238E27FC236}">
                <a16:creationId xmlns:a16="http://schemas.microsoft.com/office/drawing/2014/main" id="{DC31BA86-EC6C-9347-A922-38490CA7B8C0}"/>
              </a:ext>
            </a:extLst>
          </p:cNvPr>
          <p:cNvSpPr>
            <a:spLocks noChangeArrowheads="1"/>
          </p:cNvSpPr>
          <p:nvPr/>
        </p:nvSpPr>
        <p:spPr bwMode="auto">
          <a:xfrm>
            <a:off x="3558711" y="2064544"/>
            <a:ext cx="977900" cy="484187"/>
          </a:xfrm>
          <a:prstGeom prst="rightArrow">
            <a:avLst>
              <a:gd name="adj1" fmla="val 50000"/>
              <a:gd name="adj2" fmla="val 50024"/>
            </a:avLst>
          </a:prstGeom>
          <a:solidFill>
            <a:schemeClr val="accent1"/>
          </a:solidFill>
          <a:ln w="9525" algn="ctr">
            <a:solidFill>
              <a:schemeClr val="tx1"/>
            </a:solidFill>
            <a:round/>
            <a:headEnd/>
            <a:tailEnd/>
          </a:ln>
        </p:spPr>
        <p:txBody>
          <a:bodyPr/>
          <a:lstStyle>
            <a:lvl1pPr>
              <a:defRPr sz="2400">
                <a:solidFill>
                  <a:schemeClr val="tx1"/>
                </a:solidFill>
                <a:latin typeface="Times" pitchFamily="2" charset="0"/>
                <a:ea typeface="MS PGothic" panose="020B0600070205080204" pitchFamily="34" charset="-128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" pitchFamily="2" charset="0"/>
                <a:ea typeface="MS PGothic" panose="020B0600070205080204" pitchFamily="34" charset="-128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" pitchFamily="2" charset="0"/>
                <a:ea typeface="MS PGothic" panose="020B0600070205080204" pitchFamily="34" charset="-128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" pitchFamily="2" charset="0"/>
                <a:ea typeface="MS PGothic" panose="020B0600070205080204" pitchFamily="34" charset="-128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" pitchFamily="2" charset="0"/>
                <a:ea typeface="MS PGothic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itchFamily="2" charset="0"/>
                <a:ea typeface="MS PGothic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itchFamily="2" charset="0"/>
                <a:ea typeface="MS PGothic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itchFamily="2" charset="0"/>
                <a:ea typeface="MS PGothic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itchFamily="2" charset="0"/>
                <a:ea typeface="MS PGothic" panose="020B0600070205080204" pitchFamily="34" charset="-128"/>
              </a:defRPr>
            </a:lvl9pPr>
          </a:lstStyle>
          <a:p>
            <a:endParaRPr lang="en-GB" altLang="en-US"/>
          </a:p>
        </p:txBody>
      </p:sp>
      <p:sp>
        <p:nvSpPr>
          <p:cNvPr id="5125" name="Down Arrow 5">
            <a:extLst>
              <a:ext uri="{FF2B5EF4-FFF2-40B4-BE49-F238E27FC236}">
                <a16:creationId xmlns:a16="http://schemas.microsoft.com/office/drawing/2014/main" id="{DEFA2E5C-CC47-3947-848A-6FCB69984E5B}"/>
              </a:ext>
            </a:extLst>
          </p:cNvPr>
          <p:cNvSpPr>
            <a:spLocks noChangeArrowheads="1"/>
          </p:cNvSpPr>
          <p:nvPr/>
        </p:nvSpPr>
        <p:spPr bwMode="auto">
          <a:xfrm>
            <a:off x="5138421" y="2794027"/>
            <a:ext cx="485775" cy="977900"/>
          </a:xfrm>
          <a:prstGeom prst="downArrow">
            <a:avLst>
              <a:gd name="adj1" fmla="val 50000"/>
              <a:gd name="adj2" fmla="val 49861"/>
            </a:avLst>
          </a:prstGeom>
          <a:solidFill>
            <a:schemeClr val="accent1"/>
          </a:solidFill>
          <a:ln w="9525" algn="ctr">
            <a:solidFill>
              <a:schemeClr val="tx1"/>
            </a:solidFill>
            <a:round/>
            <a:headEnd/>
            <a:tailEnd/>
          </a:ln>
        </p:spPr>
        <p:txBody>
          <a:bodyPr/>
          <a:lstStyle>
            <a:lvl1pPr>
              <a:defRPr sz="2400">
                <a:solidFill>
                  <a:schemeClr val="tx1"/>
                </a:solidFill>
                <a:latin typeface="Times" pitchFamily="2" charset="0"/>
                <a:ea typeface="MS PGothic" panose="020B0600070205080204" pitchFamily="34" charset="-128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" pitchFamily="2" charset="0"/>
                <a:ea typeface="MS PGothic" panose="020B0600070205080204" pitchFamily="34" charset="-128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" pitchFamily="2" charset="0"/>
                <a:ea typeface="MS PGothic" panose="020B0600070205080204" pitchFamily="34" charset="-128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" pitchFamily="2" charset="0"/>
                <a:ea typeface="MS PGothic" panose="020B0600070205080204" pitchFamily="34" charset="-128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" pitchFamily="2" charset="0"/>
                <a:ea typeface="MS PGothic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itchFamily="2" charset="0"/>
                <a:ea typeface="MS PGothic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itchFamily="2" charset="0"/>
                <a:ea typeface="MS PGothic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itchFamily="2" charset="0"/>
                <a:ea typeface="MS PGothic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itchFamily="2" charset="0"/>
                <a:ea typeface="MS PGothic" panose="020B0600070205080204" pitchFamily="34" charset="-128"/>
              </a:defRPr>
            </a:lvl9pPr>
          </a:lstStyle>
          <a:p>
            <a:endParaRPr lang="en-GB" altLang="en-US"/>
          </a:p>
        </p:txBody>
      </p:sp>
      <p:sp>
        <p:nvSpPr>
          <p:cNvPr id="5126" name="Left Arrow 6">
            <a:extLst>
              <a:ext uri="{FF2B5EF4-FFF2-40B4-BE49-F238E27FC236}">
                <a16:creationId xmlns:a16="http://schemas.microsoft.com/office/drawing/2014/main" id="{586447B9-014B-4D4E-A20C-69CD084A5D53}"/>
              </a:ext>
            </a:extLst>
          </p:cNvPr>
          <p:cNvSpPr>
            <a:spLocks noChangeArrowheads="1"/>
          </p:cNvSpPr>
          <p:nvPr/>
        </p:nvSpPr>
        <p:spPr bwMode="auto">
          <a:xfrm>
            <a:off x="3419872" y="4067176"/>
            <a:ext cx="979488" cy="484187"/>
          </a:xfrm>
          <a:prstGeom prst="leftArrow">
            <a:avLst>
              <a:gd name="adj1" fmla="val 50000"/>
              <a:gd name="adj2" fmla="val 50106"/>
            </a:avLst>
          </a:prstGeom>
          <a:solidFill>
            <a:schemeClr val="accent1"/>
          </a:solidFill>
          <a:ln w="9525" algn="ctr">
            <a:solidFill>
              <a:schemeClr val="tx1"/>
            </a:solidFill>
            <a:round/>
            <a:headEnd/>
            <a:tailEnd/>
          </a:ln>
        </p:spPr>
        <p:txBody>
          <a:bodyPr/>
          <a:lstStyle>
            <a:lvl1pPr>
              <a:defRPr sz="2400">
                <a:solidFill>
                  <a:schemeClr val="tx1"/>
                </a:solidFill>
                <a:latin typeface="Times" pitchFamily="2" charset="0"/>
                <a:ea typeface="MS PGothic" panose="020B0600070205080204" pitchFamily="34" charset="-128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" pitchFamily="2" charset="0"/>
                <a:ea typeface="MS PGothic" panose="020B0600070205080204" pitchFamily="34" charset="-128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" pitchFamily="2" charset="0"/>
                <a:ea typeface="MS PGothic" panose="020B0600070205080204" pitchFamily="34" charset="-128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" pitchFamily="2" charset="0"/>
                <a:ea typeface="MS PGothic" panose="020B0600070205080204" pitchFamily="34" charset="-128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" pitchFamily="2" charset="0"/>
                <a:ea typeface="MS PGothic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itchFamily="2" charset="0"/>
                <a:ea typeface="MS PGothic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itchFamily="2" charset="0"/>
                <a:ea typeface="MS PGothic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itchFamily="2" charset="0"/>
                <a:ea typeface="MS PGothic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itchFamily="2" charset="0"/>
                <a:ea typeface="MS PGothic" panose="020B0600070205080204" pitchFamily="34" charset="-128"/>
              </a:defRPr>
            </a:lvl9pPr>
          </a:lstStyle>
          <a:p>
            <a:endParaRPr lang="en-GB" altLang="en-US"/>
          </a:p>
        </p:txBody>
      </p:sp>
      <p:sp>
        <p:nvSpPr>
          <p:cNvPr id="5127" name="Up Arrow 7">
            <a:extLst>
              <a:ext uri="{FF2B5EF4-FFF2-40B4-BE49-F238E27FC236}">
                <a16:creationId xmlns:a16="http://schemas.microsoft.com/office/drawing/2014/main" id="{C7E97A37-8046-4941-AB09-1DDCFB6C95EF}"/>
              </a:ext>
            </a:extLst>
          </p:cNvPr>
          <p:cNvSpPr>
            <a:spLocks noChangeArrowheads="1"/>
          </p:cNvSpPr>
          <p:nvPr/>
        </p:nvSpPr>
        <p:spPr bwMode="auto">
          <a:xfrm>
            <a:off x="2195736" y="3084512"/>
            <a:ext cx="484187" cy="833437"/>
          </a:xfrm>
          <a:prstGeom prst="upArrow">
            <a:avLst>
              <a:gd name="adj1" fmla="val 50000"/>
              <a:gd name="adj2" fmla="val 50024"/>
            </a:avLst>
          </a:prstGeom>
          <a:solidFill>
            <a:schemeClr val="accent1"/>
          </a:solidFill>
          <a:ln w="9525" algn="ctr">
            <a:solidFill>
              <a:schemeClr val="tx1"/>
            </a:solidFill>
            <a:round/>
            <a:headEnd/>
            <a:tailEnd/>
          </a:ln>
        </p:spPr>
        <p:txBody>
          <a:bodyPr/>
          <a:lstStyle>
            <a:lvl1pPr>
              <a:defRPr sz="2400">
                <a:solidFill>
                  <a:schemeClr val="tx1"/>
                </a:solidFill>
                <a:latin typeface="Times" pitchFamily="2" charset="0"/>
                <a:ea typeface="MS PGothic" panose="020B0600070205080204" pitchFamily="34" charset="-128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" pitchFamily="2" charset="0"/>
                <a:ea typeface="MS PGothic" panose="020B0600070205080204" pitchFamily="34" charset="-128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" pitchFamily="2" charset="0"/>
                <a:ea typeface="MS PGothic" panose="020B0600070205080204" pitchFamily="34" charset="-128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" pitchFamily="2" charset="0"/>
                <a:ea typeface="MS PGothic" panose="020B0600070205080204" pitchFamily="34" charset="-128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" pitchFamily="2" charset="0"/>
                <a:ea typeface="MS PGothic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itchFamily="2" charset="0"/>
                <a:ea typeface="MS PGothic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itchFamily="2" charset="0"/>
                <a:ea typeface="MS PGothic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itchFamily="2" charset="0"/>
                <a:ea typeface="MS PGothic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itchFamily="2" charset="0"/>
                <a:ea typeface="MS PGothic" panose="020B0600070205080204" pitchFamily="34" charset="-128"/>
              </a:defRPr>
            </a:lvl9pPr>
          </a:lstStyle>
          <a:p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193120770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6" name="Rectangle 2">
            <a:extLst>
              <a:ext uri="{FF2B5EF4-FFF2-40B4-BE49-F238E27FC236}">
                <a16:creationId xmlns:a16="http://schemas.microsoft.com/office/drawing/2014/main" id="{B519CFC2-0DFC-6C47-94C5-EFC5ECEEE7B5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457200" y="0"/>
            <a:ext cx="8229600" cy="1143000"/>
          </a:xfrm>
        </p:spPr>
        <p:txBody>
          <a:bodyPr/>
          <a:lstStyle/>
          <a:p>
            <a:pPr eaLnBrk="1" hangingPunct="1"/>
            <a:r>
              <a:rPr lang="en-GB" altLang="en-US" b="1" i="1" dirty="0">
                <a:solidFill>
                  <a:srgbClr val="011893"/>
                </a:solidFill>
              </a:rPr>
              <a:t>Qualitative Research </a:t>
            </a:r>
            <a:endParaRPr lang="en-GB" altLang="en-US" dirty="0">
              <a:solidFill>
                <a:srgbClr val="011893"/>
              </a:solidFill>
            </a:endParaRPr>
          </a:p>
        </p:txBody>
      </p:sp>
      <p:sp>
        <p:nvSpPr>
          <p:cNvPr id="6147" name="Rectangle 3">
            <a:extLst>
              <a:ext uri="{FF2B5EF4-FFF2-40B4-BE49-F238E27FC236}">
                <a16:creationId xmlns:a16="http://schemas.microsoft.com/office/drawing/2014/main" id="{EB51F498-230F-424A-9DB9-2C9FBEB307FA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xfrm>
            <a:off x="457200" y="1052736"/>
            <a:ext cx="8363272" cy="3917032"/>
          </a:xfrm>
        </p:spPr>
        <p:txBody>
          <a:bodyPr/>
          <a:lstStyle/>
          <a:p>
            <a:pPr algn="ctr" eaLnBrk="1" hangingPunct="1">
              <a:lnSpc>
                <a:spcPct val="90000"/>
              </a:lnSpc>
            </a:pPr>
            <a:r>
              <a:rPr lang="en-GB" altLang="en-US" dirty="0"/>
              <a:t>Theory &amp; Practice of QR</a:t>
            </a:r>
          </a:p>
          <a:p>
            <a:pPr eaLnBrk="1" hangingPunct="1">
              <a:lnSpc>
                <a:spcPct val="90000"/>
              </a:lnSpc>
              <a:buFontTx/>
              <a:buNone/>
            </a:pPr>
            <a:r>
              <a:rPr lang="en-GB" altLang="en-US" dirty="0"/>
              <a:t>Question:</a:t>
            </a:r>
          </a:p>
          <a:p>
            <a:pPr marL="514350" indent="-514350" eaLnBrk="1" hangingPunct="1">
              <a:lnSpc>
                <a:spcPct val="90000"/>
              </a:lnSpc>
              <a:buFont typeface="+mj-lt"/>
              <a:buAutoNum type="arabicParenR"/>
            </a:pPr>
            <a:r>
              <a:rPr lang="en-GB" altLang="en-US" dirty="0"/>
              <a:t>What will be a suitable method to</a:t>
            </a:r>
          </a:p>
          <a:p>
            <a:pPr marL="514350" indent="-514350" eaLnBrk="1" hangingPunct="1">
              <a:lnSpc>
                <a:spcPct val="90000"/>
              </a:lnSpc>
              <a:buFont typeface="+mj-lt"/>
              <a:buAutoNum type="arabicParenR"/>
            </a:pPr>
            <a:r>
              <a:rPr lang="en-GB" altLang="en-US" dirty="0"/>
              <a:t>research your chosen topic?</a:t>
            </a:r>
          </a:p>
          <a:p>
            <a:pPr marL="514350" indent="-514350" eaLnBrk="1" hangingPunct="1">
              <a:lnSpc>
                <a:spcPct val="90000"/>
              </a:lnSpc>
              <a:buFont typeface="+mj-lt"/>
              <a:buAutoNum type="arabicParenR"/>
            </a:pPr>
            <a:r>
              <a:rPr lang="en-GB" altLang="en-US" dirty="0"/>
              <a:t>What theories will underpin your research</a:t>
            </a:r>
          </a:p>
          <a:p>
            <a:pPr marL="0" indent="0" eaLnBrk="1" hangingPunct="1">
              <a:lnSpc>
                <a:spcPct val="90000"/>
              </a:lnSpc>
              <a:buNone/>
            </a:pPr>
            <a:r>
              <a:rPr lang="en-GB" altLang="en-US" dirty="0"/>
              <a:t>method?</a:t>
            </a:r>
          </a:p>
          <a:p>
            <a:pPr marL="514350" indent="-514350" eaLnBrk="1" hangingPunct="1">
              <a:lnSpc>
                <a:spcPct val="90000"/>
              </a:lnSpc>
              <a:buFont typeface="+mj-lt"/>
              <a:buAutoNum type="arabicParenR"/>
            </a:pPr>
            <a:r>
              <a:rPr lang="en-GB" altLang="en-US" dirty="0"/>
              <a:t>How will you carry out your project?</a:t>
            </a:r>
          </a:p>
          <a:p>
            <a:pPr eaLnBrk="1" hangingPunct="1">
              <a:lnSpc>
                <a:spcPct val="90000"/>
              </a:lnSpc>
              <a:buFontTx/>
              <a:buNone/>
            </a:pPr>
            <a:endParaRPr lang="en-GB" altLang="en-US" dirty="0"/>
          </a:p>
        </p:txBody>
      </p:sp>
    </p:spTree>
    <p:extLst>
      <p:ext uri="{BB962C8B-B14F-4D97-AF65-F5344CB8AC3E}">
        <p14:creationId xmlns:p14="http://schemas.microsoft.com/office/powerpoint/2010/main" val="2488225861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0" name="Title 1">
            <a:extLst>
              <a:ext uri="{FF2B5EF4-FFF2-40B4-BE49-F238E27FC236}">
                <a16:creationId xmlns:a16="http://schemas.microsoft.com/office/drawing/2014/main" id="{F016F30A-1F60-C14F-BAAD-0C462622117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altLang="en-US" b="1" i="1" dirty="0">
                <a:solidFill>
                  <a:srgbClr val="011893"/>
                </a:solidFill>
              </a:rPr>
              <a:t>Qualitative Research </a:t>
            </a:r>
            <a:endParaRPr lang="en-GB" altLang="en-US" dirty="0">
              <a:solidFill>
                <a:srgbClr val="011893"/>
              </a:solidFill>
            </a:endParaRPr>
          </a:p>
        </p:txBody>
      </p:sp>
      <p:sp>
        <p:nvSpPr>
          <p:cNvPr id="7171" name="Content Placeholder 2">
            <a:extLst>
              <a:ext uri="{FF2B5EF4-FFF2-40B4-BE49-F238E27FC236}">
                <a16:creationId xmlns:a16="http://schemas.microsoft.com/office/drawing/2014/main" id="{0B95E3F6-29D0-0843-B33F-4395656F486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92514" y="1196752"/>
            <a:ext cx="8229600" cy="3917032"/>
          </a:xfrm>
        </p:spPr>
        <p:txBody>
          <a:bodyPr/>
          <a:lstStyle/>
          <a:p>
            <a:pPr algn="ctr">
              <a:buFontTx/>
              <a:buNone/>
            </a:pPr>
            <a:r>
              <a:rPr lang="en-GB" altLang="en-US" dirty="0"/>
              <a:t>QR Texts</a:t>
            </a:r>
          </a:p>
          <a:p>
            <a:pPr>
              <a:buFontTx/>
              <a:buNone/>
            </a:pPr>
            <a:r>
              <a:rPr lang="en-GB" altLang="en-US" dirty="0"/>
              <a:t>3 x texts/excerpts each day</a:t>
            </a:r>
          </a:p>
          <a:p>
            <a:pPr>
              <a:buFontTx/>
              <a:buNone/>
            </a:pPr>
            <a:r>
              <a:rPr lang="en-GB" altLang="en-US" dirty="0"/>
              <a:t>Texts are about aspects of QR</a:t>
            </a:r>
          </a:p>
          <a:p>
            <a:pPr>
              <a:buFontTx/>
              <a:buNone/>
            </a:pPr>
            <a:r>
              <a:rPr lang="en-GB" altLang="en-US" dirty="0"/>
              <a:t>Wide variety of QR methods</a:t>
            </a:r>
          </a:p>
          <a:p>
            <a:pPr>
              <a:buFontTx/>
              <a:buNone/>
            </a:pPr>
            <a:r>
              <a:rPr lang="en-GB" altLang="en-US" dirty="0"/>
              <a:t>Carrying out QR projects</a:t>
            </a:r>
          </a:p>
          <a:p>
            <a:pPr>
              <a:buFontTx/>
              <a:buNone/>
            </a:pPr>
            <a:r>
              <a:rPr lang="en-GB" altLang="en-US" dirty="0"/>
              <a:t>Writing up reports</a:t>
            </a:r>
          </a:p>
        </p:txBody>
      </p:sp>
    </p:spTree>
    <p:extLst>
      <p:ext uri="{BB962C8B-B14F-4D97-AF65-F5344CB8AC3E}">
        <p14:creationId xmlns:p14="http://schemas.microsoft.com/office/powerpoint/2010/main" val="2998008737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4" name="Title 1">
            <a:extLst>
              <a:ext uri="{FF2B5EF4-FFF2-40B4-BE49-F238E27FC236}">
                <a16:creationId xmlns:a16="http://schemas.microsoft.com/office/drawing/2014/main" id="{33DB9004-6FCD-3C44-8269-49D81F42111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altLang="en-US" b="1" i="1" dirty="0">
                <a:solidFill>
                  <a:srgbClr val="011893"/>
                </a:solidFill>
              </a:rPr>
              <a:t>Qualitative Research </a:t>
            </a:r>
            <a:endParaRPr lang="en-GB" altLang="en-US" dirty="0">
              <a:solidFill>
                <a:srgbClr val="011893"/>
              </a:solidFill>
            </a:endParaRPr>
          </a:p>
        </p:txBody>
      </p:sp>
      <p:sp>
        <p:nvSpPr>
          <p:cNvPr id="8195" name="Content Placeholder 2">
            <a:extLst>
              <a:ext uri="{FF2B5EF4-FFF2-40B4-BE49-F238E27FC236}">
                <a16:creationId xmlns:a16="http://schemas.microsoft.com/office/drawing/2014/main" id="{32EC756F-DA08-3D48-9866-B42458D2F4D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11560" y="1124744"/>
            <a:ext cx="8229600" cy="3917032"/>
          </a:xfrm>
        </p:spPr>
        <p:txBody>
          <a:bodyPr/>
          <a:lstStyle/>
          <a:p>
            <a:pPr algn="ctr">
              <a:buFontTx/>
              <a:buNone/>
            </a:pPr>
            <a:r>
              <a:rPr lang="en-GB" altLang="en-US" dirty="0"/>
              <a:t>Project</a:t>
            </a:r>
          </a:p>
          <a:p>
            <a:r>
              <a:rPr lang="en-GB" altLang="en-US" dirty="0"/>
              <a:t>Unique project proposal</a:t>
            </a:r>
          </a:p>
          <a:p>
            <a:r>
              <a:rPr lang="en-GB" altLang="en-US" dirty="0"/>
              <a:t>In your area of interest</a:t>
            </a:r>
          </a:p>
          <a:p>
            <a:r>
              <a:rPr lang="en-GB" altLang="en-US" dirty="0"/>
              <a:t>Primary research</a:t>
            </a:r>
          </a:p>
          <a:p>
            <a:r>
              <a:rPr lang="en-GB" altLang="en-US" dirty="0"/>
              <a:t>“Do-able”</a:t>
            </a:r>
          </a:p>
          <a:p>
            <a:r>
              <a:rPr lang="en-GB" altLang="en-US" dirty="0"/>
              <a:t>By negotiation with the tutor</a:t>
            </a:r>
          </a:p>
        </p:txBody>
      </p:sp>
    </p:spTree>
    <p:extLst>
      <p:ext uri="{BB962C8B-B14F-4D97-AF65-F5344CB8AC3E}">
        <p14:creationId xmlns:p14="http://schemas.microsoft.com/office/powerpoint/2010/main" val="2138920389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18" name="Rectangle 2">
            <a:extLst>
              <a:ext uri="{FF2B5EF4-FFF2-40B4-BE49-F238E27FC236}">
                <a16:creationId xmlns:a16="http://schemas.microsoft.com/office/drawing/2014/main" id="{B6966799-A2E1-5944-9620-B79A1E119A0C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 altLang="en-US" sz="4000" b="1" i="1" dirty="0">
                <a:solidFill>
                  <a:srgbClr val="011893"/>
                </a:solidFill>
              </a:rPr>
              <a:t>Qualitative Research </a:t>
            </a:r>
            <a:endParaRPr lang="en-GB" altLang="en-US" sz="4000" dirty="0">
              <a:solidFill>
                <a:srgbClr val="011893"/>
              </a:solidFill>
            </a:endParaRPr>
          </a:p>
        </p:txBody>
      </p:sp>
      <p:sp>
        <p:nvSpPr>
          <p:cNvPr id="9219" name="Rectangle 3">
            <a:extLst>
              <a:ext uri="{FF2B5EF4-FFF2-40B4-BE49-F238E27FC236}">
                <a16:creationId xmlns:a16="http://schemas.microsoft.com/office/drawing/2014/main" id="{327E1304-C155-DA45-958F-04752089CC2A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xfrm>
            <a:off x="471362" y="1196752"/>
            <a:ext cx="8229600" cy="3917032"/>
          </a:xfrm>
        </p:spPr>
        <p:txBody>
          <a:bodyPr/>
          <a:lstStyle/>
          <a:p>
            <a:pPr algn="ctr" eaLnBrk="1" hangingPunct="1">
              <a:lnSpc>
                <a:spcPct val="90000"/>
              </a:lnSpc>
              <a:buFontTx/>
              <a:buNone/>
            </a:pPr>
            <a:r>
              <a:rPr lang="en-GB" altLang="en-US" dirty="0"/>
              <a:t>Article for Publication</a:t>
            </a:r>
          </a:p>
          <a:p>
            <a:pPr eaLnBrk="1" hangingPunct="1">
              <a:lnSpc>
                <a:spcPct val="90000"/>
              </a:lnSpc>
            </a:pPr>
            <a:r>
              <a:rPr lang="en-GB" altLang="en-US" dirty="0"/>
              <a:t>Topic</a:t>
            </a:r>
          </a:p>
          <a:p>
            <a:pPr eaLnBrk="1" hangingPunct="1">
              <a:lnSpc>
                <a:spcPct val="90000"/>
              </a:lnSpc>
            </a:pPr>
            <a:r>
              <a:rPr lang="en-GB" altLang="en-US" dirty="0"/>
              <a:t>Literature review</a:t>
            </a:r>
          </a:p>
          <a:p>
            <a:pPr eaLnBrk="1" hangingPunct="1">
              <a:lnSpc>
                <a:spcPct val="90000"/>
              </a:lnSpc>
            </a:pPr>
            <a:r>
              <a:rPr lang="en-GB" altLang="en-US" dirty="0"/>
              <a:t>Data, analysis, interpretation &amp;</a:t>
            </a:r>
          </a:p>
          <a:p>
            <a:pPr eaLnBrk="1" hangingPunct="1">
              <a:lnSpc>
                <a:spcPct val="90000"/>
              </a:lnSpc>
            </a:pPr>
            <a:r>
              <a:rPr lang="en-GB" altLang="en-US" dirty="0"/>
              <a:t>implications of the research</a:t>
            </a:r>
          </a:p>
          <a:p>
            <a:pPr eaLnBrk="1" hangingPunct="1">
              <a:lnSpc>
                <a:spcPct val="90000"/>
              </a:lnSpc>
            </a:pPr>
            <a:r>
              <a:rPr lang="en-GB" altLang="en-US" dirty="0"/>
              <a:t>Writing up</a:t>
            </a:r>
          </a:p>
          <a:p>
            <a:pPr eaLnBrk="1" hangingPunct="1">
              <a:lnSpc>
                <a:spcPct val="90000"/>
              </a:lnSpc>
            </a:pPr>
            <a:r>
              <a:rPr lang="en-GB" altLang="en-US" dirty="0"/>
              <a:t>Publication</a:t>
            </a:r>
          </a:p>
          <a:p>
            <a:pPr eaLnBrk="1" hangingPunct="1">
              <a:lnSpc>
                <a:spcPct val="90000"/>
              </a:lnSpc>
              <a:buFontTx/>
              <a:buNone/>
            </a:pPr>
            <a:endParaRPr lang="en-GB" altLang="en-US" dirty="0"/>
          </a:p>
        </p:txBody>
      </p:sp>
    </p:spTree>
    <p:extLst>
      <p:ext uri="{BB962C8B-B14F-4D97-AF65-F5344CB8AC3E}">
        <p14:creationId xmlns:p14="http://schemas.microsoft.com/office/powerpoint/2010/main" val="1609485731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42" name="Title 1">
            <a:extLst>
              <a:ext uri="{FF2B5EF4-FFF2-40B4-BE49-F238E27FC236}">
                <a16:creationId xmlns:a16="http://schemas.microsoft.com/office/drawing/2014/main" id="{9C1C10B0-1F24-6249-BFFC-DFB53EFEC26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68313" y="620713"/>
            <a:ext cx="8229600" cy="1143000"/>
          </a:xfrm>
        </p:spPr>
        <p:txBody>
          <a:bodyPr/>
          <a:lstStyle/>
          <a:p>
            <a:r>
              <a:rPr lang="en-GB" altLang="en-US" sz="4000" b="1" i="1" dirty="0">
                <a:solidFill>
                  <a:srgbClr val="011893"/>
                </a:solidFill>
              </a:rPr>
              <a:t>Qualitative Research </a:t>
            </a:r>
            <a:endParaRPr lang="en-US" altLang="en-US" sz="4000" dirty="0">
              <a:solidFill>
                <a:srgbClr val="011893"/>
              </a:solidFill>
            </a:endParaRPr>
          </a:p>
        </p:txBody>
      </p:sp>
      <p:sp>
        <p:nvSpPr>
          <p:cNvPr id="10243" name="Text Placeholder 3">
            <a:extLst>
              <a:ext uri="{FF2B5EF4-FFF2-40B4-BE49-F238E27FC236}">
                <a16:creationId xmlns:a16="http://schemas.microsoft.com/office/drawing/2014/main" id="{D6731464-1B48-8F4B-AD75-448F5A1D830D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altLang="en-US"/>
              <a:t>Questions….Questions…..</a:t>
            </a:r>
          </a:p>
        </p:txBody>
      </p:sp>
      <p:sp>
        <p:nvSpPr>
          <p:cNvPr id="10244" name="Content Placeholder 2">
            <a:extLst>
              <a:ext uri="{FF2B5EF4-FFF2-40B4-BE49-F238E27FC236}">
                <a16:creationId xmlns:a16="http://schemas.microsoft.com/office/drawing/2014/main" id="{C12DBCFC-1726-034D-83E6-F615FFDF5020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rPr lang="en-GB" altLang="en-US" sz="4000"/>
              <a:t>Who?</a:t>
            </a:r>
          </a:p>
          <a:p>
            <a:r>
              <a:rPr lang="en-GB" altLang="en-US" sz="4000"/>
              <a:t>What?</a:t>
            </a:r>
          </a:p>
          <a:p>
            <a:r>
              <a:rPr lang="en-GB" altLang="en-US" sz="4000"/>
              <a:t>When?</a:t>
            </a:r>
          </a:p>
          <a:p>
            <a:r>
              <a:rPr lang="en-GB" altLang="en-US" sz="4000"/>
              <a:t>Where?</a:t>
            </a:r>
          </a:p>
        </p:txBody>
      </p:sp>
      <p:sp>
        <p:nvSpPr>
          <p:cNvPr id="10245" name="Text Placeholder 4">
            <a:extLst>
              <a:ext uri="{FF2B5EF4-FFF2-40B4-BE49-F238E27FC236}">
                <a16:creationId xmlns:a16="http://schemas.microsoft.com/office/drawing/2014/main" id="{FBAF28A5-217E-564F-B8BB-D1034A0E7CA3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r>
              <a:rPr lang="en-US" altLang="en-US"/>
              <a:t>Questions….Questions….</a:t>
            </a:r>
          </a:p>
        </p:txBody>
      </p:sp>
      <p:sp>
        <p:nvSpPr>
          <p:cNvPr id="10246" name="Content Placeholder 5">
            <a:extLst>
              <a:ext uri="{FF2B5EF4-FFF2-40B4-BE49-F238E27FC236}">
                <a16:creationId xmlns:a16="http://schemas.microsoft.com/office/drawing/2014/main" id="{9528FA5B-7B1B-AB44-9574-3F1B2FC2651E}"/>
              </a:ext>
            </a:extLst>
          </p:cNvPr>
          <p:cNvSpPr>
            <a:spLocks noGrp="1"/>
          </p:cNvSpPr>
          <p:nvPr>
            <p:ph sz="quarter" idx="4"/>
          </p:nvPr>
        </p:nvSpPr>
        <p:spPr/>
        <p:txBody>
          <a:bodyPr/>
          <a:lstStyle/>
          <a:p>
            <a:r>
              <a:rPr lang="en-GB" altLang="en-US" sz="4000"/>
              <a:t>Why?</a:t>
            </a:r>
          </a:p>
          <a:p>
            <a:r>
              <a:rPr lang="en-GB" altLang="en-US" sz="4000"/>
              <a:t>How?</a:t>
            </a:r>
          </a:p>
          <a:p>
            <a:r>
              <a:rPr lang="en-GB" altLang="en-US" sz="4000"/>
              <a:t>How much?</a:t>
            </a:r>
            <a:endParaRPr lang="en-US" altLang="en-US" sz="4000"/>
          </a:p>
        </p:txBody>
      </p:sp>
    </p:spTree>
    <p:extLst>
      <p:ext uri="{BB962C8B-B14F-4D97-AF65-F5344CB8AC3E}">
        <p14:creationId xmlns:p14="http://schemas.microsoft.com/office/powerpoint/2010/main" val="3793916600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266" name="Title 1">
            <a:extLst>
              <a:ext uri="{FF2B5EF4-FFF2-40B4-BE49-F238E27FC236}">
                <a16:creationId xmlns:a16="http://schemas.microsoft.com/office/drawing/2014/main" id="{4CE86BF2-13DD-1C48-90AC-E1F2CC37B8B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altLang="en-US" b="1" i="1" dirty="0">
                <a:solidFill>
                  <a:srgbClr val="011893"/>
                </a:solidFill>
              </a:rPr>
              <a:t>Qualitative Research </a:t>
            </a:r>
            <a:endParaRPr lang="en-US" altLang="en-US" dirty="0">
              <a:solidFill>
                <a:srgbClr val="011893"/>
              </a:solidFill>
            </a:endParaRPr>
          </a:p>
        </p:txBody>
      </p:sp>
      <p:sp>
        <p:nvSpPr>
          <p:cNvPr id="11267" name="Content Placeholder 2">
            <a:extLst>
              <a:ext uri="{FF2B5EF4-FFF2-40B4-BE49-F238E27FC236}">
                <a16:creationId xmlns:a16="http://schemas.microsoft.com/office/drawing/2014/main" id="{8FF381BA-5D62-D144-AD81-04DBBC11F977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altLang="en-US"/>
              <a:t>Research question provide scope to learn something not already known.</a:t>
            </a:r>
          </a:p>
          <a:p>
            <a:r>
              <a:rPr lang="en-GB" altLang="en-US"/>
              <a:t>Research questions need to be based on sound principles &amp; rationale.</a:t>
            </a:r>
          </a:p>
          <a:p>
            <a:r>
              <a:rPr lang="en-US" altLang="en-US"/>
              <a:t>Remember! We already know a great deal about the world in which we are set</a:t>
            </a:r>
          </a:p>
        </p:txBody>
      </p:sp>
    </p:spTree>
    <p:extLst>
      <p:ext uri="{BB962C8B-B14F-4D97-AF65-F5344CB8AC3E}">
        <p14:creationId xmlns:p14="http://schemas.microsoft.com/office/powerpoint/2010/main" val="2957885219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290" name="Rectangle 2">
            <a:extLst>
              <a:ext uri="{FF2B5EF4-FFF2-40B4-BE49-F238E27FC236}">
                <a16:creationId xmlns:a16="http://schemas.microsoft.com/office/drawing/2014/main" id="{4B2ED386-57AA-7140-B0C0-BD3ABC1A6099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482856" y="-171400"/>
            <a:ext cx="8229600" cy="1143000"/>
          </a:xfrm>
        </p:spPr>
        <p:txBody>
          <a:bodyPr/>
          <a:lstStyle/>
          <a:p>
            <a:pPr eaLnBrk="1" hangingPunct="1"/>
            <a:r>
              <a:rPr lang="en-GB" altLang="en-US" sz="4000" b="1" i="1" dirty="0">
                <a:solidFill>
                  <a:srgbClr val="011893"/>
                </a:solidFill>
              </a:rPr>
              <a:t>Qualitative Research </a:t>
            </a:r>
            <a:endParaRPr lang="en-GB" altLang="en-US" sz="4000" dirty="0">
              <a:solidFill>
                <a:srgbClr val="011893"/>
              </a:solidFill>
            </a:endParaRPr>
          </a:p>
        </p:txBody>
      </p:sp>
      <p:sp>
        <p:nvSpPr>
          <p:cNvPr id="12291" name="Rectangle 3">
            <a:extLst>
              <a:ext uri="{FF2B5EF4-FFF2-40B4-BE49-F238E27FC236}">
                <a16:creationId xmlns:a16="http://schemas.microsoft.com/office/drawing/2014/main" id="{434BC008-C8C0-FB4E-93EB-12767D4B6B42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xfrm>
            <a:off x="230825" y="764704"/>
            <a:ext cx="8481631" cy="4395787"/>
          </a:xfrm>
        </p:spPr>
        <p:txBody>
          <a:bodyPr/>
          <a:lstStyle/>
          <a:p>
            <a:pPr algn="ctr" eaLnBrk="1" hangingPunct="1">
              <a:lnSpc>
                <a:spcPct val="80000"/>
              </a:lnSpc>
              <a:buFontTx/>
              <a:buNone/>
            </a:pPr>
            <a:r>
              <a:rPr lang="en-GB" altLang="en-US" dirty="0"/>
              <a:t>Questions</a:t>
            </a:r>
            <a:endParaRPr lang="en-GB" altLang="en-US" sz="2800" dirty="0"/>
          </a:p>
          <a:p>
            <a:pPr eaLnBrk="1" hangingPunct="1">
              <a:lnSpc>
                <a:spcPct val="80000"/>
              </a:lnSpc>
            </a:pPr>
            <a:r>
              <a:rPr lang="en-GB" altLang="en-US" sz="2800" dirty="0"/>
              <a:t>Will my question be interesting for me &amp; for others?  </a:t>
            </a:r>
          </a:p>
          <a:p>
            <a:pPr eaLnBrk="1" hangingPunct="1">
              <a:lnSpc>
                <a:spcPct val="80000"/>
              </a:lnSpc>
            </a:pPr>
            <a:r>
              <a:rPr lang="en-GB" altLang="en-US" sz="2800" dirty="0"/>
              <a:t>Is there a practical value in knowing the answer to this question?</a:t>
            </a:r>
          </a:p>
          <a:p>
            <a:pPr eaLnBrk="1" hangingPunct="1">
              <a:lnSpc>
                <a:spcPct val="80000"/>
              </a:lnSpc>
            </a:pPr>
            <a:r>
              <a:rPr lang="en-GB" altLang="en-US" sz="2800" dirty="0"/>
              <a:t>Can I expect to answer it within the limits of the project I am going to undertake?  </a:t>
            </a:r>
          </a:p>
          <a:p>
            <a:pPr eaLnBrk="1" hangingPunct="1">
              <a:lnSpc>
                <a:spcPct val="80000"/>
              </a:lnSpc>
            </a:pPr>
            <a:r>
              <a:rPr lang="en-GB" altLang="en-US" sz="2800" dirty="0"/>
              <a:t>Does the question suggest the kind of information I would need to answer it and how would I go about getting that information?  </a:t>
            </a:r>
          </a:p>
          <a:p>
            <a:pPr eaLnBrk="1" hangingPunct="1">
              <a:lnSpc>
                <a:spcPct val="80000"/>
              </a:lnSpc>
            </a:pPr>
            <a:r>
              <a:rPr lang="en-GB" altLang="en-US" sz="2800" dirty="0"/>
              <a:t>Will it be feasible to get the information necessary to answer the question? </a:t>
            </a:r>
          </a:p>
        </p:txBody>
      </p:sp>
    </p:spTree>
    <p:extLst>
      <p:ext uri="{BB962C8B-B14F-4D97-AF65-F5344CB8AC3E}">
        <p14:creationId xmlns:p14="http://schemas.microsoft.com/office/powerpoint/2010/main" val="3409824426"/>
      </p:ext>
    </p:extLst>
  </p:cSld>
  <p:clrMapOvr>
    <a:masterClrMapping/>
  </p:clrMapOvr>
</p:sld>
</file>

<file path=ppt/theme/theme1.xml><?xml version="1.0" encoding="utf-8"?>
<a:theme xmlns:a="http://schemas.openxmlformats.org/drawingml/2006/main" name="20140311PresentationUWTSDTemplate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WTSD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00CC99"/>
      </a:accent1>
      <a:accent2>
        <a:srgbClr val="3333CC"/>
      </a:accent2>
      <a:accent3>
        <a:srgbClr val="FFFFFF"/>
      </a:accent3>
      <a:accent4>
        <a:srgbClr val="000000"/>
      </a:accent4>
      <a:accent5>
        <a:srgbClr val="AAE2CA"/>
      </a:accent5>
      <a:accent6>
        <a:srgbClr val="2D2DB9"/>
      </a:accent6>
      <a:hlink>
        <a:srgbClr val="CCCCFF"/>
      </a:hlink>
      <a:folHlink>
        <a:srgbClr val="B2B2B2"/>
      </a:folHlink>
    </a:clrScheme>
    <a:fontScheme name="Office">
      <a:majorFont>
        <a:latin typeface="Calibri Light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Office">
      <a:majorFont>
        <a:latin typeface="Calibri Light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PPT template</Template>
  <TotalTime>2176</TotalTime>
  <Words>383</Words>
  <Application>Microsoft Macintosh PowerPoint</Application>
  <PresentationFormat>On-screen Show (4:3)</PresentationFormat>
  <Paragraphs>87</Paragraphs>
  <Slides>11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size="16" baseType="lpstr">
      <vt:lpstr>Arial</vt:lpstr>
      <vt:lpstr>Myriad Pro</vt:lpstr>
      <vt:lpstr>Times</vt:lpstr>
      <vt:lpstr>Verdana</vt:lpstr>
      <vt:lpstr>20140311PresentationUWTSDTemplate</vt:lpstr>
      <vt:lpstr>LCDB7003</vt:lpstr>
      <vt:lpstr> Introduction to Qualitative Research  Module 7003 </vt:lpstr>
      <vt:lpstr>Qualitative Research</vt:lpstr>
      <vt:lpstr>Qualitative Research </vt:lpstr>
      <vt:lpstr>Qualitative Research </vt:lpstr>
      <vt:lpstr>Qualitative Research </vt:lpstr>
      <vt:lpstr>Qualitative Research </vt:lpstr>
      <vt:lpstr>Qualitative Research </vt:lpstr>
      <vt:lpstr>Qualitative Research </vt:lpstr>
      <vt:lpstr>Qualitative Research </vt:lpstr>
      <vt:lpstr>Qualitative Research </vt:lpstr>
    </vt:vector>
  </TitlesOfParts>
  <Company>University of Wales Lampeter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Personal Management Skills I</dc:title>
  <dc:creator>Venus</dc:creator>
  <cp:lastModifiedBy>Amare Desta</cp:lastModifiedBy>
  <cp:revision>130</cp:revision>
  <cp:lastPrinted>2018-07-09T15:27:01Z</cp:lastPrinted>
  <dcterms:created xsi:type="dcterms:W3CDTF">2002-10-07T19:43:58Z</dcterms:created>
  <dcterms:modified xsi:type="dcterms:W3CDTF">2020-10-01T11:43:50Z</dcterms:modified>
</cp:coreProperties>
</file>