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7A53D-6E79-58D2-B1D3-B0F18AAA2AA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6C2557D-FE51-198C-A9F2-3D6D6F9046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FE9DFA5-E270-20DE-596E-5671F5890461}"/>
              </a:ext>
            </a:extLst>
          </p:cNvPr>
          <p:cNvSpPr>
            <a:spLocks noGrp="1"/>
          </p:cNvSpPr>
          <p:nvPr>
            <p:ph type="dt" sz="half" idx="10"/>
          </p:nvPr>
        </p:nvSpPr>
        <p:spPr/>
        <p:txBody>
          <a:bodyPr/>
          <a:lstStyle/>
          <a:p>
            <a:fld id="{8677365B-9920-F04A-83E8-CCFE9C9FEEA0}" type="datetimeFigureOut">
              <a:rPr lang="en-US" smtClean="0"/>
              <a:t>12/15/24</a:t>
            </a:fld>
            <a:endParaRPr lang="en-US"/>
          </a:p>
        </p:txBody>
      </p:sp>
      <p:sp>
        <p:nvSpPr>
          <p:cNvPr id="5" name="Footer Placeholder 4">
            <a:extLst>
              <a:ext uri="{FF2B5EF4-FFF2-40B4-BE49-F238E27FC236}">
                <a16:creationId xmlns:a16="http://schemas.microsoft.com/office/drawing/2014/main" id="{0272CA21-1763-80D5-C500-1D8A8B9CBC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826CDC-8243-6BB4-A226-F58D628DFDBF}"/>
              </a:ext>
            </a:extLst>
          </p:cNvPr>
          <p:cNvSpPr>
            <a:spLocks noGrp="1"/>
          </p:cNvSpPr>
          <p:nvPr>
            <p:ph type="sldNum" sz="quarter" idx="12"/>
          </p:nvPr>
        </p:nvSpPr>
        <p:spPr/>
        <p:txBody>
          <a:bodyPr/>
          <a:lstStyle/>
          <a:p>
            <a:fld id="{C7C33CE0-844D-724A-9ACA-BD30CF765BFB}" type="slidenum">
              <a:rPr lang="en-US" smtClean="0"/>
              <a:t>‹#›</a:t>
            </a:fld>
            <a:endParaRPr lang="en-US"/>
          </a:p>
        </p:txBody>
      </p:sp>
    </p:spTree>
    <p:extLst>
      <p:ext uri="{BB962C8B-B14F-4D97-AF65-F5344CB8AC3E}">
        <p14:creationId xmlns:p14="http://schemas.microsoft.com/office/powerpoint/2010/main" val="2751246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AC78D-7A5B-FEFD-4559-4D13F933F9B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54C01AA-2C6A-37C6-2FE2-CB66A780423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49EC99-E46C-4A86-42B0-279A84483340}"/>
              </a:ext>
            </a:extLst>
          </p:cNvPr>
          <p:cNvSpPr>
            <a:spLocks noGrp="1"/>
          </p:cNvSpPr>
          <p:nvPr>
            <p:ph type="dt" sz="half" idx="10"/>
          </p:nvPr>
        </p:nvSpPr>
        <p:spPr/>
        <p:txBody>
          <a:bodyPr/>
          <a:lstStyle/>
          <a:p>
            <a:fld id="{8677365B-9920-F04A-83E8-CCFE9C9FEEA0}" type="datetimeFigureOut">
              <a:rPr lang="en-US" smtClean="0"/>
              <a:t>12/15/24</a:t>
            </a:fld>
            <a:endParaRPr lang="en-US"/>
          </a:p>
        </p:txBody>
      </p:sp>
      <p:sp>
        <p:nvSpPr>
          <p:cNvPr id="5" name="Footer Placeholder 4">
            <a:extLst>
              <a:ext uri="{FF2B5EF4-FFF2-40B4-BE49-F238E27FC236}">
                <a16:creationId xmlns:a16="http://schemas.microsoft.com/office/drawing/2014/main" id="{AE8DD352-329F-2ED9-9554-1AB295F689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2F33D1-3DE1-6645-A3F6-4C994FC6B4BA}"/>
              </a:ext>
            </a:extLst>
          </p:cNvPr>
          <p:cNvSpPr>
            <a:spLocks noGrp="1"/>
          </p:cNvSpPr>
          <p:nvPr>
            <p:ph type="sldNum" sz="quarter" idx="12"/>
          </p:nvPr>
        </p:nvSpPr>
        <p:spPr/>
        <p:txBody>
          <a:bodyPr/>
          <a:lstStyle/>
          <a:p>
            <a:fld id="{C7C33CE0-844D-724A-9ACA-BD30CF765BFB}" type="slidenum">
              <a:rPr lang="en-US" smtClean="0"/>
              <a:t>‹#›</a:t>
            </a:fld>
            <a:endParaRPr lang="en-US"/>
          </a:p>
        </p:txBody>
      </p:sp>
    </p:spTree>
    <p:extLst>
      <p:ext uri="{BB962C8B-B14F-4D97-AF65-F5344CB8AC3E}">
        <p14:creationId xmlns:p14="http://schemas.microsoft.com/office/powerpoint/2010/main" val="1326577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4DB8F-19AF-6E47-821A-CC964E9A75E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B8C7DCA-0F3E-A5FD-581D-2D8CD73AC7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06124C7-38D0-C7F4-F0FB-5E9C6B357BFD}"/>
              </a:ext>
            </a:extLst>
          </p:cNvPr>
          <p:cNvSpPr>
            <a:spLocks noGrp="1"/>
          </p:cNvSpPr>
          <p:nvPr>
            <p:ph type="dt" sz="half" idx="10"/>
          </p:nvPr>
        </p:nvSpPr>
        <p:spPr/>
        <p:txBody>
          <a:bodyPr/>
          <a:lstStyle/>
          <a:p>
            <a:fld id="{8677365B-9920-F04A-83E8-CCFE9C9FEEA0}" type="datetimeFigureOut">
              <a:rPr lang="en-US" smtClean="0"/>
              <a:t>12/15/24</a:t>
            </a:fld>
            <a:endParaRPr lang="en-US"/>
          </a:p>
        </p:txBody>
      </p:sp>
      <p:sp>
        <p:nvSpPr>
          <p:cNvPr id="5" name="Footer Placeholder 4">
            <a:extLst>
              <a:ext uri="{FF2B5EF4-FFF2-40B4-BE49-F238E27FC236}">
                <a16:creationId xmlns:a16="http://schemas.microsoft.com/office/drawing/2014/main" id="{8DADB1DA-5C39-F7D6-C4AF-C5168B9CBC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8682B4-95B5-B562-A86A-AEBA40788421}"/>
              </a:ext>
            </a:extLst>
          </p:cNvPr>
          <p:cNvSpPr>
            <a:spLocks noGrp="1"/>
          </p:cNvSpPr>
          <p:nvPr>
            <p:ph type="sldNum" sz="quarter" idx="12"/>
          </p:nvPr>
        </p:nvSpPr>
        <p:spPr/>
        <p:txBody>
          <a:bodyPr/>
          <a:lstStyle/>
          <a:p>
            <a:fld id="{C7C33CE0-844D-724A-9ACA-BD30CF765BFB}" type="slidenum">
              <a:rPr lang="en-US" smtClean="0"/>
              <a:t>‹#›</a:t>
            </a:fld>
            <a:endParaRPr lang="en-US"/>
          </a:p>
        </p:txBody>
      </p:sp>
    </p:spTree>
    <p:extLst>
      <p:ext uri="{BB962C8B-B14F-4D97-AF65-F5344CB8AC3E}">
        <p14:creationId xmlns:p14="http://schemas.microsoft.com/office/powerpoint/2010/main" val="7019940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7B570-B8F0-77C4-FD60-69F1007958E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ECE6032-53F8-BA81-BEA0-C87B28AABF7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C9D6A3D-CD99-3790-803D-A594818611F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2CD7CC3-A284-5C8E-0F45-0A0AB5271055}"/>
              </a:ext>
            </a:extLst>
          </p:cNvPr>
          <p:cNvSpPr>
            <a:spLocks noGrp="1"/>
          </p:cNvSpPr>
          <p:nvPr>
            <p:ph type="dt" sz="half" idx="10"/>
          </p:nvPr>
        </p:nvSpPr>
        <p:spPr/>
        <p:txBody>
          <a:bodyPr/>
          <a:lstStyle/>
          <a:p>
            <a:fld id="{8677365B-9920-F04A-83E8-CCFE9C9FEEA0}" type="datetimeFigureOut">
              <a:rPr lang="en-US" smtClean="0"/>
              <a:t>12/15/24</a:t>
            </a:fld>
            <a:endParaRPr lang="en-US"/>
          </a:p>
        </p:txBody>
      </p:sp>
      <p:sp>
        <p:nvSpPr>
          <p:cNvPr id="6" name="Footer Placeholder 5">
            <a:extLst>
              <a:ext uri="{FF2B5EF4-FFF2-40B4-BE49-F238E27FC236}">
                <a16:creationId xmlns:a16="http://schemas.microsoft.com/office/drawing/2014/main" id="{6B9BFCAE-6253-595D-A3FA-7C4E682EAE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748527-47A3-E671-F418-CB488641A42F}"/>
              </a:ext>
            </a:extLst>
          </p:cNvPr>
          <p:cNvSpPr>
            <a:spLocks noGrp="1"/>
          </p:cNvSpPr>
          <p:nvPr>
            <p:ph type="sldNum" sz="quarter" idx="12"/>
          </p:nvPr>
        </p:nvSpPr>
        <p:spPr/>
        <p:txBody>
          <a:bodyPr/>
          <a:lstStyle/>
          <a:p>
            <a:fld id="{C7C33CE0-844D-724A-9ACA-BD30CF765BFB}" type="slidenum">
              <a:rPr lang="en-US" smtClean="0"/>
              <a:t>‹#›</a:t>
            </a:fld>
            <a:endParaRPr lang="en-US"/>
          </a:p>
        </p:txBody>
      </p:sp>
    </p:spTree>
    <p:extLst>
      <p:ext uri="{BB962C8B-B14F-4D97-AF65-F5344CB8AC3E}">
        <p14:creationId xmlns:p14="http://schemas.microsoft.com/office/powerpoint/2010/main" val="420774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AB1CC-85C7-BFA6-72BB-20CE22F81FF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6CB9CC4-27AE-F071-C026-C5E332914D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D70E7E8-B191-FC9B-A645-3FE511794ED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1CA6961-C543-65CF-73B0-7AB3397B95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5047349-26DB-51E3-2E1C-55491B832AA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A6CC747-FC65-E47B-F03F-ED1F995CAB4D}"/>
              </a:ext>
            </a:extLst>
          </p:cNvPr>
          <p:cNvSpPr>
            <a:spLocks noGrp="1"/>
          </p:cNvSpPr>
          <p:nvPr>
            <p:ph type="dt" sz="half" idx="10"/>
          </p:nvPr>
        </p:nvSpPr>
        <p:spPr/>
        <p:txBody>
          <a:bodyPr/>
          <a:lstStyle/>
          <a:p>
            <a:fld id="{8677365B-9920-F04A-83E8-CCFE9C9FEEA0}" type="datetimeFigureOut">
              <a:rPr lang="en-US" smtClean="0"/>
              <a:t>12/15/24</a:t>
            </a:fld>
            <a:endParaRPr lang="en-US"/>
          </a:p>
        </p:txBody>
      </p:sp>
      <p:sp>
        <p:nvSpPr>
          <p:cNvPr id="8" name="Footer Placeholder 7">
            <a:extLst>
              <a:ext uri="{FF2B5EF4-FFF2-40B4-BE49-F238E27FC236}">
                <a16:creationId xmlns:a16="http://schemas.microsoft.com/office/drawing/2014/main" id="{26240D57-B2A0-E6FD-D71E-02DADB2A359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91B6A47-AECC-22A2-97C1-2F8596BEE032}"/>
              </a:ext>
            </a:extLst>
          </p:cNvPr>
          <p:cNvSpPr>
            <a:spLocks noGrp="1"/>
          </p:cNvSpPr>
          <p:nvPr>
            <p:ph type="sldNum" sz="quarter" idx="12"/>
          </p:nvPr>
        </p:nvSpPr>
        <p:spPr/>
        <p:txBody>
          <a:bodyPr/>
          <a:lstStyle/>
          <a:p>
            <a:fld id="{C7C33CE0-844D-724A-9ACA-BD30CF765BFB}" type="slidenum">
              <a:rPr lang="en-US" smtClean="0"/>
              <a:t>‹#›</a:t>
            </a:fld>
            <a:endParaRPr lang="en-US"/>
          </a:p>
        </p:txBody>
      </p:sp>
    </p:spTree>
    <p:extLst>
      <p:ext uri="{BB962C8B-B14F-4D97-AF65-F5344CB8AC3E}">
        <p14:creationId xmlns:p14="http://schemas.microsoft.com/office/powerpoint/2010/main" val="4011896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09B46-91BC-EFC9-D16A-935592D335C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736EB83-4CB7-4846-0E81-DB463B8BD02A}"/>
              </a:ext>
            </a:extLst>
          </p:cNvPr>
          <p:cNvSpPr>
            <a:spLocks noGrp="1"/>
          </p:cNvSpPr>
          <p:nvPr>
            <p:ph type="dt" sz="half" idx="10"/>
          </p:nvPr>
        </p:nvSpPr>
        <p:spPr/>
        <p:txBody>
          <a:bodyPr/>
          <a:lstStyle/>
          <a:p>
            <a:fld id="{8677365B-9920-F04A-83E8-CCFE9C9FEEA0}" type="datetimeFigureOut">
              <a:rPr lang="en-US" smtClean="0"/>
              <a:t>12/15/24</a:t>
            </a:fld>
            <a:endParaRPr lang="en-US"/>
          </a:p>
        </p:txBody>
      </p:sp>
      <p:sp>
        <p:nvSpPr>
          <p:cNvPr id="4" name="Footer Placeholder 3">
            <a:extLst>
              <a:ext uri="{FF2B5EF4-FFF2-40B4-BE49-F238E27FC236}">
                <a16:creationId xmlns:a16="http://schemas.microsoft.com/office/drawing/2014/main" id="{40D8CBF3-ADFB-48ED-9009-14F3966B9AE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4A19439-51F9-19A6-4CEF-2FDEACD7E0C7}"/>
              </a:ext>
            </a:extLst>
          </p:cNvPr>
          <p:cNvSpPr>
            <a:spLocks noGrp="1"/>
          </p:cNvSpPr>
          <p:nvPr>
            <p:ph type="sldNum" sz="quarter" idx="12"/>
          </p:nvPr>
        </p:nvSpPr>
        <p:spPr/>
        <p:txBody>
          <a:bodyPr/>
          <a:lstStyle/>
          <a:p>
            <a:fld id="{C7C33CE0-844D-724A-9ACA-BD30CF765BFB}" type="slidenum">
              <a:rPr lang="en-US" smtClean="0"/>
              <a:t>‹#›</a:t>
            </a:fld>
            <a:endParaRPr lang="en-US"/>
          </a:p>
        </p:txBody>
      </p:sp>
    </p:spTree>
    <p:extLst>
      <p:ext uri="{BB962C8B-B14F-4D97-AF65-F5344CB8AC3E}">
        <p14:creationId xmlns:p14="http://schemas.microsoft.com/office/powerpoint/2010/main" val="2770843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445973-95AB-BC94-867B-D93340635032}"/>
              </a:ext>
            </a:extLst>
          </p:cNvPr>
          <p:cNvSpPr>
            <a:spLocks noGrp="1"/>
          </p:cNvSpPr>
          <p:nvPr>
            <p:ph type="dt" sz="half" idx="10"/>
          </p:nvPr>
        </p:nvSpPr>
        <p:spPr/>
        <p:txBody>
          <a:bodyPr/>
          <a:lstStyle/>
          <a:p>
            <a:fld id="{8677365B-9920-F04A-83E8-CCFE9C9FEEA0}" type="datetimeFigureOut">
              <a:rPr lang="en-US" smtClean="0"/>
              <a:t>12/15/24</a:t>
            </a:fld>
            <a:endParaRPr lang="en-US"/>
          </a:p>
        </p:txBody>
      </p:sp>
      <p:sp>
        <p:nvSpPr>
          <p:cNvPr id="3" name="Footer Placeholder 2">
            <a:extLst>
              <a:ext uri="{FF2B5EF4-FFF2-40B4-BE49-F238E27FC236}">
                <a16:creationId xmlns:a16="http://schemas.microsoft.com/office/drawing/2014/main" id="{AC923BA6-BD47-6F90-AFEB-1EB37951AB7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9AE33-5AAD-3DAC-A772-83696F5CBEA0}"/>
              </a:ext>
            </a:extLst>
          </p:cNvPr>
          <p:cNvSpPr>
            <a:spLocks noGrp="1"/>
          </p:cNvSpPr>
          <p:nvPr>
            <p:ph type="sldNum" sz="quarter" idx="12"/>
          </p:nvPr>
        </p:nvSpPr>
        <p:spPr/>
        <p:txBody>
          <a:bodyPr/>
          <a:lstStyle/>
          <a:p>
            <a:fld id="{C7C33CE0-844D-724A-9ACA-BD30CF765BFB}" type="slidenum">
              <a:rPr lang="en-US" smtClean="0"/>
              <a:t>‹#›</a:t>
            </a:fld>
            <a:endParaRPr lang="en-US"/>
          </a:p>
        </p:txBody>
      </p:sp>
    </p:spTree>
    <p:extLst>
      <p:ext uri="{BB962C8B-B14F-4D97-AF65-F5344CB8AC3E}">
        <p14:creationId xmlns:p14="http://schemas.microsoft.com/office/powerpoint/2010/main" val="526219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88F1E-AB27-ADA5-7077-9698BF3016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3DB7CA5-5E77-A8DC-BBD5-A5671B359F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CA51A1D-692E-7568-ABAF-F9B6678DD2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D7BAA4D-7002-5AB3-46D9-23546BB2B840}"/>
              </a:ext>
            </a:extLst>
          </p:cNvPr>
          <p:cNvSpPr>
            <a:spLocks noGrp="1"/>
          </p:cNvSpPr>
          <p:nvPr>
            <p:ph type="dt" sz="half" idx="10"/>
          </p:nvPr>
        </p:nvSpPr>
        <p:spPr/>
        <p:txBody>
          <a:bodyPr/>
          <a:lstStyle/>
          <a:p>
            <a:fld id="{8677365B-9920-F04A-83E8-CCFE9C9FEEA0}" type="datetimeFigureOut">
              <a:rPr lang="en-US" smtClean="0"/>
              <a:t>12/15/24</a:t>
            </a:fld>
            <a:endParaRPr lang="en-US"/>
          </a:p>
        </p:txBody>
      </p:sp>
      <p:sp>
        <p:nvSpPr>
          <p:cNvPr id="6" name="Footer Placeholder 5">
            <a:extLst>
              <a:ext uri="{FF2B5EF4-FFF2-40B4-BE49-F238E27FC236}">
                <a16:creationId xmlns:a16="http://schemas.microsoft.com/office/drawing/2014/main" id="{C908E285-4B67-428C-AFDD-2224D5E8D0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A6DD58-4536-367B-E4B2-F668E22188A3}"/>
              </a:ext>
            </a:extLst>
          </p:cNvPr>
          <p:cNvSpPr>
            <a:spLocks noGrp="1"/>
          </p:cNvSpPr>
          <p:nvPr>
            <p:ph type="sldNum" sz="quarter" idx="12"/>
          </p:nvPr>
        </p:nvSpPr>
        <p:spPr/>
        <p:txBody>
          <a:bodyPr/>
          <a:lstStyle/>
          <a:p>
            <a:fld id="{C7C33CE0-844D-724A-9ACA-BD30CF765BFB}" type="slidenum">
              <a:rPr lang="en-US" smtClean="0"/>
              <a:t>‹#›</a:t>
            </a:fld>
            <a:endParaRPr lang="en-US"/>
          </a:p>
        </p:txBody>
      </p:sp>
    </p:spTree>
    <p:extLst>
      <p:ext uri="{BB962C8B-B14F-4D97-AF65-F5344CB8AC3E}">
        <p14:creationId xmlns:p14="http://schemas.microsoft.com/office/powerpoint/2010/main" val="3490865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95ACC-9BA5-0AF0-D30D-DF0E9A0A2C4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7D50FC-B5F5-F9A5-E6CC-4ED41BE39C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0DC2113-8525-D014-5A3E-8ABD5F4D2E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BF75CCD-FF0A-6866-69BF-69E009E41363}"/>
              </a:ext>
            </a:extLst>
          </p:cNvPr>
          <p:cNvSpPr>
            <a:spLocks noGrp="1"/>
          </p:cNvSpPr>
          <p:nvPr>
            <p:ph type="dt" sz="half" idx="10"/>
          </p:nvPr>
        </p:nvSpPr>
        <p:spPr/>
        <p:txBody>
          <a:bodyPr/>
          <a:lstStyle/>
          <a:p>
            <a:fld id="{8677365B-9920-F04A-83E8-CCFE9C9FEEA0}" type="datetimeFigureOut">
              <a:rPr lang="en-US" smtClean="0"/>
              <a:t>12/15/24</a:t>
            </a:fld>
            <a:endParaRPr lang="en-US"/>
          </a:p>
        </p:txBody>
      </p:sp>
      <p:sp>
        <p:nvSpPr>
          <p:cNvPr id="6" name="Footer Placeholder 5">
            <a:extLst>
              <a:ext uri="{FF2B5EF4-FFF2-40B4-BE49-F238E27FC236}">
                <a16:creationId xmlns:a16="http://schemas.microsoft.com/office/drawing/2014/main" id="{6DD360D6-FEB4-644A-C8E2-854070BA8B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8ACCEB-F734-E58E-D926-E8508A0135DF}"/>
              </a:ext>
            </a:extLst>
          </p:cNvPr>
          <p:cNvSpPr>
            <a:spLocks noGrp="1"/>
          </p:cNvSpPr>
          <p:nvPr>
            <p:ph type="sldNum" sz="quarter" idx="12"/>
          </p:nvPr>
        </p:nvSpPr>
        <p:spPr/>
        <p:txBody>
          <a:bodyPr/>
          <a:lstStyle/>
          <a:p>
            <a:fld id="{C7C33CE0-844D-724A-9ACA-BD30CF765BFB}" type="slidenum">
              <a:rPr lang="en-US" smtClean="0"/>
              <a:t>‹#›</a:t>
            </a:fld>
            <a:endParaRPr lang="en-US"/>
          </a:p>
        </p:txBody>
      </p:sp>
    </p:spTree>
    <p:extLst>
      <p:ext uri="{BB962C8B-B14F-4D97-AF65-F5344CB8AC3E}">
        <p14:creationId xmlns:p14="http://schemas.microsoft.com/office/powerpoint/2010/main" val="460483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8B922-8D1E-263F-06C3-4F50B0DB396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576F50F-88B6-E263-BC28-8E941ECBE0D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62C9580-A2E6-15C6-174A-FCF9AFA952BF}"/>
              </a:ext>
            </a:extLst>
          </p:cNvPr>
          <p:cNvSpPr>
            <a:spLocks noGrp="1"/>
          </p:cNvSpPr>
          <p:nvPr>
            <p:ph type="dt" sz="half" idx="10"/>
          </p:nvPr>
        </p:nvSpPr>
        <p:spPr/>
        <p:txBody>
          <a:bodyPr/>
          <a:lstStyle/>
          <a:p>
            <a:fld id="{8677365B-9920-F04A-83E8-CCFE9C9FEEA0}" type="datetimeFigureOut">
              <a:rPr lang="en-US" smtClean="0"/>
              <a:t>12/15/24</a:t>
            </a:fld>
            <a:endParaRPr lang="en-US"/>
          </a:p>
        </p:txBody>
      </p:sp>
      <p:sp>
        <p:nvSpPr>
          <p:cNvPr id="5" name="Footer Placeholder 4">
            <a:extLst>
              <a:ext uri="{FF2B5EF4-FFF2-40B4-BE49-F238E27FC236}">
                <a16:creationId xmlns:a16="http://schemas.microsoft.com/office/drawing/2014/main" id="{6EEC1B59-D962-27E2-2D7D-1ADA21E735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40F5D5-8C0C-715E-D7CD-C4A0BC98EF2B}"/>
              </a:ext>
            </a:extLst>
          </p:cNvPr>
          <p:cNvSpPr>
            <a:spLocks noGrp="1"/>
          </p:cNvSpPr>
          <p:nvPr>
            <p:ph type="sldNum" sz="quarter" idx="12"/>
          </p:nvPr>
        </p:nvSpPr>
        <p:spPr/>
        <p:txBody>
          <a:bodyPr/>
          <a:lstStyle/>
          <a:p>
            <a:fld id="{C7C33CE0-844D-724A-9ACA-BD30CF765BFB}" type="slidenum">
              <a:rPr lang="en-US" smtClean="0"/>
              <a:t>‹#›</a:t>
            </a:fld>
            <a:endParaRPr lang="en-US"/>
          </a:p>
        </p:txBody>
      </p:sp>
    </p:spTree>
    <p:extLst>
      <p:ext uri="{BB962C8B-B14F-4D97-AF65-F5344CB8AC3E}">
        <p14:creationId xmlns:p14="http://schemas.microsoft.com/office/powerpoint/2010/main" val="1190445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FE4E96-37D2-8FBA-8609-98B0EE5AA8E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10D0913-AD86-F972-E6C1-4D4D8C27D88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FF5388-1F1F-63C9-0350-23EABB836035}"/>
              </a:ext>
            </a:extLst>
          </p:cNvPr>
          <p:cNvSpPr>
            <a:spLocks noGrp="1"/>
          </p:cNvSpPr>
          <p:nvPr>
            <p:ph type="dt" sz="half" idx="10"/>
          </p:nvPr>
        </p:nvSpPr>
        <p:spPr/>
        <p:txBody>
          <a:bodyPr/>
          <a:lstStyle/>
          <a:p>
            <a:fld id="{8677365B-9920-F04A-83E8-CCFE9C9FEEA0}" type="datetimeFigureOut">
              <a:rPr lang="en-US" smtClean="0"/>
              <a:t>12/15/24</a:t>
            </a:fld>
            <a:endParaRPr lang="en-US"/>
          </a:p>
        </p:txBody>
      </p:sp>
      <p:sp>
        <p:nvSpPr>
          <p:cNvPr id="5" name="Footer Placeholder 4">
            <a:extLst>
              <a:ext uri="{FF2B5EF4-FFF2-40B4-BE49-F238E27FC236}">
                <a16:creationId xmlns:a16="http://schemas.microsoft.com/office/drawing/2014/main" id="{1E19A11E-E8BD-0188-13C6-427DED9852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BCC1BD-EAD1-2C2A-2E7D-5C7A486EB6F2}"/>
              </a:ext>
            </a:extLst>
          </p:cNvPr>
          <p:cNvSpPr>
            <a:spLocks noGrp="1"/>
          </p:cNvSpPr>
          <p:nvPr>
            <p:ph type="sldNum" sz="quarter" idx="12"/>
          </p:nvPr>
        </p:nvSpPr>
        <p:spPr/>
        <p:txBody>
          <a:bodyPr/>
          <a:lstStyle/>
          <a:p>
            <a:fld id="{C7C33CE0-844D-724A-9ACA-BD30CF765BFB}" type="slidenum">
              <a:rPr lang="en-US" smtClean="0"/>
              <a:t>‹#›</a:t>
            </a:fld>
            <a:endParaRPr lang="en-US"/>
          </a:p>
        </p:txBody>
      </p:sp>
    </p:spTree>
    <p:extLst>
      <p:ext uri="{BB962C8B-B14F-4D97-AF65-F5344CB8AC3E}">
        <p14:creationId xmlns:p14="http://schemas.microsoft.com/office/powerpoint/2010/main" val="2230067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C6AEA0-C11E-8BD1-DBD5-27D95FC7CF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8F6FF89-75F2-D79A-6B05-3393C31EF7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9914CE8-589C-2AB1-A5EE-2C62FD24B8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677365B-9920-F04A-83E8-CCFE9C9FEEA0}" type="datetimeFigureOut">
              <a:rPr lang="en-US" smtClean="0"/>
              <a:t>12/15/24</a:t>
            </a:fld>
            <a:endParaRPr lang="en-US"/>
          </a:p>
        </p:txBody>
      </p:sp>
      <p:sp>
        <p:nvSpPr>
          <p:cNvPr id="5" name="Footer Placeholder 4">
            <a:extLst>
              <a:ext uri="{FF2B5EF4-FFF2-40B4-BE49-F238E27FC236}">
                <a16:creationId xmlns:a16="http://schemas.microsoft.com/office/drawing/2014/main" id="{4153F2A3-AAE9-F5E0-FDB1-5ECB6CD5615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FD120B9-69C8-9AEA-65E7-891F98F154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7C33CE0-844D-724A-9ACA-BD30CF765BFB}" type="slidenum">
              <a:rPr lang="en-US" smtClean="0"/>
              <a:t>‹#›</a:t>
            </a:fld>
            <a:endParaRPr lang="en-US"/>
          </a:p>
        </p:txBody>
      </p:sp>
    </p:spTree>
    <p:extLst>
      <p:ext uri="{BB962C8B-B14F-4D97-AF65-F5344CB8AC3E}">
        <p14:creationId xmlns:p14="http://schemas.microsoft.com/office/powerpoint/2010/main" val="33870375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CB9E6-E6C0-4414-663A-C4FCE096F132}"/>
              </a:ext>
            </a:extLst>
          </p:cNvPr>
          <p:cNvSpPr>
            <a:spLocks noGrp="1"/>
          </p:cNvSpPr>
          <p:nvPr>
            <p:ph type="ctrTitle"/>
          </p:nvPr>
        </p:nvSpPr>
        <p:spPr/>
        <p:txBody>
          <a:bodyPr>
            <a:normAutofit fontScale="90000"/>
          </a:bodyPr>
          <a:lstStyle/>
          <a:p>
            <a:r>
              <a:rPr lang="en-US" dirty="0"/>
              <a:t>Entrepreneurship </a:t>
            </a:r>
            <a:br>
              <a:rPr lang="en-US" dirty="0"/>
            </a:br>
            <a:r>
              <a:rPr lang="en-US" dirty="0"/>
              <a:t>LCBB5001</a:t>
            </a:r>
            <a:br>
              <a:rPr lang="en-US" dirty="0"/>
            </a:br>
            <a:r>
              <a:rPr lang="en-US" dirty="0"/>
              <a:t>Lecturer:Amer </a:t>
            </a:r>
            <a:r>
              <a:rPr lang="en-US" dirty="0" err="1"/>
              <a:t>Careem</a:t>
            </a:r>
            <a:br>
              <a:rPr lang="en-US" dirty="0"/>
            </a:br>
            <a:r>
              <a:rPr lang="en-US" dirty="0"/>
              <a:t>Alexandru Mardari</a:t>
            </a:r>
          </a:p>
        </p:txBody>
      </p:sp>
      <p:sp>
        <p:nvSpPr>
          <p:cNvPr id="3" name="Subtitle 2">
            <a:extLst>
              <a:ext uri="{FF2B5EF4-FFF2-40B4-BE49-F238E27FC236}">
                <a16:creationId xmlns:a16="http://schemas.microsoft.com/office/drawing/2014/main" id="{FF50BD35-0000-7731-FF9D-49CB120AFF46}"/>
              </a:ext>
            </a:extLst>
          </p:cNvPr>
          <p:cNvSpPr>
            <a:spLocks noGrp="1"/>
          </p:cNvSpPr>
          <p:nvPr>
            <p:ph type="subTitle" idx="1"/>
          </p:nvPr>
        </p:nvSpPr>
        <p:spPr>
          <a:xfrm>
            <a:off x="2649681" y="3509963"/>
            <a:ext cx="9144000" cy="1655762"/>
          </a:xfrm>
        </p:spPr>
        <p:txBody>
          <a:bodyPr/>
          <a:lstStyle/>
          <a:p>
            <a:endParaRPr lang="en-US"/>
          </a:p>
        </p:txBody>
      </p:sp>
    </p:spTree>
    <p:extLst>
      <p:ext uri="{BB962C8B-B14F-4D97-AF65-F5344CB8AC3E}">
        <p14:creationId xmlns:p14="http://schemas.microsoft.com/office/powerpoint/2010/main" val="13506034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43BCF-72FA-5BC6-CA0E-BC02C84DF035}"/>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08AFAFDB-CA1B-521E-B735-7130FB5DB569}"/>
              </a:ext>
            </a:extLst>
          </p:cNvPr>
          <p:cNvSpPr>
            <a:spLocks noGrp="1"/>
          </p:cNvSpPr>
          <p:nvPr>
            <p:ph idx="1"/>
          </p:nvPr>
        </p:nvSpPr>
        <p:spPr/>
        <p:txBody>
          <a:bodyPr/>
          <a:lstStyle/>
          <a:p>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report frames the business plan for English Private Tours, a startup venture pointed toward giving personalized and luxurious sightseeing experiences in London and across the UK. Through an exhaustive analysis of market opportunities, functional procedures, and financial projections, this report will detail how English Private Tours intends to establish itself in the competitive travel industry scene while guaranteeing remarkable service and customer satisfaction.</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7622627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A868D-D3A6-50C5-19DC-0DC800EE1C00}"/>
              </a:ext>
            </a:extLst>
          </p:cNvPr>
          <p:cNvSpPr>
            <a:spLocks noGrp="1"/>
          </p:cNvSpPr>
          <p:nvPr>
            <p:ph type="title"/>
          </p:nvPr>
        </p:nvSpPr>
        <p:spPr/>
        <p:txBody>
          <a:bodyPr/>
          <a:lstStyle/>
          <a:p>
            <a:r>
              <a:rPr lang="en-GB" b="1" i="0" u="none" strike="noStrike">
                <a:solidFill>
                  <a:srgbClr val="000000"/>
                </a:solidFill>
                <a:effectLst/>
                <a:latin typeface="Times New Roman" panose="02020603050405020304" pitchFamily="18" charset="0"/>
              </a:rPr>
              <a:t>Business Plan Overview </a:t>
            </a:r>
            <a:endParaRPr lang="en-US"/>
          </a:p>
        </p:txBody>
      </p:sp>
      <p:sp>
        <p:nvSpPr>
          <p:cNvPr id="3" name="Content Placeholder 2">
            <a:extLst>
              <a:ext uri="{FF2B5EF4-FFF2-40B4-BE49-F238E27FC236}">
                <a16:creationId xmlns:a16="http://schemas.microsoft.com/office/drawing/2014/main" id="{99FCC9F1-39ED-0575-14D9-14FDB92C2CBD}"/>
              </a:ext>
            </a:extLst>
          </p:cNvPr>
          <p:cNvSpPr>
            <a:spLocks noGrp="1"/>
          </p:cNvSpPr>
          <p:nvPr>
            <p:ph idx="1"/>
          </p:nvPr>
        </p:nvSpPr>
        <p:spPr/>
        <p:txBody>
          <a:bodyPr/>
          <a:lstStyle/>
          <a:p>
            <a:r>
              <a:rPr lang="en-GB" b="0" i="0" u="none" strike="noStrike">
                <a:solidFill>
                  <a:srgbClr val="000000"/>
                </a:solidFill>
                <a:effectLst/>
                <a:latin typeface="Times New Roman" panose="02020603050405020304" pitchFamily="18" charset="0"/>
              </a:rPr>
              <a:t>English Private Tours will be situated to revolutionize in which tourists experience London as well as the broader UK by offering bespoke private sightseeing tours that accentuate luxury, adaptability, and individual consideration. The centre'shelp involves coordinated private tours in very good quality vehicles, permitting gatherings of up to five guests to redo their process as per their preferences and inclinations. This incorporates tours to famous milestones, for example, the Tower of London, St Paul's Cathedral, Windsor Castle, and Stonehenge, among others (Buhalis, 2022</a:t>
            </a:r>
            <a:endParaRPr lang="en-US"/>
          </a:p>
        </p:txBody>
      </p:sp>
    </p:spTree>
    <p:extLst>
      <p:ext uri="{BB962C8B-B14F-4D97-AF65-F5344CB8AC3E}">
        <p14:creationId xmlns:p14="http://schemas.microsoft.com/office/powerpoint/2010/main" val="3413264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18BB5-880C-83AA-C732-0FA1E7053EE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FA11751-E087-F285-2187-4FBFE63484F6}"/>
              </a:ext>
            </a:extLst>
          </p:cNvPr>
          <p:cNvSpPr>
            <a:spLocks noGrp="1"/>
          </p:cNvSpPr>
          <p:nvPr>
            <p:ph idx="1"/>
          </p:nvPr>
        </p:nvSpPr>
        <p:spPr/>
        <p:txBody>
          <a:bodyPr>
            <a:normAutofit fontScale="92500" lnSpcReduction="20000"/>
          </a:bodyPr>
          <a:lstStyle/>
          <a:p>
            <a:r>
              <a:rPr lang="en-GB" b="0" i="0" u="none" strike="noStrike">
                <a:solidFill>
                  <a:srgbClr val="000000"/>
                </a:solidFill>
                <a:effectLst/>
                <a:latin typeface="Times New Roman" panose="02020603050405020304" pitchFamily="18" charset="0"/>
              </a:rPr>
              <a:t>The entrepreneurial foundation of English Private Tours lies in the standards of making unique value propositions and understanding client needs. Theoretical systems, for example, the Business Model Canvas feature the key exercises, client segments, and value propositions. By adjusting services to current market drifts that favour personalized travel encounters; it successfully separates the business from competitors who offer generic tours. The investment won't just work with the extension of service contributions but additionally empowers us to carry out compelling marketing techniques to contact more extensive audiences, accordingly encouraging sustainable development (Connell, 2024). Furthermore, by leveraging innovation, it can work on operational proficiency, permitting it to focus on conveying a definitive VIP experience that clients anticipate. Through this strategic methodology, English  Private Tours is ready to turn into a forerunner in the private tour area, giving extraordinary experiences that praise the rich cultural tapestry of the UK.</a:t>
            </a:r>
            <a:endParaRPr lang="en-US"/>
          </a:p>
        </p:txBody>
      </p:sp>
    </p:spTree>
    <p:extLst>
      <p:ext uri="{BB962C8B-B14F-4D97-AF65-F5344CB8AC3E}">
        <p14:creationId xmlns:p14="http://schemas.microsoft.com/office/powerpoint/2010/main" val="1405811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1CC2D-C9DC-8C05-6D08-56A656F4468F}"/>
              </a:ext>
            </a:extLst>
          </p:cNvPr>
          <p:cNvSpPr>
            <a:spLocks noGrp="1"/>
          </p:cNvSpPr>
          <p:nvPr>
            <p:ph type="title"/>
          </p:nvPr>
        </p:nvSpPr>
        <p:spPr/>
        <p:txBody>
          <a:bodyPr/>
          <a:lstStyle/>
          <a:p>
            <a:r>
              <a:rPr lang="en-US" dirty="0"/>
              <a:t>Legal format</a:t>
            </a:r>
          </a:p>
        </p:txBody>
      </p:sp>
      <p:sp>
        <p:nvSpPr>
          <p:cNvPr id="3" name="Content Placeholder 2">
            <a:extLst>
              <a:ext uri="{FF2B5EF4-FFF2-40B4-BE49-F238E27FC236}">
                <a16:creationId xmlns:a16="http://schemas.microsoft.com/office/drawing/2014/main" id="{BFEFCC2C-88B3-E1E8-E4F2-F5FEFB499EDD}"/>
              </a:ext>
            </a:extLst>
          </p:cNvPr>
          <p:cNvSpPr>
            <a:spLocks noGrp="1"/>
          </p:cNvSpPr>
          <p:nvPr>
            <p:ph idx="1"/>
          </p:nvPr>
        </p:nvSpPr>
        <p:spPr/>
        <p:txBody>
          <a:bodyPr>
            <a:normAutofit fontScale="92500" lnSpcReduction="20000"/>
          </a:bodyPr>
          <a:lstStyle/>
          <a:p>
            <a:r>
              <a:rPr lang="en-GB" b="0" i="0" u="none" strike="noStrike">
                <a:solidFill>
                  <a:srgbClr val="000000"/>
                </a:solidFill>
                <a:effectLst/>
                <a:latin typeface="Times New Roman" panose="02020603050405020304" pitchFamily="18" charset="0"/>
              </a:rPr>
              <a:t>The legal format of English Private Tours will be laid out as a Private Limited Company (Ltd) in the UK, which will consider limited responsibility security for the proprietors while giving an adaptable structure to development and investment. This organization will work with the raising of capital through the £25,000 investment while guaranteeing that the personal resources of the founders stay saved from business liabilities(Casson, 2022). The organization will register with Companies House and conform to every single applicable guideline, including acquiring essential licenses for operating tours and transportation services. Moreover, it will foster an exhaustive arrangement of strategies concerning client safety, information protection, and service terms to fabricate trust and straightforwardness with the clients. By taking on this legal structure, English Private Tours will situate itself for versatility and professionalism, laying the basis for future extension and outcomes in the competitive travel industry market.</a:t>
            </a:r>
            <a:endParaRPr lang="en-US"/>
          </a:p>
        </p:txBody>
      </p:sp>
    </p:spTree>
    <p:extLst>
      <p:ext uri="{BB962C8B-B14F-4D97-AF65-F5344CB8AC3E}">
        <p14:creationId xmlns:p14="http://schemas.microsoft.com/office/powerpoint/2010/main" val="3773209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84F7E-D555-3D10-1F9C-DE901B55DD3E}"/>
              </a:ext>
            </a:extLst>
          </p:cNvPr>
          <p:cNvSpPr>
            <a:spLocks noGrp="1"/>
          </p:cNvSpPr>
          <p:nvPr>
            <p:ph type="title"/>
          </p:nvPr>
        </p:nvSpPr>
        <p:spPr/>
        <p:txBody>
          <a:bodyPr/>
          <a:lstStyle/>
          <a:p>
            <a:r>
              <a:rPr lang="en-GB" b="1" i="0" u="none" strike="noStrike">
                <a:solidFill>
                  <a:srgbClr val="000000"/>
                </a:solidFill>
                <a:effectLst/>
                <a:latin typeface="Times New Roman" panose="02020603050405020304" pitchFamily="18" charset="0"/>
              </a:rPr>
              <a:t>Business Management Team</a:t>
            </a:r>
            <a:endParaRPr lang="en-US"/>
          </a:p>
        </p:txBody>
      </p:sp>
      <p:sp>
        <p:nvSpPr>
          <p:cNvPr id="12" name="Content Placeholder 2">
            <a:extLst>
              <a:ext uri="{FF2B5EF4-FFF2-40B4-BE49-F238E27FC236}">
                <a16:creationId xmlns:a16="http://schemas.microsoft.com/office/drawing/2014/main" id="{70086B90-4F61-1D71-A5C2-E5A0FF576F06}"/>
              </a:ext>
            </a:extLst>
          </p:cNvPr>
          <p:cNvSpPr>
            <a:spLocks noGrp="1"/>
          </p:cNvSpPr>
          <p:nvPr>
            <p:ph idx="1"/>
          </p:nvPr>
        </p:nvSpPr>
        <p:spPr>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0" i="0" u="none" strike="noStrike">
                <a:solidFill>
                  <a:srgbClr val="000000"/>
                </a:solidFill>
                <a:effectLst/>
                <a:latin typeface="Times New Roman" panose="02020603050405020304" pitchFamily="18" charset="0"/>
              </a:rPr>
              <a:t>The management structure of English Private Tours will be intended to guarantee productivity, ability, and exceptional client support. The organization will be possessed and worked by a group of enthusiastic entrepreneurs with broad involvement in the travel industry and hospitality areas. The founding team will comprise a Managing Director, who will supervise by and large operations and vital courses, and a Marketing Manager, liable for promoting the business and drawing in clients. Furthermore, it will enlist skilled drivers who won't just explore the city but additionally go about as educated guides, giving bits of knowledge into the set of experiences and culture of the sites visited. To keep up with high service norms, every driver-guide will go through thorough preparation and certificate, guaranteeing they have brilliant client care abilities and a profound comprehension of the tour itinerary. As the business develops, it will likewise consider utilizing extra staff in regulatory roles to oversee bookings, client requests, and coordinated operations, permitting the management team to focus on essential initiatives.</a:t>
            </a:r>
            <a:endParaRPr lang="en-GB" b="0" i="0" u="none" strike="noStrike">
              <a:solidFill>
                <a:srgbClr val="000000"/>
              </a:solidFill>
              <a:effectLst/>
              <a:latin typeface="-webkit-standard"/>
            </a:endParaRPr>
          </a:p>
          <a:p>
            <a:r>
              <a:rPr lang="en-GB" b="0" i="0" u="none" strike="noStrike">
                <a:solidFill>
                  <a:srgbClr val="000000"/>
                </a:solidFill>
                <a:effectLst/>
                <a:latin typeface="Times New Roman" panose="02020603050405020304" pitchFamily="18" charset="0"/>
              </a:rPr>
              <a:t>To support the activities and improve service delivery, English Private Tours will connect with outside proficient services and specialists depending on the situation. It will collaborate with local tourism boards and social organizations to foster select visit packages that give special encounters to clients, further separating contributions on the market (Buhalis, 2022). Moreover, it will look for legal and financial guides to guarantee consistent guidelines and to oversee financial planning successfully, especially as scales the activities. Marketing specialists will likewise be locked in to refine branding and online presence, guaranteeing it arrives at the target audience through compelling advanced marketing methodologies. By incorporating these external services, English Private Tours will be exceptional in exploring the intricacies of the travel industry, guaranteeing a consistent encounter for the clients while encouraging sustainable business growth.</a:t>
            </a:r>
            <a:endParaRPr lang="en-GB" b="0" i="0" u="none" strike="noStrike">
              <a:solidFill>
                <a:srgbClr val="000000"/>
              </a:solidFill>
              <a:effectLst/>
              <a:latin typeface="-webkit-standard"/>
            </a:endParaRPr>
          </a:p>
        </p:txBody>
      </p:sp>
    </p:spTree>
    <p:extLst>
      <p:ext uri="{BB962C8B-B14F-4D97-AF65-F5344CB8AC3E}">
        <p14:creationId xmlns:p14="http://schemas.microsoft.com/office/powerpoint/2010/main" val="559313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67786-4687-EC70-F63B-9C66EC20D699}"/>
              </a:ext>
            </a:extLst>
          </p:cNvPr>
          <p:cNvSpPr>
            <a:spLocks noGrp="1"/>
          </p:cNvSpPr>
          <p:nvPr>
            <p:ph type="title"/>
          </p:nvPr>
        </p:nvSpPr>
        <p:spPr/>
        <p:txBody>
          <a:bodyPr/>
          <a:lstStyle/>
          <a:p>
            <a:r>
              <a:rPr lang="en-GB" b="1" i="0" u="none" strike="noStrike">
                <a:solidFill>
                  <a:srgbClr val="000000"/>
                </a:solidFill>
                <a:effectLst/>
                <a:latin typeface="Times New Roman" panose="02020603050405020304" pitchFamily="18" charset="0"/>
              </a:rPr>
              <a:t>SWOT analysis</a:t>
            </a:r>
            <a:endParaRPr lang="en-US"/>
          </a:p>
        </p:txBody>
      </p:sp>
      <p:sp>
        <p:nvSpPr>
          <p:cNvPr id="3" name="Content Placeholder 2">
            <a:extLst>
              <a:ext uri="{FF2B5EF4-FFF2-40B4-BE49-F238E27FC236}">
                <a16:creationId xmlns:a16="http://schemas.microsoft.com/office/drawing/2014/main" id="{3E61074B-38FB-7DE0-E3A5-256E9FC152E8}"/>
              </a:ext>
            </a:extLst>
          </p:cNvPr>
          <p:cNvSpPr>
            <a:spLocks noGrp="1"/>
          </p:cNvSpPr>
          <p:nvPr>
            <p:ph idx="1"/>
          </p:nvPr>
        </p:nvSpPr>
        <p:spPr>
          <a:xfrm>
            <a:off x="925945" y="2141537"/>
            <a:ext cx="10515600" cy="4351338"/>
          </a:xfrm>
        </p:spPr>
        <p:txBody>
          <a:bodyPr>
            <a:normAutofit fontScale="92500" lnSpcReduction="10000"/>
          </a:bodyPr>
          <a:lstStyle/>
          <a:p>
            <a:r>
              <a:rPr lang="en-GB" b="1" i="0" u="none" strike="noStrike">
                <a:solidFill>
                  <a:srgbClr val="000000"/>
                </a:solidFill>
                <a:effectLst/>
                <a:latin typeface="Times New Roman" panose="02020603050405020304" pitchFamily="18" charset="0"/>
              </a:rPr>
              <a:t>Strengths</a:t>
            </a:r>
            <a:endParaRPr lang="en-GB" b="0" i="0" u="none" strike="noStrike">
              <a:solidFill>
                <a:srgbClr val="000000"/>
              </a:solidFill>
              <a:effectLst/>
              <a:latin typeface="-webkit-standard"/>
            </a:endParaRPr>
          </a:p>
          <a:p>
            <a:r>
              <a:rPr lang="en-GB" b="0" i="0" u="none" strike="noStrike">
                <a:solidFill>
                  <a:srgbClr val="000000"/>
                </a:solidFill>
                <a:effectLst/>
                <a:latin typeface="Times New Roman" panose="02020603050405020304" pitchFamily="18" charset="0"/>
              </a:rPr>
              <a:t>The strengths of English Private Tours will lie in its exceptional incentive of offering customized, luxury touring sightseeing in London and the UK. With an emphasis on small group tours, the organization will give a degree of closeness and customization that bigger tour administrators can't coordinate (Tarrant, 2023). The utilization of top-of-the-line vehicles will upgrade the general client experience, guaranteeing solace and prestige. Moreover, the multilingual capacities of our aides will permit us to take care of different customers, in this manner extending our market reach. The broad information on the driver-guides will likewise act as a huge strength, as they will want to give rich bits of knowledge into the set of experiences and culture of the areas visited, guaranteeing that clients get an enlightening and memorable experience.</a:t>
            </a:r>
            <a:endParaRPr lang="en-GB" b="0" i="0" u="none" strike="noStrike">
              <a:solidFill>
                <a:srgbClr val="000000"/>
              </a:solidFill>
              <a:effectLst/>
              <a:latin typeface="-webkit-standard"/>
            </a:endParaRPr>
          </a:p>
        </p:txBody>
      </p:sp>
    </p:spTree>
    <p:extLst>
      <p:ext uri="{BB962C8B-B14F-4D97-AF65-F5344CB8AC3E}">
        <p14:creationId xmlns:p14="http://schemas.microsoft.com/office/powerpoint/2010/main" val="1306798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A7330-C5E4-32E6-30B2-6D2B4A2D4D84}"/>
              </a:ext>
            </a:extLst>
          </p:cNvPr>
          <p:cNvSpPr>
            <a:spLocks noGrp="1"/>
          </p:cNvSpPr>
          <p:nvPr>
            <p:ph type="title"/>
          </p:nvPr>
        </p:nvSpPr>
        <p:spPr/>
        <p:txBody>
          <a:bodyPr/>
          <a:lstStyle/>
          <a:p>
            <a:r>
              <a:rPr lang="en-GB" b="1" i="0" u="none" strike="noStrike">
                <a:solidFill>
                  <a:srgbClr val="000000"/>
                </a:solidFill>
                <a:effectLst/>
                <a:latin typeface="Times New Roman" panose="02020603050405020304" pitchFamily="18" charset="0"/>
              </a:rPr>
              <a:t>Weaknesses</a:t>
            </a:r>
            <a:endParaRPr lang="en-US"/>
          </a:p>
        </p:txBody>
      </p:sp>
      <p:sp>
        <p:nvSpPr>
          <p:cNvPr id="3" name="Content Placeholder 2">
            <a:extLst>
              <a:ext uri="{FF2B5EF4-FFF2-40B4-BE49-F238E27FC236}">
                <a16:creationId xmlns:a16="http://schemas.microsoft.com/office/drawing/2014/main" id="{927FFEA7-1D03-EE96-608E-6C1A45B6CD27}"/>
              </a:ext>
            </a:extLst>
          </p:cNvPr>
          <p:cNvSpPr>
            <a:spLocks noGrp="1"/>
          </p:cNvSpPr>
          <p:nvPr>
            <p:ph idx="1"/>
          </p:nvPr>
        </p:nvSpPr>
        <p:spPr/>
        <p:txBody>
          <a:bodyPr>
            <a:normAutofit fontScale="92500" lnSpcReduction="10000"/>
          </a:bodyPr>
          <a:lstStyle/>
          <a:p>
            <a:r>
              <a:rPr lang="en-GB" b="0" i="0" u="none" strike="noStrike">
                <a:solidFill>
                  <a:srgbClr val="000000"/>
                </a:solidFill>
                <a:effectLst/>
                <a:latin typeface="Times New Roman" panose="02020603050405020304" pitchFamily="18" charset="0"/>
              </a:rPr>
              <a:t>Despite the promising potential, English Private Tours will likewise confront specific weaknesses. As a startup, the organization will at first have brand recognition in a profoundly competitive travel industry market, which might impede client-obtaining endeavours (Connell, 2024). Moreover, the dependence on a small group of driver-guides could represent a test concerning versatility and service consistency, especially during top tourist seasons when requests might surpass limits. Another potential weakness will be the high functional expenses related to keeping up with luxury vehicles and guaranteeing premium assistance guidelines, which could influence productivity in the beginning phases of the business. Tending to these weaknesses will be critical for laying out a strong foundation for development.</a:t>
            </a:r>
            <a:endParaRPr lang="en-US"/>
          </a:p>
        </p:txBody>
      </p:sp>
    </p:spTree>
    <p:extLst>
      <p:ext uri="{BB962C8B-B14F-4D97-AF65-F5344CB8AC3E}">
        <p14:creationId xmlns:p14="http://schemas.microsoft.com/office/powerpoint/2010/main" val="282030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FB912-B658-B551-92D4-C11BBAAE3B22}"/>
              </a:ext>
            </a:extLst>
          </p:cNvPr>
          <p:cNvSpPr>
            <a:spLocks noGrp="1"/>
          </p:cNvSpPr>
          <p:nvPr>
            <p:ph type="title"/>
          </p:nvPr>
        </p:nvSpPr>
        <p:spPr/>
        <p:txBody>
          <a:bodyPr/>
          <a:lstStyle/>
          <a:p>
            <a:r>
              <a:rPr lang="en-US" dirty="0"/>
              <a:t>Cash flow forecast</a:t>
            </a:r>
          </a:p>
        </p:txBody>
      </p:sp>
      <p:sp>
        <p:nvSpPr>
          <p:cNvPr id="3" name="Content Placeholder 2">
            <a:extLst>
              <a:ext uri="{FF2B5EF4-FFF2-40B4-BE49-F238E27FC236}">
                <a16:creationId xmlns:a16="http://schemas.microsoft.com/office/drawing/2014/main" id="{07D8A6F9-073B-C120-8B7C-9694310D7C04}"/>
              </a:ext>
            </a:extLst>
          </p:cNvPr>
          <p:cNvSpPr>
            <a:spLocks noGrp="1"/>
          </p:cNvSpPr>
          <p:nvPr>
            <p:ph idx="1"/>
          </p:nvPr>
        </p:nvSpPr>
        <p:spPr/>
        <p:txBody>
          <a:bodyPr/>
          <a:lstStyle/>
          <a:p>
            <a:endParaRPr lang="en-US"/>
          </a:p>
        </p:txBody>
      </p:sp>
      <p:graphicFrame>
        <p:nvGraphicFramePr>
          <p:cNvPr id="5" name="Table 4">
            <a:extLst>
              <a:ext uri="{FF2B5EF4-FFF2-40B4-BE49-F238E27FC236}">
                <a16:creationId xmlns:a16="http://schemas.microsoft.com/office/drawing/2014/main" id="{D8E0C5CA-1435-B242-5A6D-1FC356BA9588}"/>
              </a:ext>
            </a:extLst>
          </p:cNvPr>
          <p:cNvGraphicFramePr/>
          <p:nvPr>
            <p:extLst>
              <p:ext uri="{D42A27DB-BD31-4B8C-83A1-F6EECF244321}">
                <p14:modId xmlns:p14="http://schemas.microsoft.com/office/powerpoint/2010/main" val="2863705817"/>
              </p:ext>
            </p:extLst>
          </p:nvPr>
        </p:nvGraphicFramePr>
        <p:xfrm>
          <a:off x="1298864" y="2164773"/>
          <a:ext cx="8485910" cy="3833237"/>
        </p:xfrm>
        <a:graphic>
          <a:graphicData uri="http://schemas.openxmlformats.org/drawingml/2006/table">
            <a:tbl>
              <a:tblPr>
                <a:tableStyleId>{5C22544A-7EE6-4342-B048-85BDC9FD1C3A}</a:tableStyleId>
              </a:tblPr>
              <a:tblGrid>
                <a:gridCol w="1697182">
                  <a:extLst>
                    <a:ext uri="{9D8B030D-6E8A-4147-A177-3AD203B41FA5}">
                      <a16:colId xmlns:a16="http://schemas.microsoft.com/office/drawing/2014/main" val="2226902677"/>
                    </a:ext>
                  </a:extLst>
                </a:gridCol>
                <a:gridCol w="1697182">
                  <a:extLst>
                    <a:ext uri="{9D8B030D-6E8A-4147-A177-3AD203B41FA5}">
                      <a16:colId xmlns:a16="http://schemas.microsoft.com/office/drawing/2014/main" val="1739907017"/>
                    </a:ext>
                  </a:extLst>
                </a:gridCol>
                <a:gridCol w="1697182">
                  <a:extLst>
                    <a:ext uri="{9D8B030D-6E8A-4147-A177-3AD203B41FA5}">
                      <a16:colId xmlns:a16="http://schemas.microsoft.com/office/drawing/2014/main" val="2417430589"/>
                    </a:ext>
                  </a:extLst>
                </a:gridCol>
                <a:gridCol w="1697182">
                  <a:extLst>
                    <a:ext uri="{9D8B030D-6E8A-4147-A177-3AD203B41FA5}">
                      <a16:colId xmlns:a16="http://schemas.microsoft.com/office/drawing/2014/main" val="2329170459"/>
                    </a:ext>
                  </a:extLst>
                </a:gridCol>
                <a:gridCol w="1697182">
                  <a:extLst>
                    <a:ext uri="{9D8B030D-6E8A-4147-A177-3AD203B41FA5}">
                      <a16:colId xmlns:a16="http://schemas.microsoft.com/office/drawing/2014/main" val="3771892927"/>
                    </a:ext>
                  </a:extLst>
                </a:gridCol>
              </a:tblGrid>
              <a:tr h="434977">
                <a:tc>
                  <a:txBody>
                    <a:bodyPr/>
                    <a:lstStyle/>
                    <a:p>
                      <a:pPr algn="ctr">
                        <a:lnSpc>
                          <a:spcPts val="1080"/>
                        </a:lnSpc>
                      </a:pPr>
                      <a:r>
                        <a:rPr lang="en-GB">
                          <a:effectLst/>
                        </a:rPr>
                        <a:t>Month</a:t>
                      </a:r>
                    </a:p>
                  </a:txBody>
                  <a:tcPr/>
                </a:tc>
                <a:tc>
                  <a:txBody>
                    <a:bodyPr/>
                    <a:lstStyle/>
                    <a:p>
                      <a:pPr algn="ctr">
                        <a:lnSpc>
                          <a:spcPts val="1080"/>
                        </a:lnSpc>
                      </a:pPr>
                      <a:r>
                        <a:rPr lang="en-GB">
                          <a:effectLst/>
                        </a:rPr>
                        <a:t>Income (£)</a:t>
                      </a:r>
                    </a:p>
                  </a:txBody>
                  <a:tcPr/>
                </a:tc>
                <a:tc>
                  <a:txBody>
                    <a:bodyPr/>
                    <a:lstStyle/>
                    <a:p>
                      <a:pPr algn="ctr">
                        <a:lnSpc>
                          <a:spcPts val="1080"/>
                        </a:lnSpc>
                      </a:pPr>
                      <a:r>
                        <a:rPr lang="en-GB">
                          <a:effectLst/>
                        </a:rPr>
                        <a:t>Expenses (£)</a:t>
                      </a:r>
                    </a:p>
                  </a:txBody>
                  <a:tcPr/>
                </a:tc>
                <a:tc>
                  <a:txBody>
                    <a:bodyPr/>
                    <a:lstStyle/>
                    <a:p>
                      <a:pPr algn="ctr">
                        <a:lnSpc>
                          <a:spcPts val="1080"/>
                        </a:lnSpc>
                      </a:pPr>
                      <a:r>
                        <a:rPr lang="en-GB">
                          <a:effectLst/>
                        </a:rPr>
                        <a:t>Net Cash Flow (£)</a:t>
                      </a:r>
                    </a:p>
                  </a:txBody>
                  <a:tcPr/>
                </a:tc>
                <a:tc>
                  <a:txBody>
                    <a:bodyPr/>
                    <a:lstStyle/>
                    <a:p>
                      <a:pPr algn="ctr">
                        <a:lnSpc>
                          <a:spcPts val="1080"/>
                        </a:lnSpc>
                      </a:pPr>
                      <a:r>
                        <a:rPr lang="en-GB">
                          <a:effectLst/>
                        </a:rPr>
                        <a:t>Cumulative Cash Flow (£)</a:t>
                      </a:r>
                    </a:p>
                  </a:txBody>
                  <a:tcPr/>
                </a:tc>
                <a:extLst>
                  <a:ext uri="{0D108BD9-81ED-4DB2-BD59-A6C34878D82A}">
                    <a16:rowId xmlns:a16="http://schemas.microsoft.com/office/drawing/2014/main" val="2633921061"/>
                  </a:ext>
                </a:extLst>
              </a:tr>
              <a:tr h="282317">
                <a:tc>
                  <a:txBody>
                    <a:bodyPr/>
                    <a:lstStyle/>
                    <a:p>
                      <a:pPr algn="ctr">
                        <a:lnSpc>
                          <a:spcPts val="1080"/>
                        </a:lnSpc>
                      </a:pPr>
                      <a:r>
                        <a:rPr lang="en-GB">
                          <a:effectLst/>
                        </a:rPr>
                        <a:t>Month 1</a:t>
                      </a:r>
                    </a:p>
                  </a:txBody>
                  <a:tcPr/>
                </a:tc>
                <a:tc>
                  <a:txBody>
                    <a:bodyPr/>
                    <a:lstStyle/>
                    <a:p>
                      <a:pPr algn="ctr">
                        <a:lnSpc>
                          <a:spcPts val="1080"/>
                        </a:lnSpc>
                      </a:pPr>
                      <a:r>
                        <a:rPr lang="en-GB">
                          <a:effectLst/>
                        </a:rPr>
                        <a:t>2,000</a:t>
                      </a:r>
                    </a:p>
                  </a:txBody>
                  <a:tcPr/>
                </a:tc>
                <a:tc>
                  <a:txBody>
                    <a:bodyPr/>
                    <a:lstStyle/>
                    <a:p>
                      <a:pPr algn="ctr">
                        <a:lnSpc>
                          <a:spcPts val="1080"/>
                        </a:lnSpc>
                      </a:pPr>
                      <a:r>
                        <a:rPr lang="en-GB">
                          <a:effectLst/>
                        </a:rPr>
                        <a:t>3,500</a:t>
                      </a:r>
                    </a:p>
                  </a:txBody>
                  <a:tcPr/>
                </a:tc>
                <a:tc>
                  <a:txBody>
                    <a:bodyPr/>
                    <a:lstStyle/>
                    <a:p>
                      <a:pPr algn="ctr">
                        <a:lnSpc>
                          <a:spcPts val="1080"/>
                        </a:lnSpc>
                      </a:pPr>
                      <a:r>
                        <a:rPr lang="en-GB">
                          <a:effectLst/>
                        </a:rPr>
                        <a:t>-1,500</a:t>
                      </a:r>
                    </a:p>
                  </a:txBody>
                  <a:tcPr/>
                </a:tc>
                <a:tc>
                  <a:txBody>
                    <a:bodyPr/>
                    <a:lstStyle/>
                    <a:p>
                      <a:pPr algn="ctr">
                        <a:lnSpc>
                          <a:spcPts val="1080"/>
                        </a:lnSpc>
                      </a:pPr>
                      <a:r>
                        <a:rPr lang="en-GB">
                          <a:effectLst/>
                        </a:rPr>
                        <a:t>23,500</a:t>
                      </a:r>
                    </a:p>
                  </a:txBody>
                  <a:tcPr/>
                </a:tc>
                <a:extLst>
                  <a:ext uri="{0D108BD9-81ED-4DB2-BD59-A6C34878D82A}">
                    <a16:rowId xmlns:a16="http://schemas.microsoft.com/office/drawing/2014/main" val="2681583237"/>
                  </a:ext>
                </a:extLst>
              </a:tr>
              <a:tr h="282317">
                <a:tc>
                  <a:txBody>
                    <a:bodyPr/>
                    <a:lstStyle/>
                    <a:p>
                      <a:pPr algn="ctr">
                        <a:lnSpc>
                          <a:spcPts val="1080"/>
                        </a:lnSpc>
                      </a:pPr>
                      <a:r>
                        <a:rPr lang="en-GB">
                          <a:effectLst/>
                        </a:rPr>
                        <a:t>Month 2</a:t>
                      </a:r>
                    </a:p>
                  </a:txBody>
                  <a:tcPr/>
                </a:tc>
                <a:tc>
                  <a:txBody>
                    <a:bodyPr/>
                    <a:lstStyle/>
                    <a:p>
                      <a:pPr algn="ctr">
                        <a:lnSpc>
                          <a:spcPts val="1080"/>
                        </a:lnSpc>
                      </a:pPr>
                      <a:r>
                        <a:rPr lang="en-GB">
                          <a:effectLst/>
                        </a:rPr>
                        <a:t>3,000</a:t>
                      </a:r>
                    </a:p>
                  </a:txBody>
                  <a:tcPr/>
                </a:tc>
                <a:tc>
                  <a:txBody>
                    <a:bodyPr/>
                    <a:lstStyle/>
                    <a:p>
                      <a:pPr algn="ctr">
                        <a:lnSpc>
                          <a:spcPts val="1080"/>
                        </a:lnSpc>
                      </a:pPr>
                      <a:r>
                        <a:rPr lang="en-GB">
                          <a:effectLst/>
                        </a:rPr>
                        <a:t>3,000</a:t>
                      </a:r>
                    </a:p>
                  </a:txBody>
                  <a:tcPr/>
                </a:tc>
                <a:tc>
                  <a:txBody>
                    <a:bodyPr/>
                    <a:lstStyle/>
                    <a:p>
                      <a:pPr algn="ctr">
                        <a:lnSpc>
                          <a:spcPts val="1080"/>
                        </a:lnSpc>
                      </a:pPr>
                      <a:r>
                        <a:rPr lang="en-GB">
                          <a:effectLst/>
                        </a:rPr>
                        <a:t>0</a:t>
                      </a:r>
                    </a:p>
                  </a:txBody>
                  <a:tcPr/>
                </a:tc>
                <a:tc>
                  <a:txBody>
                    <a:bodyPr/>
                    <a:lstStyle/>
                    <a:p>
                      <a:pPr algn="ctr">
                        <a:lnSpc>
                          <a:spcPts val="1080"/>
                        </a:lnSpc>
                      </a:pPr>
                      <a:r>
                        <a:rPr lang="en-GB">
                          <a:effectLst/>
                        </a:rPr>
                        <a:t>23,500</a:t>
                      </a:r>
                    </a:p>
                  </a:txBody>
                  <a:tcPr/>
                </a:tc>
                <a:extLst>
                  <a:ext uri="{0D108BD9-81ED-4DB2-BD59-A6C34878D82A}">
                    <a16:rowId xmlns:a16="http://schemas.microsoft.com/office/drawing/2014/main" val="2292619599"/>
                  </a:ext>
                </a:extLst>
              </a:tr>
              <a:tr h="282317">
                <a:tc>
                  <a:txBody>
                    <a:bodyPr/>
                    <a:lstStyle/>
                    <a:p>
                      <a:pPr algn="ctr">
                        <a:lnSpc>
                          <a:spcPts val="1080"/>
                        </a:lnSpc>
                      </a:pPr>
                      <a:r>
                        <a:rPr lang="en-GB">
                          <a:effectLst/>
                        </a:rPr>
                        <a:t>Month 3</a:t>
                      </a:r>
                    </a:p>
                  </a:txBody>
                  <a:tcPr/>
                </a:tc>
                <a:tc>
                  <a:txBody>
                    <a:bodyPr/>
                    <a:lstStyle/>
                    <a:p>
                      <a:pPr algn="ctr">
                        <a:lnSpc>
                          <a:spcPts val="1080"/>
                        </a:lnSpc>
                      </a:pPr>
                      <a:r>
                        <a:rPr lang="en-GB">
                          <a:effectLst/>
                        </a:rPr>
                        <a:t>4,000</a:t>
                      </a:r>
                    </a:p>
                  </a:txBody>
                  <a:tcPr/>
                </a:tc>
                <a:tc>
                  <a:txBody>
                    <a:bodyPr/>
                    <a:lstStyle/>
                    <a:p>
                      <a:pPr algn="ctr">
                        <a:lnSpc>
                          <a:spcPts val="1080"/>
                        </a:lnSpc>
                      </a:pPr>
                      <a:r>
                        <a:rPr lang="en-GB">
                          <a:effectLst/>
                        </a:rPr>
                        <a:t>3,200</a:t>
                      </a:r>
                    </a:p>
                  </a:txBody>
                  <a:tcPr/>
                </a:tc>
                <a:tc>
                  <a:txBody>
                    <a:bodyPr/>
                    <a:lstStyle/>
                    <a:p>
                      <a:pPr algn="ctr">
                        <a:lnSpc>
                          <a:spcPts val="1080"/>
                        </a:lnSpc>
                      </a:pPr>
                      <a:r>
                        <a:rPr lang="en-GB">
                          <a:effectLst/>
                        </a:rPr>
                        <a:t>800</a:t>
                      </a:r>
                    </a:p>
                  </a:txBody>
                  <a:tcPr/>
                </a:tc>
                <a:tc>
                  <a:txBody>
                    <a:bodyPr/>
                    <a:lstStyle/>
                    <a:p>
                      <a:pPr algn="ctr">
                        <a:lnSpc>
                          <a:spcPts val="1080"/>
                        </a:lnSpc>
                      </a:pPr>
                      <a:r>
                        <a:rPr lang="en-GB">
                          <a:effectLst/>
                        </a:rPr>
                        <a:t>24,300</a:t>
                      </a:r>
                    </a:p>
                  </a:txBody>
                  <a:tcPr/>
                </a:tc>
                <a:extLst>
                  <a:ext uri="{0D108BD9-81ED-4DB2-BD59-A6C34878D82A}">
                    <a16:rowId xmlns:a16="http://schemas.microsoft.com/office/drawing/2014/main" val="1135650944"/>
                  </a:ext>
                </a:extLst>
              </a:tr>
              <a:tr h="282317">
                <a:tc>
                  <a:txBody>
                    <a:bodyPr/>
                    <a:lstStyle/>
                    <a:p>
                      <a:pPr algn="ctr">
                        <a:lnSpc>
                          <a:spcPts val="1080"/>
                        </a:lnSpc>
                      </a:pPr>
                      <a:r>
                        <a:rPr lang="en-GB">
                          <a:effectLst/>
                        </a:rPr>
                        <a:t>Month 4</a:t>
                      </a:r>
                    </a:p>
                  </a:txBody>
                  <a:tcPr/>
                </a:tc>
                <a:tc>
                  <a:txBody>
                    <a:bodyPr/>
                    <a:lstStyle/>
                    <a:p>
                      <a:pPr algn="ctr">
                        <a:lnSpc>
                          <a:spcPts val="1080"/>
                        </a:lnSpc>
                      </a:pPr>
                      <a:r>
                        <a:rPr lang="en-GB">
                          <a:effectLst/>
                        </a:rPr>
                        <a:t>5,000</a:t>
                      </a:r>
                    </a:p>
                  </a:txBody>
                  <a:tcPr/>
                </a:tc>
                <a:tc>
                  <a:txBody>
                    <a:bodyPr/>
                    <a:lstStyle/>
                    <a:p>
                      <a:pPr algn="ctr">
                        <a:lnSpc>
                          <a:spcPts val="1080"/>
                        </a:lnSpc>
                      </a:pPr>
                      <a:r>
                        <a:rPr lang="en-GB">
                          <a:effectLst/>
                        </a:rPr>
                        <a:t>3,500</a:t>
                      </a:r>
                    </a:p>
                  </a:txBody>
                  <a:tcPr/>
                </a:tc>
                <a:tc>
                  <a:txBody>
                    <a:bodyPr/>
                    <a:lstStyle/>
                    <a:p>
                      <a:pPr algn="ctr">
                        <a:lnSpc>
                          <a:spcPts val="1080"/>
                        </a:lnSpc>
                      </a:pPr>
                      <a:r>
                        <a:rPr lang="en-GB">
                          <a:effectLst/>
                        </a:rPr>
                        <a:t>1,500</a:t>
                      </a:r>
                    </a:p>
                  </a:txBody>
                  <a:tcPr/>
                </a:tc>
                <a:tc>
                  <a:txBody>
                    <a:bodyPr/>
                    <a:lstStyle/>
                    <a:p>
                      <a:pPr algn="ctr">
                        <a:lnSpc>
                          <a:spcPts val="1080"/>
                        </a:lnSpc>
                      </a:pPr>
                      <a:r>
                        <a:rPr lang="en-GB">
                          <a:effectLst/>
                        </a:rPr>
                        <a:t>25,800</a:t>
                      </a:r>
                    </a:p>
                  </a:txBody>
                  <a:tcPr/>
                </a:tc>
                <a:extLst>
                  <a:ext uri="{0D108BD9-81ED-4DB2-BD59-A6C34878D82A}">
                    <a16:rowId xmlns:a16="http://schemas.microsoft.com/office/drawing/2014/main" val="2857894808"/>
                  </a:ext>
                </a:extLst>
              </a:tr>
              <a:tr h="282317">
                <a:tc>
                  <a:txBody>
                    <a:bodyPr/>
                    <a:lstStyle/>
                    <a:p>
                      <a:pPr algn="ctr">
                        <a:lnSpc>
                          <a:spcPts val="1080"/>
                        </a:lnSpc>
                      </a:pPr>
                      <a:r>
                        <a:rPr lang="en-GB">
                          <a:effectLst/>
                        </a:rPr>
                        <a:t>Month 5</a:t>
                      </a:r>
                    </a:p>
                  </a:txBody>
                  <a:tcPr/>
                </a:tc>
                <a:tc>
                  <a:txBody>
                    <a:bodyPr/>
                    <a:lstStyle/>
                    <a:p>
                      <a:pPr algn="ctr">
                        <a:lnSpc>
                          <a:spcPts val="1080"/>
                        </a:lnSpc>
                      </a:pPr>
                      <a:r>
                        <a:rPr lang="en-GB">
                          <a:effectLst/>
                        </a:rPr>
                        <a:t>6,000</a:t>
                      </a:r>
                    </a:p>
                  </a:txBody>
                  <a:tcPr/>
                </a:tc>
                <a:tc>
                  <a:txBody>
                    <a:bodyPr/>
                    <a:lstStyle/>
                    <a:p>
                      <a:pPr algn="ctr">
                        <a:lnSpc>
                          <a:spcPts val="1080"/>
                        </a:lnSpc>
                      </a:pPr>
                      <a:r>
                        <a:rPr lang="en-GB">
                          <a:effectLst/>
                        </a:rPr>
                        <a:t>3,800</a:t>
                      </a:r>
                    </a:p>
                  </a:txBody>
                  <a:tcPr/>
                </a:tc>
                <a:tc>
                  <a:txBody>
                    <a:bodyPr/>
                    <a:lstStyle/>
                    <a:p>
                      <a:pPr algn="ctr">
                        <a:lnSpc>
                          <a:spcPts val="1080"/>
                        </a:lnSpc>
                      </a:pPr>
                      <a:r>
                        <a:rPr lang="en-GB">
                          <a:effectLst/>
                        </a:rPr>
                        <a:t>2,200</a:t>
                      </a:r>
                    </a:p>
                  </a:txBody>
                  <a:tcPr/>
                </a:tc>
                <a:tc>
                  <a:txBody>
                    <a:bodyPr/>
                    <a:lstStyle/>
                    <a:p>
                      <a:pPr algn="ctr">
                        <a:lnSpc>
                          <a:spcPts val="1080"/>
                        </a:lnSpc>
                      </a:pPr>
                      <a:r>
                        <a:rPr lang="en-GB">
                          <a:effectLst/>
                        </a:rPr>
                        <a:t>28,000</a:t>
                      </a:r>
                    </a:p>
                  </a:txBody>
                  <a:tcPr/>
                </a:tc>
                <a:extLst>
                  <a:ext uri="{0D108BD9-81ED-4DB2-BD59-A6C34878D82A}">
                    <a16:rowId xmlns:a16="http://schemas.microsoft.com/office/drawing/2014/main" val="3345211419"/>
                  </a:ext>
                </a:extLst>
              </a:tr>
              <a:tr h="282317">
                <a:tc>
                  <a:txBody>
                    <a:bodyPr/>
                    <a:lstStyle/>
                    <a:p>
                      <a:pPr algn="ctr">
                        <a:lnSpc>
                          <a:spcPts val="1080"/>
                        </a:lnSpc>
                      </a:pPr>
                      <a:r>
                        <a:rPr lang="en-GB">
                          <a:effectLst/>
                        </a:rPr>
                        <a:t>Month 6</a:t>
                      </a:r>
                    </a:p>
                  </a:txBody>
                  <a:tcPr/>
                </a:tc>
                <a:tc>
                  <a:txBody>
                    <a:bodyPr/>
                    <a:lstStyle/>
                    <a:p>
                      <a:pPr algn="ctr">
                        <a:lnSpc>
                          <a:spcPts val="1080"/>
                        </a:lnSpc>
                      </a:pPr>
                      <a:r>
                        <a:rPr lang="en-GB">
                          <a:effectLst/>
                        </a:rPr>
                        <a:t>7,000</a:t>
                      </a:r>
                    </a:p>
                  </a:txBody>
                  <a:tcPr/>
                </a:tc>
                <a:tc>
                  <a:txBody>
                    <a:bodyPr/>
                    <a:lstStyle/>
                    <a:p>
                      <a:pPr algn="ctr">
                        <a:lnSpc>
                          <a:spcPts val="1080"/>
                        </a:lnSpc>
                      </a:pPr>
                      <a:r>
                        <a:rPr lang="en-GB">
                          <a:effectLst/>
                        </a:rPr>
                        <a:t>4,000</a:t>
                      </a:r>
                    </a:p>
                  </a:txBody>
                  <a:tcPr/>
                </a:tc>
                <a:tc>
                  <a:txBody>
                    <a:bodyPr/>
                    <a:lstStyle/>
                    <a:p>
                      <a:pPr algn="ctr">
                        <a:lnSpc>
                          <a:spcPts val="1080"/>
                        </a:lnSpc>
                      </a:pPr>
                      <a:r>
                        <a:rPr lang="en-GB">
                          <a:effectLst/>
                        </a:rPr>
                        <a:t>3,000</a:t>
                      </a:r>
                    </a:p>
                  </a:txBody>
                  <a:tcPr/>
                </a:tc>
                <a:tc>
                  <a:txBody>
                    <a:bodyPr/>
                    <a:lstStyle/>
                    <a:p>
                      <a:pPr algn="ctr">
                        <a:lnSpc>
                          <a:spcPts val="1080"/>
                        </a:lnSpc>
                      </a:pPr>
                      <a:r>
                        <a:rPr lang="en-GB">
                          <a:effectLst/>
                        </a:rPr>
                        <a:t>31,000</a:t>
                      </a:r>
                    </a:p>
                  </a:txBody>
                  <a:tcPr/>
                </a:tc>
                <a:extLst>
                  <a:ext uri="{0D108BD9-81ED-4DB2-BD59-A6C34878D82A}">
                    <a16:rowId xmlns:a16="http://schemas.microsoft.com/office/drawing/2014/main" val="1233132251"/>
                  </a:ext>
                </a:extLst>
              </a:tr>
              <a:tr h="292773">
                <a:tc>
                  <a:txBody>
                    <a:bodyPr/>
                    <a:lstStyle/>
                    <a:p>
                      <a:pPr algn="ctr">
                        <a:lnSpc>
                          <a:spcPts val="1080"/>
                        </a:lnSpc>
                      </a:pPr>
                      <a:r>
                        <a:rPr lang="en-GB">
                          <a:effectLst/>
                        </a:rPr>
                        <a:t>Month 7</a:t>
                      </a:r>
                    </a:p>
                  </a:txBody>
                  <a:tcPr/>
                </a:tc>
                <a:tc>
                  <a:txBody>
                    <a:bodyPr/>
                    <a:lstStyle/>
                    <a:p>
                      <a:pPr algn="ctr">
                        <a:lnSpc>
                          <a:spcPts val="1080"/>
                        </a:lnSpc>
                      </a:pPr>
                      <a:r>
                        <a:rPr lang="en-GB">
                          <a:effectLst/>
                        </a:rPr>
                        <a:t>8,000</a:t>
                      </a:r>
                    </a:p>
                  </a:txBody>
                  <a:tcPr/>
                </a:tc>
                <a:tc>
                  <a:txBody>
                    <a:bodyPr/>
                    <a:lstStyle/>
                    <a:p>
                      <a:pPr algn="ctr">
                        <a:lnSpc>
                          <a:spcPts val="1080"/>
                        </a:lnSpc>
                      </a:pPr>
                      <a:r>
                        <a:rPr lang="en-GB">
                          <a:effectLst/>
                        </a:rPr>
                        <a:t>4,200</a:t>
                      </a:r>
                    </a:p>
                  </a:txBody>
                  <a:tcPr/>
                </a:tc>
                <a:tc>
                  <a:txBody>
                    <a:bodyPr/>
                    <a:lstStyle/>
                    <a:p>
                      <a:pPr algn="ctr">
                        <a:lnSpc>
                          <a:spcPts val="1080"/>
                        </a:lnSpc>
                      </a:pPr>
                      <a:r>
                        <a:rPr lang="en-GB">
                          <a:effectLst/>
                        </a:rPr>
                        <a:t>3,800</a:t>
                      </a:r>
                    </a:p>
                  </a:txBody>
                  <a:tcPr/>
                </a:tc>
                <a:tc>
                  <a:txBody>
                    <a:bodyPr/>
                    <a:lstStyle/>
                    <a:p>
                      <a:pPr algn="ctr">
                        <a:lnSpc>
                          <a:spcPts val="1080"/>
                        </a:lnSpc>
                      </a:pPr>
                      <a:r>
                        <a:rPr lang="en-GB">
                          <a:effectLst/>
                        </a:rPr>
                        <a:t>34,800</a:t>
                      </a:r>
                    </a:p>
                  </a:txBody>
                  <a:tcPr/>
                </a:tc>
                <a:extLst>
                  <a:ext uri="{0D108BD9-81ED-4DB2-BD59-A6C34878D82A}">
                    <a16:rowId xmlns:a16="http://schemas.microsoft.com/office/drawing/2014/main" val="4083477388"/>
                  </a:ext>
                </a:extLst>
              </a:tr>
              <a:tr h="282317">
                <a:tc>
                  <a:txBody>
                    <a:bodyPr/>
                    <a:lstStyle/>
                    <a:p>
                      <a:pPr algn="ctr">
                        <a:lnSpc>
                          <a:spcPts val="1080"/>
                        </a:lnSpc>
                      </a:pPr>
                      <a:r>
                        <a:rPr lang="en-GB">
                          <a:effectLst/>
                        </a:rPr>
                        <a:t>Month 8</a:t>
                      </a:r>
                    </a:p>
                  </a:txBody>
                  <a:tcPr/>
                </a:tc>
                <a:tc>
                  <a:txBody>
                    <a:bodyPr/>
                    <a:lstStyle/>
                    <a:p>
                      <a:pPr algn="ctr">
                        <a:lnSpc>
                          <a:spcPts val="1080"/>
                        </a:lnSpc>
                      </a:pPr>
                      <a:r>
                        <a:rPr lang="en-GB">
                          <a:effectLst/>
                        </a:rPr>
                        <a:t>9,000</a:t>
                      </a:r>
                    </a:p>
                  </a:txBody>
                  <a:tcPr/>
                </a:tc>
                <a:tc>
                  <a:txBody>
                    <a:bodyPr/>
                    <a:lstStyle/>
                    <a:p>
                      <a:pPr algn="ctr">
                        <a:lnSpc>
                          <a:spcPts val="1080"/>
                        </a:lnSpc>
                      </a:pPr>
                      <a:r>
                        <a:rPr lang="en-GB">
                          <a:effectLst/>
                        </a:rPr>
                        <a:t>4,500</a:t>
                      </a:r>
                    </a:p>
                  </a:txBody>
                  <a:tcPr/>
                </a:tc>
                <a:tc>
                  <a:txBody>
                    <a:bodyPr/>
                    <a:lstStyle/>
                    <a:p>
                      <a:pPr algn="ctr">
                        <a:lnSpc>
                          <a:spcPts val="1080"/>
                        </a:lnSpc>
                      </a:pPr>
                      <a:r>
                        <a:rPr lang="en-GB">
                          <a:effectLst/>
                        </a:rPr>
                        <a:t>4,500</a:t>
                      </a:r>
                    </a:p>
                  </a:txBody>
                  <a:tcPr/>
                </a:tc>
                <a:tc>
                  <a:txBody>
                    <a:bodyPr/>
                    <a:lstStyle/>
                    <a:p>
                      <a:pPr algn="ctr">
                        <a:lnSpc>
                          <a:spcPts val="1080"/>
                        </a:lnSpc>
                      </a:pPr>
                      <a:r>
                        <a:rPr lang="en-GB">
                          <a:effectLst/>
                        </a:rPr>
                        <a:t>39,300</a:t>
                      </a:r>
                    </a:p>
                  </a:txBody>
                  <a:tcPr/>
                </a:tc>
                <a:extLst>
                  <a:ext uri="{0D108BD9-81ED-4DB2-BD59-A6C34878D82A}">
                    <a16:rowId xmlns:a16="http://schemas.microsoft.com/office/drawing/2014/main" val="1064859100"/>
                  </a:ext>
                </a:extLst>
              </a:tr>
              <a:tr h="282317">
                <a:tc>
                  <a:txBody>
                    <a:bodyPr/>
                    <a:lstStyle/>
                    <a:p>
                      <a:pPr algn="ctr">
                        <a:lnSpc>
                          <a:spcPts val="1080"/>
                        </a:lnSpc>
                      </a:pPr>
                      <a:r>
                        <a:rPr lang="en-GB">
                          <a:effectLst/>
                        </a:rPr>
                        <a:t>Month 9</a:t>
                      </a:r>
                    </a:p>
                  </a:txBody>
                  <a:tcPr/>
                </a:tc>
                <a:tc>
                  <a:txBody>
                    <a:bodyPr/>
                    <a:lstStyle/>
                    <a:p>
                      <a:pPr algn="ctr">
                        <a:lnSpc>
                          <a:spcPts val="1080"/>
                        </a:lnSpc>
                      </a:pPr>
                      <a:r>
                        <a:rPr lang="en-GB">
                          <a:effectLst/>
                        </a:rPr>
                        <a:t>10,000</a:t>
                      </a:r>
                    </a:p>
                  </a:txBody>
                  <a:tcPr/>
                </a:tc>
                <a:tc>
                  <a:txBody>
                    <a:bodyPr/>
                    <a:lstStyle/>
                    <a:p>
                      <a:pPr algn="ctr">
                        <a:lnSpc>
                          <a:spcPts val="1080"/>
                        </a:lnSpc>
                      </a:pPr>
                      <a:r>
                        <a:rPr lang="en-GB">
                          <a:effectLst/>
                        </a:rPr>
                        <a:t>4,800</a:t>
                      </a:r>
                    </a:p>
                  </a:txBody>
                  <a:tcPr/>
                </a:tc>
                <a:tc>
                  <a:txBody>
                    <a:bodyPr/>
                    <a:lstStyle/>
                    <a:p>
                      <a:pPr algn="ctr">
                        <a:lnSpc>
                          <a:spcPts val="1080"/>
                        </a:lnSpc>
                      </a:pPr>
                      <a:r>
                        <a:rPr lang="en-GB">
                          <a:effectLst/>
                        </a:rPr>
                        <a:t>5,200</a:t>
                      </a:r>
                    </a:p>
                  </a:txBody>
                  <a:tcPr/>
                </a:tc>
                <a:tc>
                  <a:txBody>
                    <a:bodyPr/>
                    <a:lstStyle/>
                    <a:p>
                      <a:pPr algn="ctr">
                        <a:lnSpc>
                          <a:spcPts val="1080"/>
                        </a:lnSpc>
                      </a:pPr>
                      <a:r>
                        <a:rPr lang="en-GB">
                          <a:effectLst/>
                        </a:rPr>
                        <a:t>44,500</a:t>
                      </a:r>
                    </a:p>
                  </a:txBody>
                  <a:tcPr/>
                </a:tc>
                <a:extLst>
                  <a:ext uri="{0D108BD9-81ED-4DB2-BD59-A6C34878D82A}">
                    <a16:rowId xmlns:a16="http://schemas.microsoft.com/office/drawing/2014/main" val="1470890735"/>
                  </a:ext>
                </a:extLst>
              </a:tr>
              <a:tr h="282317">
                <a:tc>
                  <a:txBody>
                    <a:bodyPr/>
                    <a:lstStyle/>
                    <a:p>
                      <a:pPr algn="ctr">
                        <a:lnSpc>
                          <a:spcPts val="1080"/>
                        </a:lnSpc>
                      </a:pPr>
                      <a:r>
                        <a:rPr lang="en-GB">
                          <a:effectLst/>
                        </a:rPr>
                        <a:t>Month 10</a:t>
                      </a:r>
                    </a:p>
                  </a:txBody>
                  <a:tcPr/>
                </a:tc>
                <a:tc>
                  <a:txBody>
                    <a:bodyPr/>
                    <a:lstStyle/>
                    <a:p>
                      <a:pPr algn="ctr">
                        <a:lnSpc>
                          <a:spcPts val="1080"/>
                        </a:lnSpc>
                      </a:pPr>
                      <a:r>
                        <a:rPr lang="en-GB">
                          <a:effectLst/>
                        </a:rPr>
                        <a:t>11,000</a:t>
                      </a:r>
                    </a:p>
                  </a:txBody>
                  <a:tcPr/>
                </a:tc>
                <a:tc>
                  <a:txBody>
                    <a:bodyPr/>
                    <a:lstStyle/>
                    <a:p>
                      <a:pPr algn="ctr">
                        <a:lnSpc>
                          <a:spcPts val="1080"/>
                        </a:lnSpc>
                      </a:pPr>
                      <a:r>
                        <a:rPr lang="en-GB">
                          <a:effectLst/>
                        </a:rPr>
                        <a:t>5,000</a:t>
                      </a:r>
                    </a:p>
                  </a:txBody>
                  <a:tcPr/>
                </a:tc>
                <a:tc>
                  <a:txBody>
                    <a:bodyPr/>
                    <a:lstStyle/>
                    <a:p>
                      <a:pPr algn="ctr">
                        <a:lnSpc>
                          <a:spcPts val="1080"/>
                        </a:lnSpc>
                      </a:pPr>
                      <a:r>
                        <a:rPr lang="en-GB">
                          <a:effectLst/>
                        </a:rPr>
                        <a:t>6,000</a:t>
                      </a:r>
                    </a:p>
                  </a:txBody>
                  <a:tcPr/>
                </a:tc>
                <a:tc>
                  <a:txBody>
                    <a:bodyPr/>
                    <a:lstStyle/>
                    <a:p>
                      <a:pPr algn="ctr">
                        <a:lnSpc>
                          <a:spcPts val="1080"/>
                        </a:lnSpc>
                      </a:pPr>
                      <a:r>
                        <a:rPr lang="en-GB">
                          <a:effectLst/>
                        </a:rPr>
                        <a:t>50,500</a:t>
                      </a:r>
                    </a:p>
                  </a:txBody>
                  <a:tcPr/>
                </a:tc>
                <a:extLst>
                  <a:ext uri="{0D108BD9-81ED-4DB2-BD59-A6C34878D82A}">
                    <a16:rowId xmlns:a16="http://schemas.microsoft.com/office/drawing/2014/main" val="3374079457"/>
                  </a:ext>
                </a:extLst>
              </a:tr>
              <a:tr h="282317">
                <a:tc>
                  <a:txBody>
                    <a:bodyPr/>
                    <a:lstStyle/>
                    <a:p>
                      <a:pPr algn="ctr">
                        <a:lnSpc>
                          <a:spcPts val="1080"/>
                        </a:lnSpc>
                      </a:pPr>
                      <a:r>
                        <a:rPr lang="en-GB">
                          <a:effectLst/>
                        </a:rPr>
                        <a:t>Month 11</a:t>
                      </a:r>
                    </a:p>
                  </a:txBody>
                  <a:tcPr/>
                </a:tc>
                <a:tc>
                  <a:txBody>
                    <a:bodyPr/>
                    <a:lstStyle/>
                    <a:p>
                      <a:pPr algn="ctr">
                        <a:lnSpc>
                          <a:spcPts val="1080"/>
                        </a:lnSpc>
                      </a:pPr>
                      <a:r>
                        <a:rPr lang="en-GB">
                          <a:effectLst/>
                        </a:rPr>
                        <a:t>12,000</a:t>
                      </a:r>
                    </a:p>
                  </a:txBody>
                  <a:tcPr/>
                </a:tc>
                <a:tc>
                  <a:txBody>
                    <a:bodyPr/>
                    <a:lstStyle/>
                    <a:p>
                      <a:pPr algn="ctr">
                        <a:lnSpc>
                          <a:spcPts val="1080"/>
                        </a:lnSpc>
                      </a:pPr>
                      <a:r>
                        <a:rPr lang="en-GB">
                          <a:effectLst/>
                        </a:rPr>
                        <a:t>5,200</a:t>
                      </a:r>
                    </a:p>
                  </a:txBody>
                  <a:tcPr/>
                </a:tc>
                <a:tc>
                  <a:txBody>
                    <a:bodyPr/>
                    <a:lstStyle/>
                    <a:p>
                      <a:pPr algn="ctr">
                        <a:lnSpc>
                          <a:spcPts val="1080"/>
                        </a:lnSpc>
                      </a:pPr>
                      <a:r>
                        <a:rPr lang="en-GB">
                          <a:effectLst/>
                        </a:rPr>
                        <a:t>6,800</a:t>
                      </a:r>
                    </a:p>
                  </a:txBody>
                  <a:tcPr/>
                </a:tc>
                <a:tc>
                  <a:txBody>
                    <a:bodyPr/>
                    <a:lstStyle/>
                    <a:p>
                      <a:pPr algn="ctr">
                        <a:lnSpc>
                          <a:spcPts val="1080"/>
                        </a:lnSpc>
                      </a:pPr>
                      <a:r>
                        <a:rPr lang="en-GB">
                          <a:effectLst/>
                        </a:rPr>
                        <a:t>57,300</a:t>
                      </a:r>
                    </a:p>
                  </a:txBody>
                  <a:tcPr/>
                </a:tc>
                <a:extLst>
                  <a:ext uri="{0D108BD9-81ED-4DB2-BD59-A6C34878D82A}">
                    <a16:rowId xmlns:a16="http://schemas.microsoft.com/office/drawing/2014/main" val="940952920"/>
                  </a:ext>
                </a:extLst>
              </a:tr>
              <a:tr h="282317">
                <a:tc>
                  <a:txBody>
                    <a:bodyPr/>
                    <a:lstStyle/>
                    <a:p>
                      <a:pPr algn="ctr">
                        <a:lnSpc>
                          <a:spcPts val="1080"/>
                        </a:lnSpc>
                      </a:pPr>
                      <a:r>
                        <a:rPr lang="en-GB">
                          <a:effectLst/>
                        </a:rPr>
                        <a:t>Month 12</a:t>
                      </a:r>
                    </a:p>
                  </a:txBody>
                  <a:tcPr/>
                </a:tc>
                <a:tc>
                  <a:txBody>
                    <a:bodyPr/>
                    <a:lstStyle/>
                    <a:p>
                      <a:pPr algn="ctr">
                        <a:lnSpc>
                          <a:spcPts val="1080"/>
                        </a:lnSpc>
                      </a:pPr>
                      <a:r>
                        <a:rPr lang="en-GB">
                          <a:effectLst/>
                        </a:rPr>
                        <a:t>13,000</a:t>
                      </a:r>
                    </a:p>
                  </a:txBody>
                  <a:tcPr/>
                </a:tc>
                <a:tc>
                  <a:txBody>
                    <a:bodyPr/>
                    <a:lstStyle/>
                    <a:p>
                      <a:pPr algn="ctr">
                        <a:lnSpc>
                          <a:spcPts val="1080"/>
                        </a:lnSpc>
                      </a:pPr>
                      <a:r>
                        <a:rPr lang="en-GB">
                          <a:effectLst/>
                        </a:rPr>
                        <a:t>5,500</a:t>
                      </a:r>
                    </a:p>
                  </a:txBody>
                  <a:tcPr/>
                </a:tc>
                <a:tc>
                  <a:txBody>
                    <a:bodyPr/>
                    <a:lstStyle/>
                    <a:p>
                      <a:pPr algn="ctr">
                        <a:lnSpc>
                          <a:spcPts val="1080"/>
                        </a:lnSpc>
                      </a:pPr>
                      <a:r>
                        <a:rPr lang="en-GB">
                          <a:effectLst/>
                        </a:rPr>
                        <a:t>7,500</a:t>
                      </a:r>
                    </a:p>
                  </a:txBody>
                  <a:tcPr/>
                </a:tc>
                <a:tc>
                  <a:txBody>
                    <a:bodyPr/>
                    <a:lstStyle/>
                    <a:p>
                      <a:pPr algn="ctr">
                        <a:lnSpc>
                          <a:spcPts val="1080"/>
                        </a:lnSpc>
                      </a:pPr>
                      <a:r>
                        <a:rPr lang="en-GB" dirty="0">
                          <a:effectLst/>
                        </a:rPr>
                        <a:t>64,800</a:t>
                      </a:r>
                    </a:p>
                  </a:txBody>
                  <a:tcPr/>
                </a:tc>
                <a:extLst>
                  <a:ext uri="{0D108BD9-81ED-4DB2-BD59-A6C34878D82A}">
                    <a16:rowId xmlns:a16="http://schemas.microsoft.com/office/drawing/2014/main" val="1362959448"/>
                  </a:ext>
                </a:extLst>
              </a:tr>
            </a:tbl>
          </a:graphicData>
        </a:graphic>
      </p:graphicFrame>
    </p:spTree>
    <p:extLst>
      <p:ext uri="{BB962C8B-B14F-4D97-AF65-F5344CB8AC3E}">
        <p14:creationId xmlns:p14="http://schemas.microsoft.com/office/powerpoint/2010/main" val="4091340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D5A37-325E-6C40-17CC-9CD9E3DF2A1B}"/>
              </a:ext>
            </a:extLst>
          </p:cNvPr>
          <p:cNvSpPr>
            <a:spLocks noGrp="1"/>
          </p:cNvSpPr>
          <p:nvPr>
            <p:ph type="title"/>
          </p:nvPr>
        </p:nvSpPr>
        <p:spPr/>
        <p:txBody>
          <a:bodyPr/>
          <a:lstStyle/>
          <a:p>
            <a:r>
              <a:rPr lang="en-GB" b="1" i="0" u="none" strike="noStrike">
                <a:solidFill>
                  <a:srgbClr val="000000"/>
                </a:solidFill>
                <a:effectLst/>
                <a:latin typeface="Times New Roman" panose="02020603050405020304" pitchFamily="18" charset="0"/>
              </a:rPr>
              <a:t>Conclusion</a:t>
            </a:r>
            <a:endParaRPr lang="en-US"/>
          </a:p>
        </p:txBody>
      </p:sp>
      <p:sp>
        <p:nvSpPr>
          <p:cNvPr id="3" name="Content Placeholder 2">
            <a:extLst>
              <a:ext uri="{FF2B5EF4-FFF2-40B4-BE49-F238E27FC236}">
                <a16:creationId xmlns:a16="http://schemas.microsoft.com/office/drawing/2014/main" id="{30C1B1FC-3D5F-B8AC-0AD4-0B2898370FB3}"/>
              </a:ext>
            </a:extLst>
          </p:cNvPr>
          <p:cNvSpPr>
            <a:spLocks noGrp="1"/>
          </p:cNvSpPr>
          <p:nvPr>
            <p:ph idx="1"/>
          </p:nvPr>
        </p:nvSpPr>
        <p:spPr/>
        <p:txBody>
          <a:bodyPr/>
          <a:lstStyle/>
          <a:p>
            <a:r>
              <a:rPr lang="en-GB" b="0" i="0" u="none" strike="noStrike">
                <a:solidFill>
                  <a:srgbClr val="000000"/>
                </a:solidFill>
                <a:effectLst/>
                <a:latin typeface="Times New Roman" panose="02020603050405020304" pitchFamily="18" charset="0"/>
              </a:rPr>
              <a:t>English Private Tours is ready to enter the tourism market with major areas of strength based on a unique value proposition and a clear comprehension of client needs. As the demand for personalized travel encounters keeps on rising, the business will capitalize on this pattern, situating itself as a premier decision for travellers looking for an extraordinary exploration of London and the UK.</a:t>
            </a:r>
            <a:endParaRPr lang="en-US"/>
          </a:p>
        </p:txBody>
      </p:sp>
    </p:spTree>
    <p:extLst>
      <p:ext uri="{BB962C8B-B14F-4D97-AF65-F5344CB8AC3E}">
        <p14:creationId xmlns:p14="http://schemas.microsoft.com/office/powerpoint/2010/main" val="39861257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C3DCC-80CD-EB58-ABE8-DC43B0DC8A5A}"/>
              </a:ext>
            </a:extLst>
          </p:cNvPr>
          <p:cNvSpPr>
            <a:spLocks noGrp="1"/>
          </p:cNvSpPr>
          <p:nvPr>
            <p:ph type="title"/>
          </p:nvPr>
        </p:nvSpPr>
        <p:spPr/>
        <p:txBody>
          <a:bodyPr/>
          <a:lstStyle/>
          <a:p>
            <a:r>
              <a:rPr lang="en-GB" b="1" i="0" u="none" strike="noStrike">
                <a:solidFill>
                  <a:srgbClr val="000000"/>
                </a:solidFill>
                <a:effectLst/>
                <a:latin typeface="Times New Roman" panose="02020603050405020304" pitchFamily="18" charset="0"/>
              </a:rPr>
              <a:t>References</a:t>
            </a:r>
            <a:endParaRPr lang="en-US"/>
          </a:p>
        </p:txBody>
      </p:sp>
      <p:sp>
        <p:nvSpPr>
          <p:cNvPr id="3" name="Content Placeholder 2">
            <a:extLst>
              <a:ext uri="{FF2B5EF4-FFF2-40B4-BE49-F238E27FC236}">
                <a16:creationId xmlns:a16="http://schemas.microsoft.com/office/drawing/2014/main" id="{EC680516-4F08-D6C7-00A4-C0904F66AD96}"/>
              </a:ext>
            </a:extLst>
          </p:cNvPr>
          <p:cNvSpPr>
            <a:spLocks noGrp="1"/>
          </p:cNvSpPr>
          <p:nvPr>
            <p:ph idx="1"/>
          </p:nvPr>
        </p:nvSpPr>
        <p:spPr/>
        <p:txBody>
          <a:bodyPr>
            <a:normAutofit fontScale="55000" lnSpcReduction="20000"/>
          </a:bodyPr>
          <a:lstStyle/>
          <a:p>
            <a:r>
              <a:rPr lang="en-GB" b="0" i="0" u="none" strike="noStrike">
                <a:solidFill>
                  <a:srgbClr val="000000"/>
                </a:solidFill>
                <a:effectLst/>
                <a:latin typeface="Times New Roman" panose="02020603050405020304" pitchFamily="18" charset="0"/>
              </a:rPr>
              <a:t>Buhalis, D. (2022). Marketing the Competitive Destination of the Future. </a:t>
            </a:r>
            <a:r>
              <a:rPr lang="en-GB" b="0" i="1" u="none" strike="noStrike">
                <a:solidFill>
                  <a:srgbClr val="000000"/>
                </a:solidFill>
                <a:effectLst/>
                <a:latin typeface="Times New Roman" panose="02020603050405020304" pitchFamily="18" charset="0"/>
              </a:rPr>
              <a:t>Tourism Management</a:t>
            </a:r>
            <a:r>
              <a:rPr lang="en-GB" b="0" i="0" u="none" strike="noStrike">
                <a:solidFill>
                  <a:srgbClr val="000000"/>
                </a:solidFill>
                <a:effectLst/>
                <a:latin typeface="Times New Roman" panose="02020603050405020304" pitchFamily="18" charset="0"/>
              </a:rPr>
              <a:t>, 21(1), pp.97–116.</a:t>
            </a:r>
            <a:endParaRPr lang="en-GB" b="0" i="0" u="none" strike="noStrike">
              <a:solidFill>
                <a:srgbClr val="000000"/>
              </a:solidFill>
              <a:effectLst/>
              <a:latin typeface="-webkit-standard"/>
            </a:endParaRPr>
          </a:p>
          <a:p>
            <a:r>
              <a:rPr lang="en-GB" b="0" i="0" u="none" strike="noStrike">
                <a:solidFill>
                  <a:srgbClr val="000000"/>
                </a:solidFill>
                <a:effectLst/>
                <a:latin typeface="Times New Roman" panose="02020603050405020304" pitchFamily="18" charset="0"/>
              </a:rPr>
              <a:t>Casson, M. (2022). </a:t>
            </a:r>
            <a:r>
              <a:rPr lang="en-GB" b="0" i="1" u="none" strike="noStrike">
                <a:solidFill>
                  <a:srgbClr val="000000"/>
                </a:solidFill>
                <a:effectLst/>
                <a:latin typeface="Times New Roman" panose="02020603050405020304" pitchFamily="18" charset="0"/>
              </a:rPr>
              <a:t>Entrepreneurship: theory, networks, history</a:t>
            </a:r>
            <a:r>
              <a:rPr lang="en-GB" b="0" i="0" u="none" strike="noStrike">
                <a:solidFill>
                  <a:srgbClr val="000000"/>
                </a:solidFill>
                <a:effectLst/>
                <a:latin typeface="Times New Roman" panose="02020603050405020304" pitchFamily="18" charset="0"/>
              </a:rPr>
              <a:t>. Cheltenham: Edward Elgar.</a:t>
            </a:r>
            <a:endParaRPr lang="en-GB" b="0" i="0" u="none" strike="noStrike">
              <a:solidFill>
                <a:srgbClr val="000000"/>
              </a:solidFill>
              <a:effectLst/>
              <a:latin typeface="-webkit-standard"/>
            </a:endParaRPr>
          </a:p>
          <a:p>
            <a:r>
              <a:rPr lang="en-GB" b="0" i="0" u="none" strike="noStrike">
                <a:solidFill>
                  <a:srgbClr val="000000"/>
                </a:solidFill>
                <a:effectLst/>
                <a:latin typeface="Times New Roman" panose="02020603050405020304" pitchFamily="18" charset="0"/>
              </a:rPr>
              <a:t>Connell, J. (2024). Medical tourism: Sea, sun, sand and … surgery. </a:t>
            </a:r>
            <a:r>
              <a:rPr lang="en-GB" b="0" i="1" u="none" strike="noStrike">
                <a:solidFill>
                  <a:srgbClr val="000000"/>
                </a:solidFill>
                <a:effectLst/>
                <a:latin typeface="Times New Roman" panose="02020603050405020304" pitchFamily="18" charset="0"/>
              </a:rPr>
              <a:t>Tourism Management</a:t>
            </a:r>
            <a:r>
              <a:rPr lang="en-GB" b="0" i="0" u="none" strike="noStrike">
                <a:solidFill>
                  <a:srgbClr val="000000"/>
                </a:solidFill>
                <a:effectLst/>
                <a:latin typeface="Times New Roman" panose="02020603050405020304" pitchFamily="18" charset="0"/>
              </a:rPr>
              <a:t>, 27(6), pp.1093–1100.</a:t>
            </a:r>
            <a:endParaRPr lang="en-GB" b="0" i="0" u="none" strike="noStrike">
              <a:solidFill>
                <a:srgbClr val="000000"/>
              </a:solidFill>
              <a:effectLst/>
              <a:latin typeface="-webkit-standard"/>
            </a:endParaRPr>
          </a:p>
          <a:p>
            <a:r>
              <a:rPr lang="en-GB" b="0" i="0" u="none" strike="noStrike">
                <a:solidFill>
                  <a:srgbClr val="000000"/>
                </a:solidFill>
                <a:effectLst/>
                <a:latin typeface="Times New Roman" panose="02020603050405020304" pitchFamily="18" charset="0"/>
              </a:rPr>
              <a:t>Hunt, E.B., Carterette, E.C. and Friedman, M.P. (2019). </a:t>
            </a:r>
            <a:r>
              <a:rPr lang="en-GB" b="0" i="1" u="none" strike="noStrike">
                <a:solidFill>
                  <a:srgbClr val="000000"/>
                </a:solidFill>
                <a:effectLst/>
                <a:latin typeface="Times New Roman" panose="02020603050405020304" pitchFamily="18" charset="0"/>
              </a:rPr>
              <a:t>Artificial Intelligence.</a:t>
            </a:r>
            <a:r>
              <a:rPr lang="en-GB" b="0" i="0" u="none" strike="noStrike">
                <a:solidFill>
                  <a:srgbClr val="000000"/>
                </a:solidFill>
                <a:effectLst/>
                <a:latin typeface="Times New Roman" panose="02020603050405020304" pitchFamily="18" charset="0"/>
              </a:rPr>
              <a:t> Burlington: Elsevier Science.</a:t>
            </a:r>
            <a:endParaRPr lang="en-GB" b="0" i="0" u="none" strike="noStrike">
              <a:solidFill>
                <a:srgbClr val="000000"/>
              </a:solidFill>
              <a:effectLst/>
              <a:latin typeface="-webkit-standard"/>
            </a:endParaRPr>
          </a:p>
          <a:p>
            <a:r>
              <a:rPr lang="en-GB" b="0" i="0" u="none" strike="noStrike">
                <a:solidFill>
                  <a:srgbClr val="000000"/>
                </a:solidFill>
                <a:effectLst/>
                <a:latin typeface="Times New Roman" panose="02020603050405020304" pitchFamily="18" charset="0"/>
              </a:rPr>
              <a:t>Javeed, S. (2024). </a:t>
            </a:r>
            <a:r>
              <a:rPr lang="en-GB" b="0" i="1" u="none" strike="noStrike">
                <a:solidFill>
                  <a:srgbClr val="000000"/>
                </a:solidFill>
                <a:effectLst/>
                <a:latin typeface="Times New Roman" panose="02020603050405020304" pitchFamily="18" charset="0"/>
              </a:rPr>
              <a:t>Stakeholder analysis</a:t>
            </a:r>
            <a:r>
              <a:rPr lang="en-GB" b="0" i="0" u="none" strike="noStrike">
                <a:solidFill>
                  <a:srgbClr val="000000"/>
                </a:solidFill>
                <a:effectLst/>
                <a:latin typeface="Times New Roman" panose="02020603050405020304" pitchFamily="18" charset="0"/>
              </a:rPr>
              <a:t>. Oxford: Oxford Policy Management.</a:t>
            </a:r>
            <a:endParaRPr lang="en-GB" b="0" i="0" u="none" strike="noStrike">
              <a:solidFill>
                <a:srgbClr val="000000"/>
              </a:solidFill>
              <a:effectLst/>
              <a:latin typeface="-webkit-standard"/>
            </a:endParaRPr>
          </a:p>
          <a:p>
            <a:r>
              <a:rPr lang="en-GB" b="0" i="0" u="none" strike="noStrike">
                <a:solidFill>
                  <a:srgbClr val="000000"/>
                </a:solidFill>
                <a:effectLst/>
                <a:latin typeface="Times New Roman" panose="02020603050405020304" pitchFamily="18" charset="0"/>
              </a:rPr>
              <a:t>Lynch, R. (2018). </a:t>
            </a:r>
            <a:r>
              <a:rPr lang="en-GB" b="0" i="1" u="none" strike="noStrike">
                <a:solidFill>
                  <a:srgbClr val="000000"/>
                </a:solidFill>
                <a:effectLst/>
                <a:latin typeface="Times New Roman" panose="02020603050405020304" pitchFamily="18" charset="0"/>
              </a:rPr>
              <a:t>Strategic Management</a:t>
            </a:r>
            <a:r>
              <a:rPr lang="en-GB" b="0" i="0" u="none" strike="noStrike">
                <a:solidFill>
                  <a:srgbClr val="000000"/>
                </a:solidFill>
                <a:effectLst/>
                <a:latin typeface="Times New Roman" panose="02020603050405020304" pitchFamily="18" charset="0"/>
              </a:rPr>
              <a:t>. 8th ed. Harlow, United Kingdom ; New York: Pearson Education Limited.</a:t>
            </a:r>
            <a:endParaRPr lang="en-GB" b="0" i="0" u="none" strike="noStrike">
              <a:solidFill>
                <a:srgbClr val="000000"/>
              </a:solidFill>
              <a:effectLst/>
              <a:latin typeface="-webkit-standard"/>
            </a:endParaRPr>
          </a:p>
          <a:p>
            <a:r>
              <a:rPr lang="en-GB" b="0" i="0" u="none" strike="noStrike">
                <a:solidFill>
                  <a:srgbClr val="000000"/>
                </a:solidFill>
                <a:effectLst/>
                <a:latin typeface="Times New Roman" panose="02020603050405020304" pitchFamily="18" charset="0"/>
              </a:rPr>
              <a:t>Mathis, R.L., Jackson, J., Valentine, S. and Meglich, P. (2019). </a:t>
            </a:r>
            <a:r>
              <a:rPr lang="en-GB" b="0" i="1" u="none" strike="noStrike">
                <a:solidFill>
                  <a:srgbClr val="000000"/>
                </a:solidFill>
                <a:effectLst/>
                <a:latin typeface="Times New Roman" panose="02020603050405020304" pitchFamily="18" charset="0"/>
              </a:rPr>
              <a:t>Human Resource Management</a:t>
            </a:r>
            <a:r>
              <a:rPr lang="en-GB" b="0" i="0" u="none" strike="noStrike">
                <a:solidFill>
                  <a:srgbClr val="000000"/>
                </a:solidFill>
                <a:effectLst/>
                <a:latin typeface="Times New Roman" panose="02020603050405020304" pitchFamily="18" charset="0"/>
              </a:rPr>
              <a:t>. 15th ed. Boston: Cengage Learning.</a:t>
            </a:r>
            <a:endParaRPr lang="en-GB" b="0" i="0" u="none" strike="noStrike">
              <a:solidFill>
                <a:srgbClr val="000000"/>
              </a:solidFill>
              <a:effectLst/>
              <a:latin typeface="-webkit-standard"/>
            </a:endParaRPr>
          </a:p>
          <a:p>
            <a:r>
              <a:rPr lang="en-GB" b="0" i="0" u="none" strike="noStrike">
                <a:solidFill>
                  <a:srgbClr val="000000"/>
                </a:solidFill>
                <a:effectLst/>
                <a:latin typeface="Times New Roman" panose="02020603050405020304" pitchFamily="18" charset="0"/>
              </a:rPr>
              <a:t>Miller, G. (2021). Corporate responsibility in the UK tourism industry. </a:t>
            </a:r>
            <a:r>
              <a:rPr lang="en-GB" b="0" i="1" u="none" strike="noStrike">
                <a:solidFill>
                  <a:srgbClr val="000000"/>
                </a:solidFill>
                <a:effectLst/>
                <a:latin typeface="Times New Roman" panose="02020603050405020304" pitchFamily="18" charset="0"/>
              </a:rPr>
              <a:t>Tourism Management</a:t>
            </a:r>
            <a:r>
              <a:rPr lang="en-GB" b="0" i="0" u="none" strike="noStrike">
                <a:solidFill>
                  <a:srgbClr val="000000"/>
                </a:solidFill>
                <a:effectLst/>
                <a:latin typeface="Times New Roman" panose="02020603050405020304" pitchFamily="18" charset="0"/>
              </a:rPr>
              <a:t>, 22(6), pp.589–598.</a:t>
            </a:r>
            <a:endParaRPr lang="en-GB" b="0" i="0" u="none" strike="noStrike">
              <a:solidFill>
                <a:srgbClr val="000000"/>
              </a:solidFill>
              <a:effectLst/>
              <a:latin typeface="-webkit-standard"/>
            </a:endParaRPr>
          </a:p>
          <a:p>
            <a:r>
              <a:rPr lang="en-GB" b="0" i="0" u="none" strike="noStrike">
                <a:solidFill>
                  <a:srgbClr val="000000"/>
                </a:solidFill>
                <a:effectLst/>
                <a:latin typeface="Times New Roman" panose="02020603050405020304" pitchFamily="18" charset="0"/>
              </a:rPr>
              <a:t>Portny, S. (2019). </a:t>
            </a:r>
            <a:r>
              <a:rPr lang="en-GB" b="0" i="1" u="none" strike="noStrike">
                <a:solidFill>
                  <a:srgbClr val="000000"/>
                </a:solidFill>
                <a:effectLst/>
                <a:latin typeface="Times New Roman" panose="02020603050405020304" pitchFamily="18" charset="0"/>
              </a:rPr>
              <a:t>Project Management </a:t>
            </a:r>
            <a:r>
              <a:rPr lang="en-GB" b="0" i="0" u="none" strike="noStrike">
                <a:solidFill>
                  <a:srgbClr val="000000"/>
                </a:solidFill>
                <a:effectLst/>
                <a:latin typeface="Times New Roman" panose="02020603050405020304" pitchFamily="18" charset="0"/>
              </a:rPr>
              <a:t>. 5th ed. Hoboken, Nj: John Wiley &amp; Sons, Inc.</a:t>
            </a:r>
            <a:endParaRPr lang="en-GB" b="0" i="0" u="none" strike="noStrike">
              <a:solidFill>
                <a:srgbClr val="000000"/>
              </a:solidFill>
              <a:effectLst/>
              <a:latin typeface="-webkit-standard"/>
            </a:endParaRPr>
          </a:p>
          <a:p>
            <a:r>
              <a:rPr lang="en-GB" b="0" i="0" u="none" strike="noStrike">
                <a:solidFill>
                  <a:srgbClr val="000000"/>
                </a:solidFill>
                <a:effectLst/>
                <a:latin typeface="Times New Roman" panose="02020603050405020304" pitchFamily="18" charset="0"/>
              </a:rPr>
              <a:t>Ratten, V., Ramirez-Pasillas, M. and Lundberg, H. (2019). </a:t>
            </a:r>
            <a:r>
              <a:rPr lang="en-GB" b="0" i="1" u="none" strike="noStrike">
                <a:solidFill>
                  <a:srgbClr val="000000"/>
                </a:solidFill>
                <a:effectLst/>
                <a:latin typeface="Times New Roman" panose="02020603050405020304" pitchFamily="18" charset="0"/>
              </a:rPr>
              <a:t>Managing Sustainable Innovation</a:t>
            </a:r>
            <a:r>
              <a:rPr lang="en-GB" b="0" i="0" u="none" strike="noStrike">
                <a:solidFill>
                  <a:srgbClr val="000000"/>
                </a:solidFill>
                <a:effectLst/>
                <a:latin typeface="Times New Roman" panose="02020603050405020304" pitchFamily="18" charset="0"/>
              </a:rPr>
              <a:t>. Routledge.</a:t>
            </a:r>
            <a:endParaRPr lang="en-GB" b="0" i="0" u="none" strike="noStrike">
              <a:solidFill>
                <a:srgbClr val="000000"/>
              </a:solidFill>
              <a:effectLst/>
              <a:latin typeface="-webkit-standard"/>
            </a:endParaRPr>
          </a:p>
          <a:p>
            <a:r>
              <a:rPr lang="en-GB" b="0" i="0" u="none" strike="noStrike">
                <a:solidFill>
                  <a:srgbClr val="000000"/>
                </a:solidFill>
                <a:effectLst/>
                <a:latin typeface="Times New Roman" panose="02020603050405020304" pitchFamily="18" charset="0"/>
              </a:rPr>
              <a:t>Ryan, C. (2020). UK package holiday industry. </a:t>
            </a:r>
            <a:r>
              <a:rPr lang="en-GB" b="0" i="1" u="none" strike="noStrike">
                <a:solidFill>
                  <a:srgbClr val="000000"/>
                </a:solidFill>
                <a:effectLst/>
                <a:latin typeface="Times New Roman" panose="02020603050405020304" pitchFamily="18" charset="0"/>
              </a:rPr>
              <a:t>Tourism Management</a:t>
            </a:r>
            <a:r>
              <a:rPr lang="en-GB" b="0" i="0" u="none" strike="noStrike">
                <a:solidFill>
                  <a:srgbClr val="000000"/>
                </a:solidFill>
                <a:effectLst/>
                <a:latin typeface="Times New Roman" panose="02020603050405020304" pitchFamily="18" charset="0"/>
              </a:rPr>
              <a:t>, 12(1), pp.76–77.</a:t>
            </a:r>
            <a:endParaRPr lang="en-GB" b="0" i="0" u="none" strike="noStrike">
              <a:solidFill>
                <a:srgbClr val="000000"/>
              </a:solidFill>
              <a:effectLst/>
              <a:latin typeface="-webkit-standard"/>
            </a:endParaRPr>
          </a:p>
          <a:p>
            <a:r>
              <a:rPr lang="en-GB" b="0" i="0" u="none" strike="noStrike">
                <a:solidFill>
                  <a:srgbClr val="000000"/>
                </a:solidFill>
                <a:effectLst/>
                <a:latin typeface="Times New Roman" panose="02020603050405020304" pitchFamily="18" charset="0"/>
              </a:rPr>
              <a:t>Tarrant, C. (2023). UK hotel industry — market restructuring and the need to respond to customer demands. </a:t>
            </a:r>
            <a:r>
              <a:rPr lang="en-GB" b="0" i="1" u="none" strike="noStrike">
                <a:solidFill>
                  <a:srgbClr val="000000"/>
                </a:solidFill>
                <a:effectLst/>
                <a:latin typeface="Times New Roman" panose="02020603050405020304" pitchFamily="18" charset="0"/>
              </a:rPr>
              <a:t>Tourism Management</a:t>
            </a:r>
            <a:r>
              <a:rPr lang="en-GB" b="0" i="0" u="none" strike="noStrike">
                <a:solidFill>
                  <a:srgbClr val="000000"/>
                </a:solidFill>
                <a:effectLst/>
                <a:latin typeface="Times New Roman" panose="02020603050405020304" pitchFamily="18" charset="0"/>
              </a:rPr>
              <a:t>, 10(3), pp.187–191.</a:t>
            </a:r>
            <a:endParaRPr lang="en-GB" b="0" i="0" u="none" strike="noStrike">
              <a:solidFill>
                <a:srgbClr val="000000"/>
              </a:solidFill>
              <a:effectLst/>
              <a:latin typeface="-webkit-standard"/>
            </a:endParaRPr>
          </a:p>
          <a:p>
            <a:r>
              <a:rPr lang="en-GB" b="0" i="0" u="none" strike="noStrike">
                <a:solidFill>
                  <a:srgbClr val="000000"/>
                </a:solidFill>
                <a:effectLst/>
                <a:latin typeface="Times New Roman" panose="02020603050405020304" pitchFamily="18" charset="0"/>
              </a:rPr>
              <a:t>Victor and Hawkins, R. (2020). </a:t>
            </a:r>
            <a:r>
              <a:rPr lang="en-GB" b="0" i="1" u="none" strike="noStrike">
                <a:solidFill>
                  <a:srgbClr val="000000"/>
                </a:solidFill>
                <a:effectLst/>
                <a:latin typeface="Times New Roman" panose="02020603050405020304" pitchFamily="18" charset="0"/>
              </a:rPr>
              <a:t>Sustainable tourism : a marketing perspective</a:t>
            </a:r>
            <a:r>
              <a:rPr lang="en-GB" b="0" i="0" u="none" strike="noStrike">
                <a:solidFill>
                  <a:srgbClr val="000000"/>
                </a:solidFill>
                <a:effectLst/>
                <a:latin typeface="Times New Roman" panose="02020603050405020304" pitchFamily="18" charset="0"/>
              </a:rPr>
              <a:t>. </a:t>
            </a:r>
            <a:r>
              <a:rPr lang="en-GB" b="0" i="1" u="none" strike="noStrike">
                <a:solidFill>
                  <a:srgbClr val="000000"/>
                </a:solidFill>
                <a:effectLst/>
                <a:latin typeface="Times New Roman" panose="02020603050405020304" pitchFamily="18" charset="0"/>
              </a:rPr>
              <a:t>Butterworth-Heinemann eBooks</a:t>
            </a:r>
            <a:r>
              <a:rPr lang="en-GB" b="0" i="0" u="none" strike="noStrike">
                <a:solidFill>
                  <a:srgbClr val="000000"/>
                </a:solidFill>
                <a:effectLst/>
                <a:latin typeface="Times New Roman" panose="02020603050405020304" pitchFamily="18" charset="0"/>
              </a:rPr>
              <a:t>, Butterworth–Heinemann, pp.129–142.</a:t>
            </a:r>
            <a:endParaRPr lang="en-GB" b="0" i="0" u="none" strike="noStrike">
              <a:solidFill>
                <a:srgbClr val="000000"/>
              </a:solidFill>
              <a:effectLst/>
              <a:latin typeface="-webkit-standard"/>
            </a:endParaRPr>
          </a:p>
        </p:txBody>
      </p:sp>
    </p:spTree>
    <p:extLst>
      <p:ext uri="{BB962C8B-B14F-4D97-AF65-F5344CB8AC3E}">
        <p14:creationId xmlns:p14="http://schemas.microsoft.com/office/powerpoint/2010/main" val="23988409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Entrepreneurship  LCBB5001 Lecturer:Amer Careem Alexandru Mardari</vt:lpstr>
      <vt:lpstr>Introduction </vt:lpstr>
      <vt:lpstr>Business Plan Overview </vt:lpstr>
      <vt:lpstr>PowerPoint Presentation</vt:lpstr>
      <vt:lpstr>Legal format</vt:lpstr>
      <vt:lpstr>Business Management Team</vt:lpstr>
      <vt:lpstr>SWOT analysis</vt:lpstr>
      <vt:lpstr>Weaknesses</vt:lpstr>
      <vt:lpstr>Cash flow forecast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LCBB5001 Lecturer:Amer Careem Alexandru Mardari</dc:title>
  <dc:creator>Alexandru mardari</dc:creator>
  <cp:lastModifiedBy>Alexandru mardari</cp:lastModifiedBy>
  <cp:revision>1</cp:revision>
  <dcterms:created xsi:type="dcterms:W3CDTF">2024-12-15T18:18:20Z</dcterms:created>
  <dcterms:modified xsi:type="dcterms:W3CDTF">2024-12-15T18:33:11Z</dcterms:modified>
</cp:coreProperties>
</file>