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2"/>
  </p:notesMasterIdLst>
  <p:handoutMasterIdLst>
    <p:handoutMasterId r:id="rId33"/>
  </p:handoutMasterIdLst>
  <p:sldIdLst>
    <p:sldId id="256" r:id="rId2"/>
    <p:sldId id="257" r:id="rId3"/>
    <p:sldId id="258" r:id="rId4"/>
    <p:sldId id="270" r:id="rId5"/>
    <p:sldId id="264" r:id="rId6"/>
    <p:sldId id="265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59" r:id="rId27"/>
    <p:sldId id="262" r:id="rId28"/>
    <p:sldId id="266" r:id="rId29"/>
    <p:sldId id="267" r:id="rId30"/>
    <p:sldId id="290" r:id="rId31"/>
  </p:sldIdLst>
  <p:sldSz cx="9144000" cy="6858000" type="screen4x3"/>
  <p:notesSz cx="6888163" cy="9623425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40" autoAdjust="0"/>
    <p:restoredTop sz="94660" autoAdjust="0"/>
  </p:normalViewPr>
  <p:slideViewPr>
    <p:cSldViewPr>
      <p:cViewPr varScale="1">
        <p:scale>
          <a:sx n="67" d="100"/>
          <a:sy n="67" d="100"/>
        </p:scale>
        <p:origin x="-42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1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4500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t" anchorCtr="0" compatLnSpc="1">
            <a:prstTxWarp prst="textNoShape">
              <a:avLst/>
            </a:prstTxWarp>
          </a:bodyPr>
          <a:lstStyle>
            <a:lvl1pPr defTabSz="942975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471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02075" y="0"/>
            <a:ext cx="2984500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t" anchorCtr="0" compatLnSpc="1">
            <a:prstTxWarp prst="textNoShape">
              <a:avLst/>
            </a:prstTxWarp>
          </a:bodyPr>
          <a:lstStyle>
            <a:lvl1pPr algn="r" defTabSz="942975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471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39238"/>
            <a:ext cx="29845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b" anchorCtr="0" compatLnSpc="1">
            <a:prstTxWarp prst="textNoShape">
              <a:avLst/>
            </a:prstTxWarp>
          </a:bodyPr>
          <a:lstStyle>
            <a:lvl1pPr defTabSz="942975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471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02075" y="9139238"/>
            <a:ext cx="29845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b" anchorCtr="0" compatLnSpc="1">
            <a:prstTxWarp prst="textNoShape">
              <a:avLst/>
            </a:prstTxWarp>
          </a:bodyPr>
          <a:lstStyle>
            <a:lvl1pPr algn="r" defTabSz="942975">
              <a:defRPr sz="1200">
                <a:latin typeface="Arial" charset="0"/>
              </a:defRPr>
            </a:lvl1pPr>
          </a:lstStyle>
          <a:p>
            <a:fld id="{0F1C1D88-8636-4BB6-960A-2D6F148CDD41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4500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t" anchorCtr="0" compatLnSpc="1">
            <a:prstTxWarp prst="textNoShape">
              <a:avLst/>
            </a:prstTxWarp>
          </a:bodyPr>
          <a:lstStyle>
            <a:lvl1pPr defTabSz="942975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450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02075" y="0"/>
            <a:ext cx="2984500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t" anchorCtr="0" compatLnSpc="1">
            <a:prstTxWarp prst="textNoShape">
              <a:avLst/>
            </a:prstTxWarp>
          </a:bodyPr>
          <a:lstStyle>
            <a:lvl1pPr algn="r" defTabSz="942975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4509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038225" y="722313"/>
            <a:ext cx="4813300" cy="36099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450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8975" y="4570413"/>
            <a:ext cx="5510213" cy="433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450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39238"/>
            <a:ext cx="29845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b" anchorCtr="0" compatLnSpc="1">
            <a:prstTxWarp prst="textNoShape">
              <a:avLst/>
            </a:prstTxWarp>
          </a:bodyPr>
          <a:lstStyle>
            <a:lvl1pPr defTabSz="942975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450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02075" y="9139238"/>
            <a:ext cx="29845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348" tIns="47174" rIns="94348" bIns="47174" numCol="1" anchor="b" anchorCtr="0" compatLnSpc="1">
            <a:prstTxWarp prst="textNoShape">
              <a:avLst/>
            </a:prstTxWarp>
          </a:bodyPr>
          <a:lstStyle>
            <a:lvl1pPr algn="r" defTabSz="942975">
              <a:defRPr sz="1200">
                <a:latin typeface="Arial" charset="0"/>
              </a:defRPr>
            </a:lvl1pPr>
          </a:lstStyle>
          <a:p>
            <a:fld id="{B7A8E77D-0531-4680-A334-FCB20E96ABD7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30EDFD-6FAE-42CA-AB2F-2BA3C2388051}" type="slidenum">
              <a:rPr lang="en-GB"/>
              <a:pPr/>
              <a:t>3</a:t>
            </a:fld>
            <a:endParaRPr lang="en-GB"/>
          </a:p>
        </p:txBody>
      </p:sp>
      <p:sp>
        <p:nvSpPr>
          <p:cNvPr id="3461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6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DE0BDD7-69C1-4AA9-8201-5ECD518149DA}" type="slidenum">
              <a:rPr lang="en-GB"/>
              <a:pPr/>
              <a:t>12</a:t>
            </a:fld>
            <a:endParaRPr lang="en-GB"/>
          </a:p>
        </p:txBody>
      </p:sp>
      <p:sp>
        <p:nvSpPr>
          <p:cNvPr id="364546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039813" y="720725"/>
            <a:ext cx="4814887" cy="3611563"/>
          </a:xfrm>
          <a:ln/>
        </p:spPr>
      </p:sp>
      <p:sp>
        <p:nvSpPr>
          <p:cNvPr id="364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7575" y="4570413"/>
            <a:ext cx="5053013" cy="4332287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ctr">
              <a:defRPr sz="5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91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91844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9184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9184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3E32D2A-500B-41F2-9202-EC59BA4C3160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291847" name="Group 7"/>
          <p:cNvGrpSpPr>
            <a:grpSpLocks/>
          </p:cNvGrpSpPr>
          <p:nvPr/>
        </p:nvGrpSpPr>
        <p:grpSpPr bwMode="auto">
          <a:xfrm>
            <a:off x="228600" y="2889250"/>
            <a:ext cx="8610600" cy="201613"/>
            <a:chOff x="144" y="1680"/>
            <a:chExt cx="5424" cy="144"/>
          </a:xfrm>
        </p:grpSpPr>
        <p:sp>
          <p:nvSpPr>
            <p:cNvPr id="291848" name="Rectangle 8"/>
            <p:cNvSpPr>
              <a:spLocks noChangeArrowheads="1"/>
            </p:cNvSpPr>
            <p:nvPr userDrawn="1"/>
          </p:nvSpPr>
          <p:spPr bwMode="auto">
            <a:xfrm>
              <a:off x="144" y="1680"/>
              <a:ext cx="1808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1849" name="Rectangle 9"/>
            <p:cNvSpPr>
              <a:spLocks noChangeArrowheads="1"/>
            </p:cNvSpPr>
            <p:nvPr userDrawn="1"/>
          </p:nvSpPr>
          <p:spPr bwMode="auto">
            <a:xfrm>
              <a:off x="1952" y="1680"/>
              <a:ext cx="1808" cy="144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1850" name="Rectangle 10"/>
            <p:cNvSpPr>
              <a:spLocks noChangeArrowheads="1"/>
            </p:cNvSpPr>
            <p:nvPr userDrawn="1"/>
          </p:nvSpPr>
          <p:spPr bwMode="auto">
            <a:xfrm>
              <a:off x="3760" y="1680"/>
              <a:ext cx="1808" cy="144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3F0651-83F8-4712-A677-D7BF6A2BAF5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9D256-BE2C-451F-8947-2BAC6720A9E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E12F9-6993-47BD-AA4C-A84265DF36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6E4D09-565C-43C2-A8EC-D0A611DC9D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27A1D8-692C-489E-B92C-70496CBCCA4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C2A456-DAD9-4E55-9D10-22D6E08319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68109B-794D-4622-9549-88667EA06C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B1184A-35C8-4CB6-9B0B-35A8C5BAE0D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328D9F-D53C-4ED7-B470-A58EB2F1B17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B1E297-0252-4C35-8E02-EB12B16006E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C46E09-7730-4216-B090-D63E1DBC74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50A68848-1D2A-4D38-AD0A-F8764718A1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8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2908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290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en-GB"/>
          </a:p>
        </p:txBody>
      </p:sp>
      <p:sp>
        <p:nvSpPr>
          <p:cNvPr id="290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en-GB"/>
          </a:p>
        </p:txBody>
      </p:sp>
      <p:sp>
        <p:nvSpPr>
          <p:cNvPr id="290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A393F7E0-79F5-4F91-8140-9C2BCF92AA97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90823" name="Rectangle 7"/>
          <p:cNvSpPr>
            <a:spLocks noChangeArrowheads="1"/>
          </p:cNvSpPr>
          <p:nvPr/>
        </p:nvSpPr>
        <p:spPr bwMode="auto">
          <a:xfrm>
            <a:off x="0" y="0"/>
            <a:ext cx="228600" cy="2286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>
              <a:latin typeface="Times New Roman" pitchFamily="18" charset="0"/>
            </a:endParaRPr>
          </a:p>
        </p:txBody>
      </p:sp>
      <p:sp>
        <p:nvSpPr>
          <p:cNvPr id="290824" name="Line 8"/>
          <p:cNvSpPr>
            <a:spLocks noChangeShapeType="1"/>
          </p:cNvSpPr>
          <p:nvPr/>
        </p:nvSpPr>
        <p:spPr bwMode="auto">
          <a:xfrm>
            <a:off x="457200" y="1447800"/>
            <a:ext cx="80772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0825" name="Rectangle 9"/>
          <p:cNvSpPr>
            <a:spLocks noChangeArrowheads="1"/>
          </p:cNvSpPr>
          <p:nvPr/>
        </p:nvSpPr>
        <p:spPr bwMode="auto">
          <a:xfrm>
            <a:off x="0" y="2286000"/>
            <a:ext cx="228600" cy="2286000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>
              <a:latin typeface="Times New Roman" pitchFamily="18" charset="0"/>
            </a:endParaRPr>
          </a:p>
        </p:txBody>
      </p:sp>
      <p:sp>
        <p:nvSpPr>
          <p:cNvPr id="290826" name="Rectangle 10"/>
          <p:cNvSpPr>
            <a:spLocks noChangeArrowheads="1"/>
          </p:cNvSpPr>
          <p:nvPr/>
        </p:nvSpPr>
        <p:spPr bwMode="auto">
          <a:xfrm>
            <a:off x="0" y="4572000"/>
            <a:ext cx="228600" cy="22860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 sz="2400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p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p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Excel_Chart1.xls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Renewable Energy</a:t>
            </a:r>
          </a:p>
        </p:txBody>
      </p:sp>
      <p:sp>
        <p:nvSpPr>
          <p:cNvPr id="32051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400"/>
              <a:t> Sustainable and Secure Power for the future</a:t>
            </a:r>
          </a:p>
          <a:p>
            <a:pPr algn="ctr">
              <a:buFont typeface="Wingdings" pitchFamily="2" charset="2"/>
              <a:buNone/>
            </a:pPr>
            <a:r>
              <a:rPr lang="en-GB" sz="2400"/>
              <a:t>By</a:t>
            </a:r>
          </a:p>
          <a:p>
            <a:pPr algn="ctr">
              <a:buFont typeface="Wingdings" pitchFamily="2" charset="2"/>
              <a:buNone/>
            </a:pPr>
            <a:r>
              <a:rPr lang="en-GB" sz="2400"/>
              <a:t>Linda Rudd</a:t>
            </a:r>
          </a:p>
        </p:txBody>
      </p:sp>
      <p:pic>
        <p:nvPicPr>
          <p:cNvPr id="320517" name="Picture 5" descr="100_374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48200" y="2351088"/>
            <a:ext cx="4038600" cy="3028950"/>
          </a:xfrm>
          <a:noFill/>
          <a:ln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60350"/>
            <a:ext cx="8229600" cy="1139825"/>
          </a:xfrm>
        </p:spPr>
        <p:txBody>
          <a:bodyPr/>
          <a:lstStyle/>
          <a:p>
            <a:r>
              <a:rPr lang="en-GB" sz="4000"/>
              <a:t>Methods of Renewable Power Generation.</a:t>
            </a:r>
          </a:p>
        </p:txBody>
      </p:sp>
      <p:sp>
        <p:nvSpPr>
          <p:cNvPr id="322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Solar: Photovoltaic, Solar chimney, Solar generators, Solar Panels.</a:t>
            </a:r>
          </a:p>
          <a:p>
            <a:pPr>
              <a:lnSpc>
                <a:spcPct val="90000"/>
              </a:lnSpc>
            </a:pPr>
            <a:r>
              <a:rPr lang="en-GB" sz="2400"/>
              <a:t>Wind: Turbine, tunnel generators.</a:t>
            </a:r>
          </a:p>
          <a:p>
            <a:pPr>
              <a:lnSpc>
                <a:spcPct val="90000"/>
              </a:lnSpc>
            </a:pPr>
            <a:r>
              <a:rPr lang="en-GB" sz="2400"/>
              <a:t>Water: Hydro electric, Wave generators, wave rollers, ducks and rising sluice, Tidal lagoon, barrage and others.</a:t>
            </a:r>
          </a:p>
          <a:p>
            <a:pPr>
              <a:lnSpc>
                <a:spcPct val="90000"/>
              </a:lnSpc>
            </a:pPr>
            <a:r>
              <a:rPr lang="en-GB" sz="2400"/>
              <a:t>Biomass: Wood burning generators, slurry, sewage sludge and, organic waste burning generators.</a:t>
            </a:r>
          </a:p>
          <a:p>
            <a:pPr>
              <a:lnSpc>
                <a:spcPct val="90000"/>
              </a:lnSpc>
            </a:pPr>
            <a:r>
              <a:rPr lang="en-GB" sz="2400"/>
              <a:t>Biogas: Mainly methane burning generators, only the source varies, i.e. landfill, slurry, sewage sludge.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Methods of Renewable Power Generation.(</a:t>
            </a:r>
            <a:r>
              <a:rPr lang="en-GB" sz="4000" baseline="30000"/>
              <a:t>Continued.</a:t>
            </a:r>
            <a:r>
              <a:rPr lang="en-GB" sz="4000"/>
              <a:t>)</a:t>
            </a:r>
          </a:p>
        </p:txBody>
      </p:sp>
      <p:sp>
        <p:nvSpPr>
          <p:cNvPr id="323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Biofuel: Generation using biofuels, use as a transport fuel i.e. Ethanol, or biodiesel .</a:t>
            </a:r>
          </a:p>
          <a:p>
            <a:pPr>
              <a:lnSpc>
                <a:spcPct val="90000"/>
              </a:lnSpc>
            </a:pPr>
            <a:r>
              <a:rPr lang="en-GB" sz="2400"/>
              <a:t>Combined Heat and Power Generation: Generating power from waste.</a:t>
            </a:r>
          </a:p>
          <a:p>
            <a:pPr>
              <a:lnSpc>
                <a:spcPct val="90000"/>
              </a:lnSpc>
            </a:pPr>
            <a:r>
              <a:rPr lang="en-GB" sz="2400"/>
              <a:t>Methane Hydrate. A new non-renewable resource.</a:t>
            </a:r>
          </a:p>
          <a:p>
            <a:pPr>
              <a:lnSpc>
                <a:spcPct val="90000"/>
              </a:lnSpc>
            </a:pPr>
            <a:r>
              <a:rPr lang="en-GB" sz="2400"/>
              <a:t>Hydrogen: Car engine, fuel cell, cold fusion.</a:t>
            </a:r>
          </a:p>
          <a:p>
            <a:pPr>
              <a:lnSpc>
                <a:spcPct val="90000"/>
              </a:lnSpc>
            </a:pPr>
            <a:r>
              <a:rPr lang="en-GB" sz="2400"/>
              <a:t>Bacterial: Microbial fuel cell. </a:t>
            </a:r>
          </a:p>
          <a:p>
            <a:pPr>
              <a:lnSpc>
                <a:spcPct val="90000"/>
              </a:lnSpc>
            </a:pPr>
            <a:r>
              <a:rPr lang="en-GB" sz="2400"/>
              <a:t>Geothermal: This method has been used successfully in Iceland for many years. Is now being built into UK construction, i.e. U.W. Swansea.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Renewable energy</a:t>
            </a:r>
          </a:p>
        </p:txBody>
      </p:sp>
      <p:sp>
        <p:nvSpPr>
          <p:cNvPr id="357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OTEC</a:t>
            </a:r>
          </a:p>
          <a:p>
            <a:r>
              <a:rPr lang="en-GB"/>
              <a:t>Solar Microwave Collection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do we need renewable energy?</a:t>
            </a:r>
          </a:p>
        </p:txBody>
      </p:sp>
      <p:sp>
        <p:nvSpPr>
          <p:cNvPr id="329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Kyoto Protocol; Carbon dioxide emission reduction?</a:t>
            </a:r>
          </a:p>
          <a:p>
            <a:r>
              <a:rPr lang="en-GB"/>
              <a:t>It will help reduce climate change?</a:t>
            </a:r>
          </a:p>
          <a:p>
            <a:r>
              <a:rPr lang="en-GB"/>
              <a:t>It will reduce the cost of energy?</a:t>
            </a:r>
          </a:p>
          <a:p>
            <a:r>
              <a:rPr lang="en-GB"/>
              <a:t>It will provide a more sustainable future?</a:t>
            </a:r>
          </a:p>
          <a:p>
            <a:r>
              <a:rPr lang="en-GB"/>
              <a:t>It will increase our security of supply?</a:t>
            </a:r>
          </a:p>
          <a:p>
            <a:r>
              <a:rPr lang="en-GB"/>
              <a:t>It will fulfil our legal obligation to the EU Emission Trading Scheme.</a:t>
            </a:r>
          </a:p>
          <a:p>
            <a:endParaRPr lang="en-GB"/>
          </a:p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Power generation; Cause or effect?</a:t>
            </a:r>
          </a:p>
        </p:txBody>
      </p:sp>
      <p:sp>
        <p:nvSpPr>
          <p:cNvPr id="330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67% of Carbon dioxide is produced by traffic. (In the UK)</a:t>
            </a:r>
          </a:p>
          <a:p>
            <a:pPr>
              <a:lnSpc>
                <a:spcPct val="90000"/>
              </a:lnSpc>
            </a:pPr>
            <a:r>
              <a:rPr lang="en-GB"/>
              <a:t>27% of Carbon dioxide is produced by the construction industry. (In the UK)</a:t>
            </a:r>
          </a:p>
          <a:p>
            <a:pPr>
              <a:lnSpc>
                <a:spcPct val="90000"/>
              </a:lnSpc>
            </a:pPr>
            <a:r>
              <a:rPr lang="en-GB"/>
              <a:t>Less than 6% of Carbon dioxide is produced by  manufacturing industry and power generation. (In the UK)</a:t>
            </a:r>
          </a:p>
          <a:p>
            <a:pPr>
              <a:lnSpc>
                <a:spcPct val="90000"/>
              </a:lnSpc>
            </a:pPr>
            <a:r>
              <a:rPr lang="en-GB"/>
              <a:t>Of all the power generated in the UK 30% is lost in transmission.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(All figures supplied by DTI, 2003)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2" name="Text Box 2"/>
          <p:cNvSpPr txBox="1">
            <a:spLocks noChangeArrowheads="1"/>
          </p:cNvSpPr>
          <p:nvPr/>
        </p:nvSpPr>
        <p:spPr bwMode="auto">
          <a:xfrm>
            <a:off x="1455738" y="5373688"/>
            <a:ext cx="6140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endParaRPr lang="en-US">
              <a:latin typeface="Garamond" pitchFamily="18" charset="0"/>
            </a:endParaRPr>
          </a:p>
        </p:txBody>
      </p:sp>
      <p:sp>
        <p:nvSpPr>
          <p:cNvPr id="358403" name="Rectangle 3"/>
          <p:cNvSpPr>
            <a:spLocks noChangeArrowheads="1"/>
          </p:cNvSpPr>
          <p:nvPr/>
        </p:nvSpPr>
        <p:spPr bwMode="auto">
          <a:xfrm>
            <a:off x="250825" y="4797425"/>
            <a:ext cx="8642350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ctr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None/>
            </a:pPr>
            <a:endParaRPr lang="en-GB" sz="3000">
              <a:latin typeface="Tahoma" pitchFamily="34" charset="0"/>
            </a:endParaRPr>
          </a:p>
          <a:p>
            <a:pPr marL="342900" indent="-342900" algn="ctr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None/>
            </a:pPr>
            <a:r>
              <a:rPr lang="en-GB" sz="3000">
                <a:latin typeface="Tahoma" pitchFamily="34" charset="0"/>
              </a:rPr>
              <a:t>A source of renewable power and community wealth?</a:t>
            </a:r>
            <a:endParaRPr lang="en-US" sz="3000">
              <a:latin typeface="Tahoma" pitchFamily="34" charset="0"/>
            </a:endParaRPr>
          </a:p>
        </p:txBody>
      </p:sp>
      <p:sp>
        <p:nvSpPr>
          <p:cNvPr id="358404" name="Rectangle 4"/>
          <p:cNvSpPr>
            <a:spLocks noChangeArrowheads="1"/>
          </p:cNvSpPr>
          <p:nvPr/>
        </p:nvSpPr>
        <p:spPr bwMode="auto">
          <a:xfrm>
            <a:off x="395288" y="765175"/>
            <a:ext cx="83534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GB" sz="5800" b="1">
                <a:solidFill>
                  <a:schemeClr val="accent2"/>
                </a:solidFill>
                <a:latin typeface="Tahoma" pitchFamily="34" charset="0"/>
              </a:rPr>
              <a:t>Offshore tidal lagoons</a:t>
            </a:r>
            <a:endParaRPr lang="en-US" sz="5800" b="1">
              <a:solidFill>
                <a:schemeClr val="accent2"/>
              </a:solidFill>
              <a:latin typeface="Tahoma" pitchFamily="34" charset="0"/>
            </a:endParaRPr>
          </a:p>
        </p:txBody>
      </p:sp>
      <p:pic>
        <p:nvPicPr>
          <p:cNvPr id="358405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1628775"/>
            <a:ext cx="4714875" cy="343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95288" y="2852738"/>
            <a:ext cx="8353425" cy="1920875"/>
          </a:xfrm>
        </p:spPr>
        <p:txBody>
          <a:bodyPr/>
          <a:lstStyle/>
          <a:p>
            <a:r>
              <a:rPr lang="en-GB" sz="2400">
                <a:solidFill>
                  <a:schemeClr val="tx1"/>
                </a:solidFill>
                <a:latin typeface="Tahoma" pitchFamily="34" charset="0"/>
              </a:rPr>
              <a:t>The Environment Trust is working with Tidal Electric to build Britain’s first offshore hydroelectric generator in Swansea Bay</a:t>
            </a:r>
            <a:endParaRPr lang="en-US" sz="240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359427" name="Rectangle 3"/>
          <p:cNvSpPr>
            <a:spLocks noRot="1" noChangeArrowheads="1"/>
          </p:cNvSpPr>
          <p:nvPr/>
        </p:nvSpPr>
        <p:spPr bwMode="auto">
          <a:xfrm>
            <a:off x="395288" y="9810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en-GB" sz="4800" b="1">
                <a:solidFill>
                  <a:schemeClr val="accent2"/>
                </a:solidFill>
                <a:latin typeface="Tahoma" pitchFamily="34" charset="0"/>
              </a:rPr>
              <a:t>A new kind of partnership</a:t>
            </a:r>
            <a:endParaRPr lang="en-US" sz="4800" b="1">
              <a:solidFill>
                <a:schemeClr val="accent2"/>
              </a:solidFill>
              <a:latin typeface="Tahoma" pitchFamily="34" charset="0"/>
            </a:endParaRPr>
          </a:p>
        </p:txBody>
      </p:sp>
      <p:pic>
        <p:nvPicPr>
          <p:cNvPr id="359428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45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Tidal Electric Swansea Bay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60451" name="Rectangle 3"/>
          <p:cNvSpPr>
            <a:spLocks noChangeArrowheads="1"/>
          </p:cNvSpPr>
          <p:nvPr/>
        </p:nvSpPr>
        <p:spPr bwMode="auto">
          <a:xfrm>
            <a:off x="468313" y="2276475"/>
            <a:ext cx="77755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Circular rubble mound enclosing a lagoon approximately 5km</a:t>
            </a:r>
            <a:r>
              <a:rPr lang="en-GB" sz="2800" baseline="30000">
                <a:latin typeface="Tahoma" pitchFamily="34" charset="0"/>
              </a:rPr>
              <a:t>2</a:t>
            </a:r>
            <a:endParaRPr lang="en-GB" sz="2800">
              <a:latin typeface="Tahoma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Built on shallow tidal flats, 1 mile offshore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Using conventional hydroelectric equipment and control systems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Mound visible, powerhouse underwater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None/>
            </a:pPr>
            <a:endParaRPr lang="en-GB" sz="2800">
              <a:latin typeface="Tahoma" pitchFamily="34" charset="0"/>
            </a:endParaRPr>
          </a:p>
        </p:txBody>
      </p:sp>
      <p:pic>
        <p:nvPicPr>
          <p:cNvPr id="360452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Tidal Electric Swansea Bay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61475" name="Rectangle 3"/>
          <p:cNvSpPr>
            <a:spLocks noChangeArrowheads="1"/>
          </p:cNvSpPr>
          <p:nvPr/>
        </p:nvSpPr>
        <p:spPr bwMode="auto">
          <a:xfrm>
            <a:off x="468313" y="2276475"/>
            <a:ext cx="77755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24 bi-directional turbines to generate electricity on both ebb and flood tides 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Benefiting from 8m tidal range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Contributing 60MW or 187,000MWh per annum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Connection to national grid</a:t>
            </a:r>
          </a:p>
        </p:txBody>
      </p:sp>
      <p:pic>
        <p:nvPicPr>
          <p:cNvPr id="361476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4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b="1">
                <a:solidFill>
                  <a:schemeClr val="accent2"/>
                </a:solidFill>
                <a:latin typeface="Tahoma" pitchFamily="34" charset="0"/>
                <a:ea typeface="宋体" charset="-122"/>
              </a:rPr>
              <a:t>Proposed location for Swansea Bay Tidal Lagoon</a:t>
            </a:r>
            <a:r>
              <a:rPr lang="en-US" altLang="zh-CN" sz="4000">
                <a:ea typeface="宋体" charset="-122"/>
              </a:rPr>
              <a:t> </a:t>
            </a:r>
            <a:endParaRPr lang="en-US" sz="4000"/>
          </a:p>
        </p:txBody>
      </p:sp>
      <p:pic>
        <p:nvPicPr>
          <p:cNvPr id="362499" name="Picture 3" descr="SwanseaBay"/>
          <p:cNvPicPr>
            <a:picLocks noChangeAspect="1" noChangeArrowheads="1"/>
          </p:cNvPicPr>
          <p:nvPr>
            <p:ph type="body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628775"/>
            <a:ext cx="7561262" cy="50165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3522" name="Picture 2" descr="Impoundment Cross"/>
          <p:cNvPicPr>
            <a:picLocks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2667000"/>
            <a:ext cx="9144000" cy="3457575"/>
          </a:xfrm>
          <a:noFill/>
          <a:ln/>
        </p:spPr>
      </p:pic>
      <p:sp>
        <p:nvSpPr>
          <p:cNvPr id="363523" name="Rectangle 3"/>
          <p:cNvSpPr>
            <a:spLocks noChangeArrowheads="1"/>
          </p:cNvSpPr>
          <p:nvPr/>
        </p:nvSpPr>
        <p:spPr bwMode="auto">
          <a:xfrm>
            <a:off x="395288" y="9810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en-GB" sz="4400" b="1">
                <a:solidFill>
                  <a:schemeClr val="accent2"/>
                </a:solidFill>
                <a:latin typeface="Tahoma" pitchFamily="34" charset="0"/>
              </a:rPr>
              <a:t>Impoundment design</a:t>
            </a:r>
            <a:endParaRPr lang="en-US" sz="4400" b="1">
              <a:solidFill>
                <a:schemeClr val="accent2"/>
              </a:solidFill>
              <a:latin typeface="Tahom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5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WS Atkins study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65571" name="Rectangle 3"/>
          <p:cNvSpPr>
            <a:spLocks noChangeArrowheads="1"/>
          </p:cNvSpPr>
          <p:nvPr/>
        </p:nvSpPr>
        <p:spPr bwMode="auto">
          <a:xfrm>
            <a:off x="468313" y="2276475"/>
            <a:ext cx="7775575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Technical and practical feasibility of Swansea site confirmed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No exceptional problems (tidal range, weather, navigation)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Capital cost £80m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Minimal maintenance/operating costs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Predictable electricity at 3.5p/kWh</a:t>
            </a:r>
          </a:p>
        </p:txBody>
      </p:sp>
      <p:pic>
        <p:nvPicPr>
          <p:cNvPr id="365572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5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Environmental impact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66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91475" cy="3821113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>
                <a:latin typeface="Tahoma" pitchFamily="34" charset="0"/>
              </a:rPr>
              <a:t>Low visual impact</a:t>
            </a:r>
          </a:p>
          <a:p>
            <a:pPr>
              <a:lnSpc>
                <a:spcPct val="90000"/>
              </a:lnSpc>
            </a:pPr>
            <a:r>
              <a:rPr lang="en-GB">
                <a:latin typeface="Tahoma" pitchFamily="34" charset="0"/>
              </a:rPr>
              <a:t>Natural materials (loose rock, sand and gravel) obtained locally</a:t>
            </a:r>
          </a:p>
          <a:p>
            <a:pPr>
              <a:lnSpc>
                <a:spcPct val="90000"/>
              </a:lnSpc>
            </a:pPr>
            <a:r>
              <a:rPr lang="en-GB">
                <a:latin typeface="Tahoma" pitchFamily="34" charset="0"/>
              </a:rPr>
              <a:t>Does not impede fish migration</a:t>
            </a:r>
          </a:p>
          <a:p>
            <a:pPr>
              <a:lnSpc>
                <a:spcPct val="90000"/>
              </a:lnSpc>
            </a:pPr>
            <a:r>
              <a:rPr lang="en-GB">
                <a:latin typeface="Tahoma" pitchFamily="34" charset="0"/>
              </a:rPr>
              <a:t>Does not block navigation</a:t>
            </a:r>
          </a:p>
          <a:p>
            <a:pPr>
              <a:lnSpc>
                <a:spcPct val="90000"/>
              </a:lnSpc>
            </a:pPr>
            <a:r>
              <a:rPr lang="en-GB">
                <a:latin typeface="Tahoma" pitchFamily="34" charset="0"/>
              </a:rPr>
              <a:t>Creates wildlife habitat for bird and marine life</a:t>
            </a:r>
          </a:p>
          <a:p>
            <a:pPr>
              <a:lnSpc>
                <a:spcPct val="90000"/>
              </a:lnSpc>
            </a:pPr>
            <a:endParaRPr lang="en-GB" sz="2400">
              <a:latin typeface="Tahoma" pitchFamily="34" charset="0"/>
            </a:endParaRPr>
          </a:p>
          <a:p>
            <a:pPr>
              <a:lnSpc>
                <a:spcPct val="90000"/>
              </a:lnSpc>
            </a:pPr>
            <a:endParaRPr lang="en-GB" sz="2400">
              <a:latin typeface="Tahoma" pitchFamily="34" charset="0"/>
            </a:endParaRPr>
          </a:p>
          <a:p>
            <a:pPr>
              <a:lnSpc>
                <a:spcPct val="90000"/>
              </a:lnSpc>
            </a:pPr>
            <a:endParaRPr lang="en-GB" sz="2400">
              <a:latin typeface="Tahoma" pitchFamily="34" charset="0"/>
            </a:endParaRPr>
          </a:p>
        </p:txBody>
      </p:sp>
      <p:pic>
        <p:nvPicPr>
          <p:cNvPr id="366596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6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Environmental impact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67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91475" cy="3821113"/>
          </a:xfrm>
          <a:noFill/>
          <a:ln/>
        </p:spPr>
        <p:txBody>
          <a:bodyPr/>
          <a:lstStyle/>
          <a:p>
            <a:r>
              <a:rPr lang="en-GB">
                <a:latin typeface="Tahoma" pitchFamily="34" charset="0"/>
              </a:rPr>
              <a:t>Flood defence potential</a:t>
            </a:r>
          </a:p>
          <a:p>
            <a:r>
              <a:rPr lang="en-GB">
                <a:latin typeface="Tahoma" pitchFamily="34" charset="0"/>
              </a:rPr>
              <a:t>Reduces dredging requirements</a:t>
            </a:r>
          </a:p>
          <a:p>
            <a:r>
              <a:rPr lang="en-GB">
                <a:latin typeface="Tahoma" pitchFamily="34" charset="0"/>
              </a:rPr>
              <a:t>Does not change the shoreline</a:t>
            </a:r>
          </a:p>
          <a:p>
            <a:r>
              <a:rPr lang="en-GB">
                <a:latin typeface="Tahoma" pitchFamily="34" charset="0"/>
              </a:rPr>
              <a:t>Does not damage intertidal habitats</a:t>
            </a:r>
          </a:p>
          <a:p>
            <a:r>
              <a:rPr lang="en-GB">
                <a:latin typeface="Tahoma" pitchFamily="34" charset="0"/>
              </a:rPr>
              <a:t>Does not change salinity</a:t>
            </a:r>
          </a:p>
          <a:p>
            <a:r>
              <a:rPr lang="en-GB">
                <a:latin typeface="Tahoma" pitchFamily="34" charset="0"/>
              </a:rPr>
              <a:t>100% renewable energy</a:t>
            </a: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</p:txBody>
      </p:sp>
      <p:pic>
        <p:nvPicPr>
          <p:cNvPr id="367620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1268413"/>
            <a:ext cx="4886325" cy="473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43" name="Rectangle 3"/>
          <p:cNvSpPr>
            <a:spLocks noRot="1" noChangeArrowheads="1"/>
          </p:cNvSpPr>
          <p:nvPr/>
        </p:nvSpPr>
        <p:spPr bwMode="auto">
          <a:xfrm>
            <a:off x="395288" y="9810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en-GB" sz="4400" b="1">
                <a:solidFill>
                  <a:schemeClr val="accent2"/>
                </a:solidFill>
                <a:latin typeface="Tahoma" pitchFamily="34" charset="0"/>
              </a:rPr>
              <a:t>The future</a:t>
            </a:r>
            <a:endParaRPr lang="en-US" sz="4400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6864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3240087" cy="3605213"/>
          </a:xfrm>
          <a:noFill/>
          <a:ln/>
        </p:spPr>
        <p:txBody>
          <a:bodyPr/>
          <a:lstStyle/>
          <a:p>
            <a:r>
              <a:rPr lang="en-GB">
                <a:latin typeface="Tahoma" pitchFamily="34" charset="0"/>
              </a:rPr>
              <a:t>A major source of British renewable energy</a:t>
            </a:r>
          </a:p>
          <a:p>
            <a:pPr>
              <a:buFont typeface="Wingdings" pitchFamily="2" charset="2"/>
              <a:buNone/>
            </a:pPr>
            <a:endParaRPr lang="en-GB" sz="2000">
              <a:latin typeface="Tahoma" pitchFamily="34" charset="0"/>
            </a:endParaRPr>
          </a:p>
          <a:p>
            <a:pPr>
              <a:buFont typeface="Wingdings" pitchFamily="2" charset="2"/>
              <a:buNone/>
            </a:pPr>
            <a:endParaRPr lang="en-GB" sz="2000">
              <a:latin typeface="Tahoma" pitchFamily="34" charset="0"/>
            </a:endParaRPr>
          </a:p>
          <a:p>
            <a:pPr>
              <a:buFont typeface="Wingdings" pitchFamily="2" charset="2"/>
              <a:buNone/>
            </a:pPr>
            <a:r>
              <a:rPr lang="en-GB" sz="1400">
                <a:latin typeface="Tahoma" pitchFamily="34" charset="0"/>
              </a:rPr>
              <a:t>NB: Severn Estuary includes Swansea Bay 60MW</a:t>
            </a:r>
          </a:p>
        </p:txBody>
      </p:sp>
      <p:pic>
        <p:nvPicPr>
          <p:cNvPr id="368645" name="Picture 5" descr="EnvironmentTrust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666" name="Rectangle 2"/>
          <p:cNvSpPr>
            <a:spLocks noChangeArrowheads="1"/>
          </p:cNvSpPr>
          <p:nvPr/>
        </p:nvSpPr>
        <p:spPr bwMode="auto">
          <a:xfrm>
            <a:off x="0" y="566738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369667" name="Rectangle 3"/>
          <p:cNvSpPr>
            <a:spLocks noRot="1" noChangeArrowheads="1"/>
          </p:cNvSpPr>
          <p:nvPr/>
        </p:nvSpPr>
        <p:spPr bwMode="auto">
          <a:xfrm>
            <a:off x="395288" y="9810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en-GB" sz="4400" b="1">
                <a:solidFill>
                  <a:schemeClr val="accent2"/>
                </a:solidFill>
                <a:latin typeface="Tahoma" pitchFamily="34" charset="0"/>
              </a:rPr>
              <a:t>Economies of scale</a:t>
            </a:r>
            <a:endParaRPr lang="en-US" sz="4400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69668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2374900" cy="3605213"/>
          </a:xfrm>
          <a:noFill/>
          <a:ln/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000">
                <a:latin typeface="Tahoma" pitchFamily="34" charset="0"/>
              </a:rPr>
              <a:t>	Approximate price per kWh for selected locations and areas</a:t>
            </a:r>
          </a:p>
          <a:p>
            <a:pPr>
              <a:buFont typeface="Wingdings" pitchFamily="2" charset="2"/>
              <a:buNone/>
            </a:pPr>
            <a:endParaRPr lang="en-GB" sz="2000">
              <a:latin typeface="Tahoma" pitchFamily="34" charset="0"/>
            </a:endParaRPr>
          </a:p>
        </p:txBody>
      </p:sp>
      <p:graphicFrame>
        <p:nvGraphicFramePr>
          <p:cNvPr id="369669" name="Object 5"/>
          <p:cNvGraphicFramePr>
            <a:graphicFrameLocks noChangeAspect="1"/>
          </p:cNvGraphicFramePr>
          <p:nvPr>
            <p:ph sz="half" idx="2"/>
          </p:nvPr>
        </p:nvGraphicFramePr>
        <p:xfrm>
          <a:off x="2771775" y="2060575"/>
          <a:ext cx="5903913" cy="3806825"/>
        </p:xfrm>
        <a:graphic>
          <a:graphicData uri="http://schemas.openxmlformats.org/presentationml/2006/ole">
            <p:oleObj spid="_x0000_s369669" name="Chart" r:id="rId3" imgW="6162751" imgH="3667049" progId="Excel.Chart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6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Cost comparison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91475" cy="3821113"/>
          </a:xfrm>
          <a:noFill/>
          <a:ln/>
        </p:spPr>
        <p:txBody>
          <a:bodyPr/>
          <a:lstStyle/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</p:txBody>
      </p:sp>
      <p:pic>
        <p:nvPicPr>
          <p:cNvPr id="370692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  <p:sp>
        <p:nvSpPr>
          <p:cNvPr id="370693" name="Rectangle 5"/>
          <p:cNvSpPr>
            <a:spLocks noChangeArrowheads="1"/>
          </p:cNvSpPr>
          <p:nvPr/>
        </p:nvSpPr>
        <p:spPr bwMode="auto">
          <a:xfrm>
            <a:off x="468313" y="2276475"/>
            <a:ext cx="7991475" cy="3816350"/>
          </a:xfrm>
          <a:prstGeom prst="rect">
            <a:avLst/>
          </a:prstGeom>
          <a:solidFill>
            <a:schemeClr val="bg1">
              <a:alpha val="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Nuclear: 2.3p/KWh (+ externalities)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Fossil fuels: 2.6 - 3.9p/KWh (and rising)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Onshore wind: 2.2 - 3.2p/KWh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Offshore wind: 5 - 6p/KWh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Wave: 6.6p/KWh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Tidal barrage: 8p/KWh (+ capital grants)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Tidal lagoon: 3.5p/KWh (Swansea Bay)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Meeting renewable targets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91475" cy="3821113"/>
          </a:xfrm>
          <a:noFill/>
          <a:ln/>
        </p:spPr>
        <p:txBody>
          <a:bodyPr/>
          <a:lstStyle/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</p:txBody>
      </p:sp>
      <p:pic>
        <p:nvPicPr>
          <p:cNvPr id="371716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  <p:sp>
        <p:nvSpPr>
          <p:cNvPr id="371717" name="Rectangle 5"/>
          <p:cNvSpPr>
            <a:spLocks noChangeArrowheads="1"/>
          </p:cNvSpPr>
          <p:nvPr/>
        </p:nvSpPr>
        <p:spPr bwMode="auto">
          <a:xfrm>
            <a:off x="468313" y="2276475"/>
            <a:ext cx="7991475" cy="3816350"/>
          </a:xfrm>
          <a:prstGeom prst="rect">
            <a:avLst/>
          </a:prstGeom>
          <a:solidFill>
            <a:schemeClr val="bg1">
              <a:alpha val="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UK targets – 5% of electricity by 2005, 10% by 2010, 20% by 2020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Currently at 4%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Government says wind is primary option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Wave/tidal underfunded and undersold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Tidal Electric: feasible, quick to develop; the way ahead for the UK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endParaRPr lang="en-GB" sz="280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7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Community led regeneration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27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91475" cy="3821113"/>
          </a:xfrm>
          <a:noFill/>
          <a:ln/>
        </p:spPr>
        <p:txBody>
          <a:bodyPr/>
          <a:lstStyle/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</p:txBody>
      </p:sp>
      <p:pic>
        <p:nvPicPr>
          <p:cNvPr id="372740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  <p:sp>
        <p:nvSpPr>
          <p:cNvPr id="372741" name="Rectangle 5"/>
          <p:cNvSpPr>
            <a:spLocks noChangeArrowheads="1"/>
          </p:cNvSpPr>
          <p:nvPr/>
        </p:nvSpPr>
        <p:spPr bwMode="auto">
          <a:xfrm>
            <a:off x="468313" y="2276475"/>
            <a:ext cx="7991475" cy="3816350"/>
          </a:xfrm>
          <a:prstGeom prst="rect">
            <a:avLst/>
          </a:prstGeom>
          <a:solidFill>
            <a:schemeClr val="bg1">
              <a:alpha val="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None/>
            </a:pPr>
            <a:r>
              <a:rPr lang="en-GB" sz="2800">
                <a:latin typeface="Tahoma" pitchFamily="34" charset="0"/>
              </a:rPr>
              <a:t>Delivered by Development Trusts and Community Development Finance Institutions: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Job creation/prosperity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Environmental improvement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Affordable housing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Sustainable communities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endParaRPr lang="en-GB" sz="280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Community ownership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3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91475" cy="3821113"/>
          </a:xfrm>
          <a:noFill/>
          <a:ln/>
        </p:spPr>
        <p:txBody>
          <a:bodyPr/>
          <a:lstStyle/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  <a:p>
            <a:endParaRPr lang="en-GB">
              <a:latin typeface="Tahoma" pitchFamily="34" charset="0"/>
            </a:endParaRPr>
          </a:p>
        </p:txBody>
      </p:sp>
      <p:pic>
        <p:nvPicPr>
          <p:cNvPr id="373764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  <p:sp>
        <p:nvSpPr>
          <p:cNvPr id="373765" name="Rectangle 5"/>
          <p:cNvSpPr>
            <a:spLocks noChangeArrowheads="1"/>
          </p:cNvSpPr>
          <p:nvPr/>
        </p:nvSpPr>
        <p:spPr bwMode="auto">
          <a:xfrm>
            <a:off x="468313" y="2276475"/>
            <a:ext cx="7991475" cy="3816350"/>
          </a:xfrm>
          <a:prstGeom prst="rect">
            <a:avLst/>
          </a:prstGeom>
          <a:solidFill>
            <a:schemeClr val="bg1">
              <a:alpha val="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First scheme needs Government support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r>
              <a:rPr lang="en-GB" sz="2800">
                <a:latin typeface="Tahoma" pitchFamily="34" charset="0"/>
              </a:rPr>
              <a:t>50% grant for first scheme would capture returns to fund community led regeneration from this and future projects</a:t>
            </a:r>
          </a:p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p"/>
            </a:pPr>
            <a:endParaRPr lang="en-GB" sz="280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78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Tidal Electric Swansea Bay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4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272337" cy="4032250"/>
          </a:xfrm>
          <a:noFill/>
          <a:ln/>
        </p:spPr>
        <p:txBody>
          <a:bodyPr/>
          <a:lstStyle/>
          <a:p>
            <a:r>
              <a:rPr lang="en-GB">
                <a:latin typeface="Tahoma" pitchFamily="34" charset="0"/>
              </a:rPr>
              <a:t>To be established as a Community Interest Company</a:t>
            </a:r>
          </a:p>
          <a:p>
            <a:r>
              <a:rPr lang="en-GB">
                <a:latin typeface="Tahoma" pitchFamily="34" charset="0"/>
              </a:rPr>
              <a:t>To distribute half surplus to local community consortia</a:t>
            </a:r>
          </a:p>
        </p:txBody>
      </p:sp>
      <p:pic>
        <p:nvPicPr>
          <p:cNvPr id="374788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Tidal Electric Swansea Bay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58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20037" cy="4032250"/>
          </a:xfrm>
          <a:noFill/>
          <a:ln/>
        </p:spPr>
        <p:txBody>
          <a:bodyPr/>
          <a:lstStyle/>
          <a:p>
            <a:r>
              <a:rPr lang="en-GB">
                <a:latin typeface="Tahoma" pitchFamily="34" charset="0"/>
              </a:rPr>
              <a:t>Expected annual income £14m</a:t>
            </a:r>
          </a:p>
          <a:p>
            <a:r>
              <a:rPr lang="en-GB">
                <a:latin typeface="Tahoma" pitchFamily="34" charset="0"/>
              </a:rPr>
              <a:t>Approximately £6m loan repayments</a:t>
            </a:r>
          </a:p>
          <a:p>
            <a:r>
              <a:rPr lang="en-GB">
                <a:latin typeface="Tahoma" pitchFamily="34" charset="0"/>
              </a:rPr>
              <a:t>Total surplus £8m</a:t>
            </a:r>
          </a:p>
          <a:p>
            <a:r>
              <a:rPr lang="en-GB">
                <a:latin typeface="Tahoma" pitchFamily="34" charset="0"/>
              </a:rPr>
              <a:t>£4m for local reinvestment</a:t>
            </a:r>
          </a:p>
          <a:p>
            <a:r>
              <a:rPr lang="en-GB">
                <a:latin typeface="Tahoma" pitchFamily="34" charset="0"/>
              </a:rPr>
              <a:t>£4m for investment in further tidal projects</a:t>
            </a:r>
          </a:p>
        </p:txBody>
      </p:sp>
      <p:pic>
        <p:nvPicPr>
          <p:cNvPr id="375812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/>
          <a:lstStyle/>
          <a:p>
            <a:r>
              <a:rPr lang="en-GB" b="1">
                <a:solidFill>
                  <a:schemeClr val="accent2"/>
                </a:solidFill>
                <a:latin typeface="Tahoma" pitchFamily="34" charset="0"/>
              </a:rPr>
              <a:t>Tidal Electric</a:t>
            </a:r>
            <a:endParaRPr lang="en-US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68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276475"/>
            <a:ext cx="7920037" cy="4032250"/>
          </a:xfrm>
          <a:noFill/>
          <a:ln/>
        </p:spPr>
        <p:txBody>
          <a:bodyPr/>
          <a:lstStyle/>
          <a:p>
            <a:r>
              <a:rPr lang="en-GB">
                <a:latin typeface="Tahoma" pitchFamily="34" charset="0"/>
              </a:rPr>
              <a:t>Retaining the naturally occurring power of tidal energy within the public domain</a:t>
            </a:r>
          </a:p>
          <a:p>
            <a:r>
              <a:rPr lang="en-GB">
                <a:latin typeface="Tahoma" pitchFamily="34" charset="0"/>
              </a:rPr>
              <a:t>Generating a new and permanent investment stream for sustainable communities</a:t>
            </a:r>
          </a:p>
        </p:txBody>
      </p:sp>
      <p:pic>
        <p:nvPicPr>
          <p:cNvPr id="376836" name="Picture 4" descr="Environment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2450" y="5876925"/>
            <a:ext cx="763588" cy="836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2"/>
          <p:cNvSpPr>
            <a:spLocks noChangeArrowheads="1"/>
          </p:cNvSpPr>
          <p:nvPr/>
        </p:nvSpPr>
        <p:spPr bwMode="auto">
          <a:xfrm>
            <a:off x="755650" y="1125538"/>
            <a:ext cx="76327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GB" sz="5800" b="1">
                <a:solidFill>
                  <a:schemeClr val="accent2"/>
                </a:solidFill>
                <a:latin typeface="Tahoma" pitchFamily="34" charset="0"/>
              </a:rPr>
              <a:t>Tidal power and community ownership – an historic opportunity</a:t>
            </a:r>
            <a:endParaRPr lang="en-US" sz="5800" b="1">
              <a:solidFill>
                <a:schemeClr val="accent2"/>
              </a:solidFill>
              <a:latin typeface="Tahoma" pitchFamily="34" charset="0"/>
            </a:endParaRPr>
          </a:p>
        </p:txBody>
      </p:sp>
      <p:sp>
        <p:nvSpPr>
          <p:cNvPr id="377859" name="Rectangle 3"/>
          <p:cNvSpPr>
            <a:spLocks noChangeArrowheads="1"/>
          </p:cNvSpPr>
          <p:nvPr/>
        </p:nvSpPr>
        <p:spPr bwMode="auto">
          <a:xfrm>
            <a:off x="611188" y="3716338"/>
            <a:ext cx="77724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5200" b="1">
              <a:solidFill>
                <a:schemeClr val="tx2"/>
              </a:solidFill>
              <a:latin typeface="Tahoma" pitchFamily="34" charset="0"/>
            </a:endParaRPr>
          </a:p>
        </p:txBody>
      </p:sp>
      <p:pic>
        <p:nvPicPr>
          <p:cNvPr id="377860" name="Picture 4" descr="Trust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4797425"/>
            <a:ext cx="3592512" cy="776288"/>
          </a:xfrm>
          <a:prstGeom prst="rect">
            <a:avLst/>
          </a:prstGeom>
          <a:noFill/>
        </p:spPr>
      </p:pic>
      <p:sp>
        <p:nvSpPr>
          <p:cNvPr id="37786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435600" y="5734050"/>
            <a:ext cx="3311525" cy="4318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000">
                <a:latin typeface="Tahoma" pitchFamily="34" charset="0"/>
              </a:rPr>
              <a:t>        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Renewable Debate</a:t>
            </a:r>
          </a:p>
        </p:txBody>
      </p:sp>
      <p:sp>
        <p:nvSpPr>
          <p:cNvPr id="324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Will reducing carbon dioxide produced from energy generation make a big enough difference?</a:t>
            </a:r>
          </a:p>
          <a:p>
            <a:r>
              <a:rPr lang="en-GB"/>
              <a:t>Are renewable energy generation methods reliable  and efficient?</a:t>
            </a:r>
          </a:p>
          <a:p>
            <a:r>
              <a:rPr lang="en-GB"/>
              <a:t>Is there another solution to reducing our Carbon dioxide emissions?</a:t>
            </a:r>
          </a:p>
          <a:p>
            <a:pPr>
              <a:buFont typeface="Wingdings" pitchFamily="2" charset="2"/>
              <a:buNone/>
            </a:pPr>
            <a:endParaRPr lang="en-GB"/>
          </a:p>
          <a:p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Are Renewables the only solution?</a:t>
            </a:r>
          </a:p>
        </p:txBody>
      </p:sp>
      <p:sp>
        <p:nvSpPr>
          <p:cNvPr id="327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The suggestion is new methods of coal fired power generation can drastically reduce Carbon dioxide emissions when compared with conventional coal generation and increase our energy security. </a:t>
            </a:r>
          </a:p>
          <a:p>
            <a:pPr>
              <a:lnSpc>
                <a:spcPct val="90000"/>
              </a:lnSpc>
            </a:pPr>
            <a:r>
              <a:rPr lang="en-GB" sz="2000"/>
              <a:t>Reducing our growing dependence on the National Grid. </a:t>
            </a:r>
          </a:p>
          <a:p>
            <a:pPr>
              <a:lnSpc>
                <a:spcPct val="90000"/>
              </a:lnSpc>
            </a:pPr>
            <a:r>
              <a:rPr lang="en-GB" sz="2000"/>
              <a:t>Reducing our use of electricity. (Don’t leave the lights on!)</a:t>
            </a:r>
          </a:p>
          <a:p>
            <a:pPr>
              <a:lnSpc>
                <a:spcPct val="90000"/>
              </a:lnSpc>
            </a:pPr>
            <a:r>
              <a:rPr lang="en-GB" sz="2000"/>
              <a:t>Improving public transport. (Sweden put the first biogas driven train in service. (Euronews, 25.10.05))</a:t>
            </a:r>
          </a:p>
          <a:p>
            <a:pPr>
              <a:lnSpc>
                <a:spcPct val="90000"/>
              </a:lnSpc>
            </a:pPr>
            <a:r>
              <a:rPr lang="en-GB" sz="2000"/>
              <a:t>Taking Freight off the roads, and back to the train and water systems. (This could have economic implications.)</a:t>
            </a:r>
          </a:p>
          <a:p>
            <a:pPr>
              <a:lnSpc>
                <a:spcPct val="90000"/>
              </a:lnSpc>
            </a:pPr>
            <a:r>
              <a:rPr lang="en-GB" sz="2000"/>
              <a:t>Generation of power using Nuclear fuel. (Our last nuclear reactor will be decommissioned in ten years time.)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Are Renewables efficient?</a:t>
            </a:r>
          </a:p>
        </p:txBody>
      </p:sp>
      <p:sp>
        <p:nvSpPr>
          <p:cNvPr id="333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/>
              <a:t>Solar: Photovoltaic is at present 23% max. efficiency. Solar panels, solar chimneys and solar generators have not been fully researched, so figures vary.</a:t>
            </a:r>
          </a:p>
          <a:p>
            <a:r>
              <a:rPr lang="en-GB" sz="2400"/>
              <a:t>Wind: Turbines on-shore work at 36% efficiency per annum, off-shore turbines can achieve 42%. Wind tunnels are still experimental.</a:t>
            </a:r>
          </a:p>
          <a:p>
            <a:r>
              <a:rPr lang="en-GB" sz="2400"/>
              <a:t>Water: All water driven generation is dependent on location, but in the case of tidal they have a theoretical efficiency of 95%. (R.E.F.)</a:t>
            </a:r>
          </a:p>
          <a:p>
            <a:endParaRPr lang="en-GB" sz="240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Are Renewables efficient? .(</a:t>
            </a:r>
            <a:r>
              <a:rPr lang="en-GB" baseline="30000"/>
              <a:t>Continued.</a:t>
            </a:r>
            <a:r>
              <a:rPr lang="en-GB"/>
              <a:t>)</a:t>
            </a:r>
          </a:p>
        </p:txBody>
      </p:sp>
      <p:sp>
        <p:nvSpPr>
          <p:cNvPr id="334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  The remaining renewable energy methods do not appear to have efficiency ratings, however, conventional power generation from gas, coal and oil work at an average efficiency of 38%. (DEFRA, 2004)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Academic log</a:t>
            </a:r>
          </a:p>
        </p:txBody>
      </p:sp>
      <p:sp>
        <p:nvSpPr>
          <p:cNvPr id="3799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Discuss the advantages of making small isolated rural communities energy self-sufficient.</a:t>
            </a:r>
          </a:p>
          <a:p>
            <a:pPr>
              <a:lnSpc>
                <a:spcPct val="90000"/>
              </a:lnSpc>
            </a:pPr>
            <a:r>
              <a:rPr lang="en-GB"/>
              <a:t>Highlight the difficulties in implementing such a policy in the UK.</a:t>
            </a:r>
          </a:p>
          <a:p>
            <a:pPr>
              <a:lnSpc>
                <a:spcPct val="90000"/>
              </a:lnSpc>
            </a:pPr>
            <a:r>
              <a:rPr lang="en-GB"/>
              <a:t>Write no more than 300 words, but write as if this were a discussion paper i.e. </a:t>
            </a:r>
          </a:p>
          <a:p>
            <a:pPr lvl="1">
              <a:lnSpc>
                <a:spcPct val="90000"/>
              </a:lnSpc>
            </a:pPr>
            <a:r>
              <a:rPr lang="en-GB"/>
              <a:t>Introduce the subject.</a:t>
            </a:r>
          </a:p>
          <a:p>
            <a:pPr lvl="1">
              <a:lnSpc>
                <a:spcPct val="90000"/>
              </a:lnSpc>
            </a:pPr>
            <a:r>
              <a:rPr lang="en-GB"/>
              <a:t>Discuss the advantages and disadvantages.</a:t>
            </a:r>
          </a:p>
          <a:p>
            <a:pPr lvl="1">
              <a:lnSpc>
                <a:spcPct val="90000"/>
              </a:lnSpc>
            </a:pPr>
            <a:r>
              <a:rPr lang="en-GB"/>
              <a:t>Draw a conclusion from your findings.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Renewable EnergyElizabethssusclass">
  <a:themeElements>
    <a:clrScheme name="Renewable EnergyElizabethssusclass 8">
      <a:dk1>
        <a:srgbClr val="000000"/>
      </a:dk1>
      <a:lt1>
        <a:srgbClr val="FFFFFF"/>
      </a:lt1>
      <a:dk2>
        <a:srgbClr val="999900"/>
      </a:dk2>
      <a:lt2>
        <a:srgbClr val="666600"/>
      </a:lt2>
      <a:accent1>
        <a:srgbClr val="99CC00"/>
      </a:accent1>
      <a:accent2>
        <a:srgbClr val="CCCC66"/>
      </a:accent2>
      <a:accent3>
        <a:srgbClr val="FFFFFF"/>
      </a:accent3>
      <a:accent4>
        <a:srgbClr val="000000"/>
      </a:accent4>
      <a:accent5>
        <a:srgbClr val="CAE2AA"/>
      </a:accent5>
      <a:accent6>
        <a:srgbClr val="B9B95C"/>
      </a:accent6>
      <a:hlink>
        <a:srgbClr val="FFCC00"/>
      </a:hlink>
      <a:folHlink>
        <a:srgbClr val="CC9900"/>
      </a:folHlink>
    </a:clrScheme>
    <a:fontScheme name="Renewable EnergyElizabethssusclass">
      <a:majorFont>
        <a:latin typeface="Garamond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enewable EnergyElizabethssusclass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newable EnergyElizabethssusclass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newable EnergyElizabethssusclass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newable EnergyElizabethssusclass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newable EnergyElizabethssusclass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enewable EnergyElizabethssusclass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newable EnergyElizabethssusclass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enewable EnergyElizabethssusclass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Renewable EnergyElizabethssusclass</Template>
  <TotalTime>2239</TotalTime>
  <Words>1142</Words>
  <Application>Microsoft PowerPoint</Application>
  <PresentationFormat>On-screen Show (4:3)</PresentationFormat>
  <Paragraphs>155</Paragraphs>
  <Slides>30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9" baseType="lpstr">
      <vt:lpstr>Arial</vt:lpstr>
      <vt:lpstr>Garamond</vt:lpstr>
      <vt:lpstr>Times New Roman</vt:lpstr>
      <vt:lpstr>Verdana</vt:lpstr>
      <vt:lpstr>Wingdings</vt:lpstr>
      <vt:lpstr>Tahoma</vt:lpstr>
      <vt:lpstr>宋体</vt:lpstr>
      <vt:lpstr>Renewable EnergyElizabethssusclass</vt:lpstr>
      <vt:lpstr>Microsoft Office Excel Chart</vt:lpstr>
      <vt:lpstr>Renewable Energy</vt:lpstr>
      <vt:lpstr>Methods of Renewable Power Generation.</vt:lpstr>
      <vt:lpstr>Methods of Renewable Power Generation.(Continued.)</vt:lpstr>
      <vt:lpstr>Renewable energy</vt:lpstr>
      <vt:lpstr>Why do we need renewable energy?</vt:lpstr>
      <vt:lpstr>Power generation; Cause or effect?</vt:lpstr>
      <vt:lpstr>Slide 7</vt:lpstr>
      <vt:lpstr>The Environment Trust is working with Tidal Electric to build Britain’s first offshore hydroelectric generator in Swansea Bay</vt:lpstr>
      <vt:lpstr>Tidal Electric Swansea Bay</vt:lpstr>
      <vt:lpstr>Tidal Electric Swansea Bay</vt:lpstr>
      <vt:lpstr>Proposed location for Swansea Bay Tidal Lagoon </vt:lpstr>
      <vt:lpstr>Slide 12</vt:lpstr>
      <vt:lpstr>WS Atkins study</vt:lpstr>
      <vt:lpstr>Environmental impact</vt:lpstr>
      <vt:lpstr>Environmental impact</vt:lpstr>
      <vt:lpstr>Slide 16</vt:lpstr>
      <vt:lpstr>Slide 17</vt:lpstr>
      <vt:lpstr>Cost comparison</vt:lpstr>
      <vt:lpstr>Meeting renewable targets</vt:lpstr>
      <vt:lpstr>Community led regeneration</vt:lpstr>
      <vt:lpstr>Community ownership</vt:lpstr>
      <vt:lpstr>Tidal Electric Swansea Bay</vt:lpstr>
      <vt:lpstr>Tidal Electric Swansea Bay</vt:lpstr>
      <vt:lpstr>Tidal Electric</vt:lpstr>
      <vt:lpstr>Slide 25</vt:lpstr>
      <vt:lpstr>The Renewable Debate</vt:lpstr>
      <vt:lpstr>Are Renewables the only solution?</vt:lpstr>
      <vt:lpstr>Are Renewables efficient?</vt:lpstr>
      <vt:lpstr>Are Renewables efficient? .(Continued.)</vt:lpstr>
      <vt:lpstr>Academic log</vt:lpstr>
    </vt:vector>
  </TitlesOfParts>
  <Company>home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Renewable Energy</dc:title>
  <dc:creator>Linda Rudd</dc:creator>
  <cp:lastModifiedBy>bus-lr</cp:lastModifiedBy>
  <cp:revision>10</cp:revision>
  <cp:lastPrinted>1601-01-01T00:00:00Z</cp:lastPrinted>
  <dcterms:created xsi:type="dcterms:W3CDTF">2005-10-27T13:46:17Z</dcterms:created>
  <dcterms:modified xsi:type="dcterms:W3CDTF">2012-01-26T16:38:12Z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4</vt:i4>
  </property>
</Properties>
</file>