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4"/>
  </p:notesMasterIdLst>
  <p:handoutMasterIdLst>
    <p:handoutMasterId r:id="rId45"/>
  </p:handoutMasterIdLst>
  <p:sldIdLst>
    <p:sldId id="337" r:id="rId2"/>
    <p:sldId id="320" r:id="rId3"/>
    <p:sldId id="321" r:id="rId4"/>
    <p:sldId id="322" r:id="rId5"/>
    <p:sldId id="323" r:id="rId6"/>
    <p:sldId id="324" r:id="rId7"/>
    <p:sldId id="325" r:id="rId8"/>
    <p:sldId id="326" r:id="rId9"/>
    <p:sldId id="327" r:id="rId10"/>
    <p:sldId id="328" r:id="rId11"/>
    <p:sldId id="329" r:id="rId12"/>
    <p:sldId id="330" r:id="rId13"/>
    <p:sldId id="331" r:id="rId14"/>
    <p:sldId id="332" r:id="rId15"/>
    <p:sldId id="333" r:id="rId16"/>
    <p:sldId id="339" r:id="rId17"/>
    <p:sldId id="338" r:id="rId18"/>
    <p:sldId id="334" r:id="rId19"/>
    <p:sldId id="335" r:id="rId20"/>
    <p:sldId id="340" r:id="rId21"/>
    <p:sldId id="342" r:id="rId22"/>
    <p:sldId id="344" r:id="rId23"/>
    <p:sldId id="278" r:id="rId24"/>
    <p:sldId id="282" r:id="rId25"/>
    <p:sldId id="283" r:id="rId26"/>
    <p:sldId id="286" r:id="rId27"/>
    <p:sldId id="289" r:id="rId28"/>
    <p:sldId id="291" r:id="rId29"/>
    <p:sldId id="292" r:id="rId30"/>
    <p:sldId id="293" r:id="rId31"/>
    <p:sldId id="297" r:id="rId32"/>
    <p:sldId id="299" r:id="rId33"/>
    <p:sldId id="302" r:id="rId34"/>
    <p:sldId id="304" r:id="rId35"/>
    <p:sldId id="307" r:id="rId36"/>
    <p:sldId id="309" r:id="rId37"/>
    <p:sldId id="312" r:id="rId38"/>
    <p:sldId id="313" r:id="rId39"/>
    <p:sldId id="315" r:id="rId40"/>
    <p:sldId id="316" r:id="rId41"/>
    <p:sldId id="318" r:id="rId42"/>
    <p:sldId id="341"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324" autoAdjust="0"/>
  </p:normalViewPr>
  <p:slideViewPr>
    <p:cSldViewPr>
      <p:cViewPr varScale="1">
        <p:scale>
          <a:sx n="73" d="100"/>
          <a:sy n="73" d="100"/>
        </p:scale>
        <p:origin x="208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D323B27-8502-4C2A-901B-F08792E4607D}" type="datetimeFigureOut">
              <a:rPr lang="en-GB" smtClean="0"/>
              <a:t>14/09/2017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8A5AC13-F493-43BE-9AB0-42120F0DF280}" type="slidenum">
              <a:rPr lang="en-GB" smtClean="0"/>
              <a:t>‹#›</a:t>
            </a:fld>
            <a:endParaRPr lang="en-GB"/>
          </a:p>
        </p:txBody>
      </p:sp>
    </p:spTree>
    <p:extLst>
      <p:ext uri="{BB962C8B-B14F-4D97-AF65-F5344CB8AC3E}">
        <p14:creationId xmlns:p14="http://schemas.microsoft.com/office/powerpoint/2010/main" val="39017676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86C5E4F-F273-4452-BC92-43A3E2C78EF7}" type="datetimeFigureOut">
              <a:rPr lang="en-GB" smtClean="0"/>
              <a:t>14/09/2017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98ED47A-13EB-489C-9091-D3AFE1606772}" type="slidenum">
              <a:rPr lang="en-GB" smtClean="0"/>
              <a:t>‹#›</a:t>
            </a:fld>
            <a:endParaRPr lang="en-GB"/>
          </a:p>
        </p:txBody>
      </p:sp>
    </p:spTree>
    <p:extLst>
      <p:ext uri="{BB962C8B-B14F-4D97-AF65-F5344CB8AC3E}">
        <p14:creationId xmlns:p14="http://schemas.microsoft.com/office/powerpoint/2010/main" val="116718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FFCE4A-D3D7-475B-A03B-61480D6D32C3}" type="slidenum">
              <a:rPr lang="en-GB" smtClean="0"/>
              <a:t>7</a:t>
            </a:fld>
            <a:endParaRPr lang="en-GB"/>
          </a:p>
        </p:txBody>
      </p:sp>
    </p:spTree>
    <p:extLst>
      <p:ext uri="{BB962C8B-B14F-4D97-AF65-F5344CB8AC3E}">
        <p14:creationId xmlns:p14="http://schemas.microsoft.com/office/powerpoint/2010/main" val="128942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8ED47A-13EB-489C-9091-D3AFE1606772}" type="slidenum">
              <a:rPr lang="en-GB" smtClean="0"/>
              <a:t>25</a:t>
            </a:fld>
            <a:endParaRPr lang="en-GB"/>
          </a:p>
        </p:txBody>
      </p:sp>
    </p:spTree>
    <p:extLst>
      <p:ext uri="{BB962C8B-B14F-4D97-AF65-F5344CB8AC3E}">
        <p14:creationId xmlns:p14="http://schemas.microsoft.com/office/powerpoint/2010/main" val="673265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 need depth perception to gauge how far away something is (floor, object, food)</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smtClean="0"/>
              <a:t>Binocular vision: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137160" indent="0">
              <a:buNone/>
            </a:pPr>
            <a:r>
              <a:rPr lang="en-GB" sz="1200" dirty="0" smtClean="0"/>
              <a:t>Distance between the eyes </a:t>
            </a:r>
          </a:p>
          <a:p>
            <a:pPr marL="137160" indent="0">
              <a:buNone/>
            </a:pPr>
            <a:r>
              <a:rPr lang="en-GB" sz="1200" dirty="0" smtClean="0"/>
              <a:t>	- retinal image never the same in both eyes</a:t>
            </a:r>
          </a:p>
          <a:p>
            <a:pPr marL="137160" indent="0">
              <a:buNone/>
            </a:pPr>
            <a:r>
              <a:rPr lang="en-GB" sz="1200" dirty="0" smtClean="0"/>
              <a:t>	- eyes send different signals to the brain – </a:t>
            </a:r>
            <a:r>
              <a:rPr lang="en-GB" sz="1200" dirty="0" smtClean="0">
                <a:solidFill>
                  <a:srgbClr val="FFFF00"/>
                </a:solidFill>
              </a:rPr>
              <a:t>binocular disparity</a:t>
            </a:r>
          </a:p>
          <a:p>
            <a:pPr marL="137160" indent="0">
              <a:buNone/>
            </a:pPr>
            <a:endParaRPr lang="en-GB" sz="1200" dirty="0" smtClean="0"/>
          </a:p>
          <a:p>
            <a:pPr marL="137160" indent="0">
              <a:buNone/>
            </a:pPr>
            <a:r>
              <a:rPr lang="en-GB" sz="1200" dirty="0" smtClean="0"/>
              <a:t>The closer the object to eyes – the greater the disparity</a:t>
            </a:r>
          </a:p>
          <a:p>
            <a:pPr marL="137160" indent="0">
              <a:buNone/>
            </a:pPr>
            <a:endParaRPr lang="en-GB" sz="1200" dirty="0" smtClean="0"/>
          </a:p>
          <a:p>
            <a:pPr marL="137160" indent="0">
              <a:buNone/>
            </a:pPr>
            <a:r>
              <a:rPr lang="en-GB" sz="1200" dirty="0" smtClean="0">
                <a:solidFill>
                  <a:srgbClr val="FFFF00"/>
                </a:solidFill>
              </a:rPr>
              <a:t>Stereopsis</a:t>
            </a:r>
            <a:r>
              <a:rPr lang="en-GB" sz="1200" dirty="0" smtClean="0"/>
              <a:t>: brain computes degree of disparity between the differing neural signals of the eyes perceives depth</a:t>
            </a:r>
          </a:p>
          <a:p>
            <a:pPr marL="137160" indent="0">
              <a:buNone/>
            </a:pPr>
            <a:endParaRPr lang="en-GB" sz="1200" dirty="0" smtClean="0"/>
          </a:p>
          <a:p>
            <a:pPr marL="137160" indent="0">
              <a:buNone/>
            </a:pPr>
            <a:r>
              <a:rPr lang="en-GB" sz="1200" dirty="0" smtClean="0"/>
              <a:t>Ability emerges around 4 months of age – usually complete</a:t>
            </a:r>
          </a:p>
          <a:p>
            <a:pPr marL="137160" indent="0">
              <a:buNone/>
            </a:pPr>
            <a:r>
              <a:rPr lang="en-GB" sz="1200" dirty="0" smtClean="0"/>
              <a:t>within a few weeks</a:t>
            </a:r>
          </a:p>
          <a:p>
            <a:endParaRPr lang="en-GB" dirty="0"/>
          </a:p>
        </p:txBody>
      </p:sp>
      <p:sp>
        <p:nvSpPr>
          <p:cNvPr id="4" name="Slide Number Placeholder 3"/>
          <p:cNvSpPr>
            <a:spLocks noGrp="1"/>
          </p:cNvSpPr>
          <p:nvPr>
            <p:ph type="sldNum" sz="quarter" idx="10"/>
          </p:nvPr>
        </p:nvSpPr>
        <p:spPr/>
        <p:txBody>
          <a:bodyPr/>
          <a:lstStyle/>
          <a:p>
            <a:fld id="{B98ED47A-13EB-489C-9091-D3AFE1606772}" type="slidenum">
              <a:rPr lang="en-GB" smtClean="0"/>
              <a:t>27</a:t>
            </a:fld>
            <a:endParaRPr lang="en-GB"/>
          </a:p>
        </p:txBody>
      </p:sp>
    </p:spTree>
    <p:extLst>
      <p:ext uri="{BB962C8B-B14F-4D97-AF65-F5344CB8AC3E}">
        <p14:creationId xmlns:p14="http://schemas.microsoft.com/office/powerpoint/2010/main" val="864337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a:buNone/>
            </a:pPr>
            <a:r>
              <a:rPr lang="en-GB" sz="1200" dirty="0" smtClean="0"/>
              <a:t>Approximately 6/7 months of age</a:t>
            </a:r>
          </a:p>
          <a:p>
            <a:pPr marL="137160" indent="0">
              <a:buNone/>
            </a:pPr>
            <a:endParaRPr lang="en-GB" sz="1200" dirty="0" smtClean="0"/>
          </a:p>
          <a:p>
            <a:pPr marL="137160" indent="0">
              <a:buNone/>
            </a:pPr>
            <a:r>
              <a:rPr lang="en-GB" sz="1200" dirty="0" smtClean="0"/>
              <a:t>Denote depth when one eye closed (</a:t>
            </a:r>
            <a:r>
              <a:rPr lang="en-GB" sz="1200" dirty="0" err="1" smtClean="0"/>
              <a:t>Yonas</a:t>
            </a:r>
            <a:r>
              <a:rPr lang="en-GB" sz="1200" dirty="0" smtClean="0"/>
              <a:t>, </a:t>
            </a:r>
            <a:r>
              <a:rPr lang="en-GB" sz="1200" dirty="0" err="1" smtClean="0"/>
              <a:t>Elieff</a:t>
            </a:r>
            <a:r>
              <a:rPr lang="en-GB" sz="1200" dirty="0" smtClean="0"/>
              <a:t> and </a:t>
            </a:r>
            <a:r>
              <a:rPr lang="en-GB" sz="1200" dirty="0" err="1" smtClean="0"/>
              <a:t>Arterberry</a:t>
            </a:r>
            <a:r>
              <a:rPr lang="en-GB" sz="1200" dirty="0" smtClean="0"/>
              <a:t>, 2002)</a:t>
            </a:r>
          </a:p>
          <a:p>
            <a:pPr marL="137160" indent="0">
              <a:buNone/>
            </a:pPr>
            <a:endParaRPr lang="en-GB" sz="1200" dirty="0" smtClean="0"/>
          </a:p>
          <a:p>
            <a:pPr marL="137160" indent="0">
              <a:buNone/>
            </a:pPr>
            <a:r>
              <a:rPr lang="en-GB" sz="1200" dirty="0" smtClean="0">
                <a:solidFill>
                  <a:srgbClr val="FFFF00"/>
                </a:solidFill>
              </a:rPr>
              <a:t>Relative size</a:t>
            </a:r>
            <a:r>
              <a:rPr lang="en-GB" sz="1200" dirty="0" smtClean="0"/>
              <a:t>: larger objects appear to be nearer than smaller objects</a:t>
            </a:r>
          </a:p>
          <a:p>
            <a:pPr marL="137160" indent="0">
              <a:buNone/>
            </a:pPr>
            <a:endParaRPr lang="en-GB" sz="1200" dirty="0" smtClean="0"/>
          </a:p>
          <a:p>
            <a:pPr marL="137160" indent="0">
              <a:buNone/>
            </a:pPr>
            <a:r>
              <a:rPr lang="en-GB" sz="1200" dirty="0" smtClean="0">
                <a:solidFill>
                  <a:srgbClr val="FFFF00"/>
                </a:solidFill>
              </a:rPr>
              <a:t>Interposition</a:t>
            </a:r>
            <a:r>
              <a:rPr lang="en-GB" sz="1200" dirty="0" smtClean="0"/>
              <a:t>: closer objects partially occlude those further away</a:t>
            </a:r>
          </a:p>
          <a:p>
            <a:pPr marL="137160" indent="0">
              <a:buNone/>
            </a:pPr>
            <a:endParaRPr lang="en-GB" sz="1200" dirty="0" smtClean="0"/>
          </a:p>
          <a:p>
            <a:pPr marL="137160" indent="0">
              <a:buNone/>
            </a:pPr>
            <a:r>
              <a:rPr lang="en-GB" sz="1200" dirty="0" err="1" smtClean="0"/>
              <a:t>Yonas</a:t>
            </a:r>
            <a:r>
              <a:rPr lang="en-GB" sz="1200" dirty="0" smtClean="0"/>
              <a:t>, Cleaves and Patterson (1978):</a:t>
            </a:r>
          </a:p>
          <a:p>
            <a:pPr marL="137160" indent="0">
              <a:buNone/>
            </a:pPr>
            <a:endParaRPr lang="en-GB" sz="1200" dirty="0" smtClean="0"/>
          </a:p>
          <a:p>
            <a:pPr marL="137160" indent="0">
              <a:buNone/>
            </a:pPr>
            <a:r>
              <a:rPr lang="en-GB" sz="1200" dirty="0" smtClean="0"/>
              <a:t>Trapezoidal shape</a:t>
            </a:r>
          </a:p>
          <a:p>
            <a:pPr marL="137160" indent="0">
              <a:buNone/>
            </a:pPr>
            <a:r>
              <a:rPr lang="en-GB" sz="1200" dirty="0" smtClean="0"/>
              <a:t>5- and 7-month-old infants – patch over one eye</a:t>
            </a:r>
          </a:p>
          <a:p>
            <a:pPr marL="137160" indent="0">
              <a:buNone/>
            </a:pPr>
            <a:r>
              <a:rPr lang="en-GB" sz="1200" dirty="0" smtClean="0"/>
              <a:t>7-month-old infants reached towards longer side of shape</a:t>
            </a:r>
          </a:p>
          <a:p>
            <a:pPr marL="137160" indent="0">
              <a:buNone/>
            </a:pPr>
            <a:r>
              <a:rPr lang="en-GB" sz="1200" dirty="0" smtClean="0"/>
              <a:t>Perceived it as being nearer than shorter side</a:t>
            </a:r>
          </a:p>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28</a:t>
            </a:fld>
            <a:endParaRPr lang="en-GB"/>
          </a:p>
        </p:txBody>
      </p:sp>
    </p:spTree>
    <p:extLst>
      <p:ext uri="{BB962C8B-B14F-4D97-AF65-F5344CB8AC3E}">
        <p14:creationId xmlns:p14="http://schemas.microsoft.com/office/powerpoint/2010/main" val="2868035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Motion parallax – objects closer seem to be moving faster</a:t>
            </a:r>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29</a:t>
            </a:fld>
            <a:endParaRPr lang="en-GB"/>
          </a:p>
        </p:txBody>
      </p:sp>
    </p:spTree>
    <p:extLst>
      <p:ext uri="{BB962C8B-B14F-4D97-AF65-F5344CB8AC3E}">
        <p14:creationId xmlns:p14="http://schemas.microsoft.com/office/powerpoint/2010/main" val="2786350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LOTS HERE…</a:t>
            </a:r>
          </a:p>
          <a:p>
            <a:endParaRPr lang="en-GB" baseline="0" dirty="0" smtClean="0"/>
          </a:p>
          <a:p>
            <a:r>
              <a:rPr lang="en-GB" dirty="0" smtClean="0"/>
              <a:t>So – we know that between 5 and 7 months visually directed reaching has developed</a:t>
            </a:r>
          </a:p>
          <a:p>
            <a:endParaRPr lang="en-GB" dirty="0" smtClean="0"/>
          </a:p>
          <a:p>
            <a:r>
              <a:rPr lang="en-GB" dirty="0" smtClean="0"/>
              <a:t>O ne now classic study that observed depth perception at work was the ‘visual cliff’ by Gibson and Walk (1960)</a:t>
            </a:r>
          </a:p>
          <a:p>
            <a:endParaRPr lang="en-GB" dirty="0" smtClean="0"/>
          </a:p>
          <a:p>
            <a:r>
              <a:rPr lang="en-GB" dirty="0" smtClean="0"/>
              <a:t>They used </a:t>
            </a:r>
            <a:r>
              <a:rPr lang="en-GB" b="1" dirty="0" smtClean="0"/>
              <a:t>6-month-olds</a:t>
            </a:r>
            <a:r>
              <a:rPr lang="en-GB" dirty="0" smtClean="0"/>
              <a:t> who were old enough to crawl</a:t>
            </a:r>
          </a:p>
          <a:p>
            <a:endParaRPr lang="en-GB" dirty="0" smtClean="0"/>
          </a:p>
          <a:p>
            <a:r>
              <a:rPr lang="en-GB" dirty="0" smtClean="0"/>
              <a:t>Used a glass table with a checkerboard pattern underneath the glass</a:t>
            </a:r>
          </a:p>
          <a:p>
            <a:endParaRPr lang="en-GB" dirty="0" smtClean="0"/>
          </a:p>
          <a:p>
            <a:r>
              <a:rPr lang="en-GB" dirty="0" smtClean="0"/>
              <a:t>At one end the checkerboard pattern is immediately beneath the glass but at the other end the pattern is several feet below</a:t>
            </a:r>
          </a:p>
          <a:p>
            <a:endParaRPr lang="en-GB" dirty="0" smtClean="0"/>
          </a:p>
          <a:p>
            <a:r>
              <a:rPr lang="en-GB" dirty="0" smtClean="0"/>
              <a:t>Gibson and Walk argued that if</a:t>
            </a:r>
            <a:r>
              <a:rPr lang="en-GB" baseline="0" dirty="0" smtClean="0"/>
              <a:t> a baby has no depth perception, he or she would readily walk over the ‘cliff’ part of the table</a:t>
            </a:r>
          </a:p>
          <a:p>
            <a:endParaRPr lang="en-GB" baseline="0" dirty="0" smtClean="0"/>
          </a:p>
          <a:p>
            <a:r>
              <a:rPr lang="en-GB" baseline="0" dirty="0" smtClean="0"/>
              <a:t>On the other hand, if he or she has developed depth perception they might be unwilling to ‘go over the edge’</a:t>
            </a:r>
          </a:p>
          <a:p>
            <a:endParaRPr lang="en-GB" baseline="0" dirty="0" smtClean="0"/>
          </a:p>
          <a:p>
            <a:r>
              <a:rPr lang="en-GB" baseline="0" dirty="0" smtClean="0"/>
              <a:t>It was found that the infants were generally happy to crawl around the shallow side of the table, but wouldn’t crawl over the cliff, even when encouraged by their mothers to do so</a:t>
            </a:r>
          </a:p>
          <a:p>
            <a:endParaRPr lang="en-GB" baseline="0" dirty="0" smtClean="0"/>
          </a:p>
          <a:p>
            <a:r>
              <a:rPr lang="en-GB" baseline="0" dirty="0" smtClean="0"/>
              <a:t>The responses of even younger babies have been explored – in 1970, Campos, Langer and </a:t>
            </a:r>
            <a:r>
              <a:rPr lang="en-GB" baseline="0" dirty="0" err="1" smtClean="0"/>
              <a:t>Krowitz</a:t>
            </a:r>
            <a:endParaRPr lang="en-GB" baseline="0" dirty="0" smtClean="0"/>
          </a:p>
          <a:p>
            <a:endParaRPr lang="en-GB" baseline="0" dirty="0" smtClean="0"/>
          </a:p>
          <a:p>
            <a:endParaRPr lang="en-GB" baseline="0" dirty="0" smtClean="0"/>
          </a:p>
          <a:p>
            <a:endParaRPr lang="en-GB" baseline="0" dirty="0" smtClean="0"/>
          </a:p>
          <a:p>
            <a:pPr marL="137160" indent="0">
              <a:buNone/>
            </a:pPr>
            <a:r>
              <a:rPr lang="en-GB" sz="1200" dirty="0" smtClean="0"/>
              <a:t>Campos, Langer and </a:t>
            </a:r>
            <a:r>
              <a:rPr lang="en-GB" sz="1200" dirty="0" err="1" smtClean="0"/>
              <a:t>Krowitz</a:t>
            </a:r>
            <a:r>
              <a:rPr lang="en-GB" sz="1200" dirty="0" smtClean="0"/>
              <a:t> (1070) – visual cliff experiment with one-month-old infants and two-month-old infants</a:t>
            </a:r>
          </a:p>
          <a:p>
            <a:pPr marL="137160" indent="0">
              <a:buNone/>
            </a:pPr>
            <a:endParaRPr lang="en-GB" sz="1200" dirty="0" smtClean="0"/>
          </a:p>
          <a:p>
            <a:pPr marL="137160" indent="0">
              <a:buNone/>
            </a:pPr>
            <a:r>
              <a:rPr lang="en-GB" sz="1200" dirty="0" smtClean="0"/>
              <a:t>Measured cardiac response when placed on the two ends of the table</a:t>
            </a:r>
          </a:p>
          <a:p>
            <a:pPr marL="137160" indent="0">
              <a:buNone/>
            </a:pPr>
            <a:endParaRPr lang="en-GB" sz="1200" dirty="0" smtClean="0"/>
          </a:p>
          <a:p>
            <a:pPr marL="137160" indent="0">
              <a:buNone/>
            </a:pPr>
            <a:r>
              <a:rPr lang="en-GB" sz="1200" dirty="0" smtClean="0"/>
              <a:t>One-month-old infants - normal heart rate regardless of which side they were placed on</a:t>
            </a:r>
          </a:p>
          <a:p>
            <a:pPr marL="137160" indent="0">
              <a:buNone/>
            </a:pPr>
            <a:endParaRPr lang="en-GB" sz="1200" dirty="0" smtClean="0"/>
          </a:p>
          <a:p>
            <a:pPr marL="137160" indent="0">
              <a:buNone/>
            </a:pPr>
            <a:r>
              <a:rPr lang="en-GB" sz="1200" dirty="0" smtClean="0">
                <a:solidFill>
                  <a:srgbClr val="FFFF00"/>
                </a:solidFill>
              </a:rPr>
              <a:t>Two-month-old infants </a:t>
            </a:r>
            <a:r>
              <a:rPr lang="en-GB" sz="1200" dirty="0" smtClean="0"/>
              <a:t>- when placed on:</a:t>
            </a:r>
          </a:p>
          <a:p>
            <a:pPr marL="137160" indent="0">
              <a:buNone/>
            </a:pPr>
            <a:endParaRPr lang="en-GB" sz="1200" dirty="0" smtClean="0"/>
          </a:p>
          <a:p>
            <a:pPr marL="137160" indent="0">
              <a:buNone/>
            </a:pPr>
            <a:r>
              <a:rPr lang="en-GB" sz="1200" dirty="0" smtClean="0"/>
              <a:t>	‘Shallow’ side – normal heart rate</a:t>
            </a:r>
          </a:p>
          <a:p>
            <a:pPr marL="137160" indent="0">
              <a:buNone/>
            </a:pPr>
            <a:endParaRPr lang="en-GB" sz="1200" dirty="0" smtClean="0"/>
          </a:p>
          <a:p>
            <a:pPr marL="137160" indent="0">
              <a:buNone/>
            </a:pPr>
            <a:r>
              <a:rPr lang="en-GB" sz="1200" dirty="0" smtClean="0"/>
              <a:t>	‘Deep’ side – lowered heart rate</a:t>
            </a:r>
          </a:p>
          <a:p>
            <a:pPr marL="137160" indent="0">
              <a:buNone/>
            </a:pPr>
            <a:endParaRPr lang="en-GB" sz="1200" dirty="0" smtClean="0"/>
          </a:p>
          <a:p>
            <a:pPr marL="137160" indent="0">
              <a:buNone/>
            </a:pPr>
            <a:r>
              <a:rPr lang="en-GB" sz="1200" dirty="0" smtClean="0">
                <a:solidFill>
                  <a:srgbClr val="FFFF00"/>
                </a:solidFill>
              </a:rPr>
              <a:t>Could perceive depth</a:t>
            </a:r>
          </a:p>
          <a:p>
            <a:pPr marL="137160" indent="0">
              <a:buNone/>
            </a:pPr>
            <a:endParaRPr lang="en-GB" sz="1200" dirty="0" smtClean="0"/>
          </a:p>
          <a:p>
            <a:pPr marL="137160" indent="0">
              <a:buNone/>
            </a:pPr>
            <a:r>
              <a:rPr lang="en-GB" sz="1200" dirty="0" smtClean="0"/>
              <a:t>Differing heart rate suggests that the deep side was more interesting to the infants, but that they had not learned to fear depth</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30</a:t>
            </a:fld>
            <a:endParaRPr lang="en-GB"/>
          </a:p>
        </p:txBody>
      </p:sp>
    </p:spTree>
    <p:extLst>
      <p:ext uri="{BB962C8B-B14F-4D97-AF65-F5344CB8AC3E}">
        <p14:creationId xmlns:p14="http://schemas.microsoft.com/office/powerpoint/2010/main" val="3277526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Infants sensory systems are relatively immature – but adults have well-developed sensory modalities – these tend to compensate for lack of vision – may actually hinder visual learning (need to unlearn previous experience e.g. touch, rather than sight)</a:t>
            </a:r>
          </a:p>
          <a:p>
            <a:pPr marL="171450" indent="-171450">
              <a:buFont typeface="Arial" panose="020B0604020202020204" pitchFamily="34" charset="0"/>
              <a:buChar char="•"/>
            </a:pPr>
            <a:r>
              <a:rPr lang="en-GB" dirty="0" smtClean="0"/>
              <a:t>New world of vision – can result in confusion and general emotional distress</a:t>
            </a:r>
          </a:p>
          <a:p>
            <a:pPr marL="171450" indent="-171450">
              <a:buFont typeface="Arial" panose="020B0604020202020204" pitchFamily="34" charset="0"/>
              <a:buChar char="•"/>
            </a:pPr>
            <a:r>
              <a:rPr lang="en-GB" dirty="0" smtClean="0"/>
              <a:t>Physical deterioration of the visual system may have occurred during period of having cataracts – might be the reason for lack of visual identity, rather than lack of visual stimulation and learning</a:t>
            </a:r>
          </a:p>
          <a:p>
            <a:pPr marL="171450" indent="-171450">
              <a:buFont typeface="Arial" panose="020B0604020202020204" pitchFamily="34" charset="0"/>
              <a:buChar char="•"/>
            </a:pPr>
            <a:r>
              <a:rPr lang="en-GB" dirty="0" smtClean="0"/>
              <a:t>Case histories not always reliable – variability on ages of patients, when they underwent surgery</a:t>
            </a:r>
            <a:r>
              <a:rPr lang="en-GB" baseline="0" dirty="0" smtClean="0"/>
              <a:t> and when their cataracts first appeared – so variability in their previous visual experience</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98ED47A-13EB-489C-9091-D3AFE1606772}" type="slidenum">
              <a:rPr lang="en-GB" smtClean="0"/>
              <a:t>32</a:t>
            </a:fld>
            <a:endParaRPr lang="en-GB"/>
          </a:p>
        </p:txBody>
      </p:sp>
    </p:spTree>
    <p:extLst>
      <p:ext uri="{BB962C8B-B14F-4D97-AF65-F5344CB8AC3E}">
        <p14:creationId xmlns:p14="http://schemas.microsoft.com/office/powerpoint/2010/main" val="1738146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Muller-</a:t>
            </a:r>
            <a:r>
              <a:rPr lang="en-GB" dirty="0" err="1" smtClean="0"/>
              <a:t>Lyer</a:t>
            </a:r>
            <a:r>
              <a:rPr lang="en-GB" dirty="0" smtClean="0"/>
              <a:t> illusion – </a:t>
            </a:r>
            <a:r>
              <a:rPr lang="en-GB" dirty="0" err="1" smtClean="0"/>
              <a:t>v-shapes</a:t>
            </a:r>
            <a:r>
              <a:rPr lang="en-GB" baseline="0" dirty="0" smtClean="0"/>
              <a:t> inward corner – line close</a:t>
            </a:r>
          </a:p>
          <a:p>
            <a:r>
              <a:rPr lang="en-GB" baseline="0" dirty="0" smtClean="0"/>
              <a:t>V-shape outward – line distant so must be longer</a:t>
            </a:r>
            <a:endParaRPr lang="en-GB" dirty="0" smtClean="0"/>
          </a:p>
          <a:p>
            <a:endParaRPr lang="en-GB" dirty="0" smtClean="0"/>
          </a:p>
          <a:p>
            <a:r>
              <a:rPr lang="en-GB" baseline="0" dirty="0" smtClean="0"/>
              <a:t>Hudson – participants thought trying to spear the </a:t>
            </a:r>
            <a:r>
              <a:rPr lang="en-GB" baseline="0" dirty="0" err="1" smtClean="0"/>
              <a:t>elepheant</a:t>
            </a:r>
            <a:r>
              <a:rPr lang="en-GB" baseline="0" dirty="0" smtClean="0"/>
              <a:t> – some cultures don’t use depth cues, such as Overlap and Known size of objects</a:t>
            </a:r>
          </a:p>
          <a:p>
            <a:endParaRPr lang="en-GB" baseline="0" dirty="0" smtClean="0"/>
          </a:p>
          <a:p>
            <a:r>
              <a:rPr lang="en-GB" baseline="0" dirty="0" smtClean="0"/>
              <a:t>Hudson’s studies – biased?  Kingsley et al – texture gradients – e.g. adding grass – more Zambian children gave 3D answers than in Hudson’s original study</a:t>
            </a:r>
          </a:p>
          <a:p>
            <a:endParaRPr lang="en-GB" baseline="0" dirty="0" smtClean="0"/>
          </a:p>
          <a:p>
            <a:r>
              <a:rPr lang="en-GB" dirty="0" smtClean="0"/>
              <a:t>Also – Turnbull (1961) </a:t>
            </a:r>
            <a:r>
              <a:rPr lang="en-GB" dirty="0" err="1" smtClean="0"/>
              <a:t>naMbuti</a:t>
            </a:r>
            <a:r>
              <a:rPr lang="en-GB" baseline="0" dirty="0" smtClean="0"/>
              <a:t> pygmies </a:t>
            </a:r>
            <a:r>
              <a:rPr lang="en-GB" dirty="0" smtClean="0"/>
              <a:t>archer lived in dense rainforest in the Congo – when saw buffalo in distance on open plain, thought they were insects.  Offended when told buffalo – thought researchers using magic</a:t>
            </a:r>
            <a:r>
              <a:rPr lang="en-GB" baseline="0" dirty="0" smtClean="0"/>
              <a:t> to trick him – lacked experience with </a:t>
            </a:r>
            <a:r>
              <a:rPr lang="en-GB" baseline="0" dirty="0" err="1" smtClean="0"/>
              <a:t>ditance</a:t>
            </a:r>
            <a:r>
              <a:rPr lang="en-GB" baseline="0" dirty="0" smtClean="0"/>
              <a:t> cues in open space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33</a:t>
            </a:fld>
            <a:endParaRPr lang="en-GB"/>
          </a:p>
        </p:txBody>
      </p:sp>
    </p:spTree>
    <p:extLst>
      <p:ext uri="{BB962C8B-B14F-4D97-AF65-F5344CB8AC3E}">
        <p14:creationId xmlns:p14="http://schemas.microsoft.com/office/powerpoint/2010/main" val="160271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34</a:t>
            </a:fld>
            <a:endParaRPr lang="en-GB"/>
          </a:p>
        </p:txBody>
      </p:sp>
    </p:spTree>
    <p:extLst>
      <p:ext uri="{BB962C8B-B14F-4D97-AF65-F5344CB8AC3E}">
        <p14:creationId xmlns:p14="http://schemas.microsoft.com/office/powerpoint/2010/main" val="3805449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8 weeks – darkness</a:t>
            </a:r>
          </a:p>
          <a:p>
            <a:r>
              <a:rPr lang="en-GB" dirty="0" smtClean="0"/>
              <a:t>Then 3 hours per day in carousel</a:t>
            </a:r>
          </a:p>
          <a:p>
            <a:r>
              <a:rPr lang="en-GB" dirty="0" smtClean="0"/>
              <a:t>Paw-eye coordination tested several weeks later – active kitten better coordination</a:t>
            </a:r>
          </a:p>
          <a:p>
            <a:r>
              <a:rPr lang="en-GB" dirty="0" smtClean="0"/>
              <a:t>e.g. Passive kitten – no depth perception on visual cliff</a:t>
            </a:r>
          </a:p>
          <a:p>
            <a:endParaRPr lang="en-GB" dirty="0" smtClean="0"/>
          </a:p>
          <a:p>
            <a:r>
              <a:rPr lang="en-GB" dirty="0" smtClean="0"/>
              <a:t>But – soon learnt normal avoidance responses to visual cliff when allowed</a:t>
            </a:r>
            <a:r>
              <a:rPr lang="en-GB" baseline="0" dirty="0" smtClean="0"/>
              <a:t> to run around</a:t>
            </a:r>
            <a:endParaRPr lang="en-GB" dirty="0" smtClean="0"/>
          </a:p>
          <a:p>
            <a:r>
              <a:rPr lang="en-GB" dirty="0" smtClean="0"/>
              <a:t>Suggests had failed to learn the correct motor responses </a:t>
            </a:r>
            <a:r>
              <a:rPr lang="en-GB" dirty="0" err="1" smtClean="0"/>
              <a:t>asociated</a:t>
            </a:r>
            <a:r>
              <a:rPr lang="en-GB" dirty="0" smtClean="0"/>
              <a:t> with depth perception (</a:t>
            </a:r>
            <a:r>
              <a:rPr lang="en-GB" dirty="0" err="1" smtClean="0"/>
              <a:t>sensori</a:t>
            </a:r>
            <a:r>
              <a:rPr lang="en-GB" dirty="0" smtClean="0"/>
              <a:t>-</a:t>
            </a:r>
            <a:r>
              <a:rPr lang="en-GB" baseline="0" dirty="0" smtClean="0"/>
              <a:t>motor</a:t>
            </a:r>
            <a:r>
              <a:rPr lang="en-GB" dirty="0" smtClean="0"/>
              <a:t> coordination) rather than depth perception</a:t>
            </a:r>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35</a:t>
            </a:fld>
            <a:endParaRPr lang="en-GB"/>
          </a:p>
        </p:txBody>
      </p:sp>
    </p:spTree>
    <p:extLst>
      <p:ext uri="{BB962C8B-B14F-4D97-AF65-F5344CB8AC3E}">
        <p14:creationId xmlns:p14="http://schemas.microsoft.com/office/powerpoint/2010/main" val="296025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36</a:t>
            </a:fld>
            <a:endParaRPr lang="en-GB"/>
          </a:p>
        </p:txBody>
      </p:sp>
    </p:spTree>
    <p:extLst>
      <p:ext uri="{BB962C8B-B14F-4D97-AF65-F5344CB8AC3E}">
        <p14:creationId xmlns:p14="http://schemas.microsoft.com/office/powerpoint/2010/main" val="663360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37</a:t>
            </a:fld>
            <a:endParaRPr lang="en-GB"/>
          </a:p>
        </p:txBody>
      </p:sp>
    </p:spTree>
    <p:extLst>
      <p:ext uri="{BB962C8B-B14F-4D97-AF65-F5344CB8AC3E}">
        <p14:creationId xmlns:p14="http://schemas.microsoft.com/office/powerpoint/2010/main" val="2574098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CC565D-9856-4857-8856-F069A1874EFB}" type="slidenum">
              <a:rPr lang="en-GB" smtClean="0"/>
              <a:t>38</a:t>
            </a:fld>
            <a:endParaRPr lang="en-GB"/>
          </a:p>
        </p:txBody>
      </p:sp>
    </p:spTree>
    <p:extLst>
      <p:ext uri="{BB962C8B-B14F-4D97-AF65-F5344CB8AC3E}">
        <p14:creationId xmlns:p14="http://schemas.microsoft.com/office/powerpoint/2010/main" val="727686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B3BCE4F-CE0F-468A-9E3C-6E2A09DBB272}" type="datetimeFigureOut">
              <a:rPr lang="en-GB" smtClean="0"/>
              <a:t>14/09/2017</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8931997-BC2C-455D-8BF5-452ECF8B49D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B3BCE4F-CE0F-468A-9E3C-6E2A09DBB272}"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8931997-BC2C-455D-8BF5-452ECF8B49D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B3BCE4F-CE0F-468A-9E3C-6E2A09DBB272}" type="datetimeFigureOut">
              <a:rPr lang="en-GB" smtClean="0"/>
              <a:t>14/09/2017</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8931997-BC2C-455D-8BF5-452ECF8B49D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B3BCE4F-CE0F-468A-9E3C-6E2A09DBB272}" type="datetimeFigureOut">
              <a:rPr lang="en-GB" smtClean="0"/>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931997-BC2C-455D-8BF5-452ECF8B49D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B3BCE4F-CE0F-468A-9E3C-6E2A09DBB272}" type="datetimeFigureOut">
              <a:rPr lang="en-GB" smtClean="0"/>
              <a:t>14/09/2017</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8931997-BC2C-455D-8BF5-452ECF8B49DA}"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B3BCE4F-CE0F-468A-9E3C-6E2A09DBB272}" type="datetimeFigureOut">
              <a:rPr lang="en-GB" smtClean="0"/>
              <a:t>14/09/2017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8931997-BC2C-455D-8BF5-452ECF8B49D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B3BCE4F-CE0F-468A-9E3C-6E2A09DBB272}" type="datetimeFigureOut">
              <a:rPr lang="en-GB" smtClean="0"/>
              <a:t>14/09/2017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8931997-BC2C-455D-8BF5-452ECF8B49D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8931997-BC2C-455D-8BF5-452ECF8B49D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B3BCE4F-CE0F-468A-9E3C-6E2A09DBB272}" type="datetimeFigureOut">
              <a:rPr lang="en-GB" smtClean="0"/>
              <a:t>14/09/2017</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8931997-BC2C-455D-8BF5-452ECF8B49D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B3BCE4F-CE0F-468A-9E3C-6E2A09DBB272}" type="datetimeFigureOut">
              <a:rPr lang="en-GB" smtClean="0"/>
              <a:t>14/09/2017</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B3BCE4F-CE0F-468A-9E3C-6E2A09DBB272}"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31997-BC2C-455D-8BF5-452ECF8B49D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8931997-BC2C-455D-8BF5-452ECF8B49D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B3BCE4F-CE0F-468A-9E3C-6E2A09DBB272}" type="datetimeFigureOut">
              <a:rPr lang="en-GB" smtClean="0"/>
              <a:t>14/09/2017</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B3BCE4F-CE0F-468A-9E3C-6E2A09DBB272}" type="datetimeFigureOut">
              <a:rPr lang="en-GB" smtClean="0"/>
              <a:t>14/09/2017</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8931997-BC2C-455D-8BF5-452ECF8B49D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87624" y="3501008"/>
            <a:ext cx="6984776" cy="2304256"/>
          </a:xfrm>
        </p:spPr>
        <p:txBody>
          <a:bodyPr>
            <a:normAutofit fontScale="92500" lnSpcReduction="10000"/>
          </a:bodyPr>
          <a:lstStyle/>
          <a:p>
            <a:r>
              <a:rPr lang="en-GB" sz="2400" smtClean="0"/>
              <a:t>Lecture FIVE</a:t>
            </a:r>
            <a:endParaRPr lang="en-GB" sz="2400" dirty="0"/>
          </a:p>
          <a:p>
            <a:r>
              <a:rPr lang="en-GB" sz="2400" dirty="0" smtClean="0"/>
              <a:t> </a:t>
            </a:r>
          </a:p>
          <a:p>
            <a:r>
              <a:rPr lang="en-GB" sz="2400" dirty="0" smtClean="0"/>
              <a:t>Concepts and Debates in psychology</a:t>
            </a:r>
          </a:p>
          <a:p>
            <a:endParaRPr lang="en-GB" sz="2400" dirty="0"/>
          </a:p>
          <a:p>
            <a:r>
              <a:rPr lang="en-GB" sz="2400" dirty="0" smtClean="0"/>
              <a:t> Perceptual Development</a:t>
            </a:r>
            <a:endParaRPr lang="en-GB" sz="2400" strike="sngStrike" dirty="0"/>
          </a:p>
        </p:txBody>
      </p:sp>
      <p:sp>
        <p:nvSpPr>
          <p:cNvPr id="2" name="Title 1"/>
          <p:cNvSpPr>
            <a:spLocks noGrp="1"/>
          </p:cNvSpPr>
          <p:nvPr>
            <p:ph type="ctrTitle"/>
          </p:nvPr>
        </p:nvSpPr>
        <p:spPr>
          <a:xfrm>
            <a:off x="395536" y="224644"/>
            <a:ext cx="8208912" cy="792088"/>
          </a:xfrm>
        </p:spPr>
        <p:txBody>
          <a:bodyPr>
            <a:noAutofit/>
          </a:bodyPr>
          <a:lstStyle/>
          <a:p>
            <a:r>
              <a:rPr lang="en-GB" sz="1600" b="1" dirty="0" smtClean="0">
                <a:solidFill>
                  <a:schemeClr val="bg1">
                    <a:lumMod val="50000"/>
                  </a:schemeClr>
                </a:solidFill>
                <a:latin typeface="Arial" panose="020B0604020202020204" pitchFamily="34" charset="0"/>
                <a:cs typeface="Arial" panose="020B0604020202020204" pitchFamily="34" charset="0"/>
              </a:rPr>
              <a:t>Introduction to Psychology                                                                 </a:t>
            </a:r>
            <a:r>
              <a:rPr lang="en-GB" sz="1600" dirty="0" smtClean="0">
                <a:solidFill>
                  <a:schemeClr val="bg1">
                    <a:lumMod val="50000"/>
                  </a:schemeClr>
                </a:solidFill>
                <a:latin typeface="Arial" panose="020B0604020202020204" pitchFamily="34" charset="0"/>
                <a:cs typeface="Arial" panose="020B0604020202020204" pitchFamily="34" charset="0"/>
              </a:rPr>
              <a:t>Dr </a:t>
            </a:r>
            <a:r>
              <a:rPr lang="en-GB" sz="1600" dirty="0">
                <a:solidFill>
                  <a:schemeClr val="bg1">
                    <a:lumMod val="50000"/>
                  </a:schemeClr>
                </a:solidFill>
                <a:latin typeface="Arial" panose="020B0604020202020204" pitchFamily="34" charset="0"/>
                <a:cs typeface="Arial" panose="020B0604020202020204" pitchFamily="34" charset="0"/>
              </a:rPr>
              <a:t>Judith Marshall</a:t>
            </a:r>
            <a:r>
              <a:rPr lang="en-GB" sz="2400" dirty="0">
                <a:latin typeface="Arial" panose="020B0604020202020204" pitchFamily="34" charset="0"/>
                <a:cs typeface="Arial" panose="020B0604020202020204" pitchFamily="34" charset="0"/>
              </a:rPr>
              <a:t/>
            </a:r>
            <a:br>
              <a:rPr lang="en-GB" sz="2400"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4" name="TextBox 3"/>
          <p:cNvSpPr txBox="1"/>
          <p:nvPr/>
        </p:nvSpPr>
        <p:spPr>
          <a:xfrm>
            <a:off x="1799692" y="620688"/>
            <a:ext cx="5688632" cy="523220"/>
          </a:xfrm>
          <a:prstGeom prst="rect">
            <a:avLst/>
          </a:prstGeom>
          <a:noFill/>
        </p:spPr>
        <p:txBody>
          <a:bodyPr wrap="square" rtlCol="0">
            <a:spAutoFit/>
          </a:bodyPr>
          <a:lstStyle/>
          <a:p>
            <a:pPr algn="ctr"/>
            <a:endParaRPr lang="en-GB" sz="2800" dirty="0"/>
          </a:p>
        </p:txBody>
      </p:sp>
    </p:spTree>
    <p:extLst>
      <p:ext uri="{BB962C8B-B14F-4D97-AF65-F5344CB8AC3E}">
        <p14:creationId xmlns:p14="http://schemas.microsoft.com/office/powerpoint/2010/main" val="18414384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smtClean="0">
                <a:solidFill>
                  <a:schemeClr val="tx1"/>
                </a:solidFill>
                <a:effectLst/>
                <a:latin typeface="Arial" pitchFamily="34" charset="0"/>
                <a:cs typeface="Arial" pitchFamily="34" charset="0"/>
              </a:rPr>
              <a:t>Topics</a:t>
            </a:r>
            <a:endParaRPr lang="en-GB" sz="2000" b="1" dirty="0">
              <a:solidFill>
                <a:schemeClr val="tx1"/>
              </a:solidFill>
              <a:effectLst/>
              <a:latin typeface="Arial" pitchFamily="34" charset="0"/>
              <a:cs typeface="Arial" pitchFamily="34" charset="0"/>
            </a:endParaRPr>
          </a:p>
        </p:txBody>
      </p:sp>
      <p:sp>
        <p:nvSpPr>
          <p:cNvPr id="3" name="Content Placeholder 2"/>
          <p:cNvSpPr>
            <a:spLocks noGrp="1"/>
          </p:cNvSpPr>
          <p:nvPr>
            <p:ph sz="half" idx="1"/>
          </p:nvPr>
        </p:nvSpPr>
        <p:spPr>
          <a:xfrm>
            <a:off x="323528" y="1700808"/>
            <a:ext cx="4038600" cy="4681728"/>
          </a:xfrm>
        </p:spPr>
        <p:txBody>
          <a:bodyPr>
            <a:normAutofit fontScale="92500" lnSpcReduction="10000"/>
          </a:bodyPr>
          <a:lstStyle/>
          <a:p>
            <a:r>
              <a:rPr lang="en-GB" sz="2400" dirty="0" smtClean="0">
                <a:latin typeface="Arial" pitchFamily="34" charset="0"/>
                <a:cs typeface="Arial" pitchFamily="34" charset="0"/>
              </a:rPr>
              <a:t>Reductionism</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Mind - Body</a:t>
            </a:r>
          </a:p>
          <a:p>
            <a:pPr lvl="1">
              <a:buFont typeface="Arial" pitchFamily="34" charset="0"/>
              <a:buChar char="•"/>
            </a:pPr>
            <a:r>
              <a:rPr lang="en-GB" sz="2400" dirty="0" smtClean="0">
                <a:solidFill>
                  <a:schemeClr val="tx1"/>
                </a:solidFill>
                <a:latin typeface="Arial" pitchFamily="34" charset="0"/>
                <a:cs typeface="Arial" pitchFamily="34" charset="0"/>
              </a:rPr>
              <a:t>Dualism</a:t>
            </a:r>
          </a:p>
          <a:p>
            <a:pPr lvl="1">
              <a:buFont typeface="Arial" pitchFamily="34" charset="0"/>
              <a:buChar char="•"/>
            </a:pPr>
            <a:r>
              <a:rPr lang="en-GB" sz="2400" dirty="0" smtClean="0">
                <a:solidFill>
                  <a:schemeClr val="tx1"/>
                </a:solidFill>
                <a:latin typeface="Arial" pitchFamily="34" charset="0"/>
                <a:cs typeface="Arial" pitchFamily="34" charset="0"/>
              </a:rPr>
              <a:t>Monism</a:t>
            </a:r>
          </a:p>
          <a:p>
            <a:pPr lvl="1">
              <a:buFont typeface="Arial" pitchFamily="34" charset="0"/>
              <a:buChar char="•"/>
            </a:pPr>
            <a:r>
              <a:rPr lang="en-GB" sz="2400" dirty="0" smtClean="0">
                <a:solidFill>
                  <a:schemeClr val="tx1"/>
                </a:solidFill>
                <a:latin typeface="Arial" pitchFamily="34" charset="0"/>
                <a:cs typeface="Arial" pitchFamily="34" charset="0"/>
              </a:rPr>
              <a:t>Interactionism</a:t>
            </a:r>
          </a:p>
          <a:p>
            <a:pPr lvl="1"/>
            <a:endParaRPr lang="en-GB" sz="2400" dirty="0" smtClean="0">
              <a:solidFill>
                <a:schemeClr val="tx1"/>
              </a:solidFill>
              <a:latin typeface="Arial" pitchFamily="34" charset="0"/>
              <a:cs typeface="Arial" pitchFamily="34" charset="0"/>
            </a:endParaRPr>
          </a:p>
          <a:p>
            <a:r>
              <a:rPr lang="en-GB" sz="2400" dirty="0">
                <a:latin typeface="Arial" pitchFamily="34" charset="0"/>
                <a:cs typeface="Arial" pitchFamily="34" charset="0"/>
              </a:rPr>
              <a:t>Determinism – </a:t>
            </a:r>
            <a:r>
              <a:rPr lang="en-GB" sz="2400" dirty="0" smtClean="0">
                <a:latin typeface="Arial" pitchFamily="34" charset="0"/>
                <a:cs typeface="Arial" pitchFamily="34" charset="0"/>
              </a:rPr>
              <a:t>Free-will</a:t>
            </a:r>
          </a:p>
          <a:p>
            <a:endParaRPr lang="en-GB" sz="2400" dirty="0">
              <a:latin typeface="Arial" pitchFamily="34" charset="0"/>
              <a:cs typeface="Arial" pitchFamily="34" charset="0"/>
            </a:endParaRPr>
          </a:p>
          <a:p>
            <a:r>
              <a:rPr lang="en-GB" sz="2400" smtClean="0">
                <a:latin typeface="Arial" pitchFamily="34" charset="0"/>
                <a:cs typeface="Arial" pitchFamily="34" charset="0"/>
              </a:rPr>
              <a:t>Nature – Nurture</a:t>
            </a:r>
          </a:p>
          <a:p>
            <a:pPr lvl="1">
              <a:buFont typeface="Arial" pitchFamily="34" charset="0"/>
              <a:buChar char="•"/>
            </a:pPr>
            <a:r>
              <a:rPr lang="en-GB" sz="2400" smtClean="0">
                <a:solidFill>
                  <a:schemeClr val="tx1"/>
                </a:solidFill>
                <a:latin typeface="Arial" pitchFamily="34" charset="0"/>
                <a:cs typeface="Arial" pitchFamily="34" charset="0"/>
              </a:rPr>
              <a:t>Nativism</a:t>
            </a:r>
          </a:p>
          <a:p>
            <a:pPr lvl="1">
              <a:buFont typeface="Arial" pitchFamily="34" charset="0"/>
              <a:buChar char="•"/>
            </a:pPr>
            <a:r>
              <a:rPr lang="en-GB" sz="2400" smtClean="0">
                <a:solidFill>
                  <a:schemeClr val="tx1"/>
                </a:solidFill>
                <a:latin typeface="Arial" pitchFamily="34" charset="0"/>
                <a:cs typeface="Arial" pitchFamily="34" charset="0"/>
              </a:rPr>
              <a:t>Empiricism</a:t>
            </a:r>
          </a:p>
          <a:p>
            <a:pPr lvl="1"/>
            <a:endParaRPr lang="en-GB" sz="2400" smtClean="0">
              <a:solidFill>
                <a:schemeClr val="tx1"/>
              </a:solidFill>
              <a:latin typeface="Arial" pitchFamily="34" charset="0"/>
              <a:cs typeface="Arial" pitchFamily="34" charset="0"/>
            </a:endParaRPr>
          </a:p>
          <a:p>
            <a:endParaRPr lang="en-GB" sz="1800" dirty="0">
              <a:latin typeface="Arial" pitchFamily="34" charset="0"/>
              <a:cs typeface="Arial" pitchFamily="34" charset="0"/>
            </a:endParaRPr>
          </a:p>
          <a:p>
            <a:endParaRPr lang="en-GB" dirty="0"/>
          </a:p>
        </p:txBody>
      </p:sp>
      <p:sp>
        <p:nvSpPr>
          <p:cNvPr id="4" name="Content Placeholder 3"/>
          <p:cNvSpPr>
            <a:spLocks noGrp="1"/>
          </p:cNvSpPr>
          <p:nvPr>
            <p:ph sz="half" idx="2"/>
          </p:nvPr>
        </p:nvSpPr>
        <p:spPr>
          <a:xfrm>
            <a:off x="4788024" y="1700808"/>
            <a:ext cx="4038600" cy="4681728"/>
          </a:xfrm>
        </p:spPr>
        <p:txBody>
          <a:bodyPr>
            <a:normAutofit fontScale="92500" lnSpcReduction="10000"/>
          </a:bodyPr>
          <a:lstStyle/>
          <a:p>
            <a:r>
              <a:rPr lang="en-GB" sz="2400" dirty="0" smtClean="0">
                <a:latin typeface="Arial" pitchFamily="34" charset="0"/>
                <a:cs typeface="Arial" pitchFamily="34" charset="0"/>
              </a:rPr>
              <a:t>Perception</a:t>
            </a:r>
          </a:p>
          <a:p>
            <a:endParaRPr lang="en-GB" dirty="0"/>
          </a:p>
        </p:txBody>
      </p:sp>
    </p:spTree>
    <p:extLst>
      <p:ext uri="{BB962C8B-B14F-4D97-AF65-F5344CB8AC3E}">
        <p14:creationId xmlns:p14="http://schemas.microsoft.com/office/powerpoint/2010/main" val="24417754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itchFamily="34" charset="0"/>
                <a:ea typeface="Tahoma" pitchFamily="34" charset="0"/>
                <a:cs typeface="Arial" pitchFamily="34" charset="0"/>
              </a:rPr>
              <a:t>Reductionism in Psychology</a:t>
            </a:r>
            <a:endParaRPr lang="en-GB" sz="2000" dirty="0">
              <a:latin typeface="Arial" pitchFamily="34" charset="0"/>
              <a:cs typeface="Arial" pitchFamily="34" charset="0"/>
            </a:endParaRPr>
          </a:p>
        </p:txBody>
      </p:sp>
      <p:sp>
        <p:nvSpPr>
          <p:cNvPr id="3" name="Content Placeholder 2"/>
          <p:cNvSpPr>
            <a:spLocks noGrp="1"/>
          </p:cNvSpPr>
          <p:nvPr>
            <p:ph sz="quarter" idx="1"/>
          </p:nvPr>
        </p:nvSpPr>
        <p:spPr>
          <a:xfrm>
            <a:off x="301752" y="1527048"/>
            <a:ext cx="8503920" cy="5070304"/>
          </a:xfrm>
        </p:spPr>
        <p:txBody>
          <a:bodyPr>
            <a:normAutofit fontScale="92500" lnSpcReduction="20000"/>
          </a:bodyPr>
          <a:lstStyle/>
          <a:p>
            <a:pPr marL="57150" indent="0">
              <a:buNone/>
            </a:pPr>
            <a:r>
              <a:rPr lang="en-GB" sz="1900" dirty="0">
                <a:latin typeface="Tahoma" pitchFamily="34" charset="0"/>
              </a:rPr>
              <a:t>Complex psychological phenomena in terms of their simplest elements </a:t>
            </a:r>
          </a:p>
          <a:p>
            <a:pPr marL="57150" indent="0">
              <a:buNone/>
            </a:pPr>
            <a:endParaRPr lang="en-GB" sz="1900" dirty="0">
              <a:latin typeface="Tahoma" pitchFamily="34" charset="0"/>
            </a:endParaRPr>
          </a:p>
          <a:p>
            <a:pPr marL="57150" indent="0">
              <a:buNone/>
            </a:pPr>
            <a:endParaRPr lang="en-GB" sz="1900" dirty="0">
              <a:latin typeface="Tahoma" pitchFamily="34" charset="0"/>
            </a:endParaRPr>
          </a:p>
          <a:p>
            <a:r>
              <a:rPr lang="en-GB" sz="1900" dirty="0">
                <a:latin typeface="Tahoma" pitchFamily="34" charset="0"/>
              </a:rPr>
              <a:t>Biological reductionism: </a:t>
            </a:r>
          </a:p>
          <a:p>
            <a:endParaRPr lang="en-GB" sz="1900" dirty="0">
              <a:latin typeface="Tahoma" pitchFamily="34" charset="0"/>
            </a:endParaRPr>
          </a:p>
          <a:p>
            <a:pPr marL="0" indent="0">
              <a:buNone/>
            </a:pPr>
            <a:r>
              <a:rPr lang="en-GB" sz="1900" dirty="0">
                <a:latin typeface="Tahoma" pitchFamily="34" charset="0"/>
              </a:rPr>
              <a:t>             Focus - brain functioning, chemistry, physiological aspects </a:t>
            </a:r>
          </a:p>
          <a:p>
            <a:pPr marL="0" indent="0">
              <a:buNone/>
            </a:pPr>
            <a:r>
              <a:rPr lang="en-GB" sz="1900" dirty="0">
                <a:latin typeface="Tahoma" pitchFamily="34" charset="0"/>
              </a:rPr>
              <a:t>	</a:t>
            </a:r>
          </a:p>
          <a:p>
            <a:endParaRPr lang="en-GB" sz="1900" dirty="0">
              <a:latin typeface="Tahoma" pitchFamily="34" charset="0"/>
            </a:endParaRPr>
          </a:p>
          <a:p>
            <a:endParaRPr lang="en-GB" sz="1900" dirty="0">
              <a:latin typeface="Tahoma" pitchFamily="34" charset="0"/>
            </a:endParaRPr>
          </a:p>
          <a:p>
            <a:r>
              <a:rPr lang="en-GB" sz="1900" dirty="0">
                <a:latin typeface="Tahoma" pitchFamily="34" charset="0"/>
              </a:rPr>
              <a:t>Search for the smallest element underlying human behaviour</a:t>
            </a:r>
          </a:p>
          <a:p>
            <a:endParaRPr lang="en-GB" sz="1900" dirty="0">
              <a:latin typeface="Tahoma" pitchFamily="34" charset="0"/>
            </a:endParaRPr>
          </a:p>
          <a:p>
            <a:pPr>
              <a:buFont typeface="Wingdings" pitchFamily="2" charset="2"/>
              <a:buNone/>
            </a:pPr>
            <a:r>
              <a:rPr lang="en-GB" sz="1900" dirty="0">
                <a:latin typeface="Tahoma" pitchFamily="34" charset="0"/>
              </a:rPr>
              <a:t>		Genetic bases for behaviour</a:t>
            </a:r>
          </a:p>
          <a:p>
            <a:endParaRPr lang="en-GB" sz="1900" dirty="0">
              <a:latin typeface="Tahoma" pitchFamily="34" charset="0"/>
            </a:endParaRPr>
          </a:p>
          <a:p>
            <a:pPr marL="457200" lvl="1" indent="0">
              <a:buNone/>
            </a:pPr>
            <a:r>
              <a:rPr lang="en-GB" sz="1900" dirty="0" smtClean="0">
                <a:solidFill>
                  <a:schemeClr val="tx1"/>
                </a:solidFill>
                <a:latin typeface="Tahoma" pitchFamily="34" charset="0"/>
              </a:rPr>
              <a:t>“….</a:t>
            </a:r>
            <a:r>
              <a:rPr lang="en-GB" sz="1900" dirty="0">
                <a:solidFill>
                  <a:schemeClr val="tx1"/>
                </a:solidFill>
                <a:latin typeface="Tahoma" pitchFamily="34" charset="0"/>
              </a:rPr>
              <a:t>the idea that psychological explanations can be replaced by explanations in terms of brain functioning or even in terms of physics and chemistry…”</a:t>
            </a:r>
          </a:p>
          <a:p>
            <a:pPr marL="0" indent="0" algn="r">
              <a:buNone/>
            </a:pPr>
            <a:endParaRPr lang="en-GB" sz="1900" dirty="0">
              <a:latin typeface="Tahoma" pitchFamily="34" charset="0"/>
            </a:endParaRPr>
          </a:p>
          <a:p>
            <a:pPr marL="0" indent="0" algn="r">
              <a:buNone/>
            </a:pPr>
            <a:r>
              <a:rPr lang="en-GB" sz="1900" dirty="0">
                <a:latin typeface="Tahoma" pitchFamily="34" charset="0"/>
              </a:rPr>
              <a:t>(</a:t>
            </a:r>
            <a:r>
              <a:rPr lang="en-GB" sz="1900" dirty="0" err="1">
                <a:latin typeface="Tahoma" pitchFamily="34" charset="0"/>
              </a:rPr>
              <a:t>Garnham</a:t>
            </a:r>
            <a:r>
              <a:rPr lang="en-GB" sz="1900" dirty="0">
                <a:latin typeface="Tahoma" pitchFamily="34" charset="0"/>
              </a:rPr>
              <a:t>, 1991, in Gross, 1992)</a:t>
            </a:r>
          </a:p>
          <a:p>
            <a:endParaRPr lang="en-GB" dirty="0"/>
          </a:p>
        </p:txBody>
      </p:sp>
    </p:spTree>
    <p:extLst>
      <p:ext uri="{BB962C8B-B14F-4D97-AF65-F5344CB8AC3E}">
        <p14:creationId xmlns:p14="http://schemas.microsoft.com/office/powerpoint/2010/main" val="9630725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67544" y="1412776"/>
            <a:ext cx="8568952" cy="5040560"/>
          </a:xfrm>
        </p:spPr>
        <p:txBody>
          <a:bodyPr>
            <a:normAutofit/>
          </a:bodyPr>
          <a:lstStyle/>
          <a:p>
            <a:r>
              <a:rPr lang="en-GB" sz="1800" dirty="0" smtClean="0">
                <a:latin typeface="Arial" pitchFamily="34" charset="0"/>
                <a:ea typeface="Tahoma" pitchFamily="34" charset="0"/>
                <a:cs typeface="Arial" pitchFamily="34" charset="0"/>
              </a:rPr>
              <a:t>Behaviourism</a:t>
            </a:r>
            <a:r>
              <a:rPr lang="en-GB" sz="1800" dirty="0">
                <a:latin typeface="Arial" pitchFamily="34" charset="0"/>
                <a:ea typeface="Tahoma" pitchFamily="34" charset="0"/>
                <a:cs typeface="Arial" pitchFamily="34" charset="0"/>
              </a:rPr>
              <a:t>: </a:t>
            </a:r>
          </a:p>
          <a:p>
            <a:endParaRPr lang="en-GB" sz="1800" dirty="0">
              <a:latin typeface="Arial" pitchFamily="34" charset="0"/>
              <a:ea typeface="Tahoma" pitchFamily="34" charset="0"/>
              <a:cs typeface="Arial" pitchFamily="34" charset="0"/>
            </a:endParaRPr>
          </a:p>
          <a:p>
            <a:pPr marL="0" indent="0">
              <a:buNone/>
            </a:pPr>
            <a:r>
              <a:rPr lang="en-GB" sz="1800" dirty="0" smtClean="0">
                <a:latin typeface="Arial" pitchFamily="34" charset="0"/>
                <a:ea typeface="Tahoma" pitchFamily="34" charset="0"/>
                <a:cs typeface="Arial" pitchFamily="34" charset="0"/>
              </a:rPr>
              <a:t>Mental </a:t>
            </a:r>
            <a:r>
              <a:rPr lang="en-GB" sz="1800" dirty="0">
                <a:latin typeface="Arial" pitchFamily="34" charset="0"/>
                <a:ea typeface="Tahoma" pitchFamily="34" charset="0"/>
                <a:cs typeface="Arial" pitchFamily="34" charset="0"/>
              </a:rPr>
              <a:t>phenomena </a:t>
            </a:r>
            <a:r>
              <a:rPr lang="en-GB" sz="1800" dirty="0" smtClean="0">
                <a:latin typeface="Arial" pitchFamily="34" charset="0"/>
                <a:ea typeface="Tahoma" pitchFamily="34" charset="0"/>
                <a:cs typeface="Arial" pitchFamily="34" charset="0"/>
              </a:rPr>
              <a:t>shaped </a:t>
            </a:r>
            <a:r>
              <a:rPr lang="en-GB" sz="1800" dirty="0">
                <a:latin typeface="Arial" pitchFamily="34" charset="0"/>
                <a:ea typeface="Tahoma" pitchFamily="34" charset="0"/>
                <a:cs typeface="Arial" pitchFamily="34" charset="0"/>
              </a:rPr>
              <a:t>by conditioning in same way as observable </a:t>
            </a:r>
            <a:r>
              <a:rPr lang="en-GB" sz="1800" dirty="0" smtClean="0">
                <a:latin typeface="Arial" pitchFamily="34" charset="0"/>
                <a:ea typeface="Tahoma" pitchFamily="34" charset="0"/>
                <a:cs typeface="Arial" pitchFamily="34" charset="0"/>
              </a:rPr>
              <a:t>behaviour </a:t>
            </a:r>
            <a:endParaRPr lang="en-GB" sz="1800" dirty="0">
              <a:latin typeface="Arial" pitchFamily="34" charset="0"/>
              <a:ea typeface="Tahoma" pitchFamily="34" charset="0"/>
              <a:cs typeface="Arial" pitchFamily="34" charset="0"/>
            </a:endParaRPr>
          </a:p>
          <a:p>
            <a:pPr marL="0" indent="0">
              <a:buNone/>
            </a:pPr>
            <a:r>
              <a:rPr lang="en-GB" sz="1800" dirty="0">
                <a:latin typeface="Arial" pitchFamily="34" charset="0"/>
                <a:ea typeface="Tahoma" pitchFamily="34" charset="0"/>
                <a:cs typeface="Arial" pitchFamily="34" charset="0"/>
              </a:rPr>
              <a:t>	</a:t>
            </a:r>
            <a:endParaRPr lang="en-GB" sz="10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Challenge to reductionist view:</a:t>
            </a:r>
          </a:p>
          <a:p>
            <a:endParaRPr lang="en-GB" sz="1800" dirty="0">
              <a:latin typeface="Arial" pitchFamily="34" charset="0"/>
              <a:cs typeface="Arial" pitchFamily="34" charset="0"/>
            </a:endParaRPr>
          </a:p>
          <a:p>
            <a:r>
              <a:rPr lang="en-GB" sz="1800" dirty="0" smtClean="0">
                <a:latin typeface="Arial" pitchFamily="34" charset="0"/>
                <a:cs typeface="Arial" pitchFamily="34" charset="0"/>
              </a:rPr>
              <a:t>Legge (1971, in Gross, 1992) – signing your name - </a:t>
            </a:r>
            <a:r>
              <a:rPr lang="en-GB" sz="1800" dirty="0">
                <a:latin typeface="Arial" pitchFamily="34" charset="0"/>
                <a:cs typeface="Arial" pitchFamily="34" charset="0"/>
              </a:rPr>
              <a:t>neural and </a:t>
            </a:r>
            <a:r>
              <a:rPr lang="en-GB" sz="1800" dirty="0" smtClean="0">
                <a:latin typeface="Arial" pitchFamily="34" charset="0"/>
                <a:cs typeface="Arial" pitchFamily="34" charset="0"/>
              </a:rPr>
              <a:t>muscle activity</a:t>
            </a:r>
          </a:p>
          <a:p>
            <a:endParaRPr lang="en-GB" sz="1800" dirty="0">
              <a:latin typeface="Arial" pitchFamily="34" charset="0"/>
              <a:cs typeface="Arial" pitchFamily="34" charset="0"/>
            </a:endParaRPr>
          </a:p>
          <a:p>
            <a:pPr marL="0" indent="0">
              <a:buNone/>
            </a:pPr>
            <a:endParaRPr lang="en-GB" sz="1800" dirty="0">
              <a:latin typeface="Arial" pitchFamily="34" charset="0"/>
              <a:cs typeface="Arial" pitchFamily="34" charset="0"/>
            </a:endParaRPr>
          </a:p>
          <a:p>
            <a:pPr marL="0" indent="0">
              <a:buNone/>
            </a:pPr>
            <a:r>
              <a:rPr lang="en-GB" sz="1800" dirty="0" smtClean="0">
                <a:latin typeface="Arial" pitchFamily="34" charset="0"/>
                <a:cs typeface="Arial" pitchFamily="34" charset="0"/>
              </a:rPr>
              <a:t>But </a:t>
            </a:r>
          </a:p>
          <a:p>
            <a:pPr marL="0" indent="0">
              <a:buNone/>
            </a:pPr>
            <a:r>
              <a:rPr lang="en-GB" sz="1800" dirty="0">
                <a:latin typeface="Arial" pitchFamily="34" charset="0"/>
                <a:cs typeface="Arial" pitchFamily="34" charset="0"/>
              </a:rPr>
              <a:t>	</a:t>
            </a:r>
            <a:r>
              <a:rPr lang="en-GB" sz="1800" dirty="0" smtClean="0">
                <a:latin typeface="Arial" pitchFamily="34" charset="0"/>
                <a:cs typeface="Arial" pitchFamily="34" charset="0"/>
              </a:rPr>
              <a:t>1) a signature has social meaning</a:t>
            </a:r>
          </a:p>
          <a:p>
            <a:pPr marL="0" indent="0">
              <a:buNone/>
            </a:pPr>
            <a:endParaRPr lang="en-GB" sz="1800" dirty="0">
              <a:latin typeface="Arial" pitchFamily="34" charset="0"/>
              <a:cs typeface="Arial" pitchFamily="34" charset="0"/>
            </a:endParaRPr>
          </a:p>
          <a:p>
            <a:pPr marL="0" indent="0">
              <a:buNone/>
            </a:pPr>
            <a:r>
              <a:rPr lang="en-GB" sz="1800" dirty="0" smtClean="0">
                <a:latin typeface="Arial" pitchFamily="34" charset="0"/>
                <a:cs typeface="Arial" pitchFamily="34" charset="0"/>
              </a:rPr>
              <a:t>	2) a name can be signed differently each time (other hand etc.) </a:t>
            </a:r>
          </a:p>
          <a:p>
            <a:pPr marL="0" indent="0">
              <a:buNone/>
            </a:pPr>
            <a:endParaRPr lang="en-GB" sz="18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Action of signing is independent of particular physiological activity</a:t>
            </a:r>
            <a:endParaRPr lang="en-GB" sz="1800" dirty="0">
              <a:latin typeface="Arial" pitchFamily="34" charset="0"/>
              <a:cs typeface="Arial" pitchFamily="34" charset="0"/>
            </a:endParaRPr>
          </a:p>
        </p:txBody>
      </p:sp>
      <p:sp>
        <p:nvSpPr>
          <p:cNvPr id="2" name="TextBox 1"/>
          <p:cNvSpPr txBox="1"/>
          <p:nvPr/>
        </p:nvSpPr>
        <p:spPr>
          <a:xfrm>
            <a:off x="3203848" y="450194"/>
            <a:ext cx="2342308" cy="400110"/>
          </a:xfrm>
          <a:prstGeom prst="rect">
            <a:avLst/>
          </a:prstGeom>
          <a:noFill/>
        </p:spPr>
        <p:txBody>
          <a:bodyPr wrap="none" rtlCol="0">
            <a:spAutoFit/>
          </a:bodyPr>
          <a:lstStyle/>
          <a:p>
            <a:pPr lvl="1" algn="ctr"/>
            <a:r>
              <a:rPr lang="en-GB" sz="2000" b="1" dirty="0">
                <a:latin typeface="Arial" pitchFamily="34" charset="0"/>
                <a:cs typeface="Arial" pitchFamily="34" charset="0"/>
              </a:rPr>
              <a:t>Reductionism</a:t>
            </a:r>
            <a:endParaRPr lang="en-GB" b="1" dirty="0">
              <a:latin typeface="Arial" pitchFamily="34" charset="0"/>
              <a:cs typeface="Arial" pitchFamily="34" charset="0"/>
            </a:endParaRPr>
          </a:p>
        </p:txBody>
      </p:sp>
    </p:spTree>
    <p:extLst>
      <p:ext uri="{BB962C8B-B14F-4D97-AF65-F5344CB8AC3E}">
        <p14:creationId xmlns:p14="http://schemas.microsoft.com/office/powerpoint/2010/main" val="12252580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548680"/>
            <a:ext cx="8229600" cy="6048672"/>
          </a:xfrm>
        </p:spPr>
        <p:txBody>
          <a:bodyPr>
            <a:normAutofit fontScale="92500" lnSpcReduction="20000"/>
          </a:bodyPr>
          <a:lstStyle/>
          <a:p>
            <a:pPr marL="0" indent="0">
              <a:buNone/>
            </a:pPr>
            <a:r>
              <a:rPr lang="en-GB" sz="1800" dirty="0" smtClean="0">
                <a:latin typeface="Arial" pitchFamily="34" charset="0"/>
                <a:cs typeface="Arial" pitchFamily="34" charset="0"/>
              </a:rPr>
              <a:t>Rose (1976) – hierarchy of levels of explanation</a:t>
            </a:r>
          </a:p>
          <a:p>
            <a:pPr marL="0" indent="0">
              <a:buNone/>
            </a:pPr>
            <a:endParaRPr lang="en-GB" sz="1800" dirty="0" smtClean="0"/>
          </a:p>
          <a:p>
            <a:pPr marL="0" indent="0">
              <a:buNone/>
            </a:pPr>
            <a:endParaRPr lang="en-GB" sz="1800" dirty="0"/>
          </a:p>
          <a:p>
            <a:pPr marL="0" indent="0">
              <a:buNone/>
            </a:pPr>
            <a:endParaRPr lang="en-GB" sz="1800" dirty="0" smtClean="0"/>
          </a:p>
          <a:p>
            <a:pPr marL="0" indent="0">
              <a:buNone/>
            </a:pPr>
            <a:endParaRPr lang="en-GB" sz="900" dirty="0"/>
          </a:p>
          <a:p>
            <a:pPr marL="0" indent="0" algn="ctr">
              <a:buNone/>
            </a:pPr>
            <a:r>
              <a:rPr lang="en-GB" sz="1800" dirty="0" smtClean="0"/>
              <a:t>                       </a:t>
            </a:r>
            <a:r>
              <a:rPr lang="en-GB" sz="1800" dirty="0" smtClean="0">
                <a:latin typeface="Arial" pitchFamily="34" charset="0"/>
                <a:cs typeface="Arial" pitchFamily="34" charset="0"/>
              </a:rPr>
              <a:t>Sociological </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Social Psychological</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Psychological (mentalistic)</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Physiological (systems)</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Physiological (units)</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Anatomical – biochemical</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Chemical</a:t>
            </a:r>
          </a:p>
          <a:p>
            <a:pPr marL="0" indent="0" algn="ctr">
              <a:buNone/>
            </a:pPr>
            <a:endParaRPr lang="en-GB" sz="1800" dirty="0" smtClean="0">
              <a:latin typeface="Arial" pitchFamily="34" charset="0"/>
              <a:cs typeface="Arial" pitchFamily="34" charset="0"/>
            </a:endParaRPr>
          </a:p>
          <a:p>
            <a:pPr marL="0" indent="0" algn="ctr">
              <a:buNone/>
            </a:pPr>
            <a:r>
              <a:rPr lang="en-GB" sz="1800" dirty="0" smtClean="0">
                <a:latin typeface="Arial" pitchFamily="34" charset="0"/>
                <a:cs typeface="Arial" pitchFamily="34" charset="0"/>
              </a:rPr>
              <a:t>                        Physical</a:t>
            </a:r>
          </a:p>
          <a:p>
            <a:pPr marL="0" indent="0">
              <a:buNone/>
            </a:pPr>
            <a:endParaRPr lang="en-GB" sz="18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Different scientific discourses</a:t>
            </a:r>
            <a:endParaRPr lang="en-GB" sz="1800" dirty="0"/>
          </a:p>
        </p:txBody>
      </p:sp>
      <p:sp>
        <p:nvSpPr>
          <p:cNvPr id="4" name="TextBox 3"/>
          <p:cNvSpPr txBox="1"/>
          <p:nvPr/>
        </p:nvSpPr>
        <p:spPr>
          <a:xfrm>
            <a:off x="6958916" y="1572761"/>
            <a:ext cx="1792478" cy="338554"/>
          </a:xfrm>
          <a:prstGeom prst="rect">
            <a:avLst/>
          </a:prstGeom>
          <a:noFill/>
        </p:spPr>
        <p:txBody>
          <a:bodyPr wrap="none" rtlCol="0">
            <a:spAutoFit/>
          </a:bodyPr>
          <a:lstStyle/>
          <a:p>
            <a:r>
              <a:rPr lang="en-GB" sz="1600" dirty="0" smtClean="0">
                <a:latin typeface="Arial" panose="020B0604020202020204" pitchFamily="34" charset="0"/>
                <a:cs typeface="Arial" panose="020B0604020202020204" pitchFamily="34" charset="0"/>
              </a:rPr>
              <a:t>Holistic (systems)</a:t>
            </a:r>
            <a:endParaRPr lang="en-GB" sz="1600" dirty="0">
              <a:latin typeface="Arial" panose="020B0604020202020204" pitchFamily="34" charset="0"/>
              <a:cs typeface="Arial" panose="020B0604020202020204" pitchFamily="34" charset="0"/>
            </a:endParaRPr>
          </a:p>
        </p:txBody>
      </p:sp>
      <p:sp>
        <p:nvSpPr>
          <p:cNvPr id="5" name="TextBox 4"/>
          <p:cNvSpPr txBox="1"/>
          <p:nvPr/>
        </p:nvSpPr>
        <p:spPr>
          <a:xfrm>
            <a:off x="6928187" y="5357827"/>
            <a:ext cx="1939955" cy="338554"/>
          </a:xfrm>
          <a:prstGeom prst="rect">
            <a:avLst/>
          </a:prstGeom>
          <a:noFill/>
        </p:spPr>
        <p:txBody>
          <a:bodyPr wrap="none" rtlCol="0">
            <a:spAutoFit/>
          </a:bodyPr>
          <a:lstStyle/>
          <a:p>
            <a:r>
              <a:rPr lang="en-GB" sz="1600" dirty="0" smtClean="0">
                <a:latin typeface="Arial" panose="020B0604020202020204" pitchFamily="34" charset="0"/>
                <a:cs typeface="Arial" panose="020B0604020202020204" pitchFamily="34" charset="0"/>
              </a:rPr>
              <a:t>Reductionist (units)</a:t>
            </a:r>
            <a:endParaRPr lang="en-GB" sz="1600" dirty="0">
              <a:latin typeface="Arial" panose="020B0604020202020204" pitchFamily="34" charset="0"/>
              <a:cs typeface="Arial" panose="020B0604020202020204" pitchFamily="34" charset="0"/>
            </a:endParaRPr>
          </a:p>
        </p:txBody>
      </p:sp>
      <p:cxnSp>
        <p:nvCxnSpPr>
          <p:cNvPr id="7" name="Straight Arrow Connector 6"/>
          <p:cNvCxnSpPr/>
          <p:nvPr/>
        </p:nvCxnSpPr>
        <p:spPr>
          <a:xfrm>
            <a:off x="7955342" y="1988840"/>
            <a:ext cx="0" cy="331236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11049"/>
            <a:ext cx="3023476" cy="376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81765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itchFamily="34" charset="0"/>
                <a:cs typeface="Arial" pitchFamily="34" charset="0"/>
              </a:rPr>
              <a:t>Mind-Body Debate</a:t>
            </a:r>
            <a:endParaRPr lang="en-GB" sz="2000" dirty="0">
              <a:latin typeface="Arial" pitchFamily="34" charset="0"/>
              <a:cs typeface="Arial" pitchFamily="34" charset="0"/>
            </a:endParaRPr>
          </a:p>
        </p:txBody>
      </p:sp>
      <p:sp>
        <p:nvSpPr>
          <p:cNvPr id="3" name="Content Placeholder 2"/>
          <p:cNvSpPr>
            <a:spLocks noGrp="1"/>
          </p:cNvSpPr>
          <p:nvPr>
            <p:ph sz="quarter" idx="1"/>
          </p:nvPr>
        </p:nvSpPr>
        <p:spPr/>
        <p:txBody>
          <a:bodyPr>
            <a:normAutofit fontScale="62500" lnSpcReduction="20000"/>
          </a:bodyPr>
          <a:lstStyle/>
          <a:p>
            <a:r>
              <a:rPr lang="en-GB" sz="2800" b="1" dirty="0">
                <a:latin typeface="Tahoma" pitchFamily="34" charset="0"/>
              </a:rPr>
              <a:t>Consciousness</a:t>
            </a:r>
          </a:p>
          <a:p>
            <a:endParaRPr lang="en-GB" sz="2800" dirty="0">
              <a:latin typeface="Tahoma" pitchFamily="34" charset="0"/>
            </a:endParaRPr>
          </a:p>
          <a:p>
            <a:pPr>
              <a:buFont typeface="Wingdings" pitchFamily="2" charset="2"/>
              <a:buNone/>
            </a:pPr>
            <a:r>
              <a:rPr lang="en-GB" sz="2800" dirty="0">
                <a:latin typeface="Tahoma" pitchFamily="34" charset="0"/>
              </a:rPr>
              <a:t>	- a property of human beings  i.e. the human brain is considered essential for consciousness </a:t>
            </a:r>
          </a:p>
          <a:p>
            <a:endParaRPr lang="en-GB" sz="2800" dirty="0">
              <a:latin typeface="Tahoma" pitchFamily="34" charset="0"/>
            </a:endParaRPr>
          </a:p>
          <a:p>
            <a:pPr>
              <a:buFont typeface="Wingdings" pitchFamily="2" charset="2"/>
              <a:buNone/>
            </a:pPr>
            <a:r>
              <a:rPr lang="en-GB" sz="2800" dirty="0">
                <a:latin typeface="Tahoma" pitchFamily="34" charset="0"/>
              </a:rPr>
              <a:t>	- The brain is considered to have causal properties </a:t>
            </a:r>
          </a:p>
          <a:p>
            <a:pPr>
              <a:buFont typeface="Wingdings" pitchFamily="2" charset="2"/>
              <a:buNone/>
            </a:pPr>
            <a:r>
              <a:rPr lang="en-GB" sz="2800" dirty="0">
                <a:latin typeface="Tahoma" pitchFamily="34" charset="0"/>
              </a:rPr>
              <a:t>		– it can affect our behaviour</a:t>
            </a:r>
          </a:p>
          <a:p>
            <a:endParaRPr lang="en-GB" sz="2800" dirty="0">
              <a:latin typeface="Tahoma" pitchFamily="34" charset="0"/>
            </a:endParaRPr>
          </a:p>
          <a:p>
            <a:r>
              <a:rPr lang="en-GB" sz="2800" dirty="0">
                <a:latin typeface="Tahoma" pitchFamily="34" charset="0"/>
              </a:rPr>
              <a:t>How can the mind and the brain be related?</a:t>
            </a:r>
          </a:p>
          <a:p>
            <a:endParaRPr lang="en-GB" sz="2800" dirty="0">
              <a:latin typeface="Tahoma" pitchFamily="34" charset="0"/>
            </a:endParaRPr>
          </a:p>
          <a:p>
            <a:pPr>
              <a:buFont typeface="Wingdings" pitchFamily="2" charset="2"/>
              <a:buNone/>
            </a:pPr>
            <a:r>
              <a:rPr lang="en-GB" sz="2800" dirty="0">
                <a:latin typeface="Tahoma" pitchFamily="34" charset="0"/>
              </a:rPr>
              <a:t>		Brain – possesses shape, size, density, weight, exists as an entity in 	           space and time</a:t>
            </a:r>
          </a:p>
          <a:p>
            <a:pPr>
              <a:buFont typeface="Wingdings" pitchFamily="2" charset="2"/>
              <a:buNone/>
            </a:pPr>
            <a:endParaRPr lang="en-GB" sz="2800" dirty="0">
              <a:latin typeface="Tahoma" pitchFamily="34" charset="0"/>
            </a:endParaRPr>
          </a:p>
          <a:p>
            <a:pPr>
              <a:buFont typeface="Wingdings" pitchFamily="2" charset="2"/>
              <a:buNone/>
            </a:pPr>
            <a:r>
              <a:rPr lang="en-GB" sz="2800" dirty="0">
                <a:latin typeface="Tahoma" pitchFamily="34" charset="0"/>
              </a:rPr>
              <a:t>		Mind – possesses none of these properties </a:t>
            </a:r>
          </a:p>
          <a:p>
            <a:endParaRPr lang="en-GB" sz="2800" dirty="0">
              <a:latin typeface="Tahoma" pitchFamily="34" charset="0"/>
            </a:endParaRPr>
          </a:p>
          <a:p>
            <a:r>
              <a:rPr lang="en-GB" sz="2800" dirty="0">
                <a:latin typeface="Tahoma" pitchFamily="34" charset="0"/>
              </a:rPr>
              <a:t>How can something that has no physical existence influence and bring about change in something physical?</a:t>
            </a:r>
            <a:r>
              <a:rPr lang="en-GB" sz="2800" dirty="0"/>
              <a:t> </a:t>
            </a:r>
          </a:p>
          <a:p>
            <a:endParaRPr lang="en-GB" dirty="0"/>
          </a:p>
        </p:txBody>
      </p:sp>
    </p:spTree>
    <p:extLst>
      <p:ext uri="{BB962C8B-B14F-4D97-AF65-F5344CB8AC3E}">
        <p14:creationId xmlns:p14="http://schemas.microsoft.com/office/powerpoint/2010/main" val="20851937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algn="l"/>
            <a:r>
              <a:rPr lang="en-GB" sz="2000" b="1" dirty="0" smtClean="0">
                <a:solidFill>
                  <a:schemeClr val="tx1"/>
                </a:solidFill>
                <a:effectLst/>
                <a:latin typeface="Arial" pitchFamily="34" charset="0"/>
                <a:cs typeface="Arial" pitchFamily="34" charset="0"/>
              </a:rPr>
              <a:t>Dualism</a:t>
            </a:r>
            <a:endParaRPr lang="en-GB" sz="2000" b="1" dirty="0">
              <a:solidFill>
                <a:schemeClr val="tx1"/>
              </a:solidFill>
              <a:effectLst/>
              <a:latin typeface="Arial" pitchFamily="34" charset="0"/>
              <a:cs typeface="Arial" pitchFamily="34" charset="0"/>
            </a:endParaRPr>
          </a:p>
        </p:txBody>
      </p:sp>
      <p:sp>
        <p:nvSpPr>
          <p:cNvPr id="50179" name="Rectangle 3"/>
          <p:cNvSpPr>
            <a:spLocks noGrp="1" noChangeArrowheads="1"/>
          </p:cNvSpPr>
          <p:nvPr>
            <p:ph sz="quarter" idx="1"/>
          </p:nvPr>
        </p:nvSpPr>
        <p:spPr>
          <a:xfrm>
            <a:off x="457200" y="1556792"/>
            <a:ext cx="8686800" cy="5112568"/>
          </a:xfrm>
        </p:spPr>
        <p:txBody>
          <a:bodyPr>
            <a:normAutofit fontScale="92500" lnSpcReduction="20000"/>
          </a:bodyPr>
          <a:lstStyle/>
          <a:p>
            <a:pPr marL="0" indent="0">
              <a:buNone/>
            </a:pPr>
            <a:r>
              <a:rPr lang="en-GB" sz="1900" dirty="0" smtClean="0">
                <a:latin typeface="Arial" pitchFamily="34" charset="0"/>
                <a:ea typeface="Tahoma" pitchFamily="34" charset="0"/>
                <a:cs typeface="Arial" pitchFamily="34" charset="0"/>
              </a:rPr>
              <a:t>Distinction between mind and brain</a:t>
            </a:r>
            <a:endParaRPr lang="en-GB" sz="1900" dirty="0">
              <a:latin typeface="Arial" pitchFamily="34" charset="0"/>
              <a:ea typeface="Tahoma" pitchFamily="34" charset="0"/>
              <a:cs typeface="Arial" pitchFamily="34" charset="0"/>
            </a:endParaRPr>
          </a:p>
          <a:p>
            <a:endParaRPr lang="en-GB" sz="1100" dirty="0">
              <a:latin typeface="Arial" pitchFamily="34" charset="0"/>
              <a:ea typeface="Tahoma" pitchFamily="34" charset="0"/>
              <a:cs typeface="Arial" pitchFamily="34" charset="0"/>
            </a:endParaRPr>
          </a:p>
          <a:p>
            <a:pPr marL="0" indent="0">
              <a:buNone/>
            </a:pPr>
            <a:r>
              <a:rPr lang="en-GB" sz="1900" b="1" dirty="0" smtClean="0">
                <a:latin typeface="Arial" pitchFamily="34" charset="0"/>
                <a:ea typeface="Tahoma" pitchFamily="34" charset="0"/>
                <a:cs typeface="Arial" pitchFamily="34" charset="0"/>
              </a:rPr>
              <a:t>Cartesian dualism </a:t>
            </a:r>
            <a:r>
              <a:rPr lang="en-GB" sz="1900" dirty="0" smtClean="0">
                <a:latin typeface="Arial" pitchFamily="34" charset="0"/>
                <a:ea typeface="Tahoma" pitchFamily="34" charset="0"/>
                <a:cs typeface="Arial" pitchFamily="34" charset="0"/>
              </a:rPr>
              <a:t>– the mind can influence the brain, but the brain cannot </a:t>
            </a:r>
          </a:p>
          <a:p>
            <a:pPr marL="0" indent="0">
              <a:buNone/>
            </a:pPr>
            <a:r>
              <a:rPr lang="en-GB" sz="1900" dirty="0">
                <a:latin typeface="Arial" pitchFamily="34" charset="0"/>
                <a:ea typeface="Tahoma" pitchFamily="34" charset="0"/>
                <a:cs typeface="Arial" pitchFamily="34" charset="0"/>
              </a:rPr>
              <a:t>	</a:t>
            </a:r>
            <a:r>
              <a:rPr lang="en-GB" sz="1900" dirty="0" smtClean="0">
                <a:latin typeface="Arial" pitchFamily="34" charset="0"/>
                <a:ea typeface="Tahoma" pitchFamily="34" charset="0"/>
                <a:cs typeface="Arial" pitchFamily="34" charset="0"/>
              </a:rPr>
              <a:t>		                                  influence the mind (</a:t>
            </a:r>
            <a:r>
              <a:rPr lang="en-GB" sz="1900" dirty="0" err="1" smtClean="0">
                <a:latin typeface="Arial" pitchFamily="34" charset="0"/>
                <a:ea typeface="Tahoma" pitchFamily="34" charset="0"/>
                <a:cs typeface="Arial" pitchFamily="34" charset="0"/>
              </a:rPr>
              <a:t>DeCartes</a:t>
            </a:r>
            <a:r>
              <a:rPr lang="en-GB" sz="1900" dirty="0" smtClean="0">
                <a:latin typeface="Arial" pitchFamily="34" charset="0"/>
                <a:ea typeface="Tahoma" pitchFamily="34" charset="0"/>
                <a:cs typeface="Arial" pitchFamily="34" charset="0"/>
              </a:rPr>
              <a:t>)</a:t>
            </a:r>
          </a:p>
          <a:p>
            <a:pPr marL="0" indent="0">
              <a:buNone/>
            </a:pPr>
            <a:endParaRPr lang="en-GB" sz="1900" dirty="0">
              <a:latin typeface="Arial" pitchFamily="34" charset="0"/>
              <a:ea typeface="Tahoma" pitchFamily="34" charset="0"/>
              <a:cs typeface="Arial" pitchFamily="34" charset="0"/>
            </a:endParaRPr>
          </a:p>
          <a:p>
            <a:pPr marL="708660" indent="-342900"/>
            <a:r>
              <a:rPr lang="en-GB" sz="1900" b="1" dirty="0">
                <a:latin typeface="Arial" pitchFamily="34" charset="0"/>
                <a:ea typeface="Tahoma" pitchFamily="34" charset="0"/>
                <a:cs typeface="Arial" pitchFamily="34" charset="0"/>
              </a:rPr>
              <a:t>Epiphenomenology </a:t>
            </a:r>
            <a:endParaRPr lang="en-GB" sz="1900" b="1" dirty="0" smtClean="0">
              <a:latin typeface="Arial" pitchFamily="34" charset="0"/>
              <a:ea typeface="Tahoma" pitchFamily="34" charset="0"/>
              <a:cs typeface="Arial" pitchFamily="34" charset="0"/>
            </a:endParaRPr>
          </a:p>
          <a:p>
            <a:pPr marL="365760" indent="0">
              <a:buNone/>
            </a:pPr>
            <a:r>
              <a:rPr lang="en-GB" sz="1900" dirty="0" smtClean="0">
                <a:latin typeface="Arial" pitchFamily="34" charset="0"/>
                <a:ea typeface="Tahoma" pitchFamily="34" charset="0"/>
                <a:cs typeface="Arial" pitchFamily="34" charset="0"/>
              </a:rPr>
              <a:t>     </a:t>
            </a:r>
            <a:r>
              <a:rPr lang="en-GB" sz="1900" dirty="0">
                <a:latin typeface="Arial" pitchFamily="34" charset="0"/>
                <a:ea typeface="Tahoma" pitchFamily="34" charset="0"/>
                <a:cs typeface="Arial" pitchFamily="34" charset="0"/>
              </a:rPr>
              <a:t>M</a:t>
            </a:r>
            <a:r>
              <a:rPr lang="en-GB" sz="1900" dirty="0" smtClean="0">
                <a:latin typeface="Arial" pitchFamily="34" charset="0"/>
                <a:ea typeface="Tahoma" pitchFamily="34" charset="0"/>
                <a:cs typeface="Arial" pitchFamily="34" charset="0"/>
              </a:rPr>
              <a:t>ind </a:t>
            </a:r>
            <a:r>
              <a:rPr lang="en-GB" sz="1900" dirty="0">
                <a:latin typeface="Arial" pitchFamily="34" charset="0"/>
                <a:ea typeface="Tahoma" pitchFamily="34" charset="0"/>
                <a:cs typeface="Arial" pitchFamily="34" charset="0"/>
              </a:rPr>
              <a:t>is a result of brain function </a:t>
            </a:r>
            <a:r>
              <a:rPr lang="en-GB" sz="1900" dirty="0" smtClean="0">
                <a:latin typeface="Arial" pitchFamily="34" charset="0"/>
                <a:ea typeface="Tahoma" pitchFamily="34" charset="0"/>
                <a:cs typeface="Arial" pitchFamily="34" charset="0"/>
              </a:rPr>
              <a:t>- cannot influence brain </a:t>
            </a:r>
          </a:p>
          <a:p>
            <a:pPr marL="365760" indent="0">
              <a:buNone/>
            </a:pPr>
            <a:r>
              <a:rPr lang="en-GB" sz="1900" dirty="0">
                <a:latin typeface="Arial" pitchFamily="34" charset="0"/>
                <a:ea typeface="Tahoma" pitchFamily="34" charset="0"/>
                <a:cs typeface="Arial" pitchFamily="34" charset="0"/>
              </a:rPr>
              <a:t> </a:t>
            </a:r>
            <a:r>
              <a:rPr lang="en-GB" sz="1900" dirty="0" smtClean="0">
                <a:latin typeface="Arial" pitchFamily="34" charset="0"/>
                <a:ea typeface="Tahoma" pitchFamily="34" charset="0"/>
                <a:cs typeface="Arial" pitchFamily="34" charset="0"/>
              </a:rPr>
              <a:t>                                                                                         (</a:t>
            </a:r>
            <a:r>
              <a:rPr lang="en-GB" sz="1900" dirty="0">
                <a:latin typeface="Arial" pitchFamily="34" charset="0"/>
                <a:ea typeface="Tahoma" pitchFamily="34" charset="0"/>
                <a:cs typeface="Arial" pitchFamily="34" charset="0"/>
              </a:rPr>
              <a:t>e.g. Skinner)</a:t>
            </a:r>
          </a:p>
          <a:p>
            <a:pPr marL="0" indent="0">
              <a:buNone/>
            </a:pPr>
            <a:endParaRPr lang="en-GB" sz="1900" dirty="0">
              <a:latin typeface="Arial" pitchFamily="34" charset="0"/>
              <a:ea typeface="Tahoma" pitchFamily="34" charset="0"/>
              <a:cs typeface="Arial" pitchFamily="34" charset="0"/>
            </a:endParaRPr>
          </a:p>
          <a:p>
            <a:pPr marL="708660" indent="-342900"/>
            <a:r>
              <a:rPr lang="en-GB" sz="1900" b="1" dirty="0" smtClean="0">
                <a:latin typeface="Arial" pitchFamily="34" charset="0"/>
                <a:ea typeface="Tahoma" pitchFamily="34" charset="0"/>
                <a:cs typeface="Arial" pitchFamily="34" charset="0"/>
              </a:rPr>
              <a:t>Psychophysical parallelists</a:t>
            </a:r>
          </a:p>
          <a:p>
            <a:pPr marL="365760" indent="0">
              <a:buNone/>
            </a:pPr>
            <a:r>
              <a:rPr lang="en-GB" sz="1900" dirty="0" smtClean="0">
                <a:latin typeface="Arial" pitchFamily="34" charset="0"/>
                <a:ea typeface="Tahoma" pitchFamily="34" charset="0"/>
                <a:cs typeface="Arial" pitchFamily="34" charset="0"/>
              </a:rPr>
              <a:t>     No mind-brain interaction – just synchronicity </a:t>
            </a:r>
          </a:p>
          <a:p>
            <a:pPr marL="365760" indent="0">
              <a:buNone/>
            </a:pPr>
            <a:r>
              <a:rPr lang="en-GB" sz="1900" dirty="0">
                <a:latin typeface="Arial" pitchFamily="34" charset="0"/>
                <a:ea typeface="Tahoma" pitchFamily="34" charset="0"/>
                <a:cs typeface="Arial" pitchFamily="34" charset="0"/>
              </a:rPr>
              <a:t>	</a:t>
            </a:r>
            <a:r>
              <a:rPr lang="en-GB" sz="1900" dirty="0" smtClean="0">
                <a:latin typeface="Arial" pitchFamily="34" charset="0"/>
                <a:ea typeface="Tahoma" pitchFamily="34" charset="0"/>
                <a:cs typeface="Arial" pitchFamily="34" charset="0"/>
              </a:rPr>
              <a:t>					(</a:t>
            </a:r>
            <a:r>
              <a:rPr lang="en-GB" sz="1900" dirty="0">
                <a:latin typeface="Arial" pitchFamily="34" charset="0"/>
                <a:ea typeface="Tahoma" pitchFamily="34" charset="0"/>
                <a:cs typeface="Arial" pitchFamily="34" charset="0"/>
              </a:rPr>
              <a:t>e.g. Leibniz, 1714) </a:t>
            </a:r>
          </a:p>
          <a:p>
            <a:pPr marL="365760" indent="0">
              <a:buNone/>
            </a:pPr>
            <a:r>
              <a:rPr lang="en-GB" sz="1900" dirty="0" smtClean="0">
                <a:latin typeface="Arial" pitchFamily="34" charset="0"/>
                <a:ea typeface="Tahoma" pitchFamily="34" charset="0"/>
                <a:cs typeface="Arial" pitchFamily="34" charset="0"/>
              </a:rPr>
              <a:t>     But – physical/psychological states of arousal? </a:t>
            </a:r>
          </a:p>
          <a:p>
            <a:pPr marL="365760" indent="0">
              <a:buNone/>
            </a:pPr>
            <a:endParaRPr lang="en-GB" sz="1900" dirty="0">
              <a:latin typeface="Arial" pitchFamily="34" charset="0"/>
              <a:ea typeface="Tahoma" pitchFamily="34" charset="0"/>
              <a:cs typeface="Arial" pitchFamily="34" charset="0"/>
            </a:endParaRPr>
          </a:p>
          <a:p>
            <a:pPr marL="708660" indent="-342900"/>
            <a:r>
              <a:rPr lang="en-GB" sz="1900" b="1" dirty="0" smtClean="0">
                <a:latin typeface="Arial" pitchFamily="34" charset="0"/>
                <a:ea typeface="Tahoma" pitchFamily="34" charset="0"/>
                <a:cs typeface="Arial" pitchFamily="34" charset="0"/>
              </a:rPr>
              <a:t>Interactionism </a:t>
            </a:r>
          </a:p>
          <a:p>
            <a:pPr marL="365760" indent="0">
              <a:buNone/>
            </a:pPr>
            <a:r>
              <a:rPr lang="en-GB" sz="1900" dirty="0">
                <a:latin typeface="Arial" pitchFamily="34" charset="0"/>
                <a:ea typeface="Tahoma" pitchFamily="34" charset="0"/>
                <a:cs typeface="Arial" pitchFamily="34" charset="0"/>
              </a:rPr>
              <a:t> </a:t>
            </a:r>
            <a:r>
              <a:rPr lang="en-GB" sz="1900" dirty="0" smtClean="0">
                <a:latin typeface="Arial" pitchFamily="34" charset="0"/>
                <a:ea typeface="Tahoma" pitchFamily="34" charset="0"/>
                <a:cs typeface="Arial" pitchFamily="34" charset="0"/>
              </a:rPr>
              <a:t>    Both </a:t>
            </a:r>
            <a:r>
              <a:rPr lang="en-GB" sz="1900" dirty="0">
                <a:latin typeface="Arial" pitchFamily="34" charset="0"/>
                <a:ea typeface="Tahoma" pitchFamily="34" charset="0"/>
                <a:cs typeface="Arial" pitchFamily="34" charset="0"/>
              </a:rPr>
              <a:t>mental and physical events have causal </a:t>
            </a:r>
            <a:r>
              <a:rPr lang="en-GB" sz="1900" dirty="0" smtClean="0">
                <a:latin typeface="Arial" pitchFamily="34" charset="0"/>
                <a:ea typeface="Tahoma" pitchFamily="34" charset="0"/>
                <a:cs typeface="Arial" pitchFamily="34" charset="0"/>
              </a:rPr>
              <a:t>power e.g</a:t>
            </a:r>
            <a:r>
              <a:rPr lang="en-GB" sz="1900" dirty="0">
                <a:latin typeface="Arial" pitchFamily="34" charset="0"/>
                <a:ea typeface="Tahoma" pitchFamily="34" charset="0"/>
                <a:cs typeface="Arial" pitchFamily="34" charset="0"/>
              </a:rPr>
              <a:t>. </a:t>
            </a:r>
            <a:endParaRPr lang="en-GB" sz="1900" dirty="0" smtClean="0">
              <a:latin typeface="Arial" pitchFamily="34" charset="0"/>
              <a:ea typeface="Tahoma" pitchFamily="34" charset="0"/>
              <a:cs typeface="Arial" pitchFamily="34" charset="0"/>
            </a:endParaRPr>
          </a:p>
          <a:p>
            <a:pPr marL="914400" lvl="2" indent="0">
              <a:buNone/>
            </a:pPr>
            <a:r>
              <a:rPr lang="en-GB" sz="1900" dirty="0" smtClean="0">
                <a:latin typeface="Arial" pitchFamily="34" charset="0"/>
                <a:ea typeface="Tahoma" pitchFamily="34" charset="0"/>
                <a:cs typeface="Arial" pitchFamily="34" charset="0"/>
              </a:rPr>
              <a:t>- psychosomatic illness (mind/brain); </a:t>
            </a:r>
          </a:p>
          <a:p>
            <a:pPr marL="914400" lvl="2" indent="0">
              <a:buNone/>
            </a:pPr>
            <a:r>
              <a:rPr lang="en-GB" sz="1900" dirty="0" smtClean="0">
                <a:latin typeface="Arial" pitchFamily="34" charset="0"/>
                <a:ea typeface="Tahoma" pitchFamily="34" charset="0"/>
                <a:cs typeface="Arial" pitchFamily="34" charset="0"/>
              </a:rPr>
              <a:t>- drugs/alcohol – brain altering chemicals (brain/mind)</a:t>
            </a:r>
          </a:p>
          <a:p>
            <a:pPr marL="914400" lvl="2" indent="0">
              <a:buNone/>
            </a:pPr>
            <a:endParaRPr lang="en-GB" sz="1900" dirty="0">
              <a:latin typeface="Arial" pitchFamily="34" charset="0"/>
              <a:ea typeface="Tahoma" pitchFamily="34" charset="0"/>
              <a:cs typeface="Arial" pitchFamily="34" charset="0"/>
            </a:endParaRPr>
          </a:p>
          <a:p>
            <a:pPr marL="914400" lvl="2" indent="0">
              <a:buNone/>
            </a:pPr>
            <a:endParaRPr lang="en-GB" sz="19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solidFill>
                <a:srgbClr val="FFFF00"/>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98311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51520" y="548680"/>
            <a:ext cx="8496944" cy="6309320"/>
          </a:xfrm>
        </p:spPr>
        <p:txBody>
          <a:bodyPr>
            <a:normAutofit fontScale="77500" lnSpcReduction="20000"/>
          </a:bodyPr>
          <a:lstStyle/>
          <a:p>
            <a:pPr marL="0" indent="0" algn="ctr">
              <a:buNone/>
            </a:pPr>
            <a:r>
              <a:rPr lang="en-GB" sz="2600" b="1" dirty="0" smtClean="0">
                <a:latin typeface="Arial" pitchFamily="34" charset="0"/>
                <a:ea typeface="Tahoma" pitchFamily="34" charset="0"/>
                <a:cs typeface="Arial" pitchFamily="34" charset="0"/>
              </a:rPr>
              <a:t>Monism </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2300" b="1" dirty="0" smtClean="0">
                <a:latin typeface="Tahoma" pitchFamily="34" charset="0"/>
                <a:ea typeface="Tahoma" pitchFamily="34" charset="0"/>
                <a:cs typeface="Tahoma" pitchFamily="34" charset="0"/>
              </a:rPr>
              <a:t>Idealism </a:t>
            </a:r>
          </a:p>
          <a:p>
            <a:pPr marL="0" indent="0">
              <a:buNone/>
            </a:pPr>
            <a:endParaRPr lang="en-GB" sz="2300" dirty="0" smtClean="0">
              <a:latin typeface="Tahoma" pitchFamily="34" charset="0"/>
              <a:ea typeface="Tahoma" pitchFamily="34" charset="0"/>
              <a:cs typeface="Tahoma" pitchFamily="34" charset="0"/>
            </a:endParaRPr>
          </a:p>
          <a:p>
            <a:pPr marL="0" indent="0">
              <a:buNone/>
            </a:pPr>
            <a:r>
              <a:rPr lang="en-GB" sz="2300" dirty="0">
                <a:latin typeface="Tahoma" pitchFamily="34" charset="0"/>
                <a:ea typeface="Tahoma" pitchFamily="34" charset="0"/>
                <a:cs typeface="Tahoma" pitchFamily="34" charset="0"/>
              </a:rPr>
              <a:t>	</a:t>
            </a:r>
            <a:r>
              <a:rPr lang="en-GB" sz="2300" dirty="0" smtClean="0">
                <a:latin typeface="Tahoma" pitchFamily="34" charset="0"/>
                <a:ea typeface="Tahoma" pitchFamily="34" charset="0"/>
                <a:cs typeface="Tahoma" pitchFamily="34" charset="0"/>
              </a:rPr>
              <a:t>Only minds exist – physical objects exist as ideas in people’s minds</a:t>
            </a:r>
          </a:p>
          <a:p>
            <a:pPr marL="0" indent="0">
              <a:buNone/>
            </a:pPr>
            <a:endParaRPr lang="en-GB" sz="2300" dirty="0" smtClean="0">
              <a:latin typeface="Tahoma" pitchFamily="34" charset="0"/>
              <a:ea typeface="Tahoma" pitchFamily="34" charset="0"/>
              <a:cs typeface="Tahoma" pitchFamily="34" charset="0"/>
            </a:endParaRPr>
          </a:p>
          <a:p>
            <a:pPr marL="0" indent="0">
              <a:buNone/>
            </a:pPr>
            <a:r>
              <a:rPr lang="en-GB" sz="2300" dirty="0" smtClean="0">
                <a:latin typeface="Tahoma" pitchFamily="34" charset="0"/>
                <a:ea typeface="Tahoma" pitchFamily="34" charset="0"/>
                <a:cs typeface="Tahoma" pitchFamily="34" charset="0"/>
              </a:rPr>
              <a:t>	Not generally accepted in mainstream psychology</a:t>
            </a:r>
          </a:p>
          <a:p>
            <a:pPr marL="0" indent="0">
              <a:buNone/>
            </a:pPr>
            <a:r>
              <a:rPr lang="en-GB" sz="2300" dirty="0" smtClean="0">
                <a:latin typeface="Tahoma" pitchFamily="34" charset="0"/>
                <a:ea typeface="Tahoma" pitchFamily="34" charset="0"/>
                <a:cs typeface="Tahoma" pitchFamily="34" charset="0"/>
              </a:rPr>
              <a:t>			</a:t>
            </a:r>
          </a:p>
          <a:p>
            <a:pPr marL="0" indent="0">
              <a:buNone/>
            </a:pPr>
            <a:endParaRPr lang="en-GB" sz="2300" dirty="0" smtClean="0">
              <a:latin typeface="Tahoma" pitchFamily="34" charset="0"/>
              <a:ea typeface="Tahoma" pitchFamily="34" charset="0"/>
              <a:cs typeface="Tahoma" pitchFamily="34" charset="0"/>
            </a:endParaRPr>
          </a:p>
          <a:p>
            <a:pPr marL="0" indent="0">
              <a:buNone/>
            </a:pPr>
            <a:endParaRPr lang="en-GB" sz="2300" dirty="0">
              <a:latin typeface="Tahoma" pitchFamily="34" charset="0"/>
              <a:ea typeface="Tahoma" pitchFamily="34" charset="0"/>
              <a:cs typeface="Tahoma" pitchFamily="34" charset="0"/>
            </a:endParaRPr>
          </a:p>
          <a:p>
            <a:pPr marL="0" indent="0">
              <a:buNone/>
            </a:pPr>
            <a:r>
              <a:rPr lang="en-GB" sz="2300" b="1" dirty="0" smtClean="0">
                <a:latin typeface="Tahoma" pitchFamily="34" charset="0"/>
                <a:ea typeface="Tahoma" pitchFamily="34" charset="0"/>
                <a:cs typeface="Tahoma" pitchFamily="34" charset="0"/>
              </a:rPr>
              <a:t>Materialism</a:t>
            </a:r>
          </a:p>
          <a:p>
            <a:pPr marL="0" indent="0">
              <a:buNone/>
            </a:pPr>
            <a:endParaRPr lang="en-GB" sz="2300" dirty="0" smtClean="0">
              <a:latin typeface="Tahoma" pitchFamily="34" charset="0"/>
              <a:ea typeface="Tahoma" pitchFamily="34" charset="0"/>
              <a:cs typeface="Tahoma" pitchFamily="34" charset="0"/>
            </a:endParaRPr>
          </a:p>
          <a:p>
            <a:pPr marL="0" indent="0">
              <a:buNone/>
            </a:pPr>
            <a:r>
              <a:rPr lang="en-GB" sz="2300" dirty="0">
                <a:latin typeface="Tahoma" pitchFamily="34" charset="0"/>
                <a:ea typeface="Tahoma" pitchFamily="34" charset="0"/>
                <a:cs typeface="Tahoma" pitchFamily="34" charset="0"/>
              </a:rPr>
              <a:t>	</a:t>
            </a:r>
            <a:r>
              <a:rPr lang="en-GB" sz="2300" dirty="0" smtClean="0">
                <a:latin typeface="Tahoma" pitchFamily="34" charset="0"/>
                <a:ea typeface="Tahoma" pitchFamily="34" charset="0"/>
                <a:cs typeface="Tahoma" pitchFamily="34" charset="0"/>
              </a:rPr>
              <a:t>Only material/physical phenomena are real</a:t>
            </a:r>
          </a:p>
          <a:p>
            <a:pPr marL="0" indent="0">
              <a:buNone/>
            </a:pPr>
            <a:endParaRPr lang="en-GB" sz="2300" dirty="0">
              <a:latin typeface="Tahoma" pitchFamily="34" charset="0"/>
              <a:ea typeface="Tahoma" pitchFamily="34" charset="0"/>
              <a:cs typeface="Tahoma" pitchFamily="34" charset="0"/>
            </a:endParaRPr>
          </a:p>
          <a:p>
            <a:pPr marL="0" indent="0">
              <a:buNone/>
            </a:pPr>
            <a:r>
              <a:rPr lang="en-GB" sz="2300" dirty="0" smtClean="0">
                <a:latin typeface="Tahoma" pitchFamily="34" charset="0"/>
                <a:ea typeface="Tahoma" pitchFamily="34" charset="0"/>
                <a:cs typeface="Tahoma" pitchFamily="34" charset="0"/>
              </a:rPr>
              <a:t>	But – psychological disorders? </a:t>
            </a:r>
          </a:p>
          <a:p>
            <a:pPr marL="0" indent="0">
              <a:buNone/>
            </a:pPr>
            <a:endParaRPr lang="en-GB" sz="2300" dirty="0">
              <a:latin typeface="Tahoma" pitchFamily="34" charset="0"/>
              <a:ea typeface="Tahoma" pitchFamily="34" charset="0"/>
              <a:cs typeface="Tahoma" pitchFamily="34" charset="0"/>
            </a:endParaRPr>
          </a:p>
          <a:p>
            <a:pPr marL="0" indent="0">
              <a:buNone/>
            </a:pPr>
            <a:r>
              <a:rPr lang="en-GB" sz="2300" dirty="0" smtClean="0">
                <a:latin typeface="Tahoma" pitchFamily="34" charset="0"/>
                <a:ea typeface="Tahoma" pitchFamily="34" charset="0"/>
                <a:cs typeface="Tahoma" pitchFamily="34" charset="0"/>
              </a:rPr>
              <a:t> </a:t>
            </a:r>
            <a:endParaRPr lang="en-GB" sz="2300" dirty="0">
              <a:latin typeface="Tahoma" pitchFamily="34" charset="0"/>
              <a:ea typeface="Tahoma" pitchFamily="34" charset="0"/>
              <a:cs typeface="Tahoma" pitchFamily="34" charset="0"/>
            </a:endParaRPr>
          </a:p>
          <a:p>
            <a:pPr marL="0" indent="0">
              <a:buNone/>
            </a:pPr>
            <a:endParaRPr lang="en-GB" sz="1800" dirty="0"/>
          </a:p>
        </p:txBody>
      </p:sp>
    </p:spTree>
    <p:extLst>
      <p:ext uri="{BB962C8B-B14F-4D97-AF65-F5344CB8AC3E}">
        <p14:creationId xmlns:p14="http://schemas.microsoft.com/office/powerpoint/2010/main" val="2445109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00808"/>
            <a:ext cx="8579296" cy="4430117"/>
          </a:xfrm>
        </p:spPr>
        <p:txBody>
          <a:bodyPr/>
          <a:lstStyle/>
          <a:p>
            <a:pPr marL="0" indent="0">
              <a:buNone/>
            </a:pPr>
            <a:r>
              <a:rPr lang="en-GB" sz="1800" b="1" dirty="0">
                <a:latin typeface="Tahoma" pitchFamily="34" charset="0"/>
                <a:ea typeface="Tahoma" pitchFamily="34" charset="0"/>
                <a:cs typeface="Tahoma" pitchFamily="34" charset="0"/>
              </a:rPr>
              <a:t>Identity Theory (monism) </a:t>
            </a:r>
            <a:r>
              <a:rPr lang="en-GB" sz="1800" dirty="0">
                <a:latin typeface="Tahoma" pitchFamily="34" charset="0"/>
                <a:ea typeface="Tahoma" pitchFamily="34" charset="0"/>
                <a:cs typeface="Tahoma" pitchFamily="34" charset="0"/>
              </a:rPr>
              <a:t>– consciousness is a brain process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Consciousness’ and ‘brain process’ refer to the same thing </a:t>
            </a:r>
            <a:endParaRPr lang="en-GB" sz="1800" dirty="0" smtClean="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this form of identity is contingent ) - (true as a matter of fact)</a:t>
            </a:r>
          </a:p>
          <a:p>
            <a:pPr marL="0" indent="0">
              <a:buNone/>
            </a:pPr>
            <a:r>
              <a:rPr lang="en-GB" sz="1800" dirty="0" smtClean="0">
                <a:latin typeface="Tahoma" pitchFamily="34" charset="0"/>
                <a:ea typeface="Tahoma" pitchFamily="34" charset="0"/>
                <a:cs typeface="Tahoma" pitchFamily="34" charset="0"/>
              </a:rPr>
              <a:t>      but </a:t>
            </a:r>
            <a:r>
              <a:rPr lang="en-GB" sz="1800" dirty="0">
                <a:latin typeface="Tahoma" pitchFamily="34" charset="0"/>
                <a:ea typeface="Tahoma" pitchFamily="34" charset="0"/>
                <a:cs typeface="Tahoma" pitchFamily="34" charset="0"/>
              </a:rPr>
              <a:t>do not have the same </a:t>
            </a:r>
            <a:r>
              <a:rPr lang="en-GB" sz="1800" dirty="0" smtClean="0">
                <a:latin typeface="Tahoma" pitchFamily="34" charset="0"/>
                <a:ea typeface="Tahoma" pitchFamily="34" charset="0"/>
                <a:cs typeface="Tahoma" pitchFamily="34" charset="0"/>
              </a:rPr>
              <a:t>meaning (as do mother/female parent)</a:t>
            </a: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Contrast </a:t>
            </a:r>
            <a:r>
              <a:rPr lang="en-GB" sz="1800" dirty="0">
                <a:latin typeface="Tahoma" pitchFamily="34" charset="0"/>
                <a:ea typeface="Tahoma" pitchFamily="34" charset="0"/>
                <a:cs typeface="Tahoma" pitchFamily="34" charset="0"/>
              </a:rPr>
              <a:t>this approach to monism with </a:t>
            </a:r>
            <a:r>
              <a:rPr lang="en-GB" sz="1800" dirty="0" smtClean="0">
                <a:latin typeface="Tahoma" pitchFamily="34" charset="0"/>
                <a:ea typeface="Tahoma" pitchFamily="34" charset="0"/>
                <a:cs typeface="Tahoma" pitchFamily="34" charset="0"/>
              </a:rPr>
              <a:t>materialism:</a:t>
            </a:r>
          </a:p>
          <a:p>
            <a:pPr marL="0" indent="0">
              <a:buNone/>
            </a:pPr>
            <a:endParaRPr lang="en-GB" sz="1800" dirty="0">
              <a:latin typeface="Tahoma" pitchFamily="34" charset="0"/>
              <a:ea typeface="Tahoma" pitchFamily="34" charset="0"/>
              <a:cs typeface="Tahoma" pitchFamily="34" charset="0"/>
            </a:endParaRPr>
          </a:p>
          <a:p>
            <a:pPr marL="400050" lvl="1" indent="0">
              <a:buNone/>
            </a:pPr>
            <a:r>
              <a:rPr lang="en-GB" sz="1800" dirty="0" smtClean="0">
                <a:solidFill>
                  <a:schemeClr val="tx1"/>
                </a:solidFill>
                <a:latin typeface="Tahoma" pitchFamily="34" charset="0"/>
                <a:ea typeface="Tahoma" pitchFamily="34" charset="0"/>
                <a:cs typeface="Tahoma" pitchFamily="34" charset="0"/>
              </a:rPr>
              <a:t>If mental and brain processes are contingently identical (identity theory)</a:t>
            </a:r>
          </a:p>
          <a:p>
            <a:pPr marL="400050" lvl="1" indent="0">
              <a:buNone/>
            </a:pPr>
            <a:r>
              <a:rPr lang="en-GB" sz="1800" dirty="0" smtClean="0">
                <a:solidFill>
                  <a:schemeClr val="tx1"/>
                </a:solidFill>
                <a:latin typeface="Tahoma" pitchFamily="34" charset="0"/>
                <a:ea typeface="Tahoma" pitchFamily="34" charset="0"/>
                <a:cs typeface="Tahoma" pitchFamily="34" charset="0"/>
              </a:rPr>
              <a:t>then both mental and brain processes can influence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p>
        </p:txBody>
      </p:sp>
    </p:spTree>
    <p:extLst>
      <p:ext uri="{BB962C8B-B14F-4D97-AF65-F5344CB8AC3E}">
        <p14:creationId xmlns:p14="http://schemas.microsoft.com/office/powerpoint/2010/main" val="17579935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548680"/>
            <a:ext cx="8534400" cy="648072"/>
          </a:xfrm>
        </p:spPr>
        <p:txBody>
          <a:bodyPr>
            <a:noAutofit/>
          </a:bodyPr>
          <a:lstStyle/>
          <a:p>
            <a:r>
              <a:rPr lang="en-GB" sz="2000" b="1" dirty="0">
                <a:solidFill>
                  <a:schemeClr val="tx1"/>
                </a:solidFill>
                <a:effectLst/>
                <a:latin typeface="Arial" pitchFamily="34" charset="0"/>
                <a:cs typeface="Arial" pitchFamily="34" charset="0"/>
              </a:rPr>
              <a:t>Middle </a:t>
            </a:r>
            <a:r>
              <a:rPr lang="en-GB" sz="2000" b="1" dirty="0" smtClean="0">
                <a:solidFill>
                  <a:schemeClr val="tx1"/>
                </a:solidFill>
                <a:effectLst/>
                <a:latin typeface="Arial" pitchFamily="34" charset="0"/>
                <a:cs typeface="Arial" pitchFamily="34" charset="0"/>
              </a:rPr>
              <a:t>Ground in the Mind-Body Debate?</a:t>
            </a:r>
            <a:r>
              <a:rPr lang="en-GB" sz="2000" b="1" dirty="0">
                <a:solidFill>
                  <a:schemeClr val="tx1"/>
                </a:solidFill>
                <a:latin typeface="Arial" pitchFamily="34" charset="0"/>
                <a:cs typeface="Arial" pitchFamily="34" charset="0"/>
              </a:rPr>
              <a:t/>
            </a:r>
            <a:br>
              <a:rPr lang="en-GB" sz="2000" b="1" dirty="0">
                <a:solidFill>
                  <a:schemeClr val="tx1"/>
                </a:solidFill>
                <a:latin typeface="Arial" pitchFamily="34" charset="0"/>
                <a:cs typeface="Arial" pitchFamily="34" charset="0"/>
              </a:rPr>
            </a:br>
            <a:endParaRPr lang="en-GB" sz="2000" b="1" dirty="0">
              <a:solidFill>
                <a:schemeClr val="tx1"/>
              </a:solidFill>
              <a:latin typeface="Arial" pitchFamily="34" charset="0"/>
              <a:cs typeface="Arial" pitchFamily="34" charset="0"/>
            </a:endParaRPr>
          </a:p>
        </p:txBody>
      </p:sp>
      <p:sp>
        <p:nvSpPr>
          <p:cNvPr id="3" name="Content Placeholder 2"/>
          <p:cNvSpPr>
            <a:spLocks noGrp="1"/>
          </p:cNvSpPr>
          <p:nvPr>
            <p:ph sz="quarter" idx="1"/>
          </p:nvPr>
        </p:nvSpPr>
        <p:spPr>
          <a:xfrm>
            <a:off x="457200" y="1772816"/>
            <a:ext cx="8229600" cy="4358109"/>
          </a:xfrm>
        </p:spPr>
        <p:txBody>
          <a:bodyPr>
            <a:normAutofit/>
          </a:bodyPr>
          <a:lstStyle/>
          <a:p>
            <a:r>
              <a:rPr lang="en-GB" sz="1800" b="1" dirty="0" smtClean="0">
                <a:latin typeface="Arial" pitchFamily="34" charset="0"/>
                <a:cs typeface="Arial" pitchFamily="34" charset="0"/>
              </a:rPr>
              <a:t>Psychoneuroimmunology</a:t>
            </a:r>
            <a:r>
              <a:rPr lang="en-GB" sz="1800" dirty="0" smtClean="0">
                <a:latin typeface="Arial" pitchFamily="34" charset="0"/>
                <a:cs typeface="Arial" pitchFamily="34" charset="0"/>
              </a:rPr>
              <a:t> – effect of emotional states and nervous system activity on the immune system</a:t>
            </a:r>
          </a:p>
          <a:p>
            <a:endParaRPr lang="en-GB" sz="1800" dirty="0" smtClean="0">
              <a:latin typeface="Arial" pitchFamily="34" charset="0"/>
              <a:cs typeface="Arial" pitchFamily="34" charset="0"/>
            </a:endParaRPr>
          </a:p>
          <a:p>
            <a:endParaRPr lang="en-GB" sz="1800" dirty="0">
              <a:latin typeface="Arial" pitchFamily="34" charset="0"/>
              <a:cs typeface="Arial" pitchFamily="34" charset="0"/>
            </a:endParaRPr>
          </a:p>
          <a:p>
            <a:r>
              <a:rPr lang="en-GB" sz="1800" b="1" dirty="0" smtClean="0">
                <a:latin typeface="Arial" pitchFamily="34" charset="0"/>
                <a:cs typeface="Arial" pitchFamily="34" charset="0"/>
              </a:rPr>
              <a:t>Psychophysiology</a:t>
            </a:r>
            <a:r>
              <a:rPr lang="en-GB" sz="1800" dirty="0" smtClean="0">
                <a:latin typeface="Arial" pitchFamily="34" charset="0"/>
                <a:cs typeface="Arial" pitchFamily="34" charset="0"/>
              </a:rPr>
              <a:t> – effects of physiological processes on mental functioning.  </a:t>
            </a:r>
          </a:p>
          <a:p>
            <a:endParaRPr lang="en-GB" sz="1800" dirty="0" smtClean="0">
              <a:latin typeface="Arial" pitchFamily="34" charset="0"/>
              <a:cs typeface="Arial" pitchFamily="34" charset="0"/>
            </a:endParaRPr>
          </a:p>
          <a:p>
            <a:endParaRPr lang="en-GB" sz="1800" dirty="0" smtClean="0">
              <a:latin typeface="Arial" pitchFamily="34" charset="0"/>
              <a:cs typeface="Arial" pitchFamily="34" charset="0"/>
            </a:endParaRPr>
          </a:p>
          <a:p>
            <a:r>
              <a:rPr lang="en-GB" sz="1800" dirty="0">
                <a:latin typeface="Arial" pitchFamily="34" charset="0"/>
                <a:cs typeface="Arial" pitchFamily="34" charset="0"/>
              </a:rPr>
              <a:t>Conceptual interface between mind and body </a:t>
            </a:r>
          </a:p>
          <a:p>
            <a:endParaRPr lang="en-GB" sz="1800" dirty="0" smtClean="0">
              <a:latin typeface="Arial" pitchFamily="34" charset="0"/>
              <a:cs typeface="Arial" pitchFamily="34" charset="0"/>
            </a:endParaRPr>
          </a:p>
          <a:p>
            <a:endParaRPr lang="en-GB" sz="1800" dirty="0">
              <a:latin typeface="Arial" pitchFamily="34" charset="0"/>
              <a:cs typeface="Arial" pitchFamily="34" charset="0"/>
            </a:endParaRPr>
          </a:p>
          <a:p>
            <a:r>
              <a:rPr lang="en-GB" sz="1800" dirty="0" smtClean="0">
                <a:latin typeface="Arial" pitchFamily="34" charset="0"/>
                <a:cs typeface="Arial" pitchFamily="34" charset="0"/>
              </a:rPr>
              <a:t>Role of emotions e.g. health and wellbeing</a:t>
            </a:r>
            <a:endParaRPr lang="en-GB" sz="1800" dirty="0">
              <a:latin typeface="Arial" pitchFamily="34" charset="0"/>
              <a:cs typeface="Arial" pitchFamily="34"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573016"/>
            <a:ext cx="2712577" cy="2712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61254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23528" y="404664"/>
            <a:ext cx="8534400" cy="758952"/>
          </a:xfrm>
        </p:spPr>
        <p:txBody>
          <a:bodyPr/>
          <a:lstStyle/>
          <a:p>
            <a:r>
              <a:rPr lang="en-GB" sz="2000" b="1" dirty="0">
                <a:solidFill>
                  <a:schemeClr val="tx1"/>
                </a:solidFill>
                <a:effectLst/>
                <a:latin typeface="Arial" pitchFamily="34" charset="0"/>
                <a:ea typeface="Tahoma" pitchFamily="34" charset="0"/>
                <a:cs typeface="Arial" pitchFamily="34" charset="0"/>
              </a:rPr>
              <a:t>Determinism – Free-will  </a:t>
            </a:r>
            <a:r>
              <a:rPr lang="en-GB" sz="2000" dirty="0">
                <a:latin typeface="Tahoma" pitchFamily="34" charset="0"/>
                <a:ea typeface="Tahoma" pitchFamily="34" charset="0"/>
                <a:cs typeface="Tahoma" pitchFamily="34" charset="0"/>
              </a:rPr>
              <a:t/>
            </a:r>
            <a:br>
              <a:rPr lang="en-GB" sz="2000" dirty="0">
                <a:latin typeface="Tahoma" pitchFamily="34" charset="0"/>
                <a:ea typeface="Tahoma" pitchFamily="34" charset="0"/>
                <a:cs typeface="Tahoma" pitchFamily="34" charset="0"/>
              </a:rPr>
            </a:br>
            <a:endParaRPr lang="en-GB" sz="2000" dirty="0">
              <a:latin typeface="Tahoma" pitchFamily="34" charset="0"/>
              <a:ea typeface="Tahoma" pitchFamily="34" charset="0"/>
              <a:cs typeface="Tahoma" pitchFamily="34" charset="0"/>
            </a:endParaRPr>
          </a:p>
        </p:txBody>
      </p:sp>
      <p:sp>
        <p:nvSpPr>
          <p:cNvPr id="21507" name="Rectangle 3"/>
          <p:cNvSpPr>
            <a:spLocks noGrp="1" noChangeArrowheads="1"/>
          </p:cNvSpPr>
          <p:nvPr>
            <p:ph sz="quarter" idx="1"/>
          </p:nvPr>
        </p:nvSpPr>
        <p:spPr>
          <a:xfrm>
            <a:off x="457200" y="1412776"/>
            <a:ext cx="8229600" cy="4718149"/>
          </a:xfrm>
        </p:spPr>
        <p:txBody>
          <a:bodyPr>
            <a:normAutofit fontScale="92500" lnSpcReduction="10000"/>
          </a:bodyPr>
          <a:lstStyle/>
          <a:p>
            <a:pPr marL="0" indent="0">
              <a:buNone/>
            </a:pPr>
            <a:r>
              <a:rPr lang="en-GB" sz="1800" b="1" dirty="0" smtClean="0">
                <a:latin typeface="Arial" pitchFamily="34" charset="0"/>
                <a:cs typeface="Arial" pitchFamily="34" charset="0"/>
              </a:rPr>
              <a:t>Free-will</a:t>
            </a:r>
          </a:p>
          <a:p>
            <a:endParaRPr lang="en-GB" sz="1800" dirty="0" smtClean="0">
              <a:latin typeface="Arial" pitchFamily="34" charset="0"/>
              <a:cs typeface="Arial" pitchFamily="34" charset="0"/>
            </a:endParaRPr>
          </a:p>
          <a:p>
            <a:r>
              <a:rPr lang="en-GB" sz="1800" dirty="0" smtClean="0">
                <a:latin typeface="Arial" pitchFamily="34" charset="0"/>
                <a:cs typeface="Arial" pitchFamily="34" charset="0"/>
              </a:rPr>
              <a:t>Do we have free-will to select life paths?</a:t>
            </a:r>
          </a:p>
          <a:p>
            <a:endParaRPr lang="en-GB" sz="1800" dirty="0">
              <a:latin typeface="Arial" pitchFamily="34" charset="0"/>
              <a:cs typeface="Arial" pitchFamily="34" charset="0"/>
            </a:endParaRPr>
          </a:p>
          <a:p>
            <a:r>
              <a:rPr lang="en-GB" sz="1800" dirty="0" smtClean="0">
                <a:latin typeface="Arial" pitchFamily="34" charset="0"/>
                <a:cs typeface="Arial" pitchFamily="34" charset="0"/>
              </a:rPr>
              <a:t>Can we be what we want to be, make decisions and choices </a:t>
            </a:r>
          </a:p>
          <a:p>
            <a:endParaRPr lang="en-GB" sz="1800" dirty="0">
              <a:latin typeface="Arial" pitchFamily="34" charset="0"/>
              <a:cs typeface="Arial" pitchFamily="34" charset="0"/>
            </a:endParaRPr>
          </a:p>
          <a:p>
            <a:r>
              <a:rPr lang="en-GB" sz="1800" dirty="0" smtClean="0">
                <a:latin typeface="Arial" pitchFamily="34" charset="0"/>
                <a:cs typeface="Arial" pitchFamily="34" charset="0"/>
              </a:rPr>
              <a:t>Can we determine our own lives </a:t>
            </a:r>
            <a:endParaRPr lang="en-GB" sz="1800" dirty="0">
              <a:latin typeface="Arial" pitchFamily="34" charset="0"/>
              <a:cs typeface="Arial" pitchFamily="34" charset="0"/>
            </a:endParaRPr>
          </a:p>
          <a:p>
            <a:endParaRPr lang="en-GB" sz="1800" dirty="0" smtClean="0">
              <a:latin typeface="Arial" pitchFamily="34" charset="0"/>
              <a:cs typeface="Arial" pitchFamily="34" charset="0"/>
            </a:endParaRPr>
          </a:p>
          <a:p>
            <a:r>
              <a:rPr lang="en-GB" sz="1800" dirty="0" smtClean="0">
                <a:latin typeface="Arial" pitchFamily="34" charset="0"/>
                <a:cs typeface="Arial" pitchFamily="34" charset="0"/>
              </a:rPr>
              <a:t>Parameters – such as?</a:t>
            </a:r>
          </a:p>
          <a:p>
            <a:endParaRPr lang="en-GB" sz="1800" dirty="0">
              <a:latin typeface="Arial" pitchFamily="34" charset="0"/>
              <a:cs typeface="Arial" pitchFamily="34" charset="0"/>
            </a:endParaRPr>
          </a:p>
          <a:p>
            <a:pPr marL="0" indent="0">
              <a:buNone/>
            </a:pPr>
            <a:r>
              <a:rPr lang="en-GB" sz="1800" dirty="0" smtClean="0">
                <a:latin typeface="Arial" pitchFamily="34" charset="0"/>
                <a:cs typeface="Arial" pitchFamily="34" charset="0"/>
              </a:rPr>
              <a:t>	Social, environmental, political, religious, physical…</a:t>
            </a:r>
          </a:p>
          <a:p>
            <a:endParaRPr lang="en-GB" sz="1800" dirty="0">
              <a:latin typeface="Arial" pitchFamily="34" charset="0"/>
              <a:cs typeface="Arial" pitchFamily="34" charset="0"/>
            </a:endParaRPr>
          </a:p>
          <a:p>
            <a:r>
              <a:rPr lang="en-GB" sz="1800" dirty="0" smtClean="0">
                <a:latin typeface="Arial" pitchFamily="34" charset="0"/>
                <a:cs typeface="Arial" pitchFamily="34" charset="0"/>
              </a:rPr>
              <a:t>Responsibility and </a:t>
            </a:r>
            <a:r>
              <a:rPr lang="en-GB" sz="1800" dirty="0">
                <a:latin typeface="Arial" pitchFamily="34" charset="0"/>
                <a:cs typeface="Arial" pitchFamily="34" charset="0"/>
              </a:rPr>
              <a:t>b</a:t>
            </a:r>
            <a:r>
              <a:rPr lang="en-GB" sz="1800" dirty="0" smtClean="0">
                <a:latin typeface="Arial" pitchFamily="34" charset="0"/>
                <a:cs typeface="Arial" pitchFamily="34" charset="0"/>
              </a:rPr>
              <a:t>lame – </a:t>
            </a:r>
            <a:r>
              <a:rPr lang="en-GB" sz="1800" dirty="0">
                <a:latin typeface="Arial" pitchFamily="34" charset="0"/>
                <a:cs typeface="Arial" pitchFamily="34" charset="0"/>
              </a:rPr>
              <a:t>are people responsible </a:t>
            </a:r>
            <a:r>
              <a:rPr lang="en-GB" sz="1800" dirty="0" smtClean="0">
                <a:latin typeface="Arial" pitchFamily="34" charset="0"/>
                <a:cs typeface="Arial" pitchFamily="34" charset="0"/>
              </a:rPr>
              <a:t>for the decisions they make and the actions they take?</a:t>
            </a:r>
          </a:p>
          <a:p>
            <a:pPr marL="457200" lvl="1" indent="0">
              <a:buNone/>
            </a:pPr>
            <a:endParaRPr lang="en-GB" sz="1800" dirty="0">
              <a:solidFill>
                <a:schemeClr val="tx1"/>
              </a:solidFill>
              <a:latin typeface="Arial" pitchFamily="34" charset="0"/>
              <a:cs typeface="Arial" pitchFamily="34" charset="0"/>
            </a:endParaRPr>
          </a:p>
          <a:p>
            <a:pPr marL="457200" lvl="1" indent="0">
              <a:buNone/>
            </a:pPr>
            <a:r>
              <a:rPr lang="en-GB" sz="1800" dirty="0" smtClean="0">
                <a:solidFill>
                  <a:schemeClr val="tx1"/>
                </a:solidFill>
                <a:latin typeface="Arial" pitchFamily="34" charset="0"/>
                <a:cs typeface="Arial" pitchFamily="34" charset="0"/>
              </a:rPr>
              <a:t>Legal systems are based on this view</a:t>
            </a:r>
            <a:endParaRPr lang="en-GB" sz="180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1768322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8" end="8"/>
                                            </p:txEl>
                                          </p:spTgt>
                                        </p:tgtEl>
                                        <p:attrNameLst>
                                          <p:attrName>style.visibility</p:attrName>
                                        </p:attrNameLst>
                                      </p:cBhvr>
                                      <p:to>
                                        <p:strVal val="visible"/>
                                      </p:to>
                                    </p:set>
                                    <p:animEffect transition="in" filter="fade">
                                      <p:cBhvr>
                                        <p:cTn id="7" dur="500"/>
                                        <p:tgtEl>
                                          <p:spTgt spid="21507">
                                            <p:txEl>
                                              <p:pRg st="8" end="8"/>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507">
                                            <p:txEl>
                                              <p:pRg st="10" end="10"/>
                                            </p:txEl>
                                          </p:spTgt>
                                        </p:tgtEl>
                                        <p:attrNameLst>
                                          <p:attrName>style.visibility</p:attrName>
                                        </p:attrNameLst>
                                      </p:cBhvr>
                                      <p:to>
                                        <p:strVal val="visible"/>
                                      </p:to>
                                    </p:set>
                                    <p:animEffect transition="in" filter="fade">
                                      <p:cBhvr>
                                        <p:cTn id="12" dur="500"/>
                                        <p:tgtEl>
                                          <p:spTgt spid="21507">
                                            <p:txEl>
                                              <p:pRg st="10" end="1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507">
                                            <p:txEl>
                                              <p:pRg st="12" end="12"/>
                                            </p:txEl>
                                          </p:spTgt>
                                        </p:tgtEl>
                                        <p:attrNameLst>
                                          <p:attrName>style.visibility</p:attrName>
                                        </p:attrNameLst>
                                      </p:cBhvr>
                                      <p:to>
                                        <p:strVal val="visible"/>
                                      </p:to>
                                    </p:set>
                                    <p:animEffect transition="in" filter="fade">
                                      <p:cBhvr>
                                        <p:cTn id="17" dur="500"/>
                                        <p:tgtEl>
                                          <p:spTgt spid="21507">
                                            <p:txEl>
                                              <p:pRg st="12" end="1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507">
                                            <p:txEl>
                                              <p:pRg st="14" end="14"/>
                                            </p:txEl>
                                          </p:spTgt>
                                        </p:tgtEl>
                                        <p:attrNameLst>
                                          <p:attrName>style.visibility</p:attrName>
                                        </p:attrNameLst>
                                      </p:cBhvr>
                                      <p:to>
                                        <p:strVal val="visible"/>
                                      </p:to>
                                    </p:set>
                                    <p:animEffect transition="in" filter="fade">
                                      <p:cBhvr>
                                        <p:cTn id="22" dur="500"/>
                                        <p:tgtEl>
                                          <p:spTgt spid="21507">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23528" y="476672"/>
            <a:ext cx="8712968" cy="6381328"/>
          </a:xfrm>
        </p:spPr>
        <p:txBody>
          <a:bodyPr>
            <a:normAutofit fontScale="62500" lnSpcReduction="20000"/>
          </a:bodyPr>
          <a:lstStyle/>
          <a:p>
            <a:pPr marL="0" indent="0">
              <a:buNone/>
            </a:pPr>
            <a:r>
              <a:rPr lang="en-GB" sz="2900" b="1" dirty="0" smtClean="0">
                <a:latin typeface="Arial" pitchFamily="34" charset="0"/>
                <a:ea typeface="Tahoma" pitchFamily="34" charset="0"/>
                <a:cs typeface="Arial" pitchFamily="34" charset="0"/>
              </a:rPr>
              <a:t>Positivist view</a:t>
            </a:r>
          </a:p>
          <a:p>
            <a:pPr marL="0" indent="0">
              <a:buNone/>
            </a:pPr>
            <a:endParaRPr lang="en-GB" sz="1800" dirty="0" smtClean="0">
              <a:solidFill>
                <a:srgbClr val="FFC000"/>
              </a:solidFill>
              <a:ea typeface="Tahoma" pitchFamily="34" charset="0"/>
              <a:cs typeface="Tahoma" pitchFamily="34" charset="0"/>
            </a:endParaRPr>
          </a:p>
          <a:p>
            <a:pPr marL="0" indent="0">
              <a:buNone/>
            </a:pPr>
            <a:endParaRPr lang="en-GB" sz="1800" dirty="0" smtClean="0">
              <a:solidFill>
                <a:srgbClr val="FFC000"/>
              </a:solidFill>
              <a:ea typeface="Tahoma" pitchFamily="34" charset="0"/>
              <a:cs typeface="Tahoma" pitchFamily="34" charset="0"/>
            </a:endParaRPr>
          </a:p>
          <a:p>
            <a:pPr marL="0" indent="0">
              <a:buNone/>
            </a:pPr>
            <a:endParaRPr lang="en-GB" sz="1800" dirty="0">
              <a:solidFill>
                <a:srgbClr val="FFC000"/>
              </a:solidFill>
              <a:ea typeface="Tahoma" pitchFamily="34" charset="0"/>
              <a:cs typeface="Tahoma" pitchFamily="34" charset="0"/>
            </a:endParaRPr>
          </a:p>
          <a:p>
            <a:pPr marL="0" indent="0">
              <a:buNone/>
            </a:pPr>
            <a:endParaRPr lang="en-GB" sz="1800" dirty="0">
              <a:solidFill>
                <a:srgbClr val="FFC000"/>
              </a:solidFill>
              <a:ea typeface="Tahoma" pitchFamily="34" charset="0"/>
              <a:cs typeface="Tahoma" pitchFamily="34" charset="0"/>
            </a:endParaRPr>
          </a:p>
          <a:p>
            <a:pPr marL="0" indent="0">
              <a:buNone/>
            </a:pPr>
            <a:endParaRPr lang="en-GB" sz="1800" dirty="0" smtClean="0">
              <a:solidFill>
                <a:srgbClr val="FFC000"/>
              </a:solidFill>
              <a:ea typeface="Tahoma" pitchFamily="34" charset="0"/>
              <a:cs typeface="Tahoma" pitchFamily="34" charset="0"/>
            </a:endParaRPr>
          </a:p>
          <a:p>
            <a:r>
              <a:rPr lang="en-GB" sz="2900" dirty="0" smtClean="0">
                <a:latin typeface="Arial" pitchFamily="34" charset="0"/>
                <a:ea typeface="Tahoma" pitchFamily="34" charset="0"/>
                <a:cs typeface="Arial" pitchFamily="34" charset="0"/>
              </a:rPr>
              <a:t>Behaviour is determined by external events - people respond to environmental stimuli</a:t>
            </a:r>
          </a:p>
          <a:p>
            <a:endParaRPr lang="en-GB" sz="2900" dirty="0" smtClean="0">
              <a:latin typeface="Arial" pitchFamily="34" charset="0"/>
              <a:ea typeface="Tahoma" pitchFamily="34" charset="0"/>
              <a:cs typeface="Arial" pitchFamily="34" charset="0"/>
            </a:endParaRPr>
          </a:p>
          <a:p>
            <a:endParaRPr lang="en-GB" sz="2900" dirty="0">
              <a:latin typeface="Arial" pitchFamily="34" charset="0"/>
              <a:ea typeface="Tahoma" pitchFamily="34" charset="0"/>
              <a:cs typeface="Arial" pitchFamily="34" charset="0"/>
            </a:endParaRPr>
          </a:p>
          <a:p>
            <a:r>
              <a:rPr lang="en-GB" sz="2900" dirty="0" smtClean="0">
                <a:latin typeface="Arial" pitchFamily="34" charset="0"/>
                <a:ea typeface="Tahoma" pitchFamily="34" charset="0"/>
                <a:cs typeface="Arial" pitchFamily="34" charset="0"/>
              </a:rPr>
              <a:t>Implies:</a:t>
            </a:r>
          </a:p>
          <a:p>
            <a:pPr marL="0" indent="0">
              <a:buNone/>
            </a:pPr>
            <a:endParaRPr lang="en-GB" sz="2900" dirty="0" smtClean="0">
              <a:latin typeface="Arial" pitchFamily="34" charset="0"/>
              <a:ea typeface="Tahoma" pitchFamily="34" charset="0"/>
              <a:cs typeface="Arial" pitchFamily="34" charset="0"/>
            </a:endParaRP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a:t>
            </a:r>
            <a:r>
              <a:rPr lang="en-GB" sz="2900" dirty="0">
                <a:latin typeface="Arial" pitchFamily="34" charset="0"/>
                <a:ea typeface="Tahoma" pitchFamily="34" charset="0"/>
                <a:cs typeface="Arial" pitchFamily="34" charset="0"/>
              </a:rPr>
              <a:t>O</a:t>
            </a:r>
            <a:r>
              <a:rPr lang="en-GB" sz="2900" dirty="0" smtClean="0">
                <a:latin typeface="Arial" pitchFamily="34" charset="0"/>
                <a:ea typeface="Tahoma" pitchFamily="34" charset="0"/>
                <a:cs typeface="Arial" pitchFamily="34" charset="0"/>
              </a:rPr>
              <a:t>rder (stimulus-response)</a:t>
            </a: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a:t>
            </a:r>
            <a:r>
              <a:rPr lang="en-GB" sz="2900" dirty="0">
                <a:latin typeface="Arial" pitchFamily="34" charset="0"/>
                <a:ea typeface="Tahoma" pitchFamily="34" charset="0"/>
                <a:cs typeface="Arial" pitchFamily="34" charset="0"/>
              </a:rPr>
              <a:t>P</a:t>
            </a:r>
            <a:r>
              <a:rPr lang="en-GB" sz="2900" dirty="0" smtClean="0">
                <a:latin typeface="Arial" pitchFamily="34" charset="0"/>
                <a:ea typeface="Tahoma" pitchFamily="34" charset="0"/>
                <a:cs typeface="Arial" pitchFamily="34" charset="0"/>
              </a:rPr>
              <a:t>redictability (responses elicited by stimuli)</a:t>
            </a: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a:t>
            </a:r>
            <a:r>
              <a:rPr lang="en-GB" sz="2900" dirty="0">
                <a:latin typeface="Arial" pitchFamily="34" charset="0"/>
                <a:ea typeface="Tahoma" pitchFamily="34" charset="0"/>
                <a:cs typeface="Arial" pitchFamily="34" charset="0"/>
              </a:rPr>
              <a:t>E</a:t>
            </a:r>
            <a:r>
              <a:rPr lang="en-GB" sz="2900" dirty="0" smtClean="0">
                <a:latin typeface="Arial" pitchFamily="34" charset="0"/>
                <a:ea typeface="Tahoma" pitchFamily="34" charset="0"/>
                <a:cs typeface="Arial" pitchFamily="34" charset="0"/>
              </a:rPr>
              <a:t>very human action must have a cause</a:t>
            </a:r>
          </a:p>
          <a:p>
            <a:pPr marL="0" indent="0">
              <a:buNone/>
            </a:pPr>
            <a:endParaRPr lang="en-GB" sz="2900" dirty="0" smtClean="0">
              <a:latin typeface="Arial" pitchFamily="34" charset="0"/>
              <a:ea typeface="Tahoma" pitchFamily="34" charset="0"/>
              <a:cs typeface="Arial" pitchFamily="34" charset="0"/>
            </a:endParaRPr>
          </a:p>
          <a:p>
            <a:pPr marL="0" indent="0">
              <a:buNone/>
            </a:pPr>
            <a:endParaRPr lang="en-GB" sz="2900" dirty="0">
              <a:latin typeface="Arial" pitchFamily="34" charset="0"/>
              <a:ea typeface="Tahoma" pitchFamily="34" charset="0"/>
              <a:cs typeface="Arial" pitchFamily="34" charset="0"/>
            </a:endParaRPr>
          </a:p>
          <a:p>
            <a:r>
              <a:rPr lang="en-GB" sz="2900" dirty="0" smtClean="0">
                <a:latin typeface="Arial" pitchFamily="34" charset="0"/>
                <a:ea typeface="Tahoma" pitchFamily="34" charset="0"/>
                <a:cs typeface="Arial" pitchFamily="34" charset="0"/>
              </a:rPr>
              <a:t>Behaviourism – Skinner (1971) </a:t>
            </a:r>
          </a:p>
          <a:p>
            <a:endParaRPr lang="en-GB" sz="2900" dirty="0">
              <a:latin typeface="Arial" pitchFamily="34" charset="0"/>
              <a:ea typeface="Tahoma" pitchFamily="34" charset="0"/>
              <a:cs typeface="Arial" pitchFamily="34" charset="0"/>
            </a:endParaRP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a:t>
            </a:r>
            <a:r>
              <a:rPr lang="en-GB" sz="2900" dirty="0">
                <a:latin typeface="Arial" pitchFamily="34" charset="0"/>
                <a:ea typeface="Tahoma" pitchFamily="34" charset="0"/>
                <a:cs typeface="Arial" pitchFamily="34" charset="0"/>
              </a:rPr>
              <a:t>B</a:t>
            </a:r>
            <a:r>
              <a:rPr lang="en-GB" sz="2900" dirty="0" smtClean="0">
                <a:latin typeface="Arial" pitchFamily="34" charset="0"/>
                <a:ea typeface="Tahoma" pitchFamily="34" charset="0"/>
                <a:cs typeface="Arial" pitchFamily="34" charset="0"/>
              </a:rPr>
              <a:t>ehavioural freedom is an illusion </a:t>
            </a:r>
            <a:endParaRPr lang="en-GB" sz="2900" dirty="0">
              <a:latin typeface="Arial" pitchFamily="34" charset="0"/>
              <a:ea typeface="Tahoma" pitchFamily="34" charset="0"/>
              <a:cs typeface="Arial" pitchFamily="34" charset="0"/>
            </a:endParaRP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Behaviour is a product of </a:t>
            </a:r>
            <a:r>
              <a:rPr lang="en-GB" sz="2900" dirty="0">
                <a:latin typeface="Arial" pitchFamily="34" charset="0"/>
                <a:ea typeface="Tahoma" pitchFamily="34" charset="0"/>
                <a:cs typeface="Arial" pitchFamily="34" charset="0"/>
              </a:rPr>
              <a:t>reinforcers (contingencies of reinforcement)</a:t>
            </a: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Illusion of free-will: absence of negative reinforcers </a:t>
            </a:r>
            <a:r>
              <a:rPr lang="en-GB" sz="2900" dirty="0">
                <a:latin typeface="Arial" pitchFamily="34" charset="0"/>
                <a:ea typeface="Tahoma" pitchFamily="34" charset="0"/>
                <a:cs typeface="Arial" pitchFamily="34" charset="0"/>
              </a:rPr>
              <a:t>and threat</a:t>
            </a:r>
            <a:endParaRPr lang="en-GB" sz="2900" dirty="0" smtClean="0">
              <a:latin typeface="Arial" pitchFamily="34" charset="0"/>
              <a:ea typeface="Tahoma" pitchFamily="34" charset="0"/>
              <a:cs typeface="Arial" pitchFamily="34" charset="0"/>
            </a:endParaRPr>
          </a:p>
          <a:p>
            <a:pPr marL="0" indent="0">
              <a:buNone/>
            </a:pPr>
            <a:r>
              <a:rPr lang="en-GB" sz="2900" dirty="0">
                <a:latin typeface="Arial" pitchFamily="34" charset="0"/>
                <a:ea typeface="Tahoma" pitchFamily="34" charset="0"/>
                <a:cs typeface="Arial" pitchFamily="34" charset="0"/>
              </a:rPr>
              <a:t> </a:t>
            </a:r>
            <a:r>
              <a:rPr lang="en-GB" sz="2900" dirty="0" smtClean="0">
                <a:latin typeface="Arial" pitchFamily="34" charset="0"/>
                <a:ea typeface="Tahoma" pitchFamily="34" charset="0"/>
                <a:cs typeface="Arial" pitchFamily="34" charset="0"/>
              </a:rPr>
              <a:t>   - </a:t>
            </a:r>
            <a:r>
              <a:rPr lang="en-GB" sz="2900" dirty="0">
                <a:latin typeface="Arial" pitchFamily="34" charset="0"/>
                <a:ea typeface="Tahoma" pitchFamily="34" charset="0"/>
                <a:cs typeface="Arial" pitchFamily="34" charset="0"/>
              </a:rPr>
              <a:t>P</a:t>
            </a:r>
            <a:r>
              <a:rPr lang="en-GB" sz="2900" dirty="0" smtClean="0">
                <a:latin typeface="Arial" pitchFamily="34" charset="0"/>
                <a:ea typeface="Tahoma" pitchFamily="34" charset="0"/>
                <a:cs typeface="Arial" pitchFamily="34" charset="0"/>
              </a:rPr>
              <a:t>erception of free-will in others?  Reinforcement histories?</a:t>
            </a:r>
            <a:endParaRPr lang="en-GB" sz="2900" dirty="0">
              <a:latin typeface="Arial" pitchFamily="34" charset="0"/>
              <a:ea typeface="Tahoma" pitchFamily="34" charset="0"/>
              <a:cs typeface="Arial" pitchFamily="34" charset="0"/>
            </a:endParaRPr>
          </a:p>
          <a:p>
            <a:pPr marL="0" indent="0">
              <a:buNone/>
            </a:pPr>
            <a:endParaRPr lang="en-GB" sz="2300" dirty="0" smtClean="0">
              <a:latin typeface="Arial" pitchFamily="34" charset="0"/>
              <a:ea typeface="Tahoma" pitchFamily="34" charset="0"/>
              <a:cs typeface="Arial" pitchFamily="34" charset="0"/>
            </a:endParaRPr>
          </a:p>
          <a:p>
            <a:pPr marL="0" indent="0">
              <a:buNone/>
            </a:pPr>
            <a:r>
              <a:rPr lang="en-GB" sz="2100" dirty="0">
                <a:latin typeface="Arial" pitchFamily="34" charset="0"/>
                <a:ea typeface="Tahoma" pitchFamily="34" charset="0"/>
                <a:cs typeface="Arial" pitchFamily="34" charset="0"/>
              </a:rPr>
              <a:t>	</a:t>
            </a:r>
            <a:r>
              <a:rPr lang="en-GB" sz="2100" dirty="0" smtClean="0">
                <a:latin typeface="Arial" pitchFamily="34" charset="0"/>
                <a:ea typeface="Tahoma" pitchFamily="34" charset="0"/>
                <a:cs typeface="Arial" pitchFamily="34" charset="0"/>
              </a:rPr>
              <a:t>					</a:t>
            </a: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10498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6" end="16"/>
                                            </p:txEl>
                                          </p:spTgt>
                                        </p:tgtEl>
                                        <p:attrNameLst>
                                          <p:attrName>style.visibility</p:attrName>
                                        </p:attrNameLst>
                                      </p:cBhvr>
                                      <p:to>
                                        <p:strVal val="visible"/>
                                      </p:to>
                                    </p:set>
                                    <p:animEffect transition="in" filter="fade">
                                      <p:cBhvr>
                                        <p:cTn id="7" dur="500"/>
                                        <p:tgtEl>
                                          <p:spTgt spid="3">
                                            <p:txEl>
                                              <p:pRg st="16" end="1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8" end="18"/>
                                            </p:txEl>
                                          </p:spTgt>
                                        </p:tgtEl>
                                        <p:attrNameLst>
                                          <p:attrName>style.visibility</p:attrName>
                                        </p:attrNameLst>
                                      </p:cBhvr>
                                      <p:to>
                                        <p:strVal val="visible"/>
                                      </p:to>
                                    </p:set>
                                    <p:animEffect transition="in" filter="fade">
                                      <p:cBhvr>
                                        <p:cTn id="10" dur="500"/>
                                        <p:tgtEl>
                                          <p:spTgt spid="3">
                                            <p:txEl>
                                              <p:pRg st="18" end="18"/>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9" end="19"/>
                                            </p:txEl>
                                          </p:spTgt>
                                        </p:tgtEl>
                                        <p:attrNameLst>
                                          <p:attrName>style.visibility</p:attrName>
                                        </p:attrNameLst>
                                      </p:cBhvr>
                                      <p:to>
                                        <p:strVal val="visible"/>
                                      </p:to>
                                    </p:set>
                                    <p:animEffect transition="in" filter="fade">
                                      <p:cBhvr>
                                        <p:cTn id="13" dur="500"/>
                                        <p:tgtEl>
                                          <p:spTgt spid="3">
                                            <p:txEl>
                                              <p:pRg st="19" end="19"/>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20" end="20"/>
                                            </p:txEl>
                                          </p:spTgt>
                                        </p:tgtEl>
                                        <p:attrNameLst>
                                          <p:attrName>style.visibility</p:attrName>
                                        </p:attrNameLst>
                                      </p:cBhvr>
                                      <p:to>
                                        <p:strVal val="visible"/>
                                      </p:to>
                                    </p:set>
                                    <p:animEffect transition="in" filter="fade">
                                      <p:cBhvr>
                                        <p:cTn id="16" dur="500"/>
                                        <p:tgtEl>
                                          <p:spTgt spid="3">
                                            <p:txEl>
                                              <p:pRg st="20" end="20"/>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1" end="21"/>
                                            </p:txEl>
                                          </p:spTgt>
                                        </p:tgtEl>
                                        <p:attrNameLst>
                                          <p:attrName>style.visibility</p:attrName>
                                        </p:attrNameLst>
                                      </p:cBhvr>
                                      <p:to>
                                        <p:strVal val="visible"/>
                                      </p:to>
                                    </p:set>
                                    <p:animEffect transition="in" filter="fade">
                                      <p:cBhvr>
                                        <p:cTn id="19" dur="500"/>
                                        <p:tgtEl>
                                          <p:spTgt spid="3">
                                            <p:txEl>
                                              <p:pRg st="21" end="2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23" end="23"/>
                                            </p:txEl>
                                          </p:spTgt>
                                        </p:tgtEl>
                                        <p:attrNameLst>
                                          <p:attrName>style.visibility</p:attrName>
                                        </p:attrNameLst>
                                      </p:cBhvr>
                                      <p:to>
                                        <p:strVal val="visible"/>
                                      </p:to>
                                    </p:set>
                                    <p:animEffect transition="in" filter="fade">
                                      <p:cBhvr>
                                        <p:cTn id="22" dur="500"/>
                                        <p:tgtEl>
                                          <p:spTgt spid="3">
                                            <p:txEl>
                                              <p:pRg st="23" end="2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95536" y="1268760"/>
            <a:ext cx="8748464" cy="5904656"/>
          </a:xfrm>
        </p:spPr>
        <p:txBody>
          <a:bodyPr>
            <a:normAutofit/>
          </a:bodyPr>
          <a:lstStyle/>
          <a:p>
            <a:pPr marL="0" indent="0">
              <a:buNone/>
            </a:pPr>
            <a:endParaRPr lang="en-GB" sz="1800" dirty="0" smtClean="0">
              <a:solidFill>
                <a:srgbClr val="FFC000"/>
              </a:solidFill>
              <a:effectLst/>
              <a:ea typeface="Tahoma" pitchFamily="34" charset="0"/>
              <a:cs typeface="Tahoma" pitchFamily="34" charset="0"/>
            </a:endParaRPr>
          </a:p>
          <a:p>
            <a:r>
              <a:rPr lang="en-GB" sz="1800" dirty="0" smtClean="0">
                <a:effectLst/>
                <a:latin typeface="Arial" pitchFamily="34" charset="0"/>
                <a:ea typeface="Tahoma" pitchFamily="34" charset="0"/>
                <a:cs typeface="Arial" pitchFamily="34" charset="0"/>
              </a:rPr>
              <a:t>Contradiction - 	Skinner’s </a:t>
            </a:r>
            <a:r>
              <a:rPr lang="en-GB" sz="1800" dirty="0">
                <a:effectLst/>
                <a:latin typeface="Arial" pitchFamily="34" charset="0"/>
                <a:ea typeface="Tahoma" pitchFamily="34" charset="0"/>
                <a:cs typeface="Arial" pitchFamily="34" charset="0"/>
              </a:rPr>
              <a:t>imaginary utopia </a:t>
            </a:r>
            <a:r>
              <a:rPr lang="en-GB" sz="1800" dirty="0" smtClean="0">
                <a:effectLst/>
                <a:latin typeface="Arial" pitchFamily="34" charset="0"/>
                <a:ea typeface="Tahoma" pitchFamily="34" charset="0"/>
                <a:cs typeface="Arial" pitchFamily="34" charset="0"/>
              </a:rPr>
              <a:t>(1948 novel) - Do the </a:t>
            </a:r>
            <a:r>
              <a:rPr lang="en-GB" sz="1800" dirty="0">
                <a:effectLst/>
                <a:latin typeface="Arial" pitchFamily="34" charset="0"/>
                <a:ea typeface="Tahoma" pitchFamily="34" charset="0"/>
                <a:cs typeface="Arial" pitchFamily="34" charset="0"/>
              </a:rPr>
              <a:t>elite need free-will </a:t>
            </a:r>
            <a:r>
              <a:rPr lang="en-GB" sz="1800" dirty="0" smtClean="0">
                <a:latin typeface="Arial" pitchFamily="34" charset="0"/>
                <a:ea typeface="Tahoma" pitchFamily="34" charset="0"/>
                <a:cs typeface="Arial" pitchFamily="34" charset="0"/>
              </a:rPr>
              <a:t>to structure society </a:t>
            </a:r>
            <a:r>
              <a:rPr lang="en-GB" sz="1800" dirty="0">
                <a:latin typeface="Arial" pitchFamily="34" charset="0"/>
                <a:ea typeface="Tahoma" pitchFamily="34" charset="0"/>
                <a:cs typeface="Arial" pitchFamily="34" charset="0"/>
              </a:rPr>
              <a:t>and apply conditioning techniques? </a:t>
            </a:r>
          </a:p>
          <a:p>
            <a:pPr marL="0" indent="0">
              <a:buNone/>
            </a:pPr>
            <a:endParaRPr lang="en-GB" sz="1800" dirty="0">
              <a:latin typeface="Arial" pitchFamily="34" charset="0"/>
              <a:ea typeface="Tahoma" pitchFamily="34" charset="0"/>
              <a:cs typeface="Arial" pitchFamily="34" charset="0"/>
            </a:endParaRPr>
          </a:p>
          <a:p>
            <a:r>
              <a:rPr lang="en-GB" sz="1800" dirty="0" smtClean="0">
                <a:latin typeface="Arial" pitchFamily="34" charset="0"/>
                <a:ea typeface="Tahoma" pitchFamily="34" charset="0"/>
                <a:cs typeface="Arial" pitchFamily="34" charset="0"/>
              </a:rPr>
              <a:t>Hebb  </a:t>
            </a:r>
            <a:r>
              <a:rPr lang="en-GB" sz="1800" dirty="0">
                <a:latin typeface="Arial" pitchFamily="34" charset="0"/>
                <a:ea typeface="Tahoma" pitchFamily="34" charset="0"/>
                <a:cs typeface="Arial" pitchFamily="34" charset="0"/>
              </a:rPr>
              <a:t>- ‘control of behaviour by thought’ </a:t>
            </a:r>
          </a:p>
          <a:p>
            <a:pPr marL="0" indent="0">
              <a:buNone/>
            </a:pPr>
            <a:r>
              <a:rPr lang="en-GB" sz="1800" dirty="0">
                <a:latin typeface="Arial" pitchFamily="34" charset="0"/>
                <a:ea typeface="Tahoma" pitchFamily="34" charset="0"/>
                <a:cs typeface="Arial" pitchFamily="34" charset="0"/>
              </a:rPr>
              <a:t>	</a:t>
            </a:r>
            <a:r>
              <a:rPr lang="en-GB" sz="1800" dirty="0" smtClean="0">
                <a:latin typeface="Arial" pitchFamily="34" charset="0"/>
                <a:ea typeface="Tahoma" pitchFamily="34" charset="0"/>
                <a:cs typeface="Arial" pitchFamily="34" charset="0"/>
              </a:rPr>
              <a:t>   Occurrence </a:t>
            </a:r>
            <a:r>
              <a:rPr lang="en-GB" sz="1800" dirty="0">
                <a:latin typeface="Arial" pitchFamily="34" charset="0"/>
                <a:ea typeface="Tahoma" pitchFamily="34" charset="0"/>
                <a:cs typeface="Arial" pitchFamily="34" charset="0"/>
              </a:rPr>
              <a:t>of free-will does not refute causality, but it does refute </a:t>
            </a:r>
            <a:r>
              <a:rPr lang="en-GB" sz="1800" dirty="0" smtClean="0">
                <a:latin typeface="Arial" pitchFamily="34" charset="0"/>
                <a:ea typeface="Tahoma" pitchFamily="34" charset="0"/>
                <a:cs typeface="Arial" pitchFamily="34" charset="0"/>
              </a:rPr>
              <a:t>the</a:t>
            </a:r>
          </a:p>
          <a:p>
            <a:pPr marL="0" indent="0">
              <a:buNone/>
            </a:pPr>
            <a:r>
              <a:rPr lang="en-GB" sz="1800" dirty="0" smtClean="0">
                <a:latin typeface="Arial" pitchFamily="34" charset="0"/>
                <a:ea typeface="Tahoma" pitchFamily="34" charset="0"/>
                <a:cs typeface="Arial" pitchFamily="34" charset="0"/>
              </a:rPr>
              <a:t>                 </a:t>
            </a:r>
            <a:r>
              <a:rPr lang="en-GB" sz="1800" dirty="0">
                <a:latin typeface="Arial" pitchFamily="34" charset="0"/>
                <a:ea typeface="Tahoma" pitchFamily="34" charset="0"/>
                <a:cs typeface="Arial" pitchFamily="34" charset="0"/>
              </a:rPr>
              <a:t>behaviourist argument that </a:t>
            </a:r>
            <a:r>
              <a:rPr lang="en-GB" sz="1800" dirty="0" smtClean="0">
                <a:latin typeface="Arial" pitchFamily="34" charset="0"/>
                <a:ea typeface="Tahoma" pitchFamily="34" charset="0"/>
                <a:cs typeface="Arial" pitchFamily="34" charset="0"/>
              </a:rPr>
              <a:t>responses </a:t>
            </a:r>
            <a:r>
              <a:rPr lang="en-GB" sz="1800" dirty="0">
                <a:latin typeface="Arial" pitchFamily="34" charset="0"/>
                <a:ea typeface="Tahoma" pitchFamily="34" charset="0"/>
                <a:cs typeface="Arial" pitchFamily="34" charset="0"/>
              </a:rPr>
              <a:t>are caused by external </a:t>
            </a:r>
            <a:r>
              <a:rPr lang="en-GB" sz="1800" dirty="0" smtClean="0">
                <a:latin typeface="Arial" pitchFamily="34" charset="0"/>
                <a:ea typeface="Tahoma" pitchFamily="34" charset="0"/>
                <a:cs typeface="Arial" pitchFamily="34" charset="0"/>
              </a:rPr>
              <a:t>stimuli</a:t>
            </a:r>
          </a:p>
          <a:p>
            <a:pPr marL="0" indent="0">
              <a:buNone/>
            </a:pPr>
            <a:endParaRPr lang="en-GB" sz="1800" dirty="0">
              <a:latin typeface="Arial" pitchFamily="34" charset="0"/>
              <a:ea typeface="Tahoma" pitchFamily="34" charset="0"/>
              <a:cs typeface="Arial" pitchFamily="34" charset="0"/>
            </a:endParaRPr>
          </a:p>
          <a:p>
            <a:r>
              <a:rPr lang="en-GB" sz="1800" dirty="0" smtClean="0">
                <a:latin typeface="Arial" pitchFamily="34" charset="0"/>
                <a:ea typeface="Tahoma" pitchFamily="34" charset="0"/>
                <a:cs typeface="Arial" pitchFamily="34" charset="0"/>
              </a:rPr>
              <a:t>Rational </a:t>
            </a:r>
            <a:r>
              <a:rPr lang="en-GB" sz="1800" dirty="0">
                <a:latin typeface="Arial" pitchFamily="34" charset="0"/>
                <a:ea typeface="Tahoma" pitchFamily="34" charset="0"/>
                <a:cs typeface="Arial" pitchFamily="34" charset="0"/>
              </a:rPr>
              <a:t>choice theory – we do things for reasons, not </a:t>
            </a:r>
            <a:r>
              <a:rPr lang="en-GB" sz="1800" dirty="0" smtClean="0">
                <a:latin typeface="Arial" pitchFamily="34" charset="0"/>
                <a:ea typeface="Tahoma" pitchFamily="34" charset="0"/>
                <a:cs typeface="Arial" pitchFamily="34" charset="0"/>
              </a:rPr>
              <a:t>causes</a:t>
            </a:r>
          </a:p>
          <a:p>
            <a:pPr marL="0" indent="0">
              <a:buNone/>
            </a:pPr>
            <a:r>
              <a:rPr lang="en-GB" sz="1800" dirty="0" smtClean="0">
                <a:latin typeface="Arial" pitchFamily="34" charset="0"/>
                <a:ea typeface="Tahoma" pitchFamily="34" charset="0"/>
                <a:cs typeface="Arial" pitchFamily="34" charset="0"/>
              </a:rPr>
              <a:t>                             What </a:t>
            </a:r>
            <a:r>
              <a:rPr lang="en-GB" sz="1800" dirty="0">
                <a:latin typeface="Arial" pitchFamily="34" charset="0"/>
                <a:ea typeface="Tahoma" pitchFamily="34" charset="0"/>
                <a:cs typeface="Arial" pitchFamily="34" charset="0"/>
              </a:rPr>
              <a:t>is the ‘choice’ mechanism? </a:t>
            </a:r>
            <a:endParaRPr lang="en-GB" sz="1800" dirty="0" smtClean="0">
              <a:effectLst/>
              <a:latin typeface="Arial" pitchFamily="34" charset="0"/>
              <a:ea typeface="Tahoma" pitchFamily="34" charset="0"/>
              <a:cs typeface="Arial" pitchFamily="34" charset="0"/>
            </a:endParaRPr>
          </a:p>
          <a:p>
            <a:pPr marL="0" indent="0">
              <a:buNone/>
            </a:pPr>
            <a:endParaRPr lang="en-GB" sz="1800" dirty="0" smtClean="0">
              <a:effectLst/>
              <a:latin typeface="Arial" pitchFamily="34" charset="0"/>
              <a:ea typeface="Tahoma" pitchFamily="34" charset="0"/>
              <a:cs typeface="Arial" pitchFamily="34" charset="0"/>
            </a:endParaRPr>
          </a:p>
          <a:p>
            <a:r>
              <a:rPr lang="en-GB" sz="1800" dirty="0" smtClean="0">
                <a:effectLst/>
                <a:latin typeface="Arial" pitchFamily="34" charset="0"/>
                <a:ea typeface="Tahoma" pitchFamily="34" charset="0"/>
                <a:cs typeface="Arial" pitchFamily="34" charset="0"/>
              </a:rPr>
              <a:t>Causality - Determinism and Free-will: Human behaviour is caused – it is not random</a:t>
            </a:r>
          </a:p>
          <a:p>
            <a:pPr marL="0" indent="0">
              <a:buNone/>
            </a:pPr>
            <a:r>
              <a:rPr lang="en-GB" sz="1800" dirty="0" smtClean="0">
                <a:effectLst/>
                <a:latin typeface="Arial" pitchFamily="34" charset="0"/>
                <a:ea typeface="Tahoma" pitchFamily="34" charset="0"/>
                <a:cs typeface="Arial" pitchFamily="34" charset="0"/>
              </a:rPr>
              <a:t>		But - source and nature of the cause?</a:t>
            </a:r>
          </a:p>
          <a:p>
            <a:pPr marL="0" indent="0">
              <a:buNone/>
            </a:pPr>
            <a:endParaRPr lang="en-GB" sz="1800" dirty="0" smtClean="0">
              <a:effectLst/>
              <a:latin typeface="Arial" pitchFamily="34" charset="0"/>
              <a:ea typeface="Tahoma" pitchFamily="34" charset="0"/>
              <a:cs typeface="Arial" pitchFamily="34" charset="0"/>
            </a:endParaRPr>
          </a:p>
          <a:p>
            <a:pPr marL="0" indent="0">
              <a:buNone/>
            </a:pPr>
            <a:endParaRPr lang="en-GB" sz="1800" dirty="0">
              <a:solidFill>
                <a:srgbClr val="FFC000"/>
              </a:solidFill>
              <a:effectLst/>
              <a:ea typeface="Tahoma" pitchFamily="34" charset="0"/>
              <a:cs typeface="Tahoma" pitchFamily="34" charset="0"/>
            </a:endParaRPr>
          </a:p>
        </p:txBody>
      </p:sp>
    </p:spTree>
    <p:extLst>
      <p:ext uri="{BB962C8B-B14F-4D97-AF65-F5344CB8AC3E}">
        <p14:creationId xmlns:p14="http://schemas.microsoft.com/office/powerpoint/2010/main" val="12737608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23528" y="1484784"/>
            <a:ext cx="8820472" cy="5760640"/>
          </a:xfrm>
        </p:spPr>
        <p:txBody>
          <a:bodyPr>
            <a:normAutofit fontScale="70000" lnSpcReduction="20000"/>
          </a:bodyPr>
          <a:lstStyle/>
          <a:p>
            <a:r>
              <a:rPr lang="en-GB" sz="2300" dirty="0" smtClean="0">
                <a:latin typeface="Arial" pitchFamily="34" charset="0"/>
                <a:cs typeface="Arial" pitchFamily="34" charset="0"/>
              </a:rPr>
              <a:t>Determinism </a:t>
            </a:r>
            <a:r>
              <a:rPr lang="en-GB" sz="2300" dirty="0">
                <a:latin typeface="Arial" pitchFamily="34" charset="0"/>
                <a:cs typeface="Arial" pitchFamily="34" charset="0"/>
              </a:rPr>
              <a:t> </a:t>
            </a:r>
            <a:r>
              <a:rPr lang="en-GB" sz="2300" dirty="0" smtClean="0">
                <a:latin typeface="Arial" pitchFamily="34" charset="0"/>
                <a:cs typeface="Arial" pitchFamily="34" charset="0"/>
              </a:rPr>
              <a:t>- </a:t>
            </a:r>
            <a:r>
              <a:rPr lang="en-GB" sz="2300" dirty="0" smtClean="0">
                <a:effectLst/>
                <a:latin typeface="Arial" pitchFamily="34" charset="0"/>
                <a:ea typeface="Tahoma" pitchFamily="34" charset="0"/>
                <a:cs typeface="Arial" pitchFamily="34" charset="0"/>
              </a:rPr>
              <a:t>Predictability</a:t>
            </a:r>
            <a:r>
              <a:rPr lang="en-GB" sz="2300" dirty="0">
                <a:latin typeface="Arial" pitchFamily="34" charset="0"/>
                <a:cs typeface="Arial" pitchFamily="34" charset="0"/>
              </a:rPr>
              <a:t>?</a:t>
            </a:r>
            <a:endParaRPr lang="en-GB" sz="2300" dirty="0">
              <a:effectLst/>
              <a:latin typeface="Arial" pitchFamily="34" charset="0"/>
              <a:ea typeface="Tahoma" pitchFamily="34" charset="0"/>
              <a:cs typeface="Arial" pitchFamily="34" charset="0"/>
            </a:endParaRPr>
          </a:p>
          <a:p>
            <a:pPr marL="0" indent="0">
              <a:buNone/>
            </a:pPr>
            <a:endParaRPr lang="en-GB" sz="2300" dirty="0">
              <a:effectLst/>
              <a:latin typeface="Arial" pitchFamily="34" charset="0"/>
              <a:ea typeface="Tahoma" pitchFamily="34" charset="0"/>
              <a:cs typeface="Arial" pitchFamily="34" charset="0"/>
            </a:endParaRPr>
          </a:p>
          <a:p>
            <a:pPr marL="0" indent="0">
              <a:buNone/>
            </a:pPr>
            <a:r>
              <a:rPr lang="en-GB" sz="2300" dirty="0">
                <a:latin typeface="Arial" pitchFamily="34" charset="0"/>
                <a:cs typeface="Arial" pitchFamily="34" charset="0"/>
              </a:rPr>
              <a:t>	</a:t>
            </a:r>
            <a:r>
              <a:rPr lang="en-GB" sz="2300" dirty="0" smtClean="0">
                <a:latin typeface="Arial" pitchFamily="34" charset="0"/>
                <a:cs typeface="Arial" pitchFamily="34" charset="0"/>
              </a:rPr>
              <a:t>Total </a:t>
            </a:r>
            <a:r>
              <a:rPr lang="en-GB" sz="2300" dirty="0">
                <a:latin typeface="Arial" pitchFamily="34" charset="0"/>
                <a:cs typeface="Arial" pitchFamily="34" charset="0"/>
              </a:rPr>
              <a:t>predictability is impossible </a:t>
            </a:r>
            <a:endParaRPr lang="en-GB" sz="2300" dirty="0" smtClean="0">
              <a:latin typeface="Arial" pitchFamily="34" charset="0"/>
              <a:cs typeface="Arial" pitchFamily="34" charset="0"/>
            </a:endParaRPr>
          </a:p>
          <a:p>
            <a:pPr marL="0" indent="0">
              <a:buNone/>
            </a:pPr>
            <a:r>
              <a:rPr lang="en-GB" sz="2300" dirty="0">
                <a:latin typeface="Arial" pitchFamily="34" charset="0"/>
                <a:cs typeface="Arial" pitchFamily="34" charset="0"/>
              </a:rPr>
              <a:t> </a:t>
            </a:r>
            <a:r>
              <a:rPr lang="en-GB" sz="2300" dirty="0" smtClean="0">
                <a:latin typeface="Arial" pitchFamily="34" charset="0"/>
                <a:cs typeface="Arial" pitchFamily="34" charset="0"/>
              </a:rPr>
              <a:t>     	The </a:t>
            </a:r>
            <a:r>
              <a:rPr lang="en-GB" sz="2300" dirty="0">
                <a:latin typeface="Arial" pitchFamily="34" charset="0"/>
                <a:cs typeface="Arial" pitchFamily="34" charset="0"/>
              </a:rPr>
              <a:t>past cannot logically guarantee the future</a:t>
            </a:r>
          </a:p>
          <a:p>
            <a:pPr marL="0" indent="0">
              <a:buNone/>
            </a:pPr>
            <a:r>
              <a:rPr lang="en-GB" sz="2300" dirty="0">
                <a:latin typeface="Arial" pitchFamily="34" charset="0"/>
                <a:cs typeface="Arial" pitchFamily="34" charset="0"/>
              </a:rPr>
              <a:t>       </a:t>
            </a:r>
            <a:r>
              <a:rPr lang="en-GB" sz="2300" dirty="0" smtClean="0">
                <a:latin typeface="Arial" pitchFamily="34" charset="0"/>
                <a:cs typeface="Arial" pitchFamily="34" charset="0"/>
              </a:rPr>
              <a:t>	Level </a:t>
            </a:r>
            <a:r>
              <a:rPr lang="en-GB" sz="2300" dirty="0">
                <a:latin typeface="Arial" pitchFamily="34" charset="0"/>
                <a:cs typeface="Arial" pitchFamily="34" charset="0"/>
              </a:rPr>
              <a:t>of </a:t>
            </a:r>
            <a:r>
              <a:rPr lang="en-GB" sz="2300" dirty="0" smtClean="0">
                <a:latin typeface="Arial" pitchFamily="34" charset="0"/>
                <a:cs typeface="Arial" pitchFamily="34" charset="0"/>
              </a:rPr>
              <a:t>uncertainty regarding others’ behaviours</a:t>
            </a:r>
          </a:p>
          <a:p>
            <a:pPr marL="0" indent="0">
              <a:buNone/>
            </a:pPr>
            <a:endParaRPr lang="en-GB" sz="2300" dirty="0" smtClean="0">
              <a:latin typeface="Arial" pitchFamily="34" charset="0"/>
              <a:cs typeface="Arial" pitchFamily="34" charset="0"/>
            </a:endParaRPr>
          </a:p>
          <a:p>
            <a:r>
              <a:rPr lang="en-GB" sz="2300" dirty="0" smtClean="0">
                <a:latin typeface="Arial" pitchFamily="34" charset="0"/>
                <a:cs typeface="Arial" pitchFamily="34" charset="0"/>
              </a:rPr>
              <a:t>Lack of coercion </a:t>
            </a:r>
            <a:r>
              <a:rPr lang="en-GB" sz="2300" dirty="0">
                <a:latin typeface="Arial" pitchFamily="34" charset="0"/>
                <a:cs typeface="Arial" pitchFamily="34" charset="0"/>
              </a:rPr>
              <a:t>-</a:t>
            </a:r>
            <a:r>
              <a:rPr lang="en-GB" sz="2300" dirty="0" smtClean="0">
                <a:latin typeface="Arial" pitchFamily="34" charset="0"/>
                <a:cs typeface="Arial" pitchFamily="34" charset="0"/>
              </a:rPr>
              <a:t> </a:t>
            </a:r>
            <a:r>
              <a:rPr lang="en-GB" sz="2300" dirty="0">
                <a:latin typeface="Arial" pitchFamily="34" charset="0"/>
                <a:cs typeface="Arial" pitchFamily="34" charset="0"/>
              </a:rPr>
              <a:t>F</a:t>
            </a:r>
            <a:r>
              <a:rPr lang="en-GB" sz="2300" dirty="0" smtClean="0">
                <a:latin typeface="Arial" pitchFamily="34" charset="0"/>
                <a:cs typeface="Arial" pitchFamily="34" charset="0"/>
              </a:rPr>
              <a:t>ree-will?</a:t>
            </a:r>
          </a:p>
          <a:p>
            <a:pPr marL="0" indent="0">
              <a:buNone/>
            </a:pPr>
            <a:r>
              <a:rPr lang="en-GB" sz="2300" dirty="0" smtClean="0">
                <a:latin typeface="Arial" pitchFamily="34" charset="0"/>
                <a:cs typeface="Arial" pitchFamily="34" charset="0"/>
              </a:rPr>
              <a:t>	Free acts are free of coercion or compulsion – but could still be determined…</a:t>
            </a:r>
          </a:p>
          <a:p>
            <a:endParaRPr lang="en-GB" sz="2300" dirty="0">
              <a:latin typeface="Arial" pitchFamily="34" charset="0"/>
              <a:cs typeface="Arial" pitchFamily="34" charset="0"/>
            </a:endParaRPr>
          </a:p>
          <a:p>
            <a:pPr marL="0" indent="0">
              <a:buNone/>
            </a:pPr>
            <a:r>
              <a:rPr lang="en-GB" sz="2300" dirty="0">
                <a:latin typeface="Arial" pitchFamily="34" charset="0"/>
                <a:cs typeface="Arial" pitchFamily="34" charset="0"/>
              </a:rPr>
              <a:t> </a:t>
            </a:r>
            <a:r>
              <a:rPr lang="en-GB" sz="2300" dirty="0" smtClean="0">
                <a:latin typeface="Arial" pitchFamily="34" charset="0"/>
                <a:cs typeface="Arial" pitchFamily="34" charset="0"/>
              </a:rPr>
              <a:t>    Soft determinism/Compatibilism - attempts to bring together determinist and free-will views</a:t>
            </a:r>
          </a:p>
          <a:p>
            <a:pPr marL="0" indent="0">
              <a:buNone/>
            </a:pPr>
            <a:endParaRPr lang="en-GB" sz="2300" dirty="0" smtClean="0">
              <a:latin typeface="Arial" pitchFamily="34" charset="0"/>
              <a:cs typeface="Arial" pitchFamily="34" charset="0"/>
            </a:endParaRPr>
          </a:p>
          <a:p>
            <a:pPr marL="0" indent="0">
              <a:buNone/>
            </a:pPr>
            <a:r>
              <a:rPr lang="en-GB" sz="2300" dirty="0" smtClean="0">
                <a:effectLst/>
                <a:latin typeface="Arial" pitchFamily="34" charset="0"/>
                <a:cs typeface="Arial" pitchFamily="34" charset="0"/>
              </a:rPr>
              <a:t>	Suggests that:</a:t>
            </a:r>
          </a:p>
          <a:p>
            <a:pPr marL="0" indent="0">
              <a:buNone/>
            </a:pPr>
            <a:endParaRPr lang="en-GB" sz="2300" dirty="0" smtClean="0">
              <a:effectLst/>
              <a:latin typeface="Arial" pitchFamily="34" charset="0"/>
              <a:cs typeface="Arial" pitchFamily="34" charset="0"/>
            </a:endParaRPr>
          </a:p>
          <a:p>
            <a:pPr marL="0" indent="0">
              <a:buNone/>
            </a:pPr>
            <a:r>
              <a:rPr lang="en-GB" sz="2300" dirty="0" smtClean="0">
                <a:effectLst/>
                <a:latin typeface="Arial" pitchFamily="34" charset="0"/>
                <a:cs typeface="Arial" pitchFamily="34" charset="0"/>
              </a:rPr>
              <a:t> 		- causes underlie physical </a:t>
            </a:r>
            <a:r>
              <a:rPr lang="en-GB" sz="2300" dirty="0">
                <a:effectLst/>
                <a:latin typeface="Arial" pitchFamily="34" charset="0"/>
                <a:cs typeface="Arial" pitchFamily="34" charset="0"/>
              </a:rPr>
              <a:t>events </a:t>
            </a:r>
            <a:r>
              <a:rPr lang="en-GB" sz="2300" dirty="0" smtClean="0">
                <a:effectLst/>
                <a:latin typeface="Arial" pitchFamily="34" charset="0"/>
                <a:cs typeface="Arial" pitchFamily="34" charset="0"/>
              </a:rPr>
              <a:t>not mental activity 	</a:t>
            </a:r>
          </a:p>
          <a:p>
            <a:pPr marL="0" indent="0">
              <a:buNone/>
            </a:pPr>
            <a:endParaRPr lang="en-GB" sz="2300" dirty="0" smtClean="0">
              <a:effectLst/>
              <a:latin typeface="Arial" pitchFamily="34" charset="0"/>
              <a:cs typeface="Arial" pitchFamily="34" charset="0"/>
            </a:endParaRPr>
          </a:p>
          <a:p>
            <a:pPr marL="0" indent="0">
              <a:buNone/>
            </a:pPr>
            <a:r>
              <a:rPr lang="en-GB" sz="2300" dirty="0" smtClean="0">
                <a:effectLst/>
                <a:latin typeface="Arial" pitchFamily="34" charset="0"/>
                <a:cs typeface="Arial" pitchFamily="34" charset="0"/>
              </a:rPr>
              <a:t>		- we cannot control external events</a:t>
            </a:r>
          </a:p>
          <a:p>
            <a:pPr marL="0" indent="0">
              <a:buNone/>
            </a:pPr>
            <a:endParaRPr lang="en-GB" sz="2300" dirty="0" smtClean="0">
              <a:effectLst/>
              <a:latin typeface="Arial" pitchFamily="34" charset="0"/>
              <a:cs typeface="Arial" pitchFamily="34" charset="0"/>
            </a:endParaRPr>
          </a:p>
          <a:p>
            <a:pPr marL="0" indent="0">
              <a:buNone/>
            </a:pPr>
            <a:r>
              <a:rPr lang="en-GB" sz="2300" dirty="0">
                <a:effectLst/>
                <a:latin typeface="Arial" pitchFamily="34" charset="0"/>
                <a:cs typeface="Arial" pitchFamily="34" charset="0"/>
              </a:rPr>
              <a:t>	</a:t>
            </a:r>
            <a:r>
              <a:rPr lang="en-GB" sz="2300" dirty="0" smtClean="0">
                <a:effectLst/>
                <a:latin typeface="Arial" pitchFamily="34" charset="0"/>
                <a:cs typeface="Arial" pitchFamily="34" charset="0"/>
              </a:rPr>
              <a:t>	- a level of restricted control over how we think about what </a:t>
            </a:r>
            <a:r>
              <a:rPr lang="en-GB" sz="2300" dirty="0">
                <a:latin typeface="Arial" pitchFamily="34" charset="0"/>
                <a:cs typeface="Arial" pitchFamily="34" charset="0"/>
              </a:rPr>
              <a:t>happens in </a:t>
            </a:r>
            <a:r>
              <a:rPr lang="en-GB" sz="2300" dirty="0" smtClean="0">
                <a:effectLst/>
                <a:latin typeface="Arial" pitchFamily="34" charset="0"/>
                <a:cs typeface="Arial" pitchFamily="34" charset="0"/>
              </a:rPr>
              <a:t>		</a:t>
            </a:r>
            <a:r>
              <a:rPr lang="en-GB" sz="2300" dirty="0">
                <a:effectLst/>
                <a:latin typeface="Arial" pitchFamily="34" charset="0"/>
                <a:cs typeface="Arial" pitchFamily="34" charset="0"/>
              </a:rPr>
              <a:t> </a:t>
            </a:r>
            <a:r>
              <a:rPr lang="en-GB" sz="2300" dirty="0" smtClean="0">
                <a:effectLst/>
                <a:latin typeface="Arial" pitchFamily="34" charset="0"/>
                <a:cs typeface="Arial" pitchFamily="34" charset="0"/>
              </a:rPr>
              <a:t>                 the external world 	</a:t>
            </a:r>
            <a:r>
              <a:rPr lang="en-GB" sz="2100" dirty="0" smtClean="0">
                <a:effectLst/>
                <a:latin typeface="Arial" pitchFamily="34" charset="0"/>
                <a:cs typeface="Arial" pitchFamily="34" charset="0"/>
              </a:rPr>
              <a:t>					</a:t>
            </a:r>
            <a:r>
              <a:rPr lang="en-GB" sz="1800" dirty="0" smtClean="0">
                <a:effectLst/>
              </a:rPr>
              <a:t>	</a:t>
            </a:r>
            <a:endParaRPr lang="en-GB" sz="1800" dirty="0"/>
          </a:p>
        </p:txBody>
      </p:sp>
    </p:spTree>
    <p:extLst>
      <p:ext uri="{BB962C8B-B14F-4D97-AF65-F5344CB8AC3E}">
        <p14:creationId xmlns:p14="http://schemas.microsoft.com/office/powerpoint/2010/main" val="40763826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548680"/>
            <a:ext cx="8534400" cy="792088"/>
          </a:xfrm>
        </p:spPr>
        <p:txBody>
          <a:bodyPr>
            <a:normAutofit fontScale="90000"/>
          </a:bodyPr>
          <a:lstStyle/>
          <a:p>
            <a:r>
              <a:rPr lang="en-GB" sz="2200" b="1" dirty="0">
                <a:solidFill>
                  <a:schemeClr val="tx1"/>
                </a:solidFill>
                <a:latin typeface="Arial" pitchFamily="34" charset="0"/>
                <a:cs typeface="Arial" pitchFamily="34" charset="0"/>
              </a:rPr>
              <a:t>The Nature- Nurture Debate</a:t>
            </a:r>
            <a:r>
              <a:rPr lang="en-GB" dirty="0"/>
              <a:t/>
            </a:r>
            <a:br>
              <a:rPr lang="en-GB" dirty="0"/>
            </a:br>
            <a:endParaRPr lang="en-GB" dirty="0"/>
          </a:p>
        </p:txBody>
      </p:sp>
      <p:sp>
        <p:nvSpPr>
          <p:cNvPr id="3" name="Content Placeholder 2"/>
          <p:cNvSpPr>
            <a:spLocks noGrp="1"/>
          </p:cNvSpPr>
          <p:nvPr>
            <p:ph sz="quarter" idx="1"/>
          </p:nvPr>
        </p:nvSpPr>
        <p:spPr>
          <a:xfrm>
            <a:off x="251520" y="1556792"/>
            <a:ext cx="8503920" cy="5472608"/>
          </a:xfrm>
        </p:spPr>
        <p:txBody>
          <a:bodyPr>
            <a:normAutofit fontScale="62500" lnSpcReduction="20000"/>
          </a:bodyPr>
          <a:lstStyle/>
          <a:p>
            <a:pPr marL="0" indent="0">
              <a:buNone/>
            </a:pPr>
            <a:r>
              <a:rPr lang="en-GB" sz="2900" dirty="0">
                <a:latin typeface="Arial" pitchFamily="34" charset="0"/>
                <a:cs typeface="Arial" pitchFamily="34" charset="0"/>
              </a:rPr>
              <a:t>Nativism (e.g. Descartes)</a:t>
            </a:r>
          </a:p>
          <a:p>
            <a:endParaRPr lang="en-GB" sz="2900" dirty="0">
              <a:latin typeface="Arial" pitchFamily="34" charset="0"/>
              <a:cs typeface="Arial" pitchFamily="34" charset="0"/>
            </a:endParaRPr>
          </a:p>
          <a:p>
            <a:r>
              <a:rPr lang="en-GB" sz="2900" dirty="0">
                <a:latin typeface="Arial" pitchFamily="34" charset="0"/>
                <a:cs typeface="Arial" pitchFamily="34" charset="0"/>
              </a:rPr>
              <a:t>     Knowledge of the world is principally innate</a:t>
            </a:r>
          </a:p>
          <a:p>
            <a:endParaRPr lang="en-GB" sz="2900" dirty="0">
              <a:latin typeface="Arial" pitchFamily="34" charset="0"/>
              <a:cs typeface="Arial" pitchFamily="34" charset="0"/>
            </a:endParaRPr>
          </a:p>
          <a:p>
            <a:r>
              <a:rPr lang="en-GB" sz="2900" dirty="0">
                <a:latin typeface="Arial" pitchFamily="34" charset="0"/>
                <a:cs typeface="Arial" pitchFamily="34" charset="0"/>
              </a:rPr>
              <a:t>     Heredity determines certain abilities</a:t>
            </a:r>
          </a:p>
          <a:p>
            <a:endParaRPr lang="en-GB" sz="2900" dirty="0">
              <a:latin typeface="Arial" pitchFamily="34" charset="0"/>
              <a:cs typeface="Arial" pitchFamily="34" charset="0"/>
            </a:endParaRPr>
          </a:p>
          <a:p>
            <a:r>
              <a:rPr lang="en-GB" sz="2900" dirty="0">
                <a:latin typeface="Arial" pitchFamily="34" charset="0"/>
                <a:cs typeface="Arial" pitchFamily="34" charset="0"/>
              </a:rPr>
              <a:t>     Nature e.g. maturation/biological changes – underpins stage theories</a:t>
            </a:r>
          </a:p>
          <a:p>
            <a:endParaRPr lang="en-GB" sz="2900" dirty="0">
              <a:latin typeface="Arial" pitchFamily="34" charset="0"/>
              <a:cs typeface="Arial" pitchFamily="34" charset="0"/>
            </a:endParaRPr>
          </a:p>
          <a:p>
            <a:pPr marL="0" indent="0">
              <a:buNone/>
            </a:pPr>
            <a:r>
              <a:rPr lang="en-GB" sz="2900" dirty="0" smtClean="0">
                <a:latin typeface="Arial" pitchFamily="34" charset="0"/>
                <a:cs typeface="Arial" pitchFamily="34" charset="0"/>
              </a:rPr>
              <a:t>  </a:t>
            </a:r>
            <a:endParaRPr lang="en-GB" sz="2900" dirty="0">
              <a:latin typeface="Arial" pitchFamily="34" charset="0"/>
              <a:cs typeface="Arial" pitchFamily="34" charset="0"/>
            </a:endParaRPr>
          </a:p>
          <a:p>
            <a:pPr marL="0" indent="0">
              <a:buNone/>
            </a:pPr>
            <a:r>
              <a:rPr lang="en-GB" sz="2900" dirty="0">
                <a:latin typeface="Arial" pitchFamily="34" charset="0"/>
                <a:cs typeface="Arial" pitchFamily="34" charset="0"/>
              </a:rPr>
              <a:t>Empiricism  (e.g. Locke)</a:t>
            </a:r>
          </a:p>
          <a:p>
            <a:endParaRPr lang="en-GB" sz="2900" dirty="0">
              <a:latin typeface="Arial" pitchFamily="34" charset="0"/>
              <a:cs typeface="Arial" pitchFamily="34" charset="0"/>
            </a:endParaRPr>
          </a:p>
          <a:p>
            <a:r>
              <a:rPr lang="en-GB" sz="2900" dirty="0">
                <a:latin typeface="Arial" pitchFamily="34" charset="0"/>
                <a:cs typeface="Arial" pitchFamily="34" charset="0"/>
              </a:rPr>
              <a:t>     Mind = tabula rasa </a:t>
            </a:r>
          </a:p>
          <a:p>
            <a:endParaRPr lang="en-GB" sz="2900" dirty="0">
              <a:latin typeface="Arial" pitchFamily="34" charset="0"/>
              <a:cs typeface="Arial" pitchFamily="34" charset="0"/>
            </a:endParaRPr>
          </a:p>
          <a:p>
            <a:r>
              <a:rPr lang="en-GB" sz="2900" dirty="0">
                <a:latin typeface="Arial" pitchFamily="34" charset="0"/>
                <a:cs typeface="Arial" pitchFamily="34" charset="0"/>
              </a:rPr>
              <a:t>     Experience and learning determine </a:t>
            </a:r>
            <a:r>
              <a:rPr lang="en-GB" sz="2900" dirty="0" smtClean="0">
                <a:latin typeface="Arial" pitchFamily="34" charset="0"/>
                <a:cs typeface="Arial" pitchFamily="34" charset="0"/>
              </a:rPr>
              <a:t>development/environment determines </a:t>
            </a:r>
          </a:p>
          <a:p>
            <a:pPr marL="0" indent="0">
              <a:buNone/>
            </a:pPr>
            <a:r>
              <a:rPr lang="en-GB" sz="2900" dirty="0">
                <a:latin typeface="Arial" pitchFamily="34" charset="0"/>
                <a:cs typeface="Arial" pitchFamily="34" charset="0"/>
              </a:rPr>
              <a:t>	</a:t>
            </a:r>
            <a:r>
              <a:rPr lang="en-GB" sz="2900" dirty="0" smtClean="0">
                <a:latin typeface="Arial" pitchFamily="34" charset="0"/>
                <a:cs typeface="Arial" pitchFamily="34" charset="0"/>
              </a:rPr>
              <a:t>much of our behaviour</a:t>
            </a:r>
            <a:endParaRPr lang="en-GB" sz="2900" dirty="0">
              <a:latin typeface="Arial" pitchFamily="34" charset="0"/>
              <a:cs typeface="Arial" pitchFamily="34" charset="0"/>
            </a:endParaRPr>
          </a:p>
          <a:p>
            <a:endParaRPr lang="en-GB" sz="2900" dirty="0">
              <a:latin typeface="Arial" pitchFamily="34" charset="0"/>
              <a:cs typeface="Arial" pitchFamily="34" charset="0"/>
            </a:endParaRPr>
          </a:p>
          <a:p>
            <a:r>
              <a:rPr lang="en-GB" sz="2900" dirty="0">
                <a:latin typeface="Arial" pitchFamily="34" charset="0"/>
                <a:cs typeface="Arial" pitchFamily="34" charset="0"/>
              </a:rPr>
              <a:t>     Nurture e.g. behaviourism – models of normal/abnormal behaviour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484784"/>
            <a:ext cx="2865487" cy="1909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15826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Critical and Sensitive Periods</a:t>
            </a:r>
          </a:p>
        </p:txBody>
      </p:sp>
      <p:sp>
        <p:nvSpPr>
          <p:cNvPr id="3" name="Content Placeholder 2"/>
          <p:cNvSpPr>
            <a:spLocks noGrp="1"/>
          </p:cNvSpPr>
          <p:nvPr>
            <p:ph sz="quarter" idx="1"/>
          </p:nvPr>
        </p:nvSpPr>
        <p:spPr>
          <a:xfrm>
            <a:off x="323528" y="1628800"/>
            <a:ext cx="8503920" cy="4572000"/>
          </a:xfrm>
        </p:spPr>
        <p:txBody>
          <a:bodyPr/>
          <a:lstStyle/>
          <a:p>
            <a:r>
              <a:rPr lang="en-GB" sz="2000" b="1" dirty="0">
                <a:latin typeface="Arial" panose="020B0604020202020204" pitchFamily="34" charset="0"/>
                <a:cs typeface="Arial" panose="020B0604020202020204" pitchFamily="34" charset="0"/>
              </a:rPr>
              <a:t>Critical period</a:t>
            </a:r>
            <a:r>
              <a:rPr lang="en-GB" sz="2000" dirty="0" smtClean="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pPr lvl="1"/>
            <a:r>
              <a:rPr lang="en-GB" sz="2000" dirty="0">
                <a:solidFill>
                  <a:schemeClr val="tx1"/>
                </a:solidFill>
                <a:latin typeface="Arial" panose="020B0604020202020204" pitchFamily="34" charset="0"/>
                <a:cs typeface="Arial" panose="020B0604020202020204" pitchFamily="34" charset="0"/>
              </a:rPr>
              <a:t>An age range during which certain experiences must occur for development to proceed normally or along a certain path</a:t>
            </a:r>
          </a:p>
          <a:p>
            <a:pPr marL="457200" lvl="1" indent="0">
              <a:buNone/>
            </a:pPr>
            <a:endParaRPr lang="en-GB" sz="2000" dirty="0">
              <a:solidFill>
                <a:schemeClr val="tx1"/>
              </a:solidFill>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Sensitive period</a:t>
            </a:r>
            <a:r>
              <a:rPr lang="en-GB" sz="2000" dirty="0" smtClean="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pPr lvl="1"/>
            <a:r>
              <a:rPr lang="en-GB" sz="2000" dirty="0">
                <a:solidFill>
                  <a:schemeClr val="tx1"/>
                </a:solidFill>
                <a:latin typeface="Arial" panose="020B0604020202020204" pitchFamily="34" charset="0"/>
                <a:cs typeface="Arial" panose="020B0604020202020204" pitchFamily="34" charset="0"/>
              </a:rPr>
              <a:t>An optimal age range for certain experiences, but if those experiences occur at another time, normal development is still possible</a:t>
            </a:r>
          </a:p>
          <a:p>
            <a:endParaRPr lang="en-GB" dirty="0"/>
          </a:p>
        </p:txBody>
      </p:sp>
    </p:spTree>
    <p:extLst>
      <p:ext uri="{BB962C8B-B14F-4D97-AF65-F5344CB8AC3E}">
        <p14:creationId xmlns:p14="http://schemas.microsoft.com/office/powerpoint/2010/main" val="1405885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itchFamily="34" charset="0"/>
                <a:cs typeface="Arial" pitchFamily="34" charset="0"/>
              </a:rPr>
              <a:t>The Nature- Nurture Debate</a:t>
            </a:r>
            <a:endParaRPr lang="en-GB" sz="2000" dirty="0"/>
          </a:p>
        </p:txBody>
      </p:sp>
      <p:sp>
        <p:nvSpPr>
          <p:cNvPr id="3" name="Content Placeholder 2"/>
          <p:cNvSpPr>
            <a:spLocks noGrp="1"/>
          </p:cNvSpPr>
          <p:nvPr>
            <p:ph sz="quarter" idx="1"/>
          </p:nvPr>
        </p:nvSpPr>
        <p:spPr>
          <a:xfrm>
            <a:off x="251520" y="1628800"/>
            <a:ext cx="8503920" cy="4998296"/>
          </a:xfrm>
        </p:spPr>
        <p:txBody>
          <a:bodyPr>
            <a:normAutofit/>
          </a:bodyPr>
          <a:lstStyle/>
          <a:p>
            <a:r>
              <a:rPr lang="en-GB" sz="1800" dirty="0">
                <a:latin typeface="Arial" panose="020B0604020202020204" pitchFamily="34" charset="0"/>
                <a:cs typeface="Arial" panose="020B0604020202020204" pitchFamily="34" charset="0"/>
              </a:rPr>
              <a:t>e</a:t>
            </a:r>
            <a:r>
              <a:rPr lang="en-GB" sz="1800" dirty="0" smtClean="0">
                <a:latin typeface="Arial" panose="020B0604020202020204" pitchFamily="34" charset="0"/>
                <a:cs typeface="Arial" panose="020B0604020202020204" pitchFamily="34" charset="0"/>
              </a:rPr>
              <a:t>.g. Cognitive Development</a:t>
            </a:r>
          </a:p>
          <a:p>
            <a:endParaRPr lang="en-GB" sz="1800" dirty="0">
              <a:latin typeface="Arial" panose="020B0604020202020204" pitchFamily="34" charset="0"/>
              <a:cs typeface="Arial" panose="020B0604020202020204" pitchFamily="34" charset="0"/>
            </a:endParaRPr>
          </a:p>
          <a:p>
            <a:pPr lvl="1"/>
            <a:r>
              <a:rPr lang="en-GB" sz="1800" dirty="0" smtClean="0">
                <a:solidFill>
                  <a:schemeClr val="tx1"/>
                </a:solidFill>
                <a:latin typeface="Arial" panose="020B0604020202020204" pitchFamily="34" charset="0"/>
                <a:cs typeface="Arial" panose="020B0604020202020204" pitchFamily="34" charset="0"/>
              </a:rPr>
              <a:t>Piaget</a:t>
            </a:r>
          </a:p>
          <a:p>
            <a:pPr lvl="1"/>
            <a:endParaRPr lang="en-GB" sz="1800" dirty="0">
              <a:solidFill>
                <a:schemeClr val="tx1"/>
              </a:solidFill>
              <a:latin typeface="Arial" panose="020B0604020202020204" pitchFamily="34" charset="0"/>
              <a:cs typeface="Arial" panose="020B0604020202020204" pitchFamily="34" charset="0"/>
            </a:endParaRPr>
          </a:p>
          <a:p>
            <a:pPr lvl="2"/>
            <a:r>
              <a:rPr lang="en-GB" sz="1800" dirty="0" smtClean="0">
                <a:latin typeface="Arial" panose="020B0604020202020204" pitchFamily="34" charset="0"/>
                <a:cs typeface="Arial" panose="020B0604020202020204" pitchFamily="34" charset="0"/>
              </a:rPr>
              <a:t>Maturation - importance of development of brain structures</a:t>
            </a:r>
          </a:p>
          <a:p>
            <a:pPr lvl="2"/>
            <a:endParaRPr lang="en-GB" sz="1800" dirty="0" smtClean="0">
              <a:latin typeface="Arial" panose="020B0604020202020204" pitchFamily="34" charset="0"/>
              <a:cs typeface="Arial" panose="020B0604020202020204" pitchFamily="34" charset="0"/>
            </a:endParaRPr>
          </a:p>
          <a:p>
            <a:pPr lvl="2"/>
            <a:r>
              <a:rPr lang="en-GB" sz="1800" dirty="0" smtClean="0">
                <a:solidFill>
                  <a:schemeClr val="tx1"/>
                </a:solidFill>
                <a:latin typeface="Arial" panose="020B0604020202020204" pitchFamily="34" charset="0"/>
                <a:cs typeface="Arial" panose="020B0604020202020204" pitchFamily="34" charset="0"/>
              </a:rPr>
              <a:t>Interaction with physical world - </a:t>
            </a:r>
            <a:r>
              <a:rPr lang="en-GB" sz="1800" dirty="0" smtClean="0">
                <a:latin typeface="Arial" panose="020B0604020202020204" pitchFamily="34" charset="0"/>
                <a:cs typeface="Arial" panose="020B0604020202020204" pitchFamily="34" charset="0"/>
              </a:rPr>
              <a:t>children seen as ‘little </a:t>
            </a:r>
            <a:r>
              <a:rPr lang="en-GB" sz="1800" dirty="0">
                <a:latin typeface="Arial" panose="020B0604020202020204" pitchFamily="34" charset="0"/>
                <a:cs typeface="Arial" panose="020B0604020202020204" pitchFamily="34" charset="0"/>
              </a:rPr>
              <a:t>scientists’ actively trying to make sense of the world</a:t>
            </a:r>
          </a:p>
          <a:p>
            <a:pPr lvl="2"/>
            <a:endParaRPr lang="en-GB" sz="1800" dirty="0" smtClean="0">
              <a:solidFill>
                <a:schemeClr val="tx1"/>
              </a:solidFill>
              <a:latin typeface="Arial" panose="020B0604020202020204" pitchFamily="34" charset="0"/>
              <a:cs typeface="Arial" panose="020B0604020202020204" pitchFamily="34" charset="0"/>
            </a:endParaRPr>
          </a:p>
          <a:p>
            <a:pPr lvl="1"/>
            <a:endParaRPr lang="en-GB" sz="1800" dirty="0">
              <a:solidFill>
                <a:schemeClr val="tx1"/>
              </a:solidFill>
              <a:latin typeface="Arial" panose="020B0604020202020204" pitchFamily="34" charset="0"/>
              <a:cs typeface="Arial" panose="020B0604020202020204" pitchFamily="34" charset="0"/>
            </a:endParaRPr>
          </a:p>
          <a:p>
            <a:pPr lvl="1"/>
            <a:r>
              <a:rPr lang="en-GB" sz="1800" dirty="0" smtClean="0">
                <a:solidFill>
                  <a:schemeClr val="tx1"/>
                </a:solidFill>
                <a:latin typeface="Arial" panose="020B0604020202020204" pitchFamily="34" charset="0"/>
                <a:cs typeface="Arial" panose="020B0604020202020204" pitchFamily="34" charset="0"/>
              </a:rPr>
              <a:t>Vygotsky</a:t>
            </a:r>
          </a:p>
          <a:p>
            <a:pPr lvl="2"/>
            <a:endParaRPr lang="en-GB" sz="1600" dirty="0">
              <a:latin typeface="Arial" panose="020B0604020202020204" pitchFamily="34" charset="0"/>
              <a:cs typeface="Arial" panose="020B0604020202020204" pitchFamily="34" charset="0"/>
            </a:endParaRPr>
          </a:p>
          <a:p>
            <a:pPr lvl="2"/>
            <a:r>
              <a:rPr lang="en-GB" sz="1800" dirty="0" smtClean="0">
                <a:solidFill>
                  <a:schemeClr val="tx1"/>
                </a:solidFill>
                <a:latin typeface="Arial" panose="020B0604020202020204" pitchFamily="34" charset="0"/>
                <a:cs typeface="Arial" panose="020B0604020202020204" pitchFamily="34" charset="0"/>
              </a:rPr>
              <a:t>Importance of culture and the social world to development of thought</a:t>
            </a:r>
          </a:p>
          <a:p>
            <a:pPr lvl="2"/>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0747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412776"/>
            <a:ext cx="8229600" cy="5184576"/>
          </a:xfrm>
        </p:spPr>
        <p:txBody>
          <a:bodyPr>
            <a:noAutofit/>
          </a:bodyPr>
          <a:lstStyle/>
          <a:p>
            <a:r>
              <a:rPr lang="en-GB" sz="1800" dirty="0" smtClean="0">
                <a:latin typeface="Arial" pitchFamily="34" charset="0"/>
                <a:cs typeface="Arial" pitchFamily="34" charset="0"/>
              </a:rPr>
              <a:t>Interactionism</a:t>
            </a:r>
          </a:p>
          <a:p>
            <a:endParaRPr lang="en-GB" sz="1000" dirty="0">
              <a:latin typeface="Arial" pitchFamily="34" charset="0"/>
              <a:cs typeface="Arial" pitchFamily="34" charset="0"/>
            </a:endParaRPr>
          </a:p>
          <a:p>
            <a:pPr marL="0" indent="0">
              <a:buNone/>
            </a:pPr>
            <a:r>
              <a:rPr lang="en-GB" sz="1800" dirty="0" smtClean="0">
                <a:latin typeface="Arial" pitchFamily="34" charset="0"/>
                <a:cs typeface="Arial" pitchFamily="34" charset="0"/>
              </a:rPr>
              <a:t>Certain innate capacities and tendencies</a:t>
            </a:r>
          </a:p>
          <a:p>
            <a:pPr marL="0" indent="0">
              <a:buNone/>
            </a:pPr>
            <a:r>
              <a:rPr lang="en-GB" sz="1800" dirty="0" smtClean="0">
                <a:latin typeface="Arial" pitchFamily="34" charset="0"/>
                <a:cs typeface="Arial" pitchFamily="34" charset="0"/>
              </a:rPr>
              <a:t>Environmental influence regulates extent and way in which these develop</a:t>
            </a:r>
          </a:p>
          <a:p>
            <a:endParaRPr lang="en-GB" sz="10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e.g. Language Development  - Language Acquisition Device (Chomsky, 1965)</a:t>
            </a:r>
          </a:p>
          <a:p>
            <a:pPr marL="0" indent="0">
              <a:buNone/>
            </a:pPr>
            <a:endParaRPr lang="en-GB" sz="8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LAD = Innate capacity to learn the grammar </a:t>
            </a:r>
            <a:r>
              <a:rPr lang="en-GB" sz="1800" dirty="0">
                <a:latin typeface="Arial" pitchFamily="34" charset="0"/>
                <a:cs typeface="Arial" pitchFamily="34" charset="0"/>
              </a:rPr>
              <a:t>of a particular linguistic community</a:t>
            </a:r>
            <a:r>
              <a:rPr lang="en-GB" sz="1800" dirty="0" smtClean="0">
                <a:latin typeface="Arial" pitchFamily="34" charset="0"/>
                <a:cs typeface="Arial" pitchFamily="34" charset="0"/>
              </a:rPr>
              <a:t>	</a:t>
            </a:r>
          </a:p>
          <a:p>
            <a:pPr marL="0" indent="0">
              <a:buNone/>
            </a:pPr>
            <a:endParaRPr lang="en-GB" sz="1800" dirty="0">
              <a:latin typeface="Arial" pitchFamily="34" charset="0"/>
              <a:cs typeface="Arial" pitchFamily="34" charset="0"/>
            </a:endParaRPr>
          </a:p>
          <a:p>
            <a:pPr marL="0" indent="0">
              <a:buNone/>
            </a:pPr>
            <a:endParaRPr lang="en-GB" sz="1800" dirty="0" smtClean="0">
              <a:latin typeface="Arial" pitchFamily="34" charset="0"/>
              <a:cs typeface="Arial" pitchFamily="34" charset="0"/>
            </a:endParaRPr>
          </a:p>
          <a:p>
            <a:pPr marL="0" indent="0">
              <a:buNone/>
            </a:pPr>
            <a:endParaRPr lang="en-GB" sz="1800" dirty="0" smtClean="0">
              <a:latin typeface="Arial" pitchFamily="34" charset="0"/>
              <a:cs typeface="Arial" pitchFamily="34" charset="0"/>
            </a:endParaRPr>
          </a:p>
          <a:p>
            <a:pPr marL="0" indent="0">
              <a:buNone/>
            </a:pPr>
            <a:r>
              <a:rPr lang="en-GB" sz="1800" dirty="0" smtClean="0">
                <a:latin typeface="Arial" pitchFamily="34" charset="0"/>
                <a:cs typeface="Arial" pitchFamily="34" charset="0"/>
              </a:rPr>
              <a:t>Experience of language determines which language is learned and how well the capacity for language is developed  e.g</a:t>
            </a:r>
            <a:r>
              <a:rPr lang="en-GB" sz="1800" dirty="0">
                <a:latin typeface="Arial" pitchFamily="34" charset="0"/>
                <a:cs typeface="Arial" pitchFamily="34" charset="0"/>
              </a:rPr>
              <a:t>. phonetic discrimination in infancy (Maye, Weiss and </a:t>
            </a:r>
            <a:r>
              <a:rPr lang="en-GB" sz="1800" dirty="0" err="1">
                <a:latin typeface="Arial" pitchFamily="34" charset="0"/>
                <a:cs typeface="Arial" pitchFamily="34" charset="0"/>
              </a:rPr>
              <a:t>Aslin</a:t>
            </a:r>
            <a:r>
              <a:rPr lang="en-GB" sz="1800" dirty="0">
                <a:latin typeface="Arial" pitchFamily="34" charset="0"/>
                <a:cs typeface="Arial" pitchFamily="34" charset="0"/>
              </a:rPr>
              <a:t>, 2008</a:t>
            </a:r>
            <a:r>
              <a:rPr lang="en-GB" sz="1800" dirty="0" smtClean="0">
                <a:latin typeface="Arial" pitchFamily="34" charset="0"/>
                <a:cs typeface="Arial" pitchFamily="34" charset="0"/>
              </a:rPr>
              <a:t>)</a:t>
            </a:r>
          </a:p>
          <a:p>
            <a:pPr marL="0" indent="0">
              <a:buNone/>
            </a:pPr>
            <a:endParaRPr lang="en-GB" sz="1800" dirty="0">
              <a:latin typeface="Arial" pitchFamily="34" charset="0"/>
              <a:cs typeface="Arial" pitchFamily="34" charset="0"/>
            </a:endParaRPr>
          </a:p>
          <a:p>
            <a:pPr marL="0" indent="0">
              <a:buNone/>
            </a:pPr>
            <a:r>
              <a:rPr lang="en-GB" sz="1800" dirty="0" smtClean="0">
                <a:latin typeface="Arial" pitchFamily="34" charset="0"/>
                <a:cs typeface="Arial" pitchFamily="34" charset="0"/>
              </a:rPr>
              <a:t>LASS (Bruner)</a:t>
            </a:r>
            <a:endParaRPr lang="en-GB" sz="1800" dirty="0">
              <a:latin typeface="Arial" pitchFamily="34" charset="0"/>
              <a:cs typeface="Arial" pitchFamily="34" charset="0"/>
            </a:endParaRPr>
          </a:p>
          <a:p>
            <a:pPr marL="0" indent="0">
              <a:buNone/>
            </a:pPr>
            <a:r>
              <a:rPr lang="en-GB" sz="1800" dirty="0" smtClean="0">
                <a:latin typeface="Arial" pitchFamily="34" charset="0"/>
                <a:cs typeface="Arial" pitchFamily="34" charset="0"/>
              </a:rPr>
              <a:t>				</a:t>
            </a:r>
            <a:endParaRPr lang="en-GB" sz="1800" dirty="0">
              <a:latin typeface="Arial" pitchFamily="34" charset="0"/>
              <a:cs typeface="Arial"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3176" y="3717032"/>
            <a:ext cx="3240360" cy="10801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45910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smtClean="0">
                <a:solidFill>
                  <a:schemeClr val="tx1"/>
                </a:solidFill>
                <a:effectLst/>
                <a:latin typeface="Arial" pitchFamily="34" charset="0"/>
                <a:cs typeface="Arial" pitchFamily="34" charset="0"/>
              </a:rPr>
              <a:t>Summary</a:t>
            </a:r>
            <a:endParaRPr lang="en-GB" sz="2000" b="1" dirty="0">
              <a:solidFill>
                <a:schemeClr val="tx1"/>
              </a:solidFill>
              <a:effectLst/>
              <a:latin typeface="Arial" pitchFamily="34" charset="0"/>
              <a:cs typeface="Arial" pitchFamily="34" charset="0"/>
            </a:endParaRPr>
          </a:p>
        </p:txBody>
      </p:sp>
      <p:sp>
        <p:nvSpPr>
          <p:cNvPr id="3" name="Content Placeholder 2"/>
          <p:cNvSpPr>
            <a:spLocks noGrp="1"/>
          </p:cNvSpPr>
          <p:nvPr>
            <p:ph sz="quarter" idx="1"/>
          </p:nvPr>
        </p:nvSpPr>
        <p:spPr>
          <a:xfrm>
            <a:off x="395536" y="1700808"/>
            <a:ext cx="8229600" cy="4458717"/>
          </a:xfrm>
        </p:spPr>
        <p:txBody>
          <a:bodyPr>
            <a:normAutofit fontScale="92500" lnSpcReduction="20000"/>
          </a:bodyPr>
          <a:lstStyle/>
          <a:p>
            <a:r>
              <a:rPr lang="en-GB" sz="1900" dirty="0">
                <a:latin typeface="Arial" pitchFamily="34" charset="0"/>
                <a:cs typeface="Arial" pitchFamily="34" charset="0"/>
              </a:rPr>
              <a:t>Reductionism</a:t>
            </a:r>
          </a:p>
          <a:p>
            <a:endParaRPr lang="en-GB" sz="1900" dirty="0">
              <a:latin typeface="Arial" pitchFamily="34" charset="0"/>
              <a:cs typeface="Arial" pitchFamily="34" charset="0"/>
            </a:endParaRPr>
          </a:p>
          <a:p>
            <a:endParaRPr lang="en-GB" sz="1900" dirty="0">
              <a:latin typeface="Arial" pitchFamily="34" charset="0"/>
              <a:cs typeface="Arial" pitchFamily="34" charset="0"/>
            </a:endParaRPr>
          </a:p>
          <a:p>
            <a:r>
              <a:rPr lang="en-GB" sz="1900" dirty="0">
                <a:latin typeface="Arial" pitchFamily="34" charset="0"/>
                <a:cs typeface="Arial" pitchFamily="34" charset="0"/>
              </a:rPr>
              <a:t>Mind - Body</a:t>
            </a:r>
          </a:p>
          <a:p>
            <a:pPr lvl="1">
              <a:buFont typeface="Arial" pitchFamily="34" charset="0"/>
              <a:buChar char="•"/>
            </a:pPr>
            <a:r>
              <a:rPr lang="en-GB" sz="1900" dirty="0">
                <a:solidFill>
                  <a:schemeClr val="tx1"/>
                </a:solidFill>
                <a:latin typeface="Arial" pitchFamily="34" charset="0"/>
                <a:cs typeface="Arial" pitchFamily="34" charset="0"/>
              </a:rPr>
              <a:t>Dualism</a:t>
            </a:r>
          </a:p>
          <a:p>
            <a:pPr lvl="1">
              <a:buFont typeface="Arial" pitchFamily="34" charset="0"/>
              <a:buChar char="•"/>
            </a:pPr>
            <a:r>
              <a:rPr lang="en-GB" sz="1900" dirty="0">
                <a:solidFill>
                  <a:schemeClr val="tx1"/>
                </a:solidFill>
                <a:latin typeface="Arial" pitchFamily="34" charset="0"/>
                <a:cs typeface="Arial" pitchFamily="34" charset="0"/>
              </a:rPr>
              <a:t>Monism</a:t>
            </a:r>
          </a:p>
          <a:p>
            <a:pPr lvl="1">
              <a:buFont typeface="Arial" pitchFamily="34" charset="0"/>
              <a:buChar char="•"/>
            </a:pPr>
            <a:r>
              <a:rPr lang="en-GB" sz="1900" dirty="0">
                <a:solidFill>
                  <a:schemeClr val="tx1"/>
                </a:solidFill>
                <a:latin typeface="Arial" pitchFamily="34" charset="0"/>
                <a:cs typeface="Arial" pitchFamily="34" charset="0"/>
              </a:rPr>
              <a:t>Interactionism</a:t>
            </a:r>
          </a:p>
          <a:p>
            <a:pPr lvl="1"/>
            <a:endParaRPr lang="en-GB" sz="1900" dirty="0">
              <a:solidFill>
                <a:schemeClr val="tx1"/>
              </a:solidFill>
              <a:latin typeface="Arial" pitchFamily="34" charset="0"/>
              <a:cs typeface="Arial" pitchFamily="34" charset="0"/>
            </a:endParaRPr>
          </a:p>
          <a:p>
            <a:pPr lvl="1"/>
            <a:endParaRPr lang="en-GB" sz="1900" dirty="0">
              <a:solidFill>
                <a:schemeClr val="tx1"/>
              </a:solidFill>
              <a:latin typeface="Arial" pitchFamily="34" charset="0"/>
              <a:cs typeface="Arial" pitchFamily="34" charset="0"/>
            </a:endParaRPr>
          </a:p>
          <a:p>
            <a:r>
              <a:rPr lang="en-GB" sz="1900" dirty="0">
                <a:latin typeface="Arial" pitchFamily="34" charset="0"/>
                <a:cs typeface="Arial" pitchFamily="34" charset="0"/>
              </a:rPr>
              <a:t>Determinism – </a:t>
            </a:r>
            <a:r>
              <a:rPr lang="en-GB" sz="1900" dirty="0" smtClean="0">
                <a:latin typeface="Arial" pitchFamily="34" charset="0"/>
                <a:cs typeface="Arial" pitchFamily="34" charset="0"/>
              </a:rPr>
              <a:t>Free-will</a:t>
            </a:r>
          </a:p>
          <a:p>
            <a:endParaRPr lang="en-GB" sz="1900" dirty="0">
              <a:latin typeface="Arial" pitchFamily="34" charset="0"/>
              <a:cs typeface="Arial" pitchFamily="34" charset="0"/>
            </a:endParaRPr>
          </a:p>
          <a:p>
            <a:endParaRPr lang="en-GB" sz="1900" dirty="0">
              <a:latin typeface="Arial" pitchFamily="34" charset="0"/>
              <a:cs typeface="Arial" pitchFamily="34" charset="0"/>
            </a:endParaRPr>
          </a:p>
          <a:p>
            <a:r>
              <a:rPr lang="en-GB" sz="1900" dirty="0" smtClean="0">
                <a:latin typeface="Arial" pitchFamily="34" charset="0"/>
                <a:cs typeface="Arial" pitchFamily="34" charset="0"/>
              </a:rPr>
              <a:t>Nature </a:t>
            </a:r>
            <a:r>
              <a:rPr lang="en-GB" sz="1900" dirty="0">
                <a:latin typeface="Arial" pitchFamily="34" charset="0"/>
                <a:cs typeface="Arial" pitchFamily="34" charset="0"/>
              </a:rPr>
              <a:t>– Nurture</a:t>
            </a:r>
          </a:p>
          <a:p>
            <a:pPr lvl="1">
              <a:buFont typeface="Arial" pitchFamily="34" charset="0"/>
              <a:buChar char="•"/>
            </a:pPr>
            <a:r>
              <a:rPr lang="en-GB" sz="1900" dirty="0">
                <a:solidFill>
                  <a:schemeClr val="tx1"/>
                </a:solidFill>
                <a:latin typeface="Arial" pitchFamily="34" charset="0"/>
                <a:cs typeface="Arial" pitchFamily="34" charset="0"/>
              </a:rPr>
              <a:t>Nativism</a:t>
            </a:r>
          </a:p>
          <a:p>
            <a:pPr lvl="1">
              <a:buFont typeface="Arial" pitchFamily="34" charset="0"/>
              <a:buChar char="•"/>
            </a:pPr>
            <a:r>
              <a:rPr lang="en-GB" sz="1900" dirty="0">
                <a:solidFill>
                  <a:schemeClr val="tx1"/>
                </a:solidFill>
                <a:latin typeface="Arial" pitchFamily="34" charset="0"/>
                <a:cs typeface="Arial" pitchFamily="34" charset="0"/>
              </a:rPr>
              <a:t>Empiricism</a:t>
            </a:r>
          </a:p>
          <a:p>
            <a:pPr lvl="1"/>
            <a:endParaRPr lang="en-GB" sz="1900" dirty="0">
              <a:solidFill>
                <a:schemeClr val="tx1"/>
              </a:solidFill>
              <a:latin typeface="Arial" pitchFamily="34" charset="0"/>
              <a:cs typeface="Arial" pitchFamily="34" charset="0"/>
            </a:endParaRPr>
          </a:p>
          <a:p>
            <a:pPr lvl="1"/>
            <a:endParaRPr lang="en-GB" sz="1900" dirty="0">
              <a:solidFill>
                <a:schemeClr val="tx1"/>
              </a:solidFill>
              <a:latin typeface="Arial" pitchFamily="34" charset="0"/>
              <a:cs typeface="Arial" pitchFamily="34" charset="0"/>
            </a:endParaRPr>
          </a:p>
          <a:p>
            <a:endParaRPr lang="en-GB" dirty="0"/>
          </a:p>
          <a:p>
            <a:endParaRPr lang="en-GB" dirty="0"/>
          </a:p>
        </p:txBody>
      </p:sp>
    </p:spTree>
    <p:extLst>
      <p:ext uri="{BB962C8B-B14F-4D97-AF65-F5344CB8AC3E}">
        <p14:creationId xmlns:p14="http://schemas.microsoft.com/office/powerpoint/2010/main" val="4528021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44164" y="1700808"/>
            <a:ext cx="2190023" cy="769441"/>
          </a:xfrm>
          <a:prstGeom prst="rect">
            <a:avLst/>
          </a:prstGeom>
          <a:noFill/>
        </p:spPr>
        <p:txBody>
          <a:bodyPr wrap="none" rtlCol="0">
            <a:spAutoFit/>
          </a:bodyPr>
          <a:lstStyle/>
          <a:p>
            <a:pPr fontAlgn="base">
              <a:spcBef>
                <a:spcPct val="0"/>
              </a:spcBef>
              <a:spcAft>
                <a:spcPct val="0"/>
              </a:spcAft>
            </a:pPr>
            <a:r>
              <a:rPr lang="en-GB" sz="4400" b="1" dirty="0" smtClean="0">
                <a:solidFill>
                  <a:srgbClr val="292934"/>
                </a:solidFill>
                <a:latin typeface="Arial" panose="020B0604020202020204" pitchFamily="34" charset="0"/>
                <a:cs typeface="Arial" panose="020B0604020202020204" pitchFamily="34" charset="0"/>
              </a:rPr>
              <a:t>BREAK</a:t>
            </a:r>
            <a:endParaRPr lang="en-GB" sz="4400" b="1" dirty="0">
              <a:solidFill>
                <a:srgbClr val="292934"/>
              </a:solidFill>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3947" y="2708920"/>
            <a:ext cx="2878943" cy="24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865479" y="5512531"/>
            <a:ext cx="3347391" cy="707886"/>
          </a:xfrm>
          <a:prstGeom prst="rect">
            <a:avLst/>
          </a:prstGeom>
          <a:noFill/>
        </p:spPr>
        <p:txBody>
          <a:bodyPr wrap="none" rtlCol="0">
            <a:spAutoFit/>
          </a:bodyPr>
          <a:lstStyle/>
          <a:p>
            <a:pPr fontAlgn="base">
              <a:spcBef>
                <a:spcPct val="0"/>
              </a:spcBef>
              <a:spcAft>
                <a:spcPct val="0"/>
              </a:spcAft>
            </a:pPr>
            <a:r>
              <a:rPr lang="en-GB" sz="4000" b="1" dirty="0" smtClean="0">
                <a:solidFill>
                  <a:srgbClr val="292934"/>
                </a:solidFill>
                <a:latin typeface="Arial" panose="020B0604020202020204" pitchFamily="34" charset="0"/>
                <a:cs typeface="Arial" panose="020B0604020202020204" pitchFamily="34" charset="0"/>
              </a:rPr>
              <a:t>10 MINUTES!</a:t>
            </a:r>
            <a:endParaRPr lang="en-GB" sz="4000" b="1" dirty="0">
              <a:solidFill>
                <a:srgbClr val="29293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12021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chemeClr val="tx1"/>
                </a:solidFill>
                <a:latin typeface="Arial" panose="020B0604020202020204" pitchFamily="34" charset="0"/>
                <a:cs typeface="Arial" panose="020B0604020202020204" pitchFamily="34" charset="0"/>
              </a:rPr>
              <a:t>Perception </a:t>
            </a:r>
            <a:endParaRPr lang="en-GB" sz="2800" b="1" dirty="0">
              <a:solidFill>
                <a:schemeClr val="tx1"/>
              </a:solidFill>
              <a:latin typeface="Arial" panose="020B0604020202020204" pitchFamily="34" charset="0"/>
              <a:cs typeface="Arial" panose="020B0604020202020204" pitchFamily="34" charset="0"/>
            </a:endParaRPr>
          </a:p>
        </p:txBody>
      </p:sp>
      <p:pic>
        <p:nvPicPr>
          <p:cNvPr id="2058"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975682"/>
            <a:ext cx="1944216" cy="3146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9" name="Picture 11"/>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tretch>
            <a:fillRect/>
          </a:stretch>
        </p:blipFill>
        <p:spPr bwMode="auto">
          <a:xfrm rot="10800000">
            <a:off x="2339752" y="1990689"/>
            <a:ext cx="1925673" cy="3116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301752" y="5301208"/>
            <a:ext cx="2527295" cy="369332"/>
          </a:xfrm>
          <a:prstGeom prst="rect">
            <a:avLst/>
          </a:prstGeom>
          <a:noFill/>
        </p:spPr>
        <p:txBody>
          <a:bodyPr wrap="none" rtlCol="0">
            <a:spAutoFit/>
          </a:bodyPr>
          <a:lstStyle/>
          <a:p>
            <a:r>
              <a:rPr lang="en-GB" dirty="0" err="1" smtClean="0">
                <a:latin typeface="Arial" panose="020B0604020202020204" pitchFamily="34" charset="0"/>
                <a:cs typeface="Arial" panose="020B0604020202020204" pitchFamily="34" charset="0"/>
              </a:rPr>
              <a:t>Guiseppe’s</a:t>
            </a:r>
            <a:r>
              <a:rPr lang="en-GB" dirty="0" smtClean="0">
                <a:latin typeface="Arial" panose="020B0604020202020204" pitchFamily="34" charset="0"/>
                <a:cs typeface="Arial" panose="020B0604020202020204" pitchFamily="34" charset="0"/>
              </a:rPr>
              <a:t> engravings</a:t>
            </a:r>
            <a:endParaRPr lang="en-GB"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5076057" y="1556792"/>
            <a:ext cx="3476808" cy="2035850"/>
          </a:xfrm>
          <a:prstGeom prst="rect">
            <a:avLst/>
          </a:prstGeom>
        </p:spPr>
      </p:pic>
      <p:pic>
        <p:nvPicPr>
          <p:cNvPr id="4" name="Picture 3"/>
          <p:cNvPicPr>
            <a:picLocks noChangeAspect="1"/>
          </p:cNvPicPr>
          <p:nvPr/>
        </p:nvPicPr>
        <p:blipFill>
          <a:blip r:embed="rId4"/>
          <a:stretch>
            <a:fillRect/>
          </a:stretch>
        </p:blipFill>
        <p:spPr>
          <a:xfrm>
            <a:off x="5076056" y="3743772"/>
            <a:ext cx="3476808" cy="2470886"/>
          </a:xfrm>
          <a:prstGeom prst="rect">
            <a:avLst/>
          </a:prstGeom>
        </p:spPr>
      </p:pic>
    </p:spTree>
    <p:extLst>
      <p:ext uri="{BB962C8B-B14F-4D97-AF65-F5344CB8AC3E}">
        <p14:creationId xmlns:p14="http://schemas.microsoft.com/office/powerpoint/2010/main" val="380660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9"/>
                                        </p:tgtEl>
                                        <p:attrNameLst>
                                          <p:attrName>style.visibility</p:attrName>
                                        </p:attrNameLst>
                                      </p:cBhvr>
                                      <p:to>
                                        <p:strVal val="visible"/>
                                      </p:to>
                                    </p:set>
                                    <p:animEffect transition="in" filter="fade">
                                      <p:cBhvr>
                                        <p:cTn id="11" dur="500"/>
                                        <p:tgtEl>
                                          <p:spTgt spid="205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062651" y="1988256"/>
            <a:ext cx="6078239" cy="38042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1988840"/>
            <a:ext cx="3987800" cy="380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58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Perception &amp; Perceptual </a:t>
            </a:r>
            <a:r>
              <a:rPr lang="en-GB" sz="2000" b="1" dirty="0" smtClean="0">
                <a:solidFill>
                  <a:schemeClr val="tx1"/>
                </a:solidFill>
                <a:latin typeface="Arial" panose="020B0604020202020204" pitchFamily="34" charset="0"/>
                <a:cs typeface="Arial" panose="020B0604020202020204" pitchFamily="34" charset="0"/>
              </a:rPr>
              <a:t>Development</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23528" y="1628800"/>
            <a:ext cx="8503920" cy="4572000"/>
          </a:xfrm>
        </p:spPr>
        <p:txBody>
          <a:bodyPr>
            <a:normAutofit lnSpcReduction="10000"/>
          </a:bodyPr>
          <a:lstStyle/>
          <a:p>
            <a:pPr marL="0" indent="0">
              <a:buNone/>
            </a:pPr>
            <a:r>
              <a:rPr lang="en-GB" sz="2000" b="1" dirty="0">
                <a:latin typeface="Arial" panose="020B0604020202020204" pitchFamily="34" charset="0"/>
                <a:cs typeface="Arial" panose="020B0604020202020204" pitchFamily="34" charset="0"/>
              </a:rPr>
              <a:t>What </a:t>
            </a:r>
            <a:r>
              <a:rPr lang="en-GB" sz="2000" b="1" dirty="0" smtClean="0">
                <a:latin typeface="Arial" panose="020B0604020202020204" pitchFamily="34" charset="0"/>
                <a:cs typeface="Arial" panose="020B0604020202020204" pitchFamily="34" charset="0"/>
              </a:rPr>
              <a:t>is ‘perception’?  Nature v. Nurture</a:t>
            </a:r>
          </a:p>
          <a:p>
            <a:pPr marL="0" indent="0">
              <a:buNone/>
            </a:pPr>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Perception is a key area in the debate between nature and nurture</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Nature (nativism) - perceptual abilities are inborn</a:t>
            </a:r>
          </a:p>
          <a:p>
            <a:r>
              <a:rPr lang="en-GB" sz="2000" dirty="0" smtClean="0">
                <a:latin typeface="Arial" panose="020B0604020202020204" pitchFamily="34" charset="0"/>
                <a:cs typeface="Arial" panose="020B0604020202020204" pitchFamily="34" charset="0"/>
              </a:rPr>
              <a:t>Nurture (empiricism) - perceptual skills are learned</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Studying Perceptual </a:t>
            </a:r>
            <a:r>
              <a:rPr lang="en-GB" sz="2000" b="1" dirty="0" smtClean="0">
                <a:latin typeface="Arial" panose="020B0604020202020204" pitchFamily="34" charset="0"/>
                <a:cs typeface="Arial" panose="020B0604020202020204" pitchFamily="34" charset="0"/>
              </a:rPr>
              <a:t>Development</a:t>
            </a:r>
          </a:p>
          <a:p>
            <a:pPr marL="0" indent="0">
              <a:buNone/>
            </a:pPr>
            <a:endParaRPr lang="en-GB" sz="2000" b="1" dirty="0">
              <a:latin typeface="Arial" panose="020B0604020202020204" pitchFamily="34" charset="0"/>
              <a:cs typeface="Arial" panose="020B0604020202020204" pitchFamily="34" charset="0"/>
            </a:endParaRPr>
          </a:p>
          <a:p>
            <a:pPr marL="514350" indent="-514350">
              <a:buAutoNum type="arabicPeriod"/>
            </a:pPr>
            <a:r>
              <a:rPr lang="en-GB" sz="2000" dirty="0">
                <a:latin typeface="Arial" panose="020B0604020202020204" pitchFamily="34" charset="0"/>
                <a:cs typeface="Arial" panose="020B0604020202020204" pitchFamily="34" charset="0"/>
              </a:rPr>
              <a:t>New-borns</a:t>
            </a:r>
          </a:p>
          <a:p>
            <a:pPr marL="514350" indent="-514350">
              <a:buAutoNum type="arabicPeriod"/>
            </a:pPr>
            <a:r>
              <a:rPr lang="en-GB" sz="2000" dirty="0" smtClean="0">
                <a:latin typeface="Arial" panose="020B0604020202020204" pitchFamily="34" charset="0"/>
                <a:cs typeface="Arial" panose="020B0604020202020204" pitchFamily="34" charset="0"/>
              </a:rPr>
              <a:t>Animal </a:t>
            </a:r>
            <a:r>
              <a:rPr lang="en-GB" sz="2000" dirty="0">
                <a:latin typeface="Arial" panose="020B0604020202020204" pitchFamily="34" charset="0"/>
                <a:cs typeface="Arial" panose="020B0604020202020204" pitchFamily="34" charset="0"/>
              </a:rPr>
              <a:t>deprivation studies</a:t>
            </a:r>
          </a:p>
          <a:p>
            <a:pPr marL="514350" indent="-514350">
              <a:buAutoNum type="arabicPeriod"/>
            </a:pPr>
            <a:r>
              <a:rPr lang="en-GB" sz="2000" dirty="0" smtClean="0">
                <a:latin typeface="Arial" panose="020B0604020202020204" pitchFamily="34" charset="0"/>
                <a:cs typeface="Arial" panose="020B0604020202020204" pitchFamily="34" charset="0"/>
              </a:rPr>
              <a:t>Human </a:t>
            </a:r>
            <a:r>
              <a:rPr lang="en-GB" sz="2000" dirty="0">
                <a:latin typeface="Arial" panose="020B0604020202020204" pitchFamily="34" charset="0"/>
                <a:cs typeface="Arial" panose="020B0604020202020204" pitchFamily="34" charset="0"/>
              </a:rPr>
              <a:t>cataract patients</a:t>
            </a:r>
          </a:p>
          <a:p>
            <a:pPr marL="514350" indent="-514350">
              <a:buAutoNum type="arabicPeriod"/>
            </a:pPr>
            <a:r>
              <a:rPr lang="en-GB" sz="2000" dirty="0" smtClean="0">
                <a:latin typeface="Arial" panose="020B0604020202020204" pitchFamily="34" charset="0"/>
                <a:cs typeface="Arial" panose="020B0604020202020204" pitchFamily="34" charset="0"/>
              </a:rPr>
              <a:t>Cross-cultural </a:t>
            </a:r>
            <a:r>
              <a:rPr lang="en-GB" sz="2000" dirty="0">
                <a:latin typeface="Arial" panose="020B0604020202020204" pitchFamily="34" charset="0"/>
                <a:cs typeface="Arial" panose="020B0604020202020204" pitchFamily="34" charset="0"/>
              </a:rPr>
              <a:t>studies</a:t>
            </a:r>
          </a:p>
          <a:p>
            <a:endParaRPr lang="en-GB" sz="20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44786" y="3933056"/>
            <a:ext cx="3096344" cy="207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45154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New-borns/Neonates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266987" y="1586746"/>
            <a:ext cx="8503920" cy="4866589"/>
          </a:xfrm>
        </p:spPr>
        <p:txBody>
          <a:bodyPr>
            <a:normAutofit fontScale="92500" lnSpcReduction="10000"/>
          </a:bodyPr>
          <a:lstStyle/>
          <a:p>
            <a:r>
              <a:rPr lang="en-GB" sz="2000" dirty="0" smtClean="0">
                <a:latin typeface="Arial" panose="020B0604020202020204" pitchFamily="34" charset="0"/>
                <a:cs typeface="Arial" panose="020B0604020202020204" pitchFamily="34" charset="0"/>
              </a:rPr>
              <a:t>Neonates visually </a:t>
            </a:r>
            <a:r>
              <a:rPr lang="en-GB" sz="2000" dirty="0">
                <a:latin typeface="Arial" panose="020B0604020202020204" pitchFamily="34" charset="0"/>
                <a:cs typeface="Arial" panose="020B0604020202020204" pitchFamily="34" charset="0"/>
              </a:rPr>
              <a:t>explore their environment at birth</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Unable to see as clearly as adults – but can scan their environment and will pause to look at a person or object  (Haith, </a:t>
            </a:r>
            <a:r>
              <a:rPr lang="en-GB" sz="2000" dirty="0" smtClean="0">
                <a:latin typeface="Arial" panose="020B0604020202020204" pitchFamily="34" charset="0"/>
                <a:cs typeface="Arial" panose="020B0604020202020204" pitchFamily="34" charset="0"/>
              </a:rPr>
              <a:t>1980)</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Methods for researching infant perception:</a:t>
            </a:r>
          </a:p>
          <a:p>
            <a:endParaRPr lang="en-GB" sz="2000" dirty="0" smtClean="0">
              <a:latin typeface="Arial" panose="020B0604020202020204" pitchFamily="34" charset="0"/>
              <a:cs typeface="Arial" panose="020B0604020202020204" pitchFamily="34" charset="0"/>
            </a:endParaRPr>
          </a:p>
          <a:p>
            <a:pPr marL="731520" lvl="1" indent="-457200">
              <a:buFont typeface="+mj-lt"/>
              <a:buAutoNum type="arabicPeriod"/>
            </a:pPr>
            <a:r>
              <a:rPr lang="en-GB" sz="2000" dirty="0">
                <a:solidFill>
                  <a:schemeClr val="tx1"/>
                </a:solidFill>
                <a:latin typeface="Arial" panose="020B0604020202020204" pitchFamily="34" charset="0"/>
                <a:cs typeface="Arial" panose="020B0604020202020204" pitchFamily="34" charset="0"/>
              </a:rPr>
              <a:t>Preferential sucking</a:t>
            </a:r>
          </a:p>
          <a:p>
            <a:pPr marL="731520" lvl="1" indent="-457200">
              <a:buFont typeface="+mj-lt"/>
              <a:buAutoNum type="arabicPeriod"/>
            </a:pPr>
            <a:r>
              <a:rPr lang="en-GB" sz="2000" dirty="0" smtClean="0">
                <a:solidFill>
                  <a:schemeClr val="tx1"/>
                </a:solidFill>
                <a:latin typeface="Arial" panose="020B0604020202020204" pitchFamily="34" charset="0"/>
                <a:cs typeface="Arial" panose="020B0604020202020204" pitchFamily="34" charset="0"/>
              </a:rPr>
              <a:t>Preferential-looking technique (</a:t>
            </a:r>
            <a:r>
              <a:rPr lang="en-GB" sz="2000" dirty="0" err="1" smtClean="0">
                <a:solidFill>
                  <a:schemeClr val="tx1"/>
                </a:solidFill>
                <a:latin typeface="Arial" panose="020B0604020202020204" pitchFamily="34" charset="0"/>
                <a:cs typeface="Arial" panose="020B0604020202020204" pitchFamily="34" charset="0"/>
              </a:rPr>
              <a:t>Fantz</a:t>
            </a:r>
            <a:r>
              <a:rPr lang="en-GB" sz="2000" dirty="0" smtClean="0">
                <a:solidFill>
                  <a:schemeClr val="tx1"/>
                </a:solidFill>
                <a:latin typeface="Arial" panose="020B0604020202020204" pitchFamily="34" charset="0"/>
                <a:cs typeface="Arial" panose="020B0604020202020204" pitchFamily="34" charset="0"/>
              </a:rPr>
              <a:t>, 1956)</a:t>
            </a:r>
          </a:p>
          <a:p>
            <a:pPr marL="731520" lvl="1" indent="-457200">
              <a:buFont typeface="+mj-lt"/>
              <a:buAutoNum type="arabicPeriod"/>
            </a:pPr>
            <a:r>
              <a:rPr lang="en-GB" sz="2000" dirty="0" smtClean="0">
                <a:solidFill>
                  <a:schemeClr val="tx1"/>
                </a:solidFill>
                <a:latin typeface="Arial" panose="020B0604020202020204" pitchFamily="34" charset="0"/>
                <a:cs typeface="Arial" panose="020B0604020202020204" pitchFamily="34" charset="0"/>
              </a:rPr>
              <a:t>Habituatio</a:t>
            </a:r>
            <a:r>
              <a:rPr lang="en-GB" sz="2000" dirty="0">
                <a:solidFill>
                  <a:schemeClr val="tx1"/>
                </a:solidFill>
                <a:latin typeface="Arial" panose="020B0604020202020204" pitchFamily="34" charset="0"/>
                <a:cs typeface="Arial" panose="020B0604020202020204" pitchFamily="34" charset="0"/>
              </a:rPr>
              <a:t>n</a:t>
            </a:r>
            <a:r>
              <a:rPr lang="en-GB" sz="2000" dirty="0" smtClean="0">
                <a:solidFill>
                  <a:schemeClr val="tx1"/>
                </a:solidFill>
                <a:latin typeface="Arial" panose="020B0604020202020204" pitchFamily="34" charset="0"/>
                <a:cs typeface="Arial" panose="020B0604020202020204" pitchFamily="34" charset="0"/>
              </a:rPr>
              <a:t> and dishabituation</a:t>
            </a:r>
          </a:p>
          <a:p>
            <a:pPr marL="731520" lvl="1" indent="-457200">
              <a:buFont typeface="+mj-lt"/>
              <a:buAutoNum type="arabicPeriod"/>
            </a:pPr>
            <a:r>
              <a:rPr lang="en-GB" sz="2000" dirty="0" smtClean="0">
                <a:solidFill>
                  <a:schemeClr val="tx1"/>
                </a:solidFill>
                <a:latin typeface="Arial" panose="020B0604020202020204" pitchFamily="34" charset="0"/>
                <a:cs typeface="Arial" panose="020B0604020202020204" pitchFamily="34" charset="0"/>
              </a:rPr>
              <a:t>Principles of operant conditioning</a:t>
            </a:r>
          </a:p>
          <a:p>
            <a:pPr marL="0" indent="0">
              <a:buNone/>
            </a:pPr>
            <a:endParaRPr lang="en-GB" sz="1900" dirty="0" smtClean="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b="1" dirty="0" smtClean="0">
                <a:solidFill>
                  <a:schemeClr val="tx1"/>
                </a:solidFill>
                <a:latin typeface="Arial" panose="020B0604020202020204" pitchFamily="34" charset="0"/>
                <a:cs typeface="Arial" panose="020B0604020202020204" pitchFamily="34" charset="0"/>
              </a:rPr>
              <a:t>Preferential sucking</a:t>
            </a:r>
          </a:p>
          <a:p>
            <a:pPr marL="0" indent="0">
              <a:buNone/>
            </a:pPr>
            <a:r>
              <a:rPr lang="en-GB" sz="1900" dirty="0" smtClean="0">
                <a:latin typeface="Arial" panose="020B0604020202020204" pitchFamily="34" charset="0"/>
                <a:cs typeface="Arial" panose="020B0604020202020204" pitchFamily="34" charset="0"/>
              </a:rPr>
              <a:t>Measure speed of sucking a dummy when infant looking at familiar/novel stimuli</a:t>
            </a:r>
            <a:endParaRPr lang="en-GB" sz="1900" dirty="0">
              <a:solidFill>
                <a:schemeClr val="tx1"/>
              </a:solidFill>
              <a:latin typeface="Arial" panose="020B0604020202020204" pitchFamily="34" charset="0"/>
              <a:cs typeface="Arial" panose="020B0604020202020204" pitchFamily="34" charset="0"/>
            </a:endParaRPr>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5827" y="3356992"/>
            <a:ext cx="2811124" cy="1872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04970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251520" y="1484784"/>
            <a:ext cx="4968552" cy="5184577"/>
          </a:xfrm>
        </p:spPr>
        <p:txBody>
          <a:bodyPr>
            <a:normAutofit lnSpcReduction="10000"/>
          </a:bodyPr>
          <a:lstStyle/>
          <a:p>
            <a:pPr marL="0" indent="0">
              <a:buNone/>
            </a:pPr>
            <a:r>
              <a:rPr lang="en-GB" sz="2000" dirty="0" smtClean="0">
                <a:latin typeface="Arial" panose="020B0604020202020204" pitchFamily="34" charset="0"/>
                <a:cs typeface="Arial" panose="020B0604020202020204" pitchFamily="34" charset="0"/>
              </a:rPr>
              <a:t> </a:t>
            </a:r>
            <a:r>
              <a:rPr lang="en-GB" sz="2000" b="1" dirty="0" smtClean="0">
                <a:latin typeface="Arial" panose="020B0604020202020204" pitchFamily="34" charset="0"/>
                <a:cs typeface="Arial" panose="020B0604020202020204" pitchFamily="34" charset="0"/>
              </a:rPr>
              <a:t>Preferential-Looking </a:t>
            </a:r>
            <a:r>
              <a:rPr lang="en-GB" sz="2000" b="1" dirty="0">
                <a:latin typeface="Arial" panose="020B0604020202020204" pitchFamily="34" charset="0"/>
                <a:cs typeface="Arial" panose="020B0604020202020204" pitchFamily="34" charset="0"/>
              </a:rPr>
              <a:t>Technique </a:t>
            </a:r>
            <a:endParaRPr lang="en-GB" sz="2000" b="1" dirty="0" smtClean="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 </a:t>
            </a:r>
            <a:r>
              <a:rPr lang="en-GB" sz="2000" b="1"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Fantz</a:t>
            </a:r>
            <a:r>
              <a:rPr lang="en-GB" sz="2000" dirty="0">
                <a:latin typeface="Arial" panose="020B0604020202020204" pitchFamily="34" charset="0"/>
                <a:cs typeface="Arial" panose="020B0604020202020204" pitchFamily="34" charset="0"/>
              </a:rPr>
              <a:t>, 1961)</a:t>
            </a:r>
            <a:br>
              <a:rPr lang="en-GB" sz="2000" dirty="0">
                <a:latin typeface="Arial" panose="020B0604020202020204" pitchFamily="34" charset="0"/>
                <a:cs typeface="Arial" panose="020B0604020202020204" pitchFamily="34" charset="0"/>
              </a:rPr>
            </a:br>
            <a:r>
              <a:rPr lang="en-GB" sz="1900" dirty="0" smtClean="0">
                <a:latin typeface="Arial" panose="020B0604020202020204" pitchFamily="34" charset="0"/>
                <a:cs typeface="Arial" panose="020B0604020202020204" pitchFamily="34" charset="0"/>
              </a:rPr>
              <a:t>                        </a:t>
            </a:r>
            <a:endParaRPr lang="en-GB" sz="19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Babies (even </a:t>
            </a:r>
            <a:r>
              <a:rPr lang="en-GB" sz="1800" dirty="0" err="1">
                <a:latin typeface="Arial" panose="020B0604020202020204" pitchFamily="34" charset="0"/>
                <a:cs typeface="Arial" panose="020B0604020202020204" pitchFamily="34" charset="0"/>
              </a:rPr>
              <a:t>newborns</a:t>
            </a:r>
            <a:r>
              <a:rPr lang="en-GB" sz="1800" dirty="0">
                <a:latin typeface="Arial" panose="020B0604020202020204" pitchFamily="34" charset="0"/>
                <a:cs typeface="Arial" panose="020B0604020202020204" pitchFamily="34" charset="0"/>
              </a:rPr>
              <a:t>) prefer to </a:t>
            </a:r>
            <a:r>
              <a:rPr lang="en-GB" sz="1800" dirty="0" smtClean="0">
                <a:latin typeface="Arial" panose="020B0604020202020204" pitchFamily="34" charset="0"/>
                <a:cs typeface="Arial" panose="020B0604020202020204" pitchFamily="34" charset="0"/>
              </a:rPr>
              <a:t>look at </a:t>
            </a:r>
            <a:r>
              <a:rPr lang="en-GB" sz="1800" dirty="0">
                <a:latin typeface="Arial" panose="020B0604020202020204" pitchFamily="34" charset="0"/>
                <a:cs typeface="Arial" panose="020B0604020202020204" pitchFamily="34" charset="0"/>
              </a:rPr>
              <a:t>a pattern than a plain surface </a:t>
            </a:r>
          </a:p>
          <a:p>
            <a:pPr marL="0" indent="0">
              <a:buNone/>
            </a:pPr>
            <a:endParaRPr lang="en-GB" sz="2000" dirty="0" smtClean="0">
              <a:latin typeface="Arial" panose="020B0604020202020204" pitchFamily="34" charset="0"/>
              <a:cs typeface="Arial" panose="020B0604020202020204" pitchFamily="34" charset="0"/>
            </a:endParaRPr>
          </a:p>
          <a:p>
            <a:pPr marL="0" indent="0">
              <a:buNone/>
            </a:pPr>
            <a:r>
              <a:rPr lang="en-GB" sz="2000" b="1" dirty="0" smtClean="0">
                <a:latin typeface="Arial" panose="020B0604020202020204" pitchFamily="34" charset="0"/>
                <a:cs typeface="Arial" panose="020B0604020202020204" pitchFamily="34" charset="0"/>
              </a:rPr>
              <a:t>Habituation/Dishabituation</a:t>
            </a:r>
          </a:p>
          <a:p>
            <a:pPr marL="0" indent="0">
              <a:buNone/>
            </a:pPr>
            <a:endParaRPr lang="en-GB" sz="1200" dirty="0" smtClean="0">
              <a:latin typeface="Arial" panose="020B0604020202020204" pitchFamily="34" charset="0"/>
              <a:cs typeface="Arial" panose="020B0604020202020204" pitchFamily="34" charset="0"/>
            </a:endParaRPr>
          </a:p>
          <a:p>
            <a:r>
              <a:rPr lang="en-GB" sz="1800" u="sng" dirty="0">
                <a:latin typeface="Arial" panose="020B0604020202020204" pitchFamily="34" charset="0"/>
                <a:cs typeface="Arial" panose="020B0604020202020204" pitchFamily="34" charset="0"/>
              </a:rPr>
              <a:t>Habituation</a:t>
            </a: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a:t>
            </a:r>
            <a:r>
              <a:rPr lang="en-GB" sz="1800" dirty="0" smtClean="0">
                <a:latin typeface="Arial" panose="020B0604020202020204" pitchFamily="34" charset="0"/>
                <a:cs typeface="Arial" panose="020B0604020202020204" pitchFamily="34" charset="0"/>
              </a:rPr>
              <a:t>Repeatedly </a:t>
            </a:r>
            <a:r>
              <a:rPr lang="en-GB" sz="1800" dirty="0">
                <a:latin typeface="Arial" panose="020B0604020202020204" pitchFamily="34" charset="0"/>
                <a:cs typeface="Arial" panose="020B0604020202020204" pitchFamily="34" charset="0"/>
              </a:rPr>
              <a:t>presenting an infant with a given stimulus until the response declines </a:t>
            </a:r>
            <a:endParaRPr lang="en-GB" sz="1800" dirty="0" smtClean="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r>
              <a:rPr lang="en-GB" sz="1800" dirty="0" smtClean="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i.e., they stop looking at it</a:t>
            </a:r>
            <a:r>
              <a:rPr lang="en-GB" sz="1800" dirty="0" smtClean="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a:p>
            <a:r>
              <a:rPr lang="en-GB" sz="1800" u="sng" dirty="0" smtClean="0">
                <a:latin typeface="Arial" panose="020B0604020202020204" pitchFamily="34" charset="0"/>
                <a:cs typeface="Arial" panose="020B0604020202020204" pitchFamily="34" charset="0"/>
              </a:rPr>
              <a:t>Dishabituation</a:t>
            </a:r>
            <a:r>
              <a:rPr lang="en-GB" sz="1800" dirty="0" smtClean="0">
                <a:latin typeface="Arial" panose="020B0604020202020204" pitchFamily="34" charset="0"/>
                <a:cs typeface="Arial" panose="020B0604020202020204" pitchFamily="34" charset="0"/>
              </a:rPr>
              <a:t>: if response increases </a:t>
            </a:r>
            <a:r>
              <a:rPr lang="en-GB" sz="1800" dirty="0">
                <a:latin typeface="Arial" panose="020B0604020202020204" pitchFamily="34" charset="0"/>
                <a:cs typeface="Arial" panose="020B0604020202020204" pitchFamily="34" charset="0"/>
              </a:rPr>
              <a:t>when a novel </a:t>
            </a:r>
            <a:r>
              <a:rPr lang="en-GB" sz="1800" dirty="0" smtClean="0">
                <a:latin typeface="Arial" panose="020B0604020202020204" pitchFamily="34" charset="0"/>
                <a:cs typeface="Arial" panose="020B0604020202020204" pitchFamily="34" charset="0"/>
              </a:rPr>
              <a:t>stimulus </a:t>
            </a:r>
            <a:r>
              <a:rPr lang="en-GB" sz="1800" dirty="0">
                <a:latin typeface="Arial" panose="020B0604020202020204" pitchFamily="34" charset="0"/>
                <a:cs typeface="Arial" panose="020B0604020202020204" pitchFamily="34" charset="0"/>
              </a:rPr>
              <a:t>is </a:t>
            </a:r>
            <a:r>
              <a:rPr lang="en-GB" sz="1800" dirty="0" smtClean="0">
                <a:latin typeface="Arial" panose="020B0604020202020204" pitchFamily="34" charset="0"/>
                <a:cs typeface="Arial" panose="020B0604020202020204" pitchFamily="34" charset="0"/>
              </a:rPr>
              <a:t>presented - inferred that </a:t>
            </a:r>
            <a:r>
              <a:rPr lang="en-GB" sz="1800" dirty="0">
                <a:latin typeface="Arial" panose="020B0604020202020204" pitchFamily="34" charset="0"/>
                <a:cs typeface="Arial" panose="020B0604020202020204" pitchFamily="34" charset="0"/>
              </a:rPr>
              <a:t>that baby can discriminate between the old and new stimuli </a:t>
            </a:r>
            <a:r>
              <a:rPr lang="en-GB" sz="1800" dirty="0" smtClean="0">
                <a:latin typeface="Arial" panose="020B0604020202020204" pitchFamily="34" charset="0"/>
                <a:cs typeface="Arial" panose="020B0604020202020204" pitchFamily="34" charset="0"/>
              </a:rPr>
              <a:t> </a:t>
            </a:r>
          </a:p>
          <a:p>
            <a:pPr marL="0" indent="0">
              <a:buNone/>
            </a:pPr>
            <a:endParaRPr lang="en-GB" sz="19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7928" y="4149080"/>
            <a:ext cx="3038147"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1259" y="1844824"/>
            <a:ext cx="3011487" cy="1474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32293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251520" y="1628800"/>
            <a:ext cx="8503920" cy="4932040"/>
          </a:xfrm>
        </p:spPr>
        <p:txBody>
          <a:bodyPr>
            <a:normAutofit lnSpcReduction="10000"/>
          </a:bodyPr>
          <a:lstStyle/>
          <a:p>
            <a:pPr marL="0" indent="0">
              <a:buNone/>
            </a:pPr>
            <a:r>
              <a:rPr lang="en-GB" sz="2000" b="1" dirty="0">
                <a:latin typeface="Arial" panose="020B0604020202020204" pitchFamily="34" charset="0"/>
                <a:cs typeface="Arial" panose="020B0604020202020204" pitchFamily="34" charset="0"/>
              </a:rPr>
              <a:t>Operant </a:t>
            </a:r>
            <a:r>
              <a:rPr lang="en-GB" sz="2000" b="1" dirty="0" smtClean="0">
                <a:latin typeface="Arial" panose="020B0604020202020204" pitchFamily="34" charset="0"/>
                <a:cs typeface="Arial" panose="020B0604020202020204" pitchFamily="34" charset="0"/>
              </a:rPr>
              <a:t>Conditioning</a:t>
            </a:r>
          </a:p>
          <a:p>
            <a:pPr marL="0" indent="0">
              <a:buNone/>
            </a:pPr>
            <a:endParaRPr lang="en-GB" sz="2000" b="1" dirty="0">
              <a:latin typeface="Arial" panose="020B0604020202020204" pitchFamily="34" charset="0"/>
              <a:cs typeface="Arial" panose="020B0604020202020204" pitchFamily="34" charset="0"/>
            </a:endParaRPr>
          </a:p>
          <a:p>
            <a:pPr marL="285750" indent="-285750">
              <a:buFont typeface="Arial" pitchFamily="34" charset="0"/>
              <a:buChar char="•"/>
            </a:pPr>
            <a:r>
              <a:rPr lang="en-GB" sz="2000" dirty="0" smtClean="0">
                <a:latin typeface="Arial" panose="020B0604020202020204" pitchFamily="34" charset="0"/>
                <a:cs typeface="Arial" panose="020B0604020202020204" pitchFamily="34" charset="0"/>
              </a:rPr>
              <a:t>Skinner </a:t>
            </a:r>
            <a:r>
              <a:rPr lang="en-GB" sz="2000" dirty="0">
                <a:latin typeface="Arial" panose="020B0604020202020204" pitchFamily="34" charset="0"/>
                <a:cs typeface="Arial" panose="020B0604020202020204" pitchFamily="34" charset="0"/>
              </a:rPr>
              <a:t>(1904-1990)</a:t>
            </a:r>
          </a:p>
          <a:p>
            <a:pPr marL="914400" lvl="1" indent="-457200">
              <a:buFont typeface="Courier New" pitchFamily="49" charset="0"/>
              <a:buChar char="o"/>
            </a:pPr>
            <a:r>
              <a:rPr lang="en-GB" sz="1800" dirty="0" smtClean="0">
                <a:solidFill>
                  <a:schemeClr val="tx1"/>
                </a:solidFill>
                <a:latin typeface="Arial" panose="020B0604020202020204" pitchFamily="34" charset="0"/>
                <a:cs typeface="Arial" panose="020B0604020202020204" pitchFamily="34" charset="0"/>
              </a:rPr>
              <a:t>Basic </a:t>
            </a:r>
            <a:r>
              <a:rPr lang="en-GB" sz="1800" dirty="0">
                <a:solidFill>
                  <a:schemeClr val="tx1"/>
                </a:solidFill>
                <a:latin typeface="Arial" panose="020B0604020202020204" pitchFamily="34" charset="0"/>
                <a:cs typeface="Arial" panose="020B0604020202020204" pitchFamily="34" charset="0"/>
              </a:rPr>
              <a:t>principles of learning apply in all </a:t>
            </a:r>
            <a:endParaRPr lang="en-GB" sz="1800" dirty="0" smtClean="0">
              <a:solidFill>
                <a:schemeClr val="tx1"/>
              </a:solidFill>
              <a:latin typeface="Arial" panose="020B0604020202020204" pitchFamily="34" charset="0"/>
              <a:cs typeface="Arial" panose="020B0604020202020204" pitchFamily="34" charset="0"/>
            </a:endParaRPr>
          </a:p>
          <a:p>
            <a:pPr marL="457200" lvl="1" indent="0">
              <a:buNone/>
            </a:pPr>
            <a:r>
              <a:rPr lang="en-GB" sz="1800" dirty="0">
                <a:solidFill>
                  <a:schemeClr val="tx1"/>
                </a:solidFill>
                <a:latin typeface="Arial" panose="020B0604020202020204" pitchFamily="34" charset="0"/>
                <a:cs typeface="Arial" panose="020B0604020202020204" pitchFamily="34" charset="0"/>
              </a:rPr>
              <a:t> </a:t>
            </a:r>
            <a:r>
              <a:rPr lang="en-GB" sz="1800" dirty="0" smtClean="0">
                <a:solidFill>
                  <a:schemeClr val="tx1"/>
                </a:solidFill>
                <a:latin typeface="Arial" panose="020B0604020202020204" pitchFamily="34" charset="0"/>
                <a:cs typeface="Arial" panose="020B0604020202020204" pitchFamily="34" charset="0"/>
              </a:rPr>
              <a:t>      organisms</a:t>
            </a:r>
            <a:endParaRPr lang="en-GB" sz="1800" dirty="0">
              <a:solidFill>
                <a:schemeClr val="tx1"/>
              </a:solidFill>
              <a:latin typeface="Arial" panose="020B0604020202020204" pitchFamily="34" charset="0"/>
              <a:cs typeface="Arial" panose="020B0604020202020204" pitchFamily="34" charset="0"/>
            </a:endParaRPr>
          </a:p>
          <a:p>
            <a:pPr marL="914400" lvl="1" indent="-457200">
              <a:buFont typeface="Courier New" pitchFamily="49" charset="0"/>
              <a:buChar char="o"/>
            </a:pPr>
            <a:r>
              <a:rPr lang="en-GB" sz="1800" dirty="0">
                <a:solidFill>
                  <a:schemeClr val="tx1"/>
                </a:solidFill>
                <a:latin typeface="Arial" panose="020B0604020202020204" pitchFamily="34" charset="0"/>
                <a:cs typeface="Arial" panose="020B0604020202020204" pitchFamily="34" charset="0"/>
              </a:rPr>
              <a:t>Principles of reward and punishment</a:t>
            </a:r>
          </a:p>
          <a:p>
            <a:endParaRPr lang="en-GB" sz="12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Sound perception: train infant to turn their head when they hear a particular sounds by using the sight of an interesting toy as reinforcement</a:t>
            </a:r>
          </a:p>
          <a:p>
            <a:endParaRPr lang="en-GB" sz="12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Sound then varied to see if the child continues to turn their head</a:t>
            </a:r>
          </a:p>
          <a:p>
            <a:endParaRPr lang="en-GB" sz="1200" dirty="0" smtClean="0">
              <a:latin typeface="Arial" panose="020B0604020202020204" pitchFamily="34" charset="0"/>
              <a:cs typeface="Arial" panose="020B0604020202020204" pitchFamily="34" charset="0"/>
            </a:endParaRPr>
          </a:p>
          <a:p>
            <a:pPr lvl="1"/>
            <a:r>
              <a:rPr lang="en-GB" sz="1800" dirty="0" smtClean="0">
                <a:solidFill>
                  <a:schemeClr val="tx1"/>
                </a:solidFill>
                <a:latin typeface="Arial" panose="020B0604020202020204" pitchFamily="34" charset="0"/>
                <a:cs typeface="Arial" panose="020B0604020202020204" pitchFamily="34" charset="0"/>
              </a:rPr>
              <a:t>If the infants response continues when a novel stimulus is presented -  inferred that the baby cannot discriminate between the old and new sound stimuli</a:t>
            </a:r>
            <a:endParaRPr lang="en-GB" sz="1800" dirty="0">
              <a:solidFill>
                <a:schemeClr val="tx1"/>
              </a:solidFill>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41679" y="1556792"/>
            <a:ext cx="3120089"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09083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Depth Perception</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normAutofit/>
          </a:bodyPr>
          <a:lstStyle/>
          <a:p>
            <a:r>
              <a:rPr lang="en-GB" sz="2000" dirty="0" smtClean="0">
                <a:latin typeface="Arial" panose="020B0604020202020204" pitchFamily="34" charset="0"/>
                <a:cs typeface="Arial" panose="020B0604020202020204" pitchFamily="34" charset="0"/>
              </a:rPr>
              <a:t>Three kinds of information as cues to depth</a:t>
            </a:r>
          </a:p>
          <a:p>
            <a:endParaRPr lang="en-GB" sz="2000" dirty="0" smtClean="0">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Binocular cues</a:t>
            </a:r>
          </a:p>
          <a:p>
            <a:pPr lvl="1"/>
            <a:r>
              <a:rPr lang="en-GB" sz="2000" dirty="0" smtClean="0">
                <a:solidFill>
                  <a:schemeClr val="tx1"/>
                </a:solidFill>
                <a:latin typeface="Arial" panose="020B0604020202020204" pitchFamily="34" charset="0"/>
                <a:cs typeface="Arial" panose="020B0604020202020204" pitchFamily="34" charset="0"/>
              </a:rPr>
              <a:t>Monocular cues</a:t>
            </a:r>
          </a:p>
          <a:p>
            <a:pPr lvl="1"/>
            <a:r>
              <a:rPr lang="en-GB" sz="2000" dirty="0" smtClean="0">
                <a:solidFill>
                  <a:schemeClr val="tx1"/>
                </a:solidFill>
                <a:latin typeface="Arial" panose="020B0604020202020204" pitchFamily="34" charset="0"/>
                <a:cs typeface="Arial" panose="020B0604020202020204" pitchFamily="34" charset="0"/>
              </a:rPr>
              <a:t>Kinetic cues</a:t>
            </a:r>
          </a:p>
          <a:p>
            <a:endParaRPr lang="en-GB" sz="2500" dirty="0" smtClean="0">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Binocular cues: </a:t>
            </a:r>
            <a:endParaRPr lang="en-GB" sz="2000" b="1" dirty="0" smtClean="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involves </a:t>
            </a:r>
            <a:r>
              <a:rPr lang="en-GB" sz="2000" dirty="0">
                <a:latin typeface="Arial" panose="020B0604020202020204" pitchFamily="34" charset="0"/>
                <a:cs typeface="Arial" panose="020B0604020202020204" pitchFamily="34" charset="0"/>
              </a:rPr>
              <a:t>both eyes </a:t>
            </a:r>
            <a:endParaRPr lang="en-GB" sz="2000" dirty="0" smtClean="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binocular disparity)</a:t>
            </a:r>
          </a:p>
          <a:p>
            <a:endParaRPr lang="en-GB" sz="2500" dirty="0" smtClean="0">
              <a:solidFill>
                <a:schemeClr val="tx1"/>
              </a:solidFill>
              <a:latin typeface="Arial" panose="020B0604020202020204" pitchFamily="34" charset="0"/>
              <a:cs typeface="Arial" panose="020B0604020202020204" pitchFamily="34" charset="0"/>
            </a:endParaRPr>
          </a:p>
          <a:p>
            <a:pPr lvl="1"/>
            <a:endParaRPr lang="en-GB" sz="2000" dirty="0">
              <a:solidFill>
                <a:schemeClr val="tx1"/>
              </a:solidFill>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4241" y="2132856"/>
            <a:ext cx="3311003" cy="39526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877015" y="6085526"/>
            <a:ext cx="1885453" cy="369332"/>
          </a:xfrm>
          <a:prstGeom prst="rect">
            <a:avLst/>
          </a:prstGeom>
          <a:noFill/>
        </p:spPr>
        <p:txBody>
          <a:bodyPr wrap="none" rtlCol="0">
            <a:spAutoFit/>
          </a:bodyPr>
          <a:lstStyle/>
          <a:p>
            <a:r>
              <a:rPr lang="en-GB" dirty="0" smtClean="0">
                <a:latin typeface="Arial" panose="020B0604020202020204" pitchFamily="34" charset="0"/>
                <a:cs typeface="Arial" panose="020B0604020202020204" pitchFamily="34" charset="0"/>
              </a:rPr>
              <a:t>Retinal disparity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39925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Cues to Depth</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251520" y="1700807"/>
            <a:ext cx="5678852" cy="4711446"/>
          </a:xfrm>
        </p:spPr>
        <p:txBody>
          <a:bodyPr>
            <a:normAutofit/>
          </a:bodyPr>
          <a:lstStyle/>
          <a:p>
            <a:r>
              <a:rPr lang="en-GB" sz="2000" b="1" dirty="0" smtClean="0">
                <a:latin typeface="Arial" panose="020B0604020202020204" pitchFamily="34" charset="0"/>
                <a:cs typeface="Arial" panose="020B0604020202020204" pitchFamily="34" charset="0"/>
              </a:rPr>
              <a:t>Monocular cues</a:t>
            </a:r>
            <a:r>
              <a:rPr lang="en-GB" sz="2000" dirty="0" smtClean="0">
                <a:latin typeface="Arial" panose="020B0604020202020204" pitchFamily="34" charset="0"/>
                <a:cs typeface="Arial" panose="020B0604020202020204" pitchFamily="34" charset="0"/>
              </a:rPr>
              <a:t>: perceiving the distance of the object. Some of this can be processed by just one eye</a:t>
            </a: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marL="0" indent="0">
              <a:buNone/>
            </a:pPr>
            <a:r>
              <a:rPr lang="en-GB" sz="2000" dirty="0" smtClean="0">
                <a:latin typeface="Arial" panose="020B0604020202020204" pitchFamily="34" charset="0"/>
                <a:cs typeface="Arial" panose="020B0604020202020204" pitchFamily="34" charset="0"/>
              </a:rPr>
              <a:t>Allport and Pettigrew (1957) and </a:t>
            </a:r>
          </a:p>
          <a:p>
            <a:pPr marL="0" indent="0">
              <a:buNone/>
            </a:pPr>
            <a:r>
              <a:rPr lang="en-GB" sz="2000" dirty="0" err="1" smtClean="0">
                <a:latin typeface="Arial" panose="020B0604020202020204" pitchFamily="34" charset="0"/>
                <a:cs typeface="Arial" panose="020B0604020202020204" pitchFamily="34" charset="0"/>
              </a:rPr>
              <a:t>Yonas</a:t>
            </a:r>
            <a:r>
              <a:rPr lang="en-GB" sz="2000" dirty="0">
                <a:latin typeface="Arial" panose="020B0604020202020204" pitchFamily="34" charset="0"/>
                <a:cs typeface="Arial" panose="020B0604020202020204" pitchFamily="34" charset="0"/>
              </a:rPr>
              <a:t>, Cleaves and Patterson (1978):</a:t>
            </a:r>
          </a:p>
          <a:p>
            <a:pPr marL="137160" indent="0">
              <a:buNone/>
            </a:pPr>
            <a:endParaRPr lang="en-GB" sz="2000" dirty="0">
              <a:latin typeface="Arial" panose="020B0604020202020204" pitchFamily="34" charset="0"/>
              <a:cs typeface="Arial" panose="020B0604020202020204" pitchFamily="34" charset="0"/>
            </a:endParaRPr>
          </a:p>
          <a:p>
            <a:pPr marL="480060" indent="-342900"/>
            <a:r>
              <a:rPr lang="en-GB" sz="1800" dirty="0">
                <a:latin typeface="Arial" panose="020B0604020202020204" pitchFamily="34" charset="0"/>
                <a:cs typeface="Arial" panose="020B0604020202020204" pitchFamily="34" charset="0"/>
              </a:rPr>
              <a:t>Trapezoidal shape</a:t>
            </a:r>
          </a:p>
          <a:p>
            <a:pPr marL="480060" indent="-342900"/>
            <a:r>
              <a:rPr lang="en-GB" sz="1800" dirty="0">
                <a:latin typeface="Arial" panose="020B0604020202020204" pitchFamily="34" charset="0"/>
                <a:cs typeface="Arial" panose="020B0604020202020204" pitchFamily="34" charset="0"/>
              </a:rPr>
              <a:t>5- and 7-month-old infants – patch over one eye</a:t>
            </a:r>
          </a:p>
          <a:p>
            <a:pPr marL="480060" indent="-342900"/>
            <a:r>
              <a:rPr lang="en-GB" sz="1800" dirty="0">
                <a:latin typeface="Arial" panose="020B0604020202020204" pitchFamily="34" charset="0"/>
                <a:cs typeface="Arial" panose="020B0604020202020204" pitchFamily="34" charset="0"/>
              </a:rPr>
              <a:t>7-month-old infants reached towards longer side of shape</a:t>
            </a:r>
          </a:p>
          <a:p>
            <a:pPr marL="480060" indent="-342900"/>
            <a:r>
              <a:rPr lang="en-GB" sz="1800" dirty="0">
                <a:latin typeface="Arial" panose="020B0604020202020204" pitchFamily="34" charset="0"/>
                <a:cs typeface="Arial" panose="020B0604020202020204" pitchFamily="34" charset="0"/>
              </a:rPr>
              <a:t>Perceived it as being nearer than shorter side</a:t>
            </a:r>
          </a:p>
          <a:p>
            <a:endParaRPr lang="en-GB" dirty="0"/>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5" y="311426"/>
            <a:ext cx="2383720" cy="1762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8185" y="4460028"/>
            <a:ext cx="2383719" cy="1905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5" name="Picture 1" descr="bo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1062" y="2471534"/>
            <a:ext cx="1958780" cy="15833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334792" y="2063297"/>
            <a:ext cx="2068195" cy="369332"/>
          </a:xfrm>
          <a:prstGeom prst="rect">
            <a:avLst/>
          </a:prstGeom>
          <a:noFill/>
        </p:spPr>
        <p:txBody>
          <a:bodyPr wrap="none" rtlCol="0">
            <a:spAutoFit/>
          </a:bodyPr>
          <a:lstStyle/>
          <a:p>
            <a:r>
              <a:rPr lang="en-GB" dirty="0" smtClean="0">
                <a:latin typeface="Arial" panose="020B0604020202020204" pitchFamily="34" charset="0"/>
                <a:cs typeface="Arial" panose="020B0604020202020204" pitchFamily="34" charset="0"/>
              </a:rPr>
              <a:t>Linear perspective</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6617337" y="4021418"/>
            <a:ext cx="1479892" cy="369332"/>
          </a:xfrm>
          <a:prstGeom prst="rect">
            <a:avLst/>
          </a:prstGeom>
          <a:noFill/>
        </p:spPr>
        <p:txBody>
          <a:bodyPr wrap="none" rtlCol="0">
            <a:spAutoFit/>
          </a:bodyPr>
          <a:lstStyle/>
          <a:p>
            <a:r>
              <a:rPr lang="en-GB" dirty="0" smtClean="0">
                <a:latin typeface="Arial" panose="020B0604020202020204" pitchFamily="34" charset="0"/>
                <a:cs typeface="Arial" panose="020B0604020202020204" pitchFamily="34" charset="0"/>
              </a:rPr>
              <a:t>Necker cube</a:t>
            </a:r>
            <a:endParaRPr lang="en-GB" dirty="0">
              <a:latin typeface="Arial" panose="020B0604020202020204" pitchFamily="34" charset="0"/>
              <a:cs typeface="Arial" panose="020B0604020202020204" pitchFamily="34" charset="0"/>
            </a:endParaRPr>
          </a:p>
        </p:txBody>
      </p:sp>
      <p:sp>
        <p:nvSpPr>
          <p:cNvPr id="7" name="TextBox 6"/>
          <p:cNvSpPr txBox="1"/>
          <p:nvPr/>
        </p:nvSpPr>
        <p:spPr>
          <a:xfrm>
            <a:off x="6814751" y="6365725"/>
            <a:ext cx="1210588" cy="369332"/>
          </a:xfrm>
          <a:prstGeom prst="rect">
            <a:avLst/>
          </a:prstGeom>
          <a:noFill/>
        </p:spPr>
        <p:txBody>
          <a:bodyPr wrap="none" rtlCol="0">
            <a:spAutoFit/>
          </a:bodyPr>
          <a:lstStyle/>
          <a:p>
            <a:r>
              <a:rPr lang="en-GB" dirty="0" smtClean="0">
                <a:latin typeface="Arial" panose="020B0604020202020204" pitchFamily="34" charset="0"/>
                <a:cs typeface="Arial" panose="020B0604020202020204" pitchFamily="34" charset="0"/>
              </a:rPr>
              <a:t>Trapezoid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16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124"/>
                                        </p:tgtEl>
                                        <p:attrNameLst>
                                          <p:attrName>style.visibility</p:attrName>
                                        </p:attrNameLst>
                                      </p:cBhvr>
                                      <p:to>
                                        <p:strVal val="visible"/>
                                      </p:to>
                                    </p:set>
                                    <p:animEffect transition="in" filter="randombar(horizontal)">
                                      <p:cBhvr>
                                        <p:cTn id="7"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Cues to Depth</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01752" y="1700808"/>
            <a:ext cx="4414264" cy="4968552"/>
          </a:xfrm>
        </p:spPr>
        <p:txBody>
          <a:bodyPr>
            <a:normAutofit fontScale="92500" lnSpcReduction="20000"/>
          </a:bodyPr>
          <a:lstStyle/>
          <a:p>
            <a:r>
              <a:rPr lang="en-GB" sz="2200" b="1" dirty="0" smtClean="0">
                <a:latin typeface="Arial" panose="020B0604020202020204" pitchFamily="34" charset="0"/>
                <a:cs typeface="Arial" panose="020B0604020202020204" pitchFamily="34" charset="0"/>
              </a:rPr>
              <a:t>Kinetic cues</a:t>
            </a:r>
            <a:r>
              <a:rPr lang="en-GB" sz="2200" dirty="0" smtClean="0">
                <a:latin typeface="Arial" panose="020B0604020202020204" pitchFamily="34" charset="0"/>
                <a:cs typeface="Arial" panose="020B0604020202020204" pitchFamily="34" charset="0"/>
              </a:rPr>
              <a:t>: your motion or the objects motion (motion parallax)</a:t>
            </a:r>
          </a:p>
          <a:p>
            <a:endParaRPr lang="en-GB" sz="2200" dirty="0" smtClean="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Infants seem to </a:t>
            </a:r>
            <a:r>
              <a:rPr lang="en-GB" sz="2200" dirty="0" smtClean="0">
                <a:latin typeface="Arial" panose="020B0604020202020204" pitchFamily="34" charset="0"/>
                <a:cs typeface="Arial" panose="020B0604020202020204" pitchFamily="34" charset="0"/>
              </a:rPr>
              <a:t>use:</a:t>
            </a:r>
          </a:p>
          <a:p>
            <a:pPr marL="0" indent="0">
              <a:buNone/>
            </a:pPr>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kinetic cues first </a:t>
            </a:r>
          </a:p>
          <a:p>
            <a:pPr marL="0" indent="0">
              <a:buNone/>
            </a:pPr>
            <a:r>
              <a:rPr lang="en-GB" sz="2200" dirty="0">
                <a:latin typeface="Arial" panose="020B0604020202020204" pitchFamily="34" charset="0"/>
                <a:cs typeface="Arial" panose="020B0604020202020204" pitchFamily="34" charset="0"/>
              </a:rPr>
              <a:t> </a:t>
            </a:r>
            <a:r>
              <a:rPr lang="en-GB" sz="2200" dirty="0" smtClean="0">
                <a:latin typeface="Arial" panose="020B0604020202020204" pitchFamily="34" charset="0"/>
                <a:cs typeface="Arial" panose="020B0604020202020204" pitchFamily="34" charset="0"/>
              </a:rPr>
              <a:t>   (approx. 3 months)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a:t>
            </a:r>
            <a:r>
              <a:rPr lang="en-GB" sz="2200" dirty="0" smtClean="0">
                <a:latin typeface="Arial" panose="020B0604020202020204" pitchFamily="34" charset="0"/>
                <a:cs typeface="Arial" panose="020B0604020202020204" pitchFamily="34" charset="0"/>
              </a:rPr>
              <a:t>hen </a:t>
            </a:r>
            <a:r>
              <a:rPr lang="en-GB" sz="2200" dirty="0">
                <a:latin typeface="Arial" panose="020B0604020202020204" pitchFamily="34" charset="0"/>
                <a:cs typeface="Arial" panose="020B0604020202020204" pitchFamily="34" charset="0"/>
              </a:rPr>
              <a:t>binocular cues </a:t>
            </a:r>
            <a:endParaRPr lang="en-GB" sz="2200" dirty="0" smtClean="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a:t>
            </a:r>
            <a:r>
              <a:rPr lang="en-GB" sz="2200" dirty="0" smtClean="0">
                <a:latin typeface="Arial" panose="020B0604020202020204" pitchFamily="34" charset="0"/>
                <a:cs typeface="Arial" panose="020B0604020202020204" pitchFamily="34" charset="0"/>
              </a:rPr>
              <a:t>   (approx. 4 months)</a:t>
            </a: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then monocular cues </a:t>
            </a:r>
          </a:p>
          <a:p>
            <a:pPr marL="0" indent="0">
              <a:buNone/>
            </a:pPr>
            <a:r>
              <a:rPr lang="en-GB" sz="2200" dirty="0">
                <a:latin typeface="Arial" panose="020B0604020202020204" pitchFamily="34" charset="0"/>
                <a:cs typeface="Arial" panose="020B0604020202020204" pitchFamily="34" charset="0"/>
              </a:rPr>
              <a:t> </a:t>
            </a:r>
            <a:r>
              <a:rPr lang="en-GB" sz="2200" dirty="0" smtClean="0">
                <a:latin typeface="Arial" panose="020B0604020202020204" pitchFamily="34" charset="0"/>
                <a:cs typeface="Arial" panose="020B0604020202020204" pitchFamily="34" charset="0"/>
              </a:rPr>
              <a:t>   (approx. 5-7 </a:t>
            </a:r>
            <a:r>
              <a:rPr lang="en-GB" sz="2200" dirty="0">
                <a:latin typeface="Arial" panose="020B0604020202020204" pitchFamily="34" charset="0"/>
                <a:cs typeface="Arial" panose="020B0604020202020204" pitchFamily="34" charset="0"/>
              </a:rPr>
              <a:t>months)</a:t>
            </a:r>
          </a:p>
          <a:p>
            <a:pPr marL="0" indent="0">
              <a:buNone/>
            </a:pPr>
            <a:r>
              <a:rPr lang="en-GB" sz="2000" dirty="0" smtClean="0">
                <a:latin typeface="Arial" panose="020B0604020202020204" pitchFamily="34" charset="0"/>
                <a:cs typeface="Arial" panose="020B0604020202020204" pitchFamily="34" charset="0"/>
              </a:rPr>
              <a:t/>
            </a:r>
            <a:br>
              <a:rPr lang="en-GB" sz="2000" dirty="0" smtClean="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916832"/>
            <a:ext cx="3168352" cy="36534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886653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Depth Perception</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normAutofit/>
          </a:bodyPr>
          <a:lstStyle/>
          <a:p>
            <a:r>
              <a:rPr lang="en-GB" sz="2000" dirty="0" smtClean="0">
                <a:latin typeface="Arial" panose="020B0604020202020204" pitchFamily="34" charset="0"/>
                <a:cs typeface="Arial" panose="020B0604020202020204" pitchFamily="34" charset="0"/>
              </a:rPr>
              <a:t>The visual cliff experiments (Gibson &amp; Walk, 1960)</a:t>
            </a:r>
          </a:p>
          <a:p>
            <a:endParaRPr lang="en-GB" sz="800" dirty="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If baby has </a:t>
            </a:r>
            <a:r>
              <a:rPr lang="en-GB" sz="1800" dirty="0">
                <a:latin typeface="Arial" panose="020B0604020202020204" pitchFamily="34" charset="0"/>
                <a:cs typeface="Arial" panose="020B0604020202020204" pitchFamily="34" charset="0"/>
              </a:rPr>
              <a:t>developed depth perception they might be unwilling to ‘go over the edge’</a:t>
            </a:r>
          </a:p>
          <a:p>
            <a:endParaRPr lang="en-GB" sz="800" dirty="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Most infants happy </a:t>
            </a:r>
            <a:r>
              <a:rPr lang="en-GB" sz="1800" dirty="0">
                <a:latin typeface="Arial" panose="020B0604020202020204" pitchFamily="34" charset="0"/>
                <a:cs typeface="Arial" panose="020B0604020202020204" pitchFamily="34" charset="0"/>
              </a:rPr>
              <a:t>to crawl around the shallow side of the table, but </a:t>
            </a:r>
            <a:r>
              <a:rPr lang="en-GB" sz="1800" dirty="0" smtClean="0">
                <a:latin typeface="Arial" panose="020B0604020202020204" pitchFamily="34" charset="0"/>
                <a:cs typeface="Arial" panose="020B0604020202020204" pitchFamily="34" charset="0"/>
              </a:rPr>
              <a:t>not to crawl </a:t>
            </a:r>
            <a:r>
              <a:rPr lang="en-GB" sz="1800" dirty="0">
                <a:latin typeface="Arial" panose="020B0604020202020204" pitchFamily="34" charset="0"/>
                <a:cs typeface="Arial" panose="020B0604020202020204" pitchFamily="34" charset="0"/>
              </a:rPr>
              <a:t>over the cliff, even when encouraged by their mothers to do so</a:t>
            </a:r>
          </a:p>
          <a:p>
            <a:endParaRPr lang="en-GB" sz="2000" dirty="0">
              <a:latin typeface="Arial" panose="020B0604020202020204" pitchFamily="34" charset="0"/>
              <a:cs typeface="Arial" panose="020B0604020202020204" pitchFamily="34"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2" y="3737720"/>
            <a:ext cx="4039074" cy="2587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5" y="3627414"/>
            <a:ext cx="2160240" cy="2697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86484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Studies of human cataract patients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23528" y="1700808"/>
            <a:ext cx="8503920" cy="4572000"/>
          </a:xfrm>
        </p:spPr>
        <p:txBody>
          <a:bodyPr>
            <a:normAutofit fontScale="92500" lnSpcReduction="10000"/>
          </a:bodyPr>
          <a:lstStyle/>
          <a:p>
            <a:r>
              <a:rPr lang="en-GB" sz="2000" dirty="0" smtClean="0">
                <a:latin typeface="Arial" panose="020B0604020202020204" pitchFamily="34" charset="0"/>
                <a:cs typeface="Arial" panose="020B0604020202020204" pitchFamily="34" charset="0"/>
              </a:rPr>
              <a:t>Studies of humans deprived of normal perceptual abilities at birth</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Once cataracts are removed – assumption that any perceptual abilities immediately present are innate or ‘unlearned’</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Von </a:t>
            </a:r>
            <a:r>
              <a:rPr lang="en-GB" sz="2000" dirty="0" err="1">
                <a:latin typeface="Arial" panose="020B0604020202020204" pitchFamily="34" charset="0"/>
                <a:cs typeface="Arial" panose="020B0604020202020204" pitchFamily="34" charset="0"/>
              </a:rPr>
              <a:t>Senden</a:t>
            </a:r>
            <a:r>
              <a:rPr lang="en-GB" sz="2000" dirty="0">
                <a:latin typeface="Arial" panose="020B0604020202020204" pitchFamily="34" charset="0"/>
                <a:cs typeface="Arial" panose="020B0604020202020204" pitchFamily="34" charset="0"/>
              </a:rPr>
              <a:t> (1932); Hebb (1949) – figural unity </a:t>
            </a:r>
            <a:r>
              <a:rPr lang="en-GB" sz="2000" dirty="0" smtClean="0">
                <a:latin typeface="Arial" panose="020B0604020202020204" pitchFamily="34" charset="0"/>
                <a:cs typeface="Arial" panose="020B0604020202020204" pitchFamily="34" charset="0"/>
              </a:rPr>
              <a:t>v. </a:t>
            </a:r>
            <a:r>
              <a:rPr lang="en-GB" sz="2000" dirty="0">
                <a:latin typeface="Arial" panose="020B0604020202020204" pitchFamily="34" charset="0"/>
                <a:cs typeface="Arial" panose="020B0604020202020204" pitchFamily="34" charset="0"/>
              </a:rPr>
              <a:t>figural </a:t>
            </a:r>
            <a:r>
              <a:rPr lang="en-GB" sz="2000" dirty="0" smtClean="0">
                <a:latin typeface="Arial" panose="020B0604020202020204" pitchFamily="34" charset="0"/>
                <a:cs typeface="Arial" panose="020B0604020202020204" pitchFamily="34" charset="0"/>
              </a:rPr>
              <a:t>identity</a:t>
            </a:r>
          </a:p>
          <a:p>
            <a:endParaRPr lang="en-GB" sz="2000" dirty="0">
              <a:latin typeface="Arial" panose="020B0604020202020204" pitchFamily="34" charset="0"/>
              <a:cs typeface="Arial" panose="020B0604020202020204" pitchFamily="34" charset="0"/>
            </a:endParaRPr>
          </a:p>
          <a:p>
            <a:pPr lvl="1"/>
            <a:r>
              <a:rPr lang="en-GB" sz="2000" b="1" dirty="0">
                <a:solidFill>
                  <a:schemeClr val="tx1"/>
                </a:solidFill>
                <a:latin typeface="Arial" panose="020B0604020202020204" pitchFamily="34" charset="0"/>
                <a:cs typeface="Arial" panose="020B0604020202020204" pitchFamily="34" charset="0"/>
              </a:rPr>
              <a:t>Figural unity </a:t>
            </a:r>
            <a:r>
              <a:rPr lang="en-GB" sz="2000" dirty="0" smtClean="0">
                <a:solidFill>
                  <a:schemeClr val="tx1"/>
                </a:solidFill>
                <a:latin typeface="Arial" panose="020B0604020202020204" pitchFamily="34" charset="0"/>
                <a:cs typeface="Arial" panose="020B0604020202020204" pitchFamily="34" charset="0"/>
              </a:rPr>
              <a:t>(detection) - available </a:t>
            </a:r>
            <a:r>
              <a:rPr lang="en-GB" sz="2000" dirty="0">
                <a:solidFill>
                  <a:schemeClr val="tx1"/>
                </a:solidFill>
                <a:latin typeface="Arial" panose="020B0604020202020204" pitchFamily="34" charset="0"/>
                <a:cs typeface="Arial" panose="020B0604020202020204" pitchFamily="34" charset="0"/>
              </a:rPr>
              <a:t>soon after removal</a:t>
            </a:r>
          </a:p>
          <a:p>
            <a:pPr lvl="1"/>
            <a:r>
              <a:rPr lang="en-GB" sz="2000" b="1" dirty="0">
                <a:solidFill>
                  <a:schemeClr val="tx1"/>
                </a:solidFill>
                <a:latin typeface="Arial" panose="020B0604020202020204" pitchFamily="34" charset="0"/>
                <a:cs typeface="Arial" panose="020B0604020202020204" pitchFamily="34" charset="0"/>
              </a:rPr>
              <a:t>Figural identity </a:t>
            </a:r>
            <a:r>
              <a:rPr lang="en-GB" sz="2000" dirty="0" smtClean="0">
                <a:solidFill>
                  <a:schemeClr val="tx1"/>
                </a:solidFill>
                <a:latin typeface="Arial" panose="020B0604020202020204" pitchFamily="34" charset="0"/>
                <a:cs typeface="Arial" panose="020B0604020202020204" pitchFamily="34" charset="0"/>
              </a:rPr>
              <a:t>(identification) - seems </a:t>
            </a:r>
            <a:r>
              <a:rPr lang="en-GB" sz="2000" dirty="0">
                <a:solidFill>
                  <a:schemeClr val="tx1"/>
                </a:solidFill>
                <a:latin typeface="Arial" panose="020B0604020202020204" pitchFamily="34" charset="0"/>
                <a:cs typeface="Arial" panose="020B0604020202020204" pitchFamily="34" charset="0"/>
              </a:rPr>
              <a:t>to require </a:t>
            </a:r>
            <a:r>
              <a:rPr lang="en-GB" sz="2000" dirty="0" smtClean="0">
                <a:solidFill>
                  <a:schemeClr val="tx1"/>
                </a:solidFill>
                <a:latin typeface="Arial" panose="020B0604020202020204" pitchFamily="34" charset="0"/>
                <a:cs typeface="Arial" panose="020B0604020202020204" pitchFamily="34" charset="0"/>
              </a:rPr>
              <a:t>learning</a:t>
            </a:r>
          </a:p>
          <a:p>
            <a:pPr lvl="1"/>
            <a:endParaRPr lang="en-GB" sz="2000" dirty="0">
              <a:solidFill>
                <a:schemeClr val="tx1"/>
              </a:solidFill>
              <a:latin typeface="Arial" panose="020B0604020202020204" pitchFamily="34" charset="0"/>
              <a:cs typeface="Arial" panose="020B0604020202020204" pitchFamily="34" charset="0"/>
            </a:endParaRPr>
          </a:p>
          <a:p>
            <a:pPr lvl="1"/>
            <a:r>
              <a:rPr lang="en-GB" sz="2000" dirty="0">
                <a:solidFill>
                  <a:schemeClr val="tx1"/>
                </a:solidFill>
                <a:latin typeface="Arial" panose="020B0604020202020204" pitchFamily="34" charset="0"/>
                <a:cs typeface="Arial" panose="020B0604020202020204" pitchFamily="34" charset="0"/>
              </a:rPr>
              <a:t>Lack of perceptual </a:t>
            </a:r>
            <a:r>
              <a:rPr lang="en-GB" sz="2000" dirty="0" smtClean="0">
                <a:solidFill>
                  <a:schemeClr val="tx1"/>
                </a:solidFill>
                <a:latin typeface="Arial" panose="020B0604020202020204" pitchFamily="34" charset="0"/>
                <a:cs typeface="Arial" panose="020B0604020202020204" pitchFamily="34" charset="0"/>
              </a:rPr>
              <a:t>constancy (e.g. method of display)</a:t>
            </a:r>
            <a:endParaRPr lang="en-GB" sz="2000" dirty="0">
              <a:solidFill>
                <a:schemeClr val="tx1"/>
              </a:solidFill>
              <a:latin typeface="Arial" panose="020B0604020202020204" pitchFamily="34" charset="0"/>
              <a:cs typeface="Arial" panose="020B0604020202020204" pitchFamily="34" charset="0"/>
            </a:endParaRPr>
          </a:p>
          <a:p>
            <a:pPr lvl="1"/>
            <a:endParaRPr lang="en-GB" sz="2000" dirty="0">
              <a:solidFill>
                <a:schemeClr val="tx1"/>
              </a:solidFill>
              <a:latin typeface="Arial" panose="020B0604020202020204" pitchFamily="34" charset="0"/>
              <a:cs typeface="Arial" panose="020B0604020202020204" pitchFamily="34" charset="0"/>
            </a:endParaRPr>
          </a:p>
          <a:p>
            <a:pPr lvl="1"/>
            <a:r>
              <a:rPr lang="en-GB" sz="2000" dirty="0">
                <a:solidFill>
                  <a:schemeClr val="tx1"/>
                </a:solidFill>
                <a:latin typeface="Arial" panose="020B0604020202020204" pitchFamily="34" charset="0"/>
                <a:cs typeface="Arial" panose="020B0604020202020204" pitchFamily="34" charset="0"/>
              </a:rPr>
              <a:t>This evidence suggests that experience is crucial for the development of perception</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1991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Studies of human cataract patients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251520" y="1844824"/>
            <a:ext cx="8503920" cy="4572000"/>
          </a:xfrm>
        </p:spPr>
        <p:txBody>
          <a:bodyPr>
            <a:normAutofit/>
          </a:bodyPr>
          <a:lstStyle/>
          <a:p>
            <a:r>
              <a:rPr lang="en-GB" sz="2000" dirty="0" smtClean="0">
                <a:latin typeface="Arial" panose="020B0604020202020204" pitchFamily="34" charset="0"/>
                <a:cs typeface="Arial" panose="020B0604020202020204" pitchFamily="34" charset="0"/>
              </a:rPr>
              <a:t>Cataract patients are not the same as new-born babies</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Other senses may have over-compensated</a:t>
            </a:r>
          </a:p>
          <a:p>
            <a:pPr lvl="1"/>
            <a:endParaRPr lang="en-GB" sz="2000" dirty="0" smtClean="0">
              <a:solidFill>
                <a:schemeClr val="tx1"/>
              </a:solidFill>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Not always prepared for their ‘new world of vision’</a:t>
            </a:r>
          </a:p>
          <a:p>
            <a:pPr lvl="1"/>
            <a:endParaRPr lang="en-GB" sz="2000" dirty="0" smtClean="0">
              <a:solidFill>
                <a:schemeClr val="tx1"/>
              </a:solidFill>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Physical deterioration of system may have occurred</a:t>
            </a:r>
          </a:p>
          <a:p>
            <a:pPr lvl="1"/>
            <a:endParaRPr lang="en-GB" sz="2000" dirty="0" smtClean="0">
              <a:solidFill>
                <a:schemeClr val="tx1"/>
              </a:solidFill>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Case histories not reliable/objective method</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27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Cross-cultural studies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23528" y="1556792"/>
            <a:ext cx="8229600" cy="6048672"/>
          </a:xfrm>
        </p:spPr>
        <p:txBody>
          <a:bodyPr>
            <a:normAutofit/>
          </a:bodyPr>
          <a:lstStyle/>
          <a:p>
            <a:r>
              <a:rPr lang="en-GB" sz="2000" dirty="0" smtClean="0">
                <a:latin typeface="Arial" panose="020B0604020202020204" pitchFamily="34" charset="0"/>
                <a:cs typeface="Arial" panose="020B0604020202020204" pitchFamily="34" charset="0"/>
              </a:rPr>
              <a:t>The Carpentered World Hypothesis (</a:t>
            </a:r>
            <a:r>
              <a:rPr lang="en-GB" sz="2000" dirty="0" err="1" smtClean="0">
                <a:latin typeface="Arial" panose="020B0604020202020204" pitchFamily="34" charset="0"/>
                <a:cs typeface="Arial" panose="020B0604020202020204" pitchFamily="34" charset="0"/>
              </a:rPr>
              <a:t>Segall</a:t>
            </a:r>
            <a:r>
              <a:rPr lang="en-GB" sz="2000" dirty="0" smtClean="0">
                <a:latin typeface="Arial" panose="020B0604020202020204" pitchFamily="34" charset="0"/>
                <a:cs typeface="Arial" panose="020B0604020202020204" pitchFamily="34" charset="0"/>
              </a:rPr>
              <a:t> et al., 1963)</a:t>
            </a:r>
          </a:p>
          <a:p>
            <a:endParaRPr lang="en-GB" sz="800" dirty="0" smtClean="0">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Cultural differences in susceptibility to illusions depending upon usually perceived environment</a:t>
            </a:r>
          </a:p>
          <a:p>
            <a:pPr lvl="1"/>
            <a:r>
              <a:rPr lang="en-GB" sz="2000" dirty="0" smtClean="0">
                <a:solidFill>
                  <a:schemeClr val="tx1"/>
                </a:solidFill>
                <a:latin typeface="Arial" panose="020B0604020202020204" pitchFamily="34" charset="0"/>
                <a:cs typeface="Arial" panose="020B0604020202020204" pitchFamily="34" charset="0"/>
              </a:rPr>
              <a:t>Western culture - world of straight lines and angles. </a:t>
            </a:r>
          </a:p>
          <a:p>
            <a:pPr lvl="1"/>
            <a:r>
              <a:rPr lang="en-GB" sz="2000" dirty="0" smtClean="0">
                <a:solidFill>
                  <a:schemeClr val="tx1"/>
                </a:solidFill>
                <a:latin typeface="Arial" panose="020B0604020202020204" pitchFamily="34" charset="0"/>
                <a:cs typeface="Arial" panose="020B0604020202020204" pitchFamily="34" charset="0"/>
              </a:rPr>
              <a:t>Illusions interpreted based on past experiences of the world - thus, ‘depth’ automatically added to perceptions of 2D images</a:t>
            </a:r>
          </a:p>
          <a:p>
            <a:pPr lvl="1"/>
            <a:endParaRPr lang="en-GB" sz="2000" dirty="0" smtClean="0">
              <a:solidFill>
                <a:schemeClr val="tx1"/>
              </a:solidFill>
              <a:latin typeface="Arial" panose="020B0604020202020204" pitchFamily="34" charset="0"/>
              <a:cs typeface="Arial" panose="020B0604020202020204" pitchFamily="34" charset="0"/>
            </a:endParaRPr>
          </a:p>
          <a:p>
            <a:pPr lvl="1"/>
            <a:endParaRPr lang="en-GB" sz="2000" dirty="0" smtClean="0">
              <a:solidFill>
                <a:schemeClr val="tx1"/>
              </a:solidFill>
              <a:latin typeface="Arial" panose="020B0604020202020204" pitchFamily="34" charset="0"/>
              <a:cs typeface="Arial" panose="020B0604020202020204" pitchFamily="34" charset="0"/>
            </a:endParaRPr>
          </a:p>
          <a:p>
            <a:pPr lvl="1"/>
            <a:endParaRPr lang="en-GB" sz="2000" dirty="0">
              <a:solidFill>
                <a:schemeClr val="tx1"/>
              </a:solidFill>
              <a:latin typeface="Arial" panose="020B0604020202020204" pitchFamily="34" charset="0"/>
              <a:cs typeface="Arial" panose="020B0604020202020204" pitchFamily="34" charset="0"/>
            </a:endParaRPr>
          </a:p>
          <a:p>
            <a:pPr lvl="1"/>
            <a:endParaRPr lang="en-GB" sz="2000" dirty="0" smtClean="0">
              <a:solidFill>
                <a:schemeClr val="tx1"/>
              </a:solidFill>
              <a:latin typeface="Arial" panose="020B0604020202020204" pitchFamily="34" charset="0"/>
              <a:cs typeface="Arial" panose="020B0604020202020204" pitchFamily="34" charset="0"/>
            </a:endParaRPr>
          </a:p>
          <a:p>
            <a:pPr lvl="1"/>
            <a:endParaRPr lang="en-GB" sz="2000" dirty="0" smtClean="0">
              <a:solidFill>
                <a:schemeClr val="tx1"/>
              </a:solidFill>
              <a:latin typeface="Arial" panose="020B0604020202020204" pitchFamily="34" charset="0"/>
              <a:cs typeface="Arial" panose="020B0604020202020204" pitchFamily="34" charset="0"/>
            </a:endParaRPr>
          </a:p>
          <a:p>
            <a:pPr marL="274320" lvl="1" indent="0">
              <a:buNone/>
            </a:pPr>
            <a:r>
              <a:rPr lang="en-GB" sz="1600" dirty="0" smtClean="0">
                <a:solidFill>
                  <a:schemeClr val="tx1"/>
                </a:solidFill>
                <a:latin typeface="Arial" panose="020B0604020202020204" pitchFamily="34" charset="0"/>
                <a:cs typeface="Arial" panose="020B0604020202020204" pitchFamily="34" charset="0"/>
              </a:rPr>
              <a:t>            Muller-</a:t>
            </a:r>
            <a:r>
              <a:rPr lang="en-GB" sz="1600" dirty="0" err="1" smtClean="0">
                <a:solidFill>
                  <a:schemeClr val="tx1"/>
                </a:solidFill>
                <a:latin typeface="Arial" panose="020B0604020202020204" pitchFamily="34" charset="0"/>
                <a:cs typeface="Arial" panose="020B0604020202020204" pitchFamily="34" charset="0"/>
              </a:rPr>
              <a:t>Lyer</a:t>
            </a:r>
            <a:r>
              <a:rPr lang="en-GB" sz="1600" dirty="0" smtClean="0">
                <a:solidFill>
                  <a:schemeClr val="tx1"/>
                </a:solidFill>
                <a:latin typeface="Arial" panose="020B0604020202020204" pitchFamily="34" charset="0"/>
                <a:cs typeface="Arial" panose="020B0604020202020204" pitchFamily="34" charset="0"/>
              </a:rPr>
              <a:t> illusion</a:t>
            </a:r>
          </a:p>
          <a:p>
            <a:pPr lvl="1"/>
            <a:endParaRPr lang="en-GB" sz="800" dirty="0" smtClean="0">
              <a:solidFill>
                <a:schemeClr val="tx1"/>
              </a:solidFill>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956082"/>
            <a:ext cx="3154851" cy="1602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632866" y="5548590"/>
            <a:ext cx="3331621" cy="830997"/>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Hudson (1960</a:t>
            </a:r>
            <a:r>
              <a:rPr lang="en-GB" sz="1600" dirty="0" smtClean="0">
                <a:latin typeface="Arial" panose="020B0604020202020204" pitchFamily="34" charset="0"/>
                <a:cs typeface="Arial" panose="020B0604020202020204" pitchFamily="34" charset="0"/>
              </a:rPr>
              <a:t>)</a:t>
            </a:r>
          </a:p>
          <a:p>
            <a:r>
              <a:rPr lang="en-GB" sz="1600" dirty="0" smtClean="0">
                <a:latin typeface="Arial" panose="020B0604020202020204" pitchFamily="34" charset="0"/>
                <a:cs typeface="Arial" panose="020B0604020202020204" pitchFamily="34" charset="0"/>
              </a:rPr>
              <a:t>BUT – texture gradients </a:t>
            </a:r>
          </a:p>
          <a:p>
            <a:r>
              <a:rPr lang="en-GB" sz="1600" dirty="0" smtClean="0">
                <a:latin typeface="Arial" panose="020B0604020202020204" pitchFamily="34" charset="0"/>
                <a:cs typeface="Arial" panose="020B0604020202020204" pitchFamily="34" charset="0"/>
              </a:rPr>
              <a:t>(e.g. adding grass – Kingsley et al)</a:t>
            </a:r>
            <a:endParaRPr lang="en-GB" sz="1600" dirty="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983240"/>
            <a:ext cx="3807250" cy="1565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15076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Animal Deprivation Studies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01752" y="1700808"/>
            <a:ext cx="4270248" cy="4608512"/>
          </a:xfrm>
        </p:spPr>
        <p:txBody>
          <a:bodyPr>
            <a:noAutofit/>
          </a:bodyPr>
          <a:lstStyle/>
          <a:p>
            <a:r>
              <a:rPr lang="en-GB" sz="1800" dirty="0" smtClean="0">
                <a:latin typeface="Arial" panose="020B0604020202020204" pitchFamily="34" charset="0"/>
                <a:cs typeface="Arial" panose="020B0604020202020204" pitchFamily="34" charset="0"/>
              </a:rPr>
              <a:t>Can identify the consequences of perceptual deprivation on later perceptual skills or abilities</a:t>
            </a:r>
          </a:p>
          <a:p>
            <a:endParaRPr lang="en-GB" sz="1800" dirty="0" smtClean="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smtClean="0">
                <a:solidFill>
                  <a:schemeClr val="tx1"/>
                </a:solidFill>
                <a:latin typeface="Arial" panose="020B0604020202020204" pitchFamily="34" charset="0"/>
                <a:cs typeface="Arial" panose="020B0604020202020204" pitchFamily="34" charset="0"/>
              </a:rPr>
              <a:t>Ethical </a:t>
            </a:r>
            <a:r>
              <a:rPr lang="en-GB" sz="1800" dirty="0">
                <a:solidFill>
                  <a:schemeClr val="tx1"/>
                </a:solidFill>
                <a:latin typeface="Arial" panose="020B0604020202020204" pitchFamily="34" charset="0"/>
                <a:cs typeface="Arial" panose="020B0604020202020204" pitchFamily="34" charset="0"/>
              </a:rPr>
              <a:t>issues - </a:t>
            </a:r>
            <a:r>
              <a:rPr lang="en-GB" sz="1800" dirty="0" smtClean="0">
                <a:solidFill>
                  <a:schemeClr val="tx1"/>
                </a:solidFill>
                <a:latin typeface="Arial" panose="020B0604020202020204" pitchFamily="34" charset="0"/>
                <a:cs typeface="Arial" panose="020B0604020202020204" pitchFamily="34" charset="0"/>
              </a:rPr>
              <a:t>can manipulate the environment in ways which we could not do with humans</a:t>
            </a:r>
          </a:p>
          <a:p>
            <a:pPr marL="0" indent="0">
              <a:buNone/>
            </a:pPr>
            <a:endParaRPr lang="en-GB" sz="1800" dirty="0" smtClean="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Riesen</a:t>
            </a:r>
            <a:r>
              <a:rPr lang="en-GB" sz="1800" dirty="0">
                <a:latin typeface="Arial" panose="020B0604020202020204" pitchFamily="34" charset="0"/>
                <a:cs typeface="Arial" panose="020B0604020202020204" pitchFamily="34" charset="0"/>
              </a:rPr>
              <a:t> (1947; 1965</a:t>
            </a:r>
            <a:r>
              <a:rPr lang="en-GB" sz="1800" dirty="0" smtClean="0">
                <a:latin typeface="Arial" panose="020B0604020202020204" pitchFamily="34" charset="0"/>
                <a:cs typeface="Arial" panose="020B0604020202020204" pitchFamily="34" charset="0"/>
              </a:rPr>
              <a:t>) - </a:t>
            </a:r>
            <a:r>
              <a:rPr lang="en-GB" sz="1800" dirty="0" smtClean="0">
                <a:solidFill>
                  <a:schemeClr val="tx1"/>
                </a:solidFill>
                <a:latin typeface="Arial" panose="020B0604020202020204" pitchFamily="34" charset="0"/>
                <a:cs typeface="Arial" panose="020B0604020202020204" pitchFamily="34" charset="0"/>
              </a:rPr>
              <a:t>Studies </a:t>
            </a:r>
            <a:r>
              <a:rPr lang="en-GB" sz="1800" dirty="0">
                <a:solidFill>
                  <a:schemeClr val="tx1"/>
                </a:solidFill>
                <a:latin typeface="Arial" panose="020B0604020202020204" pitchFamily="34" charset="0"/>
                <a:cs typeface="Arial" panose="020B0604020202020204" pitchFamily="34" charset="0"/>
              </a:rPr>
              <a:t>with chimps. Reared three chimps from birth to seven months under three different conditions:</a:t>
            </a:r>
          </a:p>
          <a:p>
            <a:pPr lvl="1"/>
            <a:endParaRPr lang="en-GB" sz="2000" dirty="0">
              <a:solidFill>
                <a:schemeClr val="tx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499992" y="1700808"/>
            <a:ext cx="4339208" cy="4824536"/>
          </a:xfrm>
        </p:spPr>
        <p:txBody>
          <a:bodyPr>
            <a:normAutofit/>
          </a:bodyPr>
          <a:lstStyle/>
          <a:p>
            <a:pPr marL="274320" lvl="1" indent="0">
              <a:buNone/>
            </a:pPr>
            <a:r>
              <a:rPr lang="en-GB" sz="1800" dirty="0">
                <a:solidFill>
                  <a:schemeClr val="tx1"/>
                </a:solidFill>
                <a:latin typeface="Arial" panose="020B0604020202020204" pitchFamily="34" charset="0"/>
                <a:cs typeface="Arial" panose="020B0604020202020204" pitchFamily="34" charset="0"/>
              </a:rPr>
              <a:t>Debi: spend the whole time in darkness</a:t>
            </a:r>
          </a:p>
          <a:p>
            <a:pPr marL="274320" lvl="1" indent="0">
              <a:buNone/>
            </a:pPr>
            <a:r>
              <a:rPr lang="en-GB" sz="1800" dirty="0" smtClean="0">
                <a:solidFill>
                  <a:srgbClr val="0000FF"/>
                </a:solidFill>
                <a:latin typeface="Arial" panose="020B0604020202020204" pitchFamily="34" charset="0"/>
                <a:cs typeface="Arial" panose="020B0604020202020204" pitchFamily="34" charset="0"/>
              </a:rPr>
              <a:t>Retinal </a:t>
            </a:r>
            <a:r>
              <a:rPr lang="en-GB" sz="1800" dirty="0">
                <a:solidFill>
                  <a:srgbClr val="0000FF"/>
                </a:solidFill>
                <a:latin typeface="Arial" panose="020B0604020202020204" pitchFamily="34" charset="0"/>
                <a:cs typeface="Arial" panose="020B0604020202020204" pitchFamily="34" charset="0"/>
              </a:rPr>
              <a:t>damage</a:t>
            </a:r>
          </a:p>
          <a:p>
            <a:pPr marL="274320" lvl="1" indent="0">
              <a:buNone/>
            </a:pPr>
            <a:endParaRPr lang="en-GB" sz="1800" dirty="0">
              <a:solidFill>
                <a:schemeClr val="tx1"/>
              </a:solidFill>
              <a:latin typeface="Arial" panose="020B0604020202020204" pitchFamily="34" charset="0"/>
              <a:cs typeface="Arial" panose="020B0604020202020204" pitchFamily="34" charset="0"/>
            </a:endParaRPr>
          </a:p>
          <a:p>
            <a:pPr marL="274320" lvl="1" indent="0">
              <a:buNone/>
            </a:pPr>
            <a:r>
              <a:rPr lang="en-GB" sz="1800" dirty="0" err="1">
                <a:solidFill>
                  <a:schemeClr val="tx1"/>
                </a:solidFill>
                <a:latin typeface="Arial" panose="020B0604020202020204" pitchFamily="34" charset="0"/>
                <a:cs typeface="Arial" panose="020B0604020202020204" pitchFamily="34" charset="0"/>
              </a:rPr>
              <a:t>Kova</a:t>
            </a:r>
            <a:r>
              <a:rPr lang="en-GB" sz="1800" dirty="0">
                <a:solidFill>
                  <a:schemeClr val="tx1"/>
                </a:solidFill>
                <a:latin typeface="Arial" panose="020B0604020202020204" pitchFamily="34" charset="0"/>
                <a:cs typeface="Arial" panose="020B0604020202020204" pitchFamily="34" charset="0"/>
              </a:rPr>
              <a:t>: spent 1.5 hours a day exposed to un-patterned light (patterns of different colours and </a:t>
            </a:r>
            <a:r>
              <a:rPr lang="en-GB" sz="1800" dirty="0" err="1">
                <a:solidFill>
                  <a:schemeClr val="tx1"/>
                </a:solidFill>
                <a:latin typeface="Arial" panose="020B0604020202020204" pitchFamily="34" charset="0"/>
                <a:cs typeface="Arial" panose="020B0604020202020204" pitchFamily="34" charset="0"/>
              </a:rPr>
              <a:t>brightnesses</a:t>
            </a:r>
            <a:endParaRPr lang="en-GB" sz="1800" dirty="0">
              <a:solidFill>
                <a:schemeClr val="tx1"/>
              </a:solidFill>
              <a:latin typeface="Arial" panose="020B0604020202020204" pitchFamily="34" charset="0"/>
              <a:cs typeface="Arial" panose="020B0604020202020204" pitchFamily="34" charset="0"/>
            </a:endParaRPr>
          </a:p>
          <a:p>
            <a:pPr marL="274320" lvl="1" indent="0">
              <a:buNone/>
            </a:pPr>
            <a:r>
              <a:rPr lang="en-GB" sz="1800" dirty="0" smtClean="0">
                <a:solidFill>
                  <a:srgbClr val="0000FF"/>
                </a:solidFill>
                <a:latin typeface="Arial" panose="020B0604020202020204" pitchFamily="34" charset="0"/>
                <a:cs typeface="Arial" panose="020B0604020202020204" pitchFamily="34" charset="0"/>
              </a:rPr>
              <a:t>No </a:t>
            </a:r>
            <a:r>
              <a:rPr lang="en-GB" sz="1800" dirty="0">
                <a:solidFill>
                  <a:srgbClr val="0000FF"/>
                </a:solidFill>
                <a:latin typeface="Arial" panose="020B0604020202020204" pitchFamily="34" charset="0"/>
                <a:cs typeface="Arial" panose="020B0604020202020204" pitchFamily="34" charset="0"/>
              </a:rPr>
              <a:t>retinal damage but perceptual development retarded</a:t>
            </a:r>
          </a:p>
          <a:p>
            <a:pPr marL="274320" lvl="1" indent="0">
              <a:buNone/>
            </a:pPr>
            <a:r>
              <a:rPr lang="en-GB" sz="1800" dirty="0">
                <a:solidFill>
                  <a:schemeClr val="tx1"/>
                </a:solidFill>
                <a:latin typeface="Arial" panose="020B0604020202020204" pitchFamily="34" charset="0"/>
                <a:cs typeface="Arial" panose="020B0604020202020204" pitchFamily="34" charset="0"/>
              </a:rPr>
              <a:t>						</a:t>
            </a:r>
          </a:p>
          <a:p>
            <a:pPr marL="274320" lvl="1" indent="0">
              <a:buNone/>
            </a:pPr>
            <a:r>
              <a:rPr lang="en-GB" sz="1800" dirty="0">
                <a:solidFill>
                  <a:schemeClr val="tx1"/>
                </a:solidFill>
                <a:latin typeface="Arial" panose="020B0604020202020204" pitchFamily="34" charset="0"/>
                <a:cs typeface="Arial" panose="020B0604020202020204" pitchFamily="34" charset="0"/>
              </a:rPr>
              <a:t>Lad: raised in normal lighting conditions</a:t>
            </a:r>
          </a:p>
          <a:p>
            <a:pPr marL="0" indent="0">
              <a:buNone/>
            </a:pPr>
            <a:r>
              <a:rPr lang="en-GB" sz="1800" dirty="0" smtClean="0">
                <a:latin typeface="Arial" panose="020B0604020202020204" pitchFamily="34" charset="0"/>
                <a:cs typeface="Arial" panose="020B0604020202020204" pitchFamily="34" charset="0"/>
              </a:rPr>
              <a:t>    </a:t>
            </a:r>
            <a:r>
              <a:rPr lang="en-GB" sz="1800" dirty="0" smtClean="0">
                <a:solidFill>
                  <a:srgbClr val="0000FF"/>
                </a:solidFill>
                <a:latin typeface="Arial" panose="020B0604020202020204" pitchFamily="34" charset="0"/>
                <a:cs typeface="Arial" panose="020B0604020202020204" pitchFamily="34" charset="0"/>
              </a:rPr>
              <a:t>Normal </a:t>
            </a:r>
            <a:r>
              <a:rPr lang="en-GB" sz="1800" dirty="0">
                <a:solidFill>
                  <a:srgbClr val="0000FF"/>
                </a:solidFill>
                <a:latin typeface="Arial" panose="020B0604020202020204" pitchFamily="34" charset="0"/>
                <a:cs typeface="Arial" panose="020B0604020202020204" pitchFamily="34" charset="0"/>
              </a:rPr>
              <a:t>vision</a:t>
            </a:r>
          </a:p>
          <a:p>
            <a:endParaRPr lang="en-GB" dirty="0"/>
          </a:p>
        </p:txBody>
      </p:sp>
    </p:spTree>
    <p:extLst>
      <p:ext uri="{BB962C8B-B14F-4D97-AF65-F5344CB8AC3E}">
        <p14:creationId xmlns:p14="http://schemas.microsoft.com/office/powerpoint/2010/main" val="237194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 calcmode="lin" valueType="num">
                                      <p:cBhvr additive="base">
                                        <p:cTn id="2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 calcmode="lin" valueType="num">
                                      <p:cBhvr additive="base">
                                        <p:cTn id="3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Animal Deprivation Studies</a:t>
            </a:r>
            <a:endParaRPr lang="en-GB" sz="2000" b="1" dirty="0">
              <a:solidFill>
                <a:schemeClr val="tx1"/>
              </a:solidFill>
              <a:latin typeface="Arial" panose="020B0604020202020204" pitchFamily="34" charset="0"/>
              <a:cs typeface="Arial" panose="020B0604020202020204" pitchFamily="34" charset="0"/>
            </a:endParaRPr>
          </a:p>
        </p:txBody>
      </p:sp>
      <p:pic>
        <p:nvPicPr>
          <p:cNvPr id="4" name="Picture 5" descr="Kitten%20carous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4069" y="1916832"/>
            <a:ext cx="5832648" cy="4374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a:xfrm>
            <a:off x="2195736" y="3856113"/>
            <a:ext cx="1800200" cy="2160240"/>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5436096" y="3374008"/>
            <a:ext cx="1800200" cy="2160240"/>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a:stCxn id="11" idx="2"/>
            <a:endCxn id="4" idx="1"/>
          </p:cNvCxnSpPr>
          <p:nvPr/>
        </p:nvCxnSpPr>
        <p:spPr>
          <a:xfrm>
            <a:off x="979893" y="3513631"/>
            <a:ext cx="624176" cy="590260"/>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12" idx="1"/>
          </p:cNvCxnSpPr>
          <p:nvPr/>
        </p:nvCxnSpPr>
        <p:spPr>
          <a:xfrm flipH="1">
            <a:off x="7114906" y="3151230"/>
            <a:ext cx="741903" cy="478458"/>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50077" y="2867300"/>
            <a:ext cx="1259632" cy="646331"/>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Active kitten</a:t>
            </a:r>
            <a:endParaRPr lang="en-GB" dirty="0">
              <a:latin typeface="Arial" panose="020B0604020202020204" pitchFamily="34" charset="0"/>
              <a:cs typeface="Arial" panose="020B0604020202020204" pitchFamily="34" charset="0"/>
            </a:endParaRPr>
          </a:p>
        </p:txBody>
      </p:sp>
      <p:sp>
        <p:nvSpPr>
          <p:cNvPr id="12" name="TextBox 11"/>
          <p:cNvSpPr txBox="1"/>
          <p:nvPr/>
        </p:nvSpPr>
        <p:spPr>
          <a:xfrm>
            <a:off x="7856809" y="2828064"/>
            <a:ext cx="1476164" cy="646331"/>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Passive kitten</a:t>
            </a:r>
            <a:endParaRPr lang="en-GB" dirty="0">
              <a:latin typeface="Arial" panose="020B0604020202020204" pitchFamily="34" charset="0"/>
              <a:cs typeface="Arial" panose="020B0604020202020204" pitchFamily="34" charset="0"/>
            </a:endParaRPr>
          </a:p>
        </p:txBody>
      </p:sp>
      <p:sp>
        <p:nvSpPr>
          <p:cNvPr id="17" name="TextBox 16"/>
          <p:cNvSpPr txBox="1"/>
          <p:nvPr/>
        </p:nvSpPr>
        <p:spPr>
          <a:xfrm>
            <a:off x="5580112" y="5921617"/>
            <a:ext cx="1927131" cy="338554"/>
          </a:xfrm>
          <a:prstGeom prst="rect">
            <a:avLst/>
          </a:prstGeom>
          <a:noFill/>
        </p:spPr>
        <p:txBody>
          <a:bodyPr wrap="none" rtlCol="0">
            <a:spAutoFit/>
          </a:bodyPr>
          <a:lstStyle/>
          <a:p>
            <a:r>
              <a:rPr lang="en-GB" sz="1600" dirty="0">
                <a:latin typeface="Arial" panose="020B0604020202020204" pitchFamily="34" charset="0"/>
                <a:cs typeface="Arial" panose="020B0604020202020204" pitchFamily="34" charset="0"/>
              </a:rPr>
              <a:t>Held &amp; Hein (1963)</a:t>
            </a:r>
          </a:p>
        </p:txBody>
      </p:sp>
      <p:sp>
        <p:nvSpPr>
          <p:cNvPr id="18" name="TextBox 17"/>
          <p:cNvSpPr txBox="1"/>
          <p:nvPr/>
        </p:nvSpPr>
        <p:spPr>
          <a:xfrm>
            <a:off x="347676" y="1547500"/>
            <a:ext cx="5598007" cy="400110"/>
          </a:xfrm>
          <a:prstGeom prst="rect">
            <a:avLst/>
          </a:prstGeom>
          <a:noFill/>
        </p:spPr>
        <p:txBody>
          <a:bodyPr wrap="none" rtlCol="0">
            <a:spAutoFit/>
          </a:bodyPr>
          <a:lstStyle/>
          <a:p>
            <a:r>
              <a:rPr lang="en-GB" sz="2000" b="1" dirty="0" smtClean="0">
                <a:latin typeface="Arial" panose="020B0604020202020204" pitchFamily="34" charset="0"/>
                <a:cs typeface="Arial" panose="020B0604020202020204" pitchFamily="34" charset="0"/>
              </a:rPr>
              <a:t>Paw-eye co-ordination and depth perception</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43217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Animal Deprivation Studies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01752" y="1556792"/>
            <a:ext cx="4486272" cy="4496536"/>
          </a:xfrm>
        </p:spPr>
        <p:txBody>
          <a:bodyPr>
            <a:normAutofit/>
          </a:bodyPr>
          <a:lstStyle/>
          <a:p>
            <a:pPr marL="0" indent="0">
              <a:buNone/>
            </a:pPr>
            <a:r>
              <a:rPr lang="en-GB" sz="1800" b="1" dirty="0" smtClean="0">
                <a:latin typeface="Arial" panose="020B0604020202020204" pitchFamily="34" charset="0"/>
                <a:cs typeface="Arial" panose="020B0604020202020204" pitchFamily="34" charset="0"/>
              </a:rPr>
              <a:t>Perception of vertical and horizontal lines</a:t>
            </a:r>
          </a:p>
          <a:p>
            <a:pPr marL="0" indent="0">
              <a:buNone/>
            </a:pPr>
            <a:endParaRPr lang="en-GB" sz="1800" b="1" dirty="0" smtClean="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Blakemore and Cooper (1970)</a:t>
            </a:r>
          </a:p>
          <a:p>
            <a:pPr lvl="1"/>
            <a:r>
              <a:rPr lang="en-GB" sz="1800" dirty="0" smtClean="0">
                <a:solidFill>
                  <a:schemeClr val="tx1"/>
                </a:solidFill>
                <a:latin typeface="Arial" panose="020B0604020202020204" pitchFamily="34" charset="0"/>
                <a:cs typeface="Arial" panose="020B0604020202020204" pitchFamily="34" charset="0"/>
              </a:rPr>
              <a:t>Kittens raised from birth in darkness except for 5 hour daily period in a large round chamber</a:t>
            </a:r>
          </a:p>
          <a:p>
            <a:pPr lvl="1"/>
            <a:endParaRPr lang="en-GB" sz="1800" dirty="0" smtClean="0">
              <a:solidFill>
                <a:schemeClr val="tx1"/>
              </a:solidFill>
              <a:latin typeface="Arial" panose="020B0604020202020204" pitchFamily="34" charset="0"/>
              <a:cs typeface="Arial" panose="020B0604020202020204" pitchFamily="34" charset="0"/>
            </a:endParaRPr>
          </a:p>
          <a:p>
            <a:pPr lvl="1"/>
            <a:r>
              <a:rPr lang="en-GB" sz="1800" dirty="0" smtClean="0">
                <a:solidFill>
                  <a:schemeClr val="tx1"/>
                </a:solidFill>
                <a:latin typeface="Arial" panose="020B0604020202020204" pitchFamily="34" charset="0"/>
                <a:cs typeface="Arial" panose="020B0604020202020204" pitchFamily="34" charset="0"/>
              </a:rPr>
              <a:t>Chamber </a:t>
            </a:r>
            <a:r>
              <a:rPr lang="en-GB" sz="1800" u="sng" dirty="0" smtClean="0">
                <a:solidFill>
                  <a:schemeClr val="tx1"/>
                </a:solidFill>
                <a:latin typeface="Arial" panose="020B0604020202020204" pitchFamily="34" charset="0"/>
                <a:cs typeface="Arial" panose="020B0604020202020204" pitchFamily="34" charset="0"/>
              </a:rPr>
              <a:t>either</a:t>
            </a:r>
            <a:r>
              <a:rPr lang="en-GB" sz="1800" dirty="0" smtClean="0">
                <a:solidFill>
                  <a:schemeClr val="tx1"/>
                </a:solidFill>
                <a:latin typeface="Arial" panose="020B0604020202020204" pitchFamily="34" charset="0"/>
                <a:cs typeface="Arial" panose="020B0604020202020204" pitchFamily="34" charset="0"/>
              </a:rPr>
              <a:t> had horizontal </a:t>
            </a:r>
            <a:r>
              <a:rPr lang="en-GB" sz="1800" u="sng" dirty="0" smtClean="0">
                <a:solidFill>
                  <a:schemeClr val="tx1"/>
                </a:solidFill>
                <a:latin typeface="Arial" panose="020B0604020202020204" pitchFamily="34" charset="0"/>
                <a:cs typeface="Arial" panose="020B0604020202020204" pitchFamily="34" charset="0"/>
              </a:rPr>
              <a:t>or </a:t>
            </a:r>
            <a:r>
              <a:rPr lang="en-GB" sz="1800" dirty="0" smtClean="0">
                <a:solidFill>
                  <a:schemeClr val="tx1"/>
                </a:solidFill>
                <a:latin typeface="Arial" panose="020B0604020202020204" pitchFamily="34" charset="0"/>
                <a:cs typeface="Arial" panose="020B0604020202020204" pitchFamily="34" charset="0"/>
              </a:rPr>
              <a:t>vertical stripes</a:t>
            </a:r>
          </a:p>
          <a:p>
            <a:pPr lvl="1"/>
            <a:endParaRPr lang="en-GB" sz="1800" dirty="0" smtClean="0">
              <a:solidFill>
                <a:schemeClr val="tx1"/>
              </a:solidFill>
              <a:latin typeface="Arial" panose="020B0604020202020204" pitchFamily="34" charset="0"/>
              <a:cs typeface="Arial" panose="020B0604020202020204" pitchFamily="34" charset="0"/>
            </a:endParaRPr>
          </a:p>
          <a:p>
            <a:pPr lvl="1"/>
            <a:r>
              <a:rPr lang="en-GB" sz="1800" dirty="0" smtClean="0">
                <a:solidFill>
                  <a:schemeClr val="tx1"/>
                </a:solidFill>
                <a:latin typeface="Arial" panose="020B0604020202020204" pitchFamily="34" charset="0"/>
                <a:cs typeface="Arial" panose="020B0604020202020204" pitchFamily="34" charset="0"/>
              </a:rPr>
              <a:t>Visual cortex lacked cells to respond to unfamiliar lines</a:t>
            </a:r>
          </a:p>
          <a:p>
            <a:pPr lvl="1"/>
            <a:endParaRPr lang="en-GB" dirty="0"/>
          </a:p>
        </p:txBody>
      </p:sp>
      <p:sp>
        <p:nvSpPr>
          <p:cNvPr id="5" name="Content Placeholder 4"/>
          <p:cNvSpPr>
            <a:spLocks noGrp="1"/>
          </p:cNvSpPr>
          <p:nvPr>
            <p:ph sz="half" idx="2"/>
          </p:nvPr>
        </p:nvSpPr>
        <p:spPr/>
        <p:txBody>
          <a:bodyPr/>
          <a:lstStyle/>
          <a:p>
            <a:endParaRPr lang="en-GB"/>
          </a:p>
        </p:txBody>
      </p:sp>
      <p:sp>
        <p:nvSpPr>
          <p:cNvPr id="4" name="AutoShape 4" descr="data:image/jpeg;base64,/9j/4AAQSkZJRgABAQAAAQABAAD/2wCEAAkGBxQSEhUUExQWFBQVFBYUFxUUFhcYFxwYGBYYHh0YHBgYHCggHBolGxgVITQhJSkrLi4uHB8zODMsNygtLisBCgoKDg0OGxAQGiwkHCQsLCwsLCwtNCwsLCwsLCwtLCwsLCwsLCwsLCwsLCwsLCwsLCwsLCwsLCwsLCwsLCwsLP/AABEIAP4AxgMBIgACEQEDEQH/xAAcAAEAAgMBAQEAAAAAAAAAAAAABQYBBAcDAgj/xABWEAACAQMCAgUGBgwKCAUFAAABAgMABBESIQUxBhNBUWEHFCJxgZEjMlJigqEkM0JTcpKTorGys8EIFSVDY3N0o8LRFjQ1RGSDw9ImVKTT4bTE1OLx/8QAGQEBAQEBAQEAAAAAAAAAAAAAAAEDBAIF/8QAJREBAAICAgEEAgMBAAAAAAAAAAECAxEhMRIEE0FRYXEiMvHR/9oADAMBAAIRAxEAPwDuNKUoFKUoFKUoFKjuLccgtsCV8M3xY1BeRvwY1BZvYKq1/wBMZ3KrDGIRJJ1MbyKZWaQ59HSjCJDhSfTlztuvZQXqo7iXHba3+33EMX9ZIqn2AmuU+Uy+u7NIDK5maUy/HlkCLp0HBitxEjbNybXjHM5Nb3DbNDwMXaDqZmQOzW2LfcThT9oCk5Vcb5qLpfB0ttj8Trpds5itriQe9IyO0V4S9L0GPse4+kIk/aSLVE8p1nHHxLhIVF0POA4IyG+HtwC2fjYDHn31bOCWca8WvwI0A82siAFUD/eOzHgKDcHTFTytpj/zLX/362I+lSHnBdAd4gaTfu+B1H28vGvzj06gX+MbvZf9alGMb/GPhXV+BcNhbhfBw0UZLzwasopJB61iDkbg45UF4PTKyBAe4WEnkLgNAT+VC1M21ykg1Rurqe1GDD3iuYdKmMfG+H2sLPDDIhaWOJ2SN89bzRTp26vu7a35OjkcnEZ4UEahLaCUyCPRLrkklGOttzG+Asa8yTnw2oOi0rk/EumR4ddG2e6kGhU+3p5zCQVyB1iaZ1bBGS3WVaeE9O45EDyqAh/noG6+D1sygPGM/LRQO+qmlvpXla3KSqHjdXRhkMhDKR4EbV60ClKUClKUClKUClKUClKjuNcXS2QEgu7EiOJcanIGTjJAAA3LEgAbk0G1fXkcKGSVwiLzZjgf/JPLHbVNn6QXF7I0FqeoAUM2dPnOk8iyuGFup+cruRn0F+NUaqTX8lwJJGSeCBZItIwiGZJNDQZ320kGZl1nfSIwcNSvILeY4g6nOZbZ2OTkllkjO5PM+k25qKs9zwhW4RxCYgidDdIxDyZPm0rqCzsxklyqZ+EZgMnAA2rPA5weDcLk+9X1umfAXLxfoNWm1tw8XFbfGB10wx39fbRuT7Wkb66ofRGbX0czkAwXaSHw03cUv6G+ugk/4QMOba1fG63DLnwaJjj3qPdXz0cfV0Vk+bDdj8WaUj91SHl4izw9G+TdR/Wkg/fUZ0EOro1dL8lL0fms36GFJHp5W/8AXuDH+n/+4tKuHDFxxa98bSyP590P3VTPK+3pcIk7ROv1vbn91XexH8q3fjZ2f7W7oPzx03b+Ubz+0zfrmuxcGX7D4AvfJG3/AKK4b9Ncc6bf7Ru/7VN+ua7bwSLEXAV7otXusG3/ADqCN4zl+lFqOyO11fm3P+Yq0cEOrinEWznTHZReohJXx7pRVZjXV0qbt0WPuOF/c/11Zuia5uuJv33iJn+rtLcY+ug4T5T59XFrw90qr+JDGv8AhrrMVno4Pw2MZWRnsEDqdMih5UaTS4IKkp1gODuCe+uKdNbgvfXjDmbmcDHzZGUY9wr9B8WtMScJgA2jn1nHYIbOYA/jMo9tBV5J3j4vLaWgZJOq68zRlASfRJWWAgRTfGQavQkx93Vs4J0xV8LcaEJYxiaNswM4bGhtXpQy5/m5O3YFqq3Q6UScd4tcEbQoIgfAaQf2BPtrx1i26PJdFVMzp1npDUG86n1FJFO0kZEhyp9YwcEB1qlcq8n/AEzZotSo7QodEkB1O0RChi1vId5ogp1GE/CIM4LDArp9pdJKiyRsro4DKykFSDyII5iqj2pSlApSlApSvl3ABJIAAySdgAO2g0eN8UW2j1kF2Y6I41+M8hBwg7uRJJ2ABJ2Brk3T1ZZ+HXV2JsusiQuY8gaS6gxLkalgBdGHIyH0zlSgGOmvTP7IhcjUJXTQjcksy66mOP52cDPesWkYBc5tnG7AOnGLcfztvHdKPF4GjGPpWoqK9+DXmviEEw5XnC1f6UMiH9FwfdXJugubbj0acgLm5g9hEoA28Qnuq9dC70Na8EmH3Mk9kx+a0UoA/Ggiqk9K1816Q6+Q89tp/ouYi3PxL0HaeG+jxG9TGzxWs3gSRLGfqjX6q5d0Gi08F4zAecJn7O1IAM++KuqyejxJP6SzkH5KZCP2zVz7oXb4n6QWxHN5WA8JGucfmlaCd8svp8HZ/wCktn98ij/FUJ5KH1cEvlxye5X320Z/fUv0rk6/o2JG5tZ2svqI6pj7qivIZ6VheoeXXt+dbxj91B5eVpswcIf+mj+tEb/DV8sz/Kt1/YbT9td1z3ypvnhnCW+dCf8A02av9l/ta4/sFp+2u6D879Om+z70/wDEz/rtXfeGQ4fhK/Is5D7oYFz+dX596bHN7e/2i4/aPX6Lt48Xlio+5sJ/1rUUFd6Prr6S37feraOP8ZLc/uqydCm9C7kxjXxC7J8erfqgfdEKrXQQ6uOcYfmAYUz6gVI96EeypbotPp4TLKcekb+bPZ6U87A+7FB+fuHnr7yI/fruM/lJx/3V+lb1tXFLdeyO0upD3ZeW3VfqElfnjyc2uviVinP4ZGP/AC1L/wCCu8X911d3xCc/Ft+Hw49f2VI31BKCh9Eropw3jl5nBlknVG8SrFSM8/SmHuqS8sZFtwqztV2y8SY+bDET+sErS6J2n8g20R53fEIUPeR50ur1jq4WJ8M1q/wg774e2jz9rhkkI8XYAfVG1BI9DrNo+C2qoSst5fxkMNmA68ZYEciIYSc1vdF+lWia5MasYormWOdMeiwV2+yodIwJdI1SRD4wzIoB1Bt90FovD4mG1jYTXbnsDRwLGD7TJKfZVZ8m3D3axtV1Mr3nEJbiR1OHCWyEFgfGVFznnqOdjig7RDKHUMpDKwDAjcEEZBB7sV91z/oL0ij6xoVYGFp5Yl7BHcoSWiAJ2ilUNLGOz017FFdAqoUpSgVVum93kR2oBImy0wXmYEIBQHlmWRoosbbOx7NrTXF+nXSRo5BdJnDX6KWGcC2snK6D3a5xdMO8L4UWGj5WLDrLCxucYdmljmxjaSVcsPUrxMg7gAOyr90f4gZ5LCYj0bvhzq5/pIzCwXPqe49xqJ6eWYk4XxCNRjze585XxDlLhmHgeumHsNaHk64gG4dYsTg2vETA3qnEiKPV9kxe0VFR/Q1THw64i3zYcXhYeCLPErHJ7NHW/XUR5erUpxASD+ctVIxz1Rs4/elWKOzYX3H7MbecWpnjHj1Z3H0pceytHy2Ymt+HXQ5PGw9fWJG4/VaiOkXlwDccNm++9bHn+stzKP2NVTo2gXpFxOI4+FgVsd40w5/XNSXA70NwrhUx5pJZxknOck+bn25etKVer6UoeQmsT7SNX/tCg9jGT0YZT8ZeHshHjGpH6VqE8gEgMd8naGhY/SSQf4DVo4dDq4NdRnfSeJR4/BuLgAe4Cqb/AAepPhL1flR2ze4zf91B6eVHA4Jw1vktB/8ASS/9tdDsR/Kcp77C2/bXH+dc78qKH/R+yHyZIgfZbXC/pxXR7AfZ7H/gIP2stFfmrpefsu8/tNz+1ev0qFH8ZIv3uxf3PMg/6dfm3pDFrvrlPl3kyfjTsP31+krds8VmHallb/nz3B/wURUPJgc3nGpf+KdfYktwR+mtoy9T0Y1ci3D87fKmTn75KjPJxNps+Mzk7G6u2z+DHqz+cKkPKMvUdH1jG2I7SHHqMYx7lNBznyM2+vi0R+9xzSe3Ro/6ldG6X3mLHjUh5GVbdT4dTbxn893qm+QO21X8z/ItSvtkkTH1I1SvlBmP8SMo3a84lMAB2/ZEzr9USD2igneC2mlOA2/yUe6cHvW2bf8AKTj31Ren4884+IRuOttbbHzRpZ/cHcn1V1ayiB4oqdlrw5UHdmeUfXptx765b5Pz550gabmBJdXAPhlkT6pFoLR5SuJBYuKyjOyWvDx9LMsmMfMmGfwa2+Ft5lAHYbcP4Oh8DNcZdx68wp+N41XOlbC5SxhBB/jDik1yccmhEvVpuOfwJQ+ytzyicU08Ou3B/wBd4i0Q/qrXEZx4E2zH6ZoIfyccJC8PubuWRkV5ooCwJzhSuJRz+ESaQMDjPwZH3RrtPRviLTwAyALKjNFKoOQJEOCQfktsw+awqj8CtRa2PDYXOFWOXiNxn5Ma6yD3Ylni/E9dY8mPE3JhaROr87gwwzt1kIBibxMls4Gc/wC747KDptKUqo0+M3wt7eaY8oonk3+YpP7q5P0k4cz8Ou4JFy9vaWkqy9rmBdU23ZhpJPxzXSOmyarGdOetBHjv6xguPbqx7a5/0W4p199fxSekPP7mA93U3AaMD8e1jHrk8akrCX6ISi8tY9RybvhgiYdmu2Z4pG9ZMyg/giqL5LJz5nxOBhl4kiuwvb1kJYn3PDFU75JZjHCIWPp2fEJIG7+rnQrj23C59lR/RaJbfpJdW5+JP5zHjsxKqzgY5YwGFFWfiLCLpHaSfc3lk8PgSmp9+/ZUHtFQPTq11cAt8c7S4EP5N5bfH6tbPScmNOBXJPpwXSWjn1kI+dv6Fveak+lFnnhvGIcbRTvOo9Yiuf1i1BH9DbjPR1mP+7SvJz5CG5Ew9mKkemD9Xx/hT9kiSxEjt2fA98gqv+SJRNw3idsfug/LniW30fpSpPyg3YMvAroHIaePccsSdS3P1Zoi09Go9UHEIhzF5erv3y/Cf9UH21zf+Dw/2TOO+2iP4r//ALV0/ouoFzxNP+MR/wApZ2xrkvkYukt+JTK7rGgt5V9Ngoys8QA37cZ2oJ7yir/4eT5twR7pJ1q/8KfN6D38PgP94/8AnVA6XJJc8FMMccjSeeTEZjZVK+czkEO4CnKkHnVu4ZcTLdRt5rKR5hEhGqAHUsh33l5b0HCJRr4mfncRP13dfo6w/wBoXZxygtVz9Kc/vrhFnwKQ38LqNTNeiV01R7DznUFQ6vSICsCSQM4A5E12mK+dZL6RoZlyEC+irbpBnfq2bG7VNxK6lQ+h5/8ADvEHHOd7jn3yRxx/5VNeXabRw6GP5dwi+xI5D+kCoXoyRBwGO3l+DlkvIkMcmUYhryMH42MjSCds7V6/whbnazj7zPJ7hGo/WNVGv5BhoTiE55KsIz+AszkfWtbHSCItB0etm+NJLDMw7DoERf8AaNWr5N4ynAuJOvxnaZF9fm8aj85yKn+KW+vpBw2AcrWzeUjwKug+sR0EuL0RPxm7PKILGMdogtQ+B465WHrrnXkeHm9txK75mG1CL36grvgeJIjHuqxdIbwrwC7l7bq7mx4rLeaR/dLWt0C4f/JEKDZr7iKZz2xxyguN++K3f30VhlWDi0KHePhHCdTHudYjz8SHU1F9OLR5bjhPDGOWWGLrvF52HWH14jkP0qkeB/ZNzxOUb+dcRgsVz2xxyFpPYYUzjwp0acXfSO8umPwdqJSCeQ6tRCD4DCytREt5QZi63UcZOqeS14TCoHIt8LKw8NEiqT/R4rF2ermMysCkUsawrkYWKweOCUgd5W6vAez0VrTNwfOrdmDEWlrccWlB7Z7t26qL8JdQAHdiorjEpPEo7FSStvw64glYAn4Wa2d5JDj+kMG/f4moO60rW4ZP1kMb4xrjRsd2pQcUr0iP6XnFpI3yDG+O/RKjY+quKcOme24xeKMHr3u5IwM7vDdSSx5256reRPbXcOlNiZ7O5iX40kEirjnqKHGPHOK4z05ugkljxNBhROrHsykscVyB4fbLlffUWErCoi4vxKJNhc20d/DjkXiKyg+syGY+w99avlEbzbjljdr8WUW759Uhjf8Au3StrjLC3veEXB2VJJeHSHvRXZIs+uOQv7a0/K5w8/xfZSb67aWazJ8BqVWPtt0P0qKl/KRbE8Lv1UHVaXyzIRzxK0cmoerr3/FqxQAXMt5Gftd7w2CUeJdJo2+ox/VWldP55bXQH++8JinQD5YSQN+tCK1Og3FkEPCZ3cKrWVxasT2vE0RAz34il27cmgrP8Hy4zPcxn+ct4nx+CxB/aVv8dga54Vw6GEh5rSaJWPJFMCyRnW2CAcqDp3bHZXz5OuiJjvnkkkdFfr0WJModBkyods6hso9EYIxueYq8cQgC2TIoAEdxIqgDAA6x9IAHIYYVJlYh7cP4S7XV48krKZTCxjhOhdogo+Ex1mfRIypXkNqpXDOJLY3oWKFV1JNqi0gOQrx+mJRzbJYelkNgHVucXf8AjYC4k0ENmCFjs+PjSD46qVHMczVB4lePLdLGkEjSNK+nqiskZGo6gWyNDD0dztjbO4x4vNvGfHt6pEeUb6WC+6QxPaCOPMkvWyNoxp0DrHI6wnZNiDjckHIBFa8XFL65c+bKv2oQlo0ZtIB3ImZ1QPz7CRzwaneDdCl+PdYdjv1S/axt92ecp7N8L83tq3RxhQAAABsABgAdwArxWuS3Np1+I/69WtSvFY3+1D4T0GmSSOUyRQmNNISNDJgakYekxUbaB9yeZqz/AMSNhwbmY9Zkttbj7kLt8D3AVMUrWtK1jUMrXm07lVbmwe1iUF+uto5BI+tVEqrqJLEoAjrkjI0rgAnJ5VVem3RuGeVRLEsWIxoWI6WTLtkkr6BY4XI04GObbGr90kkBiMQIDT5hXwDA639Spqb2AdtVXpFc67ltI9BVQBj27Z9Ec8b8/dmrPBCOsuCyW3C4raMGWOS7icsCBIF86V3BTGG9CNvi78hprXtuKo3GuJ3YOUs+Hac+OlH9YOVcY55yKvFonoWS+Jk90TfvcVAcT4QlzFeElkeeQW2tNmKs+Cpzsww52PLfGKm10pvlPfzfhHC7YnB0pI47+rg3J+nLn11ZbRfNLewVhtZcNuL6Q90nVKo9pMk+PUaq3lbtpp76yt3j0p6FsrIcozTSqDjtU6Ah0nuO5AzU15Tr4rb8TZP+E4eg78fCuAPFZceyvTy1PJ/9i2NtIwGIbe94lIfnH4KL3xiT3Vr+S/h5/i24ds9Zf3MdpqzuV26wjxGu4Ofm19dNJPNeHXMY2ANnwxDn4yW8QlkPtZ5VPqqReT+L+GwKNpLTh73TDtFzdkpH7dT3O3gKBwOZZpri5bAS4vWfmcCy4Yo0sO4Gbqgezeq50Junklku3XU17cTMwI3EEMTtJv2DrZbeP6B9m50m+wOGSQjmsMHDUUD+cdfOLtge5g6L61xXpDbtbxi3UkNHayoDtjUsRWRh3Fru+C9m9uN+8OvdGkItLYE5It4gT/y1pW9bRBEVQMBVCgeAGKxVR61xrpdw7VYXcDc7ZpFUd3mz9dEB3s1nOQfwK7LXP+ktuy8QZMAx3lurKDyFxCSm57FkjkSIkfKWpKwofEZWueCNIMmSIWt2GP3yLNrLj1CFXP8AWA99WbpZ9l8LvSpzlLXiUY7kZELAY+dDce01WfJgokins21Y1T2xVuYW5hONXcyy2rD1yHvqweTGY3FlDC3bBd8PlB5iRGDxL+Skm91FfXk84nGLXhsshxoF5w9u0b4lUEYyTptxgeON81udAuBG3ggEp1dTeydXGVGIxKHAP9Z6Y37MkDtJgfJLwuRYC0/xIbyKRIyu/WMOoaXfsALADHPUe7F3mutLXiINXVyRzk/cqUYOc952Gw9uK8zKxD5LiG+yeXWnvJ9NTgADcnLDYVsX8bvFdhvQVZVcJnchliOWI5fdbD3nlWpxyHqrsSE6m+DfUe4NuAOwej/nmpficTF7pVIVWgRyebE4kXAB2HxRuc+rtqK1oLoR9QdOotaJGkYwNTqy6VHYOZOewAnsqY4RwoRF5Gw00p1SP2fgLn4sY3wPWTuSahuBANLbFvube40esTIpPrC49jGrXXqrzaStLi3E47aMyyHCjuGSTucADcnAPuNbrGuS3169xNJK5bAkkSNCQdCo7L2dpwf0eJyz5oxV20w4vctpO33TiZyPNoUCEAh5ywY/8pRsCMc2yM7jbFSnDumkRjPnHwLquTzKOe6PG5JPJD6RyMZqjSgkYG3j3f8AzWJIAVK7jIxkcx3EZ7QcEeqvn19dfy3PX07bekp46jte7S2M1xDNMMs8UkioT6MafB6UwNi3pZY75bwVcQvSF83Ep8ce5QP3VJdGeNiWZEkASRIDGBn0X9Jd0PfpUEqdxvzG5ibg652+dMR75MV9KLRaNw4ZrNZ1K2N6M8Q7IrV2+uMfoU1FcJQmK2H3y5aQ+qNWP6VFb/EpQGu3JwEt40ydgNXWE/pWtLhblmtwvoJHbPLr7TrZfigjbbV6R8du2qPDzdbm9ZWGVDE88EdWAFYEbhg+lgRuDvVM4/ayST8OtpMss1/JfvMcaWRcsAQowriJWGMY2BHaBa+CSCKO5mAORGcYBJLyE48SSwXc1jiNkZjNG4KqsMVtHoPpo0mlAwYHGsanO23ZkjNIlNbc/wCkWb2XhVoRvcs19KvMjzyZpMH8GISD1VZOkVytxdxoSOrkvnlk25WvDEKkN80ziYiovhPWR8YvbqZBixtW0KmSp0xiOIJ4MFkOOwsRvzrY4Xb67qZZCGWGO34WXyMEgG4vWPYPiyAn5wr08Izj0vW31nDKCVto5OJXS8z1spNw0Z9XwEYHc+KmOjliZrvDYYG5igJ7/NNV1cuO8G8eJf8A+VAdGrtriW6vimt7q4+DTOGMcJWTQPAytw+Lu3NdE8ndiqyyqCHWzQWnWfLuHPW3Tg9xdohj5lUX2lKVUKqPlFtAY4Jd/g51RiOeib4M79mHaNs9mnNW6o3pJw7zm1nhGxkiZVPc2PRPsbBpBPLlj2bxXj3cfORB5wigD4eFhNHMB8iZYpF7g5kGSa+eDqYeJX1pG2hjew3UJwThZ43WVx6o5hg8g2n1VL2snXQpLpzriAZGOAysAWjYjkQw2YfFYAjtB+uC2i+eaxu0liLON22d+p1sSw7JRiFWX5oPJhVyV8Ux28v2lLa26uS4gQYHVOEHimGT6q37mRWudIGfObQ4UePaewDHafZmtbiDnzyGRfRWQRnVschwVIA78Fdz7q9YUEYsyPuJngY8yTkpkk7k4XtrJq0ePoXjt5WOS0WcdgOAfafSO5+qrFr1SoeyW1b6ipH65qI4vFi2Ufep5E+jqfH1aa97K69Gz0DU6h4iM4A9A/Gbs+18tz4dtBH2WhobfWxXRcSAMpIYFoiw043JyQMb5zjBzXtPxS8ScRiRNDGMKZodUuGOCzdXIi92BjPfjkPLhVvp3Y6njvVGeQAbK4Udg29ZxuTTpDdK9wrRsDjqxqwSuRIckHYNjlkHGQRzBFIngmG7fXk8ay6rgao3RVCRIurIQk4bWdtR35DtqkW4I1A8+tlznGd5GOdsDcHNXm+gCreblm+BJZvjHZfcNuQ2qmXCaZCPlIkg9upD9cRPt8a5PXRvHv6l0+lnV2vaEld+ep9vpnH1V7VrWtyGLKT6Suy4278gevSVOO4g9te6uDnBBwcHB7R2euvlWidvoQyyg8/A9xBHIg9hHPIra4Nd6ZoxMfREinrjjTgMCNfyW7M40nnkZwNahFa4c9sU8dM8mKt45WviqEx3TMdRa4WNANlGlE7O07Hc+OMVtzSAC6IIIjhitwQc74OR6wWWq7wp+shW2JJ03aHmcsjj4rHnsdQ/BC95zMcRfEEmNhJdMAB8mMYH1oK+zW0WiLR8vmWrNZ1L04REOoQffrlfxY8Mfqjb3152E+5lP3Uss5/BiQ4/PkHurInxFF1ePgreSQvzXXJhRp+Ucs4zy8eytPQIrcjfOiNSScnVITKw/FEYwNqqI7icHV2wuCSF60POAMl7e3brCPZIp37nfbeqZc3jW/CXkk+23MbOzKfjS8Qcu5xzBW1hT8rXTr639GOA4+JHAw8ZDrlz4YCe+uc3vBmvJY45CUtbdnlnkUYZmYrFBEg+/NbQ25GOQkzttn1X6ebJXo5YvaRRlmC9XbhIwcY69szXM5+ZF1iJvtrjQHBFdF6BWBhsotQw0mZ2HcZTqC/RUqufCqbxC363REcK1zJHbhBkhYRlmQHtxEJSWPNiT3AdSUYGByFaTXXDKtvLlmlKVHopSlBzO2gEU11AM4iuXK5+RMBMMfNBkZR+DXuyEHUvPIJGcZK/FYH7lx2NvzIIIOK2+lkIjv437Li3MZPZrgfUvtKzSfiV4V001aupct91vuHlfcSDRxZ+PExQMRpBJIKow+4kyAAucMN0LDlNcTPwMzL9xNHOvqdUP6S1Qs0Ab1kaTsCGU80ZTs6H5J27Rg4IRXrRpIjDIeIRqCw5rq0BJHIzuwGiQhuWGflXPkxTXp048sW77TnG49cVyoOAHjl254ZU5NnbdX3FalhdpHbQ9mi6VVVd2Oo4wANztJ+899eguWlQpEAXe00Sa8jq3jzsybNr+EyF227R26PBIQtvctuzjq5C7YLEKQcbbAehnAAGd8Vk1ZlhLNciQYAmicxZ2IMu+sj42zchtv2862+maaZEI2HV4GPmsf8AOvniZJubpI1aR3jQAIM4YCMgM3xU5E+kRUnxLg0t0VMjLCqhgAnwjnVjcsw0jly0t66aNvLirAeeE8uqhc454Gv/ACrnglkYa3xrcRxoqgduSqDfBJkkkA33ytdR/wBHoiWMjSysyhW1SuFKrnAMcZVMbn7ntqPTo1aufgoFKjbU5Z4h+BGxKMR2HGB37YrLPhnJERvj5aYssUmZ0pEXBlkRlZiJTFIw6vUdR1AlcDHorrID7FeeRkg+CQNHLIjKykNq3xg6lRgcjnnUT+nHKulN0es4xqaGInSEMjIusjkFyBnHYFG3YBVR6V8G6qSO5jjKRMot2XmQckxuQT6IJJTHimw3rL1OCJpMx3DTBmnz1PUolj7fCtC1uMzOurJGSy5yFJ06V25HTk788nGcHG4bN5pI40IUsxAYnYMRsSMHO2rGQd8bVjilmYiqBQJIzrwkiurJ6aN6WNTMW14zpOVbPOuHHh3jm8z/AK675dXisNvodMBcyah9qm1kKMkqYsqcAbekCPo5OKlb+FpIraN8YkV2MfMHrnGC57ebbctzz2NQNhciKUzKCyPBLHlN2DOFAOntB0jPMgqMDdql7/jKGeExB2jjVFLKmlvRXI0iXSM6jz3xjlvkd+HLT243MQ48uO3nOoTXSCYZkRRqZ5Le2VVxkADVk9y5f6tsnavOVRLLEg5SSvJ9ANpX+7i+uouDjiF410SK+ueYKw1s74JQKULamAVRvv7BX07kPtnKoIhGjbqFQA9dKudBJz6EZLb7kZNdFf5/15YW/h/Z73l5rZnU4U9aDKADh5MgLGv85N1Sr6PJebYAwfBIySCRpC50R51ac83ZvupW7W5DkNtzmG3AwTjKroUKoVETb0I0GyJsNhzwMknevauzHi8eZ7ceTL5cR09ejUXW8Qzvi2g1eHWTsVHtCRSflBV8qr+T2D7HecjBuZnlG+fgxhIz6jGitj5x8atFZWnc7bVjUaKUpXl6KUpQVjyhRfYyzYybeaOX1ISUc+oRyOfZULV34pZiaGSJuUkbIfpKR++ud8HnLwoW+OBof8NCVf8AOVq2wz3DDNHUtyhFZpW7B4CAqQUOkqMKDnYbeirKQ6Lt8VW096mvK1Zo2KszdSy4kQ7Fh3dfGuyjfIKRk5Hp4zncpWdsVZaVy2hY+G8athEukCCPsyAItz98QmPc/O7e+pqKUMMqQQeRUgj6q56YFzqGVY83Qsj/AI6ENjwzXm1u2SVfDHtKKD+Ui0Sn8espxWjprGas9r/Na629Nsp8gbA/hfK9Ww7wa2QKoSX9woADn1rKf+ukx+uvdOOXAA3c/kX/AMMX6K8+Fo+Hv3Kz8rgbZdes7tyGTkD8EcgT2nmapHTXjUhle1ARIwqFi6ku5JDZXcAKMY1b+kD3b7n+kk/yT+Sj/wDyaj5buSTPWB5CSSDILbA8FBWQKBy5Z78nes8mK9q6jhpTLSs7nlr9F+EtcyLIDiGKQMX+W6NnQngCBqb1qN84tXH+A2sgV5YjlAEHVSPD6IJwrGN1GgZY4bYZPfUEvEZ8acnAGBmXA90MMX1GtYI5wWZdQ5MEDN7XuDK/uYVMXpfCnjEGT1UWt5benGOE27xF4FQSKVP2NqSDSuAUaUMserSMdY2SMbL2GLi4fFqLACVWBAUEzKATkHrZ/g9gMZRHO/OpFoAx1PmRs5DSM0hHqLk6R4DAr1rePS13ue2E+ptrUNS0sgi6VAiTABWLVlgOQklY9ZJ27EhT8mtmNAoAUAADAAGAB3ADlX1SuitYrxDntabcyVpcXZuqZUOJJNMSHfZ5GCKdu4sD7K3axwy366+t05iEPct3ZA0Rg+svIfoVLzqq0jdoXuwtVijSJdljRUX1KAB+ivelK5HYUpSgUpSgVzmaLqru7iwAOsW4QD5E65P96k1dGqldNoSl3bS/cypJbN+GB1sf1JOPbXvHOrPGSN1lp0pSupyFKUoMVmsUoM0pSgUpSgxWaVigzSlKBSlKBUl5P4dXnNz98l6lD/R2+U9vwpn+qoTiNz1UTyAElUJAHMnGwHiTgVeejvDzb2sMJOWjiVWPe+PSPtbJ9tY5p+G2GO5SNKUrB0FKUoFKUoFVzp/blrJ3X40DJcj1RMGYe2PWvtqx15zxB1ZW3DKVI8CMGgoINZrQ4KpWIRk5aFnt2PbmJimfaFB9tb9dsTuNuGY1OilKUGKzSlUYrNKVApSlArFKVQrNYrNApSlB4i3665toOxpeucfMgw/uMnVD210eqX0Jh6y5uZsbRBLZCe/AkkI9euNT4pV0rkyTuzrxxqpSlK8PZSlKBSlKBSlKDnvEoRFf3KchKsVyvcSwMb4HgY0J/DrNb/T2HTNZz4+7ktWPYFlTWCf+ZCi/SrQrpxTurlyxqxSlK0ZlKViqFKzSgUpSoFYpWaoUrFKDNfE0oRSzHCqCxPcAMk+6vutLicHXdXb/APmJkhbxj3aUe2JJB7a82nUbWsbnS4dBrNo7KLWNMkoM8gO5DzEuV+jq0+pRU9SlcbtKUpQKUpQKUpQKUpQRPSrhZubWWJcdZgPETyEsZDxnbs1qvszVMsLoSxq4GnUMlTzU9qnxBBB9VdJqgdILHzS51AYt7ps7DZLg8x4LIBkfPDdrCtMVtTpllruNvilZpXS5mKUrNApSlApSlBilKVRmsVmsUGa2eidt1t48u+i2TqlPYZZcM/r0oIx9M1G3twVACDXLI3VxJn40hBwPBQAWJ7FBPZV46PcKFrAkQJYjLO55vIxJdz62JPhyrDLb4bYa87SVKUrB0FKUoFKUoFKUoFKUoFavFOHx3ETwyjUjjBHI94II3DAgEEbggGtqlBzh4ZLeTqJzlt+rlwAJVHbtsJAMalHrG3L1q68X4XFcxmKZdSncYJDKw5MrDdWB3BG4qi8QtZ7L/WMywdl0i8vCdF+Icfzg9A750bA70yfEue+L5h60rCMCAQQQRkEbgjvBFZrZizWKUoM0pWKoUpSgV5XVysalnOwwNgSSScBVA3ZiSAANyTXnNeAOIkVpZm+LFHu34TdiJ85sCrJ0e6MFGWe6IecZKIpJihyMHRkDU+MgyEZ3IGkEg53yRH7aUxzb9PnorwJ1bzm4AErLpji2IhQ8xntkbbURsMBRyJa00pXNM7dMRriClKVFKUpQKUpQKUpQKUpQKUpQKGlKCrcQ6FR5L2rm1ckkqq6oGJzu0JIAOTnKFSe0moK4tbyD7dbGQb/CWjCQY7CY20yA+Ch/XXRqV6i8x082pWe3LxxqDIDSLGzclmzE+3zJQp+qtxZAeRB9RFX+e3Rxh1Vx3MAR7jUVL0SsWzqtLc52PwSf5Vp70/TP2Y+1YIxz29dat3xKGIZkljQfPdV/SfVVuHQ6x/8AKQn1oD+mt2z4HbRfareKM96RoD7wKe9+E9n8qFFemQ6YIZpz3pGVT19bLpjx6iT4VKWvRW6m+3yrbJn7XbnXKR86V1AXO+yqT3NV5pXiclpe4x1ho8J4RDbKVhjVATliN2Y/KZj6THxJJrepSvDQpSlApSlApSlApSlB/9k="/>
          <p:cNvSpPr>
            <a:spLocks noChangeAspect="1" noChangeArrowheads="1"/>
          </p:cNvSpPr>
          <p:nvPr/>
        </p:nvSpPr>
        <p:spPr bwMode="auto">
          <a:xfrm>
            <a:off x="1143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844824"/>
            <a:ext cx="3199536"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448421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Evaluation of animal deprivation studies</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normAutofit/>
          </a:bodyPr>
          <a:lstStyle/>
          <a:p>
            <a:r>
              <a:rPr lang="en-GB" sz="2000" dirty="0" smtClean="0">
                <a:latin typeface="Arial" panose="020B0604020202020204" pitchFamily="34" charset="0"/>
                <a:cs typeface="Arial" panose="020B0604020202020204" pitchFamily="34" charset="0"/>
              </a:rPr>
              <a:t>Ethical? Justified?</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We c</a:t>
            </a:r>
            <a:r>
              <a:rPr lang="en-GB" sz="2000" dirty="0" smtClean="0">
                <a:latin typeface="Arial" panose="020B0604020202020204" pitchFamily="34" charset="0"/>
                <a:cs typeface="Arial" panose="020B0604020202020204" pitchFamily="34" charset="0"/>
              </a:rPr>
              <a:t>an </a:t>
            </a:r>
            <a:r>
              <a:rPr lang="en-GB" sz="2000" dirty="0" smtClean="0">
                <a:latin typeface="Arial" panose="020B0604020202020204" pitchFamily="34" charset="0"/>
                <a:cs typeface="Arial" panose="020B0604020202020204" pitchFamily="34" charset="0"/>
              </a:rPr>
              <a:t>only </a:t>
            </a:r>
            <a:r>
              <a:rPr lang="en-GB" sz="2000" i="1" dirty="0" smtClean="0">
                <a:latin typeface="Arial" panose="020B0604020202020204" pitchFamily="34" charset="0"/>
                <a:cs typeface="Arial" panose="020B0604020202020204" pitchFamily="34" charset="0"/>
              </a:rPr>
              <a:t>infer</a:t>
            </a:r>
            <a:r>
              <a:rPr lang="en-GB" sz="2000" dirty="0" smtClean="0">
                <a:latin typeface="Arial" panose="020B0604020202020204" pitchFamily="34" charset="0"/>
                <a:cs typeface="Arial" panose="020B0604020202020204" pitchFamily="34" charset="0"/>
              </a:rPr>
              <a:t> what their experiences are – they cannot tell us directly (same as new-borns!)</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We can only judge their perceptual abilities from their behaviour</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144228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solidFill>
                  <a:schemeClr val="tx1"/>
                </a:solidFill>
                <a:latin typeface="Arial" panose="020B0604020202020204" pitchFamily="34" charset="0"/>
                <a:cs typeface="Arial" panose="020B0604020202020204" pitchFamily="34" charset="0"/>
              </a:rPr>
              <a:t>Perceptual adaptation studies</a:t>
            </a:r>
            <a:endParaRPr lang="en-GB" sz="20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normAutofit/>
          </a:bodyPr>
          <a:lstStyle/>
          <a:p>
            <a:r>
              <a:rPr lang="en-GB" sz="2000" dirty="0" smtClean="0">
                <a:latin typeface="Arial" panose="020B0604020202020204" pitchFamily="34" charset="0"/>
                <a:cs typeface="Arial" panose="020B0604020202020204" pitchFamily="34" charset="0"/>
              </a:rPr>
              <a:t>Stratton (1896) – one of earliest human perception studies</a:t>
            </a:r>
          </a:p>
          <a:p>
            <a:pPr lvl="1"/>
            <a:r>
              <a:rPr lang="en-GB" sz="2000" dirty="0" smtClean="0">
                <a:solidFill>
                  <a:schemeClr val="tx1"/>
                </a:solidFill>
                <a:latin typeface="Arial" panose="020B0604020202020204" pitchFamily="34" charset="0"/>
                <a:cs typeface="Arial" panose="020B0604020202020204" pitchFamily="34" charset="0"/>
              </a:rPr>
              <a:t>Wore inverted telescope / blindfolded </a:t>
            </a:r>
          </a:p>
          <a:p>
            <a:pPr lvl="1"/>
            <a:r>
              <a:rPr lang="en-GB" sz="2000" dirty="0" smtClean="0">
                <a:solidFill>
                  <a:schemeClr val="tx1"/>
                </a:solidFill>
                <a:latin typeface="Arial" panose="020B0604020202020204" pitchFamily="34" charset="0"/>
                <a:cs typeface="Arial" panose="020B0604020202020204" pitchFamily="34" charset="0"/>
              </a:rPr>
              <a:t>Adapted to ‘upside down world’ in just 87 </a:t>
            </a:r>
            <a:r>
              <a:rPr lang="en-GB" sz="2000" dirty="0">
                <a:solidFill>
                  <a:schemeClr val="tx1"/>
                </a:solidFill>
                <a:latin typeface="Arial" panose="020B0604020202020204" pitchFamily="34" charset="0"/>
                <a:cs typeface="Arial" panose="020B0604020202020204" pitchFamily="34" charset="0"/>
              </a:rPr>
              <a:t>hours over 8 days </a:t>
            </a:r>
            <a:endParaRPr lang="en-GB" sz="2000" dirty="0" smtClean="0">
              <a:solidFill>
                <a:schemeClr val="tx1"/>
              </a:solidFill>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Also imagined unseen elements as upside down</a:t>
            </a:r>
          </a:p>
          <a:p>
            <a:pPr lvl="1"/>
            <a:endParaRPr lang="en-GB" sz="2000" dirty="0" smtClean="0">
              <a:latin typeface="Arial" panose="020B0604020202020204" pitchFamily="34" charset="0"/>
              <a:cs typeface="Arial" panose="020B0604020202020204" pitchFamily="34" charset="0"/>
            </a:endParaRPr>
          </a:p>
          <a:p>
            <a:pPr lvl="1"/>
            <a:r>
              <a:rPr lang="en-GB" sz="2000" dirty="0" smtClean="0">
                <a:solidFill>
                  <a:srgbClr val="FF0000"/>
                </a:solidFill>
                <a:latin typeface="Arial" panose="020B0604020202020204" pitchFamily="34" charset="0"/>
                <a:cs typeface="Arial" panose="020B0604020202020204" pitchFamily="34" charset="0"/>
              </a:rPr>
              <a:t>Had he learned to see the world in a different way?</a:t>
            </a:r>
          </a:p>
          <a:p>
            <a:pPr lvl="1"/>
            <a:endParaRPr lang="en-GB" sz="2000" dirty="0" smtClean="0">
              <a:solidFill>
                <a:srgbClr val="FF0000"/>
              </a:solidFill>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When telescope was removed he immediately recognised the original world.</a:t>
            </a:r>
          </a:p>
          <a:p>
            <a:pPr lvl="1"/>
            <a:endParaRPr lang="en-GB" sz="2000" dirty="0" smtClean="0">
              <a:latin typeface="Arial" panose="020B0604020202020204" pitchFamily="34" charset="0"/>
              <a:cs typeface="Arial" panose="020B0604020202020204" pitchFamily="34" charset="0"/>
            </a:endParaRPr>
          </a:p>
          <a:p>
            <a:pPr lvl="1"/>
            <a:r>
              <a:rPr lang="en-GB" sz="2000" dirty="0">
                <a:solidFill>
                  <a:srgbClr val="FF0000"/>
                </a:solidFill>
                <a:latin typeface="Arial" panose="020B0604020202020204" pitchFamily="34" charset="0"/>
                <a:cs typeface="Arial" panose="020B0604020202020204" pitchFamily="34" charset="0"/>
              </a:rPr>
              <a:t>He </a:t>
            </a:r>
            <a:r>
              <a:rPr lang="en-GB" sz="2000" dirty="0" smtClean="0">
                <a:solidFill>
                  <a:srgbClr val="FF0000"/>
                </a:solidFill>
                <a:latin typeface="Arial" panose="020B0604020202020204" pitchFamily="34" charset="0"/>
                <a:cs typeface="Arial" panose="020B0604020202020204" pitchFamily="34" charset="0"/>
              </a:rPr>
              <a:t>had learned appropriate motor responses for the new world rather than a new way of perception</a:t>
            </a:r>
            <a:endParaRPr lang="en-GB" sz="20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0176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wipe(down)">
                                      <p:cBhvr>
                                        <p:cTn id="7" dur="500"/>
                                        <p:tgtEl>
                                          <p:spTgt spid="3">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animEffect transition="in" filter="fade">
                                      <p:cBhvr>
                                        <p:cTn id="1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The Nature-Nurture Debate in Perception</a:t>
            </a:r>
          </a:p>
        </p:txBody>
      </p:sp>
      <p:sp>
        <p:nvSpPr>
          <p:cNvPr id="3" name="Content Placeholder 2"/>
          <p:cNvSpPr>
            <a:spLocks noGrp="1"/>
          </p:cNvSpPr>
          <p:nvPr>
            <p:ph sz="quarter" idx="1"/>
          </p:nvPr>
        </p:nvSpPr>
        <p:spPr/>
        <p:txBody>
          <a:bodyPr>
            <a:normAutofit/>
          </a:bodyPr>
          <a:lstStyle/>
          <a:p>
            <a:pPr marL="0" indent="0">
              <a:buNone/>
            </a:pPr>
            <a:r>
              <a:rPr lang="en-GB" sz="2000" b="1" u="sng" dirty="0">
                <a:latin typeface="Arial" panose="020B0604020202020204" pitchFamily="34" charset="0"/>
                <a:cs typeface="Arial" panose="020B0604020202020204" pitchFamily="34" charset="0"/>
              </a:rPr>
              <a:t>Nature: the Nativist </a:t>
            </a:r>
            <a:r>
              <a:rPr lang="en-GB" sz="2000" b="1" u="sng" dirty="0" smtClean="0">
                <a:latin typeface="Arial" panose="020B0604020202020204" pitchFamily="34" charset="0"/>
                <a:cs typeface="Arial" panose="020B0604020202020204" pitchFamily="34" charset="0"/>
              </a:rPr>
              <a:t>argument</a:t>
            </a:r>
          </a:p>
          <a:p>
            <a:pPr marL="0" indent="0">
              <a:buNone/>
            </a:pPr>
            <a:endParaRPr lang="en-GB" sz="2000" dirty="0">
              <a:latin typeface="Arial" panose="020B0604020202020204" pitchFamily="34" charset="0"/>
              <a:cs typeface="Arial" panose="020B0604020202020204" pitchFamily="34" charset="0"/>
            </a:endParaRPr>
          </a:p>
          <a:p>
            <a:r>
              <a:rPr lang="en-GB" sz="2000" b="1" dirty="0" smtClean="0">
                <a:latin typeface="Arial" panose="020B0604020202020204" pitchFamily="34" charset="0"/>
                <a:cs typeface="Arial" panose="020B0604020202020204" pitchFamily="34" charset="0"/>
              </a:rPr>
              <a:t>New-borns</a:t>
            </a:r>
            <a:r>
              <a:rPr lang="en-GB" sz="2000" dirty="0" smtClean="0">
                <a:latin typeface="Arial" panose="020B0604020202020204" pitchFamily="34" charset="0"/>
                <a:cs typeface="Arial" panose="020B0604020202020204" pitchFamily="34" charset="0"/>
              </a:rPr>
              <a:t> possess many remarkable perceptual skills</a:t>
            </a:r>
          </a:p>
          <a:p>
            <a:endParaRPr lang="en-GB" sz="2000" dirty="0" smtClean="0">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They appear to be born with ‘rules’ for looking, listening, and touching (Haith, 1980)</a:t>
            </a:r>
          </a:p>
          <a:p>
            <a:pPr lvl="2"/>
            <a:r>
              <a:rPr lang="en-GB" sz="1800" dirty="0">
                <a:solidFill>
                  <a:schemeClr val="tx1"/>
                </a:solidFill>
                <a:latin typeface="Arial" panose="020B0604020202020204" pitchFamily="34" charset="0"/>
                <a:cs typeface="Arial" panose="020B0604020202020204" pitchFamily="34" charset="0"/>
              </a:rPr>
              <a:t>e</a:t>
            </a:r>
            <a:r>
              <a:rPr lang="en-GB" sz="1800" dirty="0" smtClean="0">
                <a:solidFill>
                  <a:schemeClr val="tx1"/>
                </a:solidFill>
                <a:latin typeface="Arial" panose="020B0604020202020204" pitchFamily="34" charset="0"/>
                <a:cs typeface="Arial" panose="020B0604020202020204" pitchFamily="34" charset="0"/>
              </a:rPr>
              <a:t>.g., new-borns focus on contours and edges</a:t>
            </a:r>
          </a:p>
          <a:p>
            <a:pPr lvl="2"/>
            <a:endParaRPr lang="en-GB" sz="1800" dirty="0" smtClean="0">
              <a:solidFill>
                <a:schemeClr val="tx1"/>
              </a:solidFill>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These rules change as the brain matures</a:t>
            </a:r>
          </a:p>
          <a:p>
            <a:pPr lvl="2"/>
            <a:r>
              <a:rPr lang="en-GB" sz="1800" dirty="0" smtClean="0">
                <a:solidFill>
                  <a:schemeClr val="tx1"/>
                </a:solidFill>
                <a:latin typeface="Arial" panose="020B0604020202020204" pitchFamily="34" charset="0"/>
                <a:cs typeface="Arial" panose="020B0604020202020204" pitchFamily="34" charset="0"/>
              </a:rPr>
              <a:t>e.g., 2-3 months, begin to analyse objects and figures in detail, and track objects smoothly</a:t>
            </a:r>
          </a:p>
          <a:p>
            <a:pPr lvl="2"/>
            <a:r>
              <a:rPr lang="en-GB" sz="1800" dirty="0">
                <a:solidFill>
                  <a:schemeClr val="tx1"/>
                </a:solidFill>
                <a:latin typeface="Arial" panose="020B0604020202020204" pitchFamily="34" charset="0"/>
                <a:cs typeface="Arial" panose="020B0604020202020204" pitchFamily="34" charset="0"/>
              </a:rPr>
              <a:t>e</a:t>
            </a:r>
            <a:r>
              <a:rPr lang="en-GB" sz="1800" dirty="0" smtClean="0">
                <a:solidFill>
                  <a:schemeClr val="tx1"/>
                </a:solidFill>
                <a:latin typeface="Arial" panose="020B0604020202020204" pitchFamily="34" charset="0"/>
                <a:cs typeface="Arial" panose="020B0604020202020204" pitchFamily="34" charset="0"/>
              </a:rPr>
              <a:t>.g., 4 months, depth perception and cross-modal perception becomes possible</a:t>
            </a:r>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95367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anose="020B0604020202020204" pitchFamily="34" charset="0"/>
                <a:cs typeface="Arial" panose="020B0604020202020204" pitchFamily="34" charset="0"/>
              </a:rPr>
              <a:t>The Nature-Nurture Debate in Perception</a:t>
            </a:r>
            <a:endParaRPr lang="en-GB" sz="2000" dirty="0"/>
          </a:p>
        </p:txBody>
      </p:sp>
      <p:sp>
        <p:nvSpPr>
          <p:cNvPr id="3" name="Content Placeholder 2"/>
          <p:cNvSpPr>
            <a:spLocks noGrp="1"/>
          </p:cNvSpPr>
          <p:nvPr>
            <p:ph sz="quarter" idx="1"/>
          </p:nvPr>
        </p:nvSpPr>
        <p:spPr/>
        <p:txBody>
          <a:bodyPr>
            <a:normAutofit/>
          </a:bodyPr>
          <a:lstStyle/>
          <a:p>
            <a:r>
              <a:rPr lang="en-GB" sz="2000" b="1" u="sng" dirty="0">
                <a:latin typeface="Arial" panose="020B0604020202020204" pitchFamily="34" charset="0"/>
                <a:cs typeface="Arial" panose="020B0604020202020204" pitchFamily="34" charset="0"/>
              </a:rPr>
              <a:t>Nurture: the Empiricist </a:t>
            </a:r>
            <a:r>
              <a:rPr lang="en-GB" sz="2000" b="1" u="sng" dirty="0" smtClean="0">
                <a:latin typeface="Arial" panose="020B0604020202020204" pitchFamily="34" charset="0"/>
                <a:cs typeface="Arial" panose="020B0604020202020204" pitchFamily="34" charset="0"/>
              </a:rPr>
              <a:t>issue</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Stimulation and learning – infants deprived of stimulation show retarded perception and motor skills</a:t>
            </a:r>
          </a:p>
          <a:p>
            <a:endParaRPr lang="en-GB" sz="2000" dirty="0" smtClean="0">
              <a:latin typeface="Arial" panose="020B0604020202020204" pitchFamily="34" charset="0"/>
              <a:cs typeface="Arial" panose="020B0604020202020204" pitchFamily="34" charset="0"/>
            </a:endParaRPr>
          </a:p>
          <a:p>
            <a:pPr lvl="1"/>
            <a:r>
              <a:rPr lang="en-GB" sz="2000" dirty="0" smtClean="0">
                <a:solidFill>
                  <a:schemeClr val="tx1"/>
                </a:solidFill>
                <a:latin typeface="Arial" panose="020B0604020202020204" pitchFamily="34" charset="0"/>
                <a:cs typeface="Arial" panose="020B0604020202020204" pitchFamily="34" charset="0"/>
              </a:rPr>
              <a:t>Orphan babies in Iran who were deprived of free movements and objects to perceive shown impeded perception development </a:t>
            </a:r>
          </a:p>
          <a:p>
            <a:pPr marL="274320" lvl="1" indent="0">
              <a:buNone/>
            </a:pPr>
            <a:r>
              <a:rPr lang="en-GB" sz="2000" dirty="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(Dennis, 1960)</a:t>
            </a:r>
          </a:p>
          <a:p>
            <a:pPr lvl="1"/>
            <a:endParaRPr lang="en-GB" sz="2000" dirty="0">
              <a:solidFill>
                <a:schemeClr val="tx1"/>
              </a:solidFill>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Maintenance – animals deprived of light show deterioration in visual perceptual system (Hubel &amp; </a:t>
            </a:r>
            <a:r>
              <a:rPr lang="en-GB" sz="2000" dirty="0" err="1" smtClean="0">
                <a:latin typeface="Arial" panose="020B0604020202020204" pitchFamily="34" charset="0"/>
                <a:cs typeface="Arial" panose="020B0604020202020204" pitchFamily="34" charset="0"/>
              </a:rPr>
              <a:t>Weisel</a:t>
            </a:r>
            <a:r>
              <a:rPr lang="en-GB" sz="2000" dirty="0" smtClean="0">
                <a:latin typeface="Arial" panose="020B0604020202020204" pitchFamily="34" charset="0"/>
                <a:cs typeface="Arial" panose="020B0604020202020204" pitchFamily="34" charset="0"/>
              </a:rPr>
              <a:t>, 1963)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40999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Arial" panose="020B0604020202020204" pitchFamily="34" charset="0"/>
                <a:cs typeface="Arial" panose="020B0604020202020204" pitchFamily="34" charset="0"/>
              </a:rPr>
              <a:t>Summary – an ‘interactionist approach’</a:t>
            </a:r>
            <a:endParaRPr lang="en-GB" sz="2000"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23528" y="1772816"/>
            <a:ext cx="8503920" cy="4572000"/>
          </a:xfrm>
        </p:spPr>
        <p:txBody>
          <a:bodyPr>
            <a:normAutofit/>
          </a:bodyPr>
          <a:lstStyle/>
          <a:p>
            <a:r>
              <a:rPr lang="en-GB" sz="2000" dirty="0" smtClean="0">
                <a:latin typeface="Arial" panose="020B0604020202020204" pitchFamily="34" charset="0"/>
                <a:cs typeface="Arial" panose="020B0604020202020204" pitchFamily="34" charset="0"/>
              </a:rPr>
              <a:t>Not </a:t>
            </a:r>
            <a:r>
              <a:rPr lang="en-GB" sz="2000" u="sng" dirty="0" smtClean="0">
                <a:latin typeface="Arial" panose="020B0604020202020204" pitchFamily="34" charset="0"/>
                <a:cs typeface="Arial" panose="020B0604020202020204" pitchFamily="34" charset="0"/>
              </a:rPr>
              <a:t>only</a:t>
            </a:r>
            <a:r>
              <a:rPr lang="en-GB" sz="2000" dirty="0" smtClean="0">
                <a:latin typeface="Arial" panose="020B0604020202020204" pitchFamily="34" charset="0"/>
                <a:cs typeface="Arial" panose="020B0604020202020204" pitchFamily="34" charset="0"/>
              </a:rPr>
              <a:t> nature </a:t>
            </a:r>
            <a:r>
              <a:rPr lang="en-GB" sz="2000" i="1" dirty="0" smtClean="0">
                <a:latin typeface="Arial" panose="020B0604020202020204" pitchFamily="34" charset="0"/>
                <a:cs typeface="Arial" panose="020B0604020202020204" pitchFamily="34" charset="0"/>
              </a:rPr>
              <a:t>or </a:t>
            </a:r>
            <a:r>
              <a:rPr lang="en-GB" sz="2000" u="sng" dirty="0" smtClean="0">
                <a:latin typeface="Arial" panose="020B0604020202020204" pitchFamily="34" charset="0"/>
                <a:cs typeface="Arial" panose="020B0604020202020204" pitchFamily="34" charset="0"/>
              </a:rPr>
              <a:t>only</a:t>
            </a:r>
            <a:r>
              <a:rPr lang="en-GB" sz="2000" dirty="0" smtClean="0">
                <a:latin typeface="Arial" panose="020B0604020202020204" pitchFamily="34" charset="0"/>
                <a:cs typeface="Arial" panose="020B0604020202020204" pitchFamily="34" charset="0"/>
              </a:rPr>
              <a:t> nurture</a:t>
            </a:r>
          </a:p>
          <a:p>
            <a:endParaRPr lang="en-GB" sz="2000" dirty="0" smtClean="0">
              <a:latin typeface="Arial" panose="020B0604020202020204" pitchFamily="34" charset="0"/>
              <a:cs typeface="Arial" panose="020B0604020202020204" pitchFamily="34" charset="0"/>
            </a:endParaRPr>
          </a:p>
          <a:p>
            <a:r>
              <a:rPr lang="en-GB" sz="2000" b="1" dirty="0" smtClean="0">
                <a:latin typeface="Arial" panose="020B0604020202020204" pitchFamily="34" charset="0"/>
                <a:cs typeface="Arial" panose="020B0604020202020204" pitchFamily="34" charset="0"/>
              </a:rPr>
              <a:t>Born</a:t>
            </a:r>
            <a:r>
              <a:rPr lang="en-GB" sz="2000" dirty="0" smtClean="0">
                <a:latin typeface="Arial" panose="020B0604020202020204" pitchFamily="34" charset="0"/>
                <a:cs typeface="Arial" panose="020B0604020202020204" pitchFamily="34" charset="0"/>
              </a:rPr>
              <a:t> with certain capacities and </a:t>
            </a:r>
            <a:r>
              <a:rPr lang="en-GB" sz="2000" b="1" dirty="0" smtClean="0">
                <a:latin typeface="Arial" panose="020B0604020202020204" pitchFamily="34" charset="0"/>
                <a:cs typeface="Arial" panose="020B0604020202020204" pitchFamily="34" charset="0"/>
              </a:rPr>
              <a:t>environmental factors </a:t>
            </a:r>
            <a:r>
              <a:rPr lang="en-GB" sz="2000" dirty="0" smtClean="0">
                <a:latin typeface="Arial" panose="020B0604020202020204" pitchFamily="34" charset="0"/>
                <a:cs typeface="Arial" panose="020B0604020202020204" pitchFamily="34" charset="0"/>
              </a:rPr>
              <a:t>are crucial for determining </a:t>
            </a:r>
            <a:r>
              <a:rPr lang="en-GB" sz="2000" i="1" dirty="0" smtClean="0">
                <a:latin typeface="Arial" panose="020B0604020202020204" pitchFamily="34" charset="0"/>
                <a:cs typeface="Arial" panose="020B0604020202020204" pitchFamily="34" charset="0"/>
              </a:rPr>
              <a:t>how</a:t>
            </a:r>
            <a:r>
              <a:rPr lang="en-GB" sz="2000" dirty="0" smtClean="0">
                <a:latin typeface="Arial" panose="020B0604020202020204" pitchFamily="34" charset="0"/>
                <a:cs typeface="Arial" panose="020B0604020202020204" pitchFamily="34" charset="0"/>
              </a:rPr>
              <a:t> and </a:t>
            </a:r>
            <a:r>
              <a:rPr lang="en-GB" sz="2000" i="1" dirty="0" smtClean="0">
                <a:latin typeface="Arial" panose="020B0604020202020204" pitchFamily="34" charset="0"/>
                <a:cs typeface="Arial" panose="020B0604020202020204" pitchFamily="34" charset="0"/>
              </a:rPr>
              <a:t>whether</a:t>
            </a:r>
            <a:r>
              <a:rPr lang="en-GB" sz="2000" dirty="0" smtClean="0">
                <a:latin typeface="Arial" panose="020B0604020202020204" pitchFamily="34" charset="0"/>
                <a:cs typeface="Arial" panose="020B0604020202020204" pitchFamily="34" charset="0"/>
              </a:rPr>
              <a:t> these capacities develop</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Basic perceptual skills more likely to be innate (nature)</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More complex abilities (i.e., illusions, depth perception) are more susceptible to environmental experience (nurture)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945234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Arial" pitchFamily="34" charset="0"/>
                <a:cs typeface="Arial" pitchFamily="34" charset="0"/>
              </a:rPr>
              <a:t>Useful Reading</a:t>
            </a:r>
          </a:p>
        </p:txBody>
      </p:sp>
      <p:sp>
        <p:nvSpPr>
          <p:cNvPr id="3" name="Content Placeholder 2"/>
          <p:cNvSpPr>
            <a:spLocks noGrp="1"/>
          </p:cNvSpPr>
          <p:nvPr>
            <p:ph sz="quarter" idx="1"/>
          </p:nvPr>
        </p:nvSpPr>
        <p:spPr>
          <a:xfrm>
            <a:off x="301752" y="1700808"/>
            <a:ext cx="8503920" cy="4680520"/>
          </a:xfrm>
        </p:spPr>
        <p:txBody>
          <a:bodyPr>
            <a:normAutofit fontScale="92500" lnSpcReduction="10000"/>
          </a:bodyPr>
          <a:lstStyle/>
          <a:p>
            <a:pPr marL="0" indent="0">
              <a:buNone/>
              <a:defRPr/>
            </a:pPr>
            <a:r>
              <a:rPr lang="en-GB" sz="1900" dirty="0">
                <a:latin typeface="Arial" pitchFamily="34" charset="0"/>
                <a:cs typeface="Arial" pitchFamily="34" charset="0"/>
              </a:rPr>
              <a:t>Gross, R. D. (2010 ). </a:t>
            </a:r>
            <a:r>
              <a:rPr lang="en-GB" sz="1900" i="1" dirty="0">
                <a:latin typeface="Arial" pitchFamily="34" charset="0"/>
                <a:cs typeface="Arial" pitchFamily="34" charset="0"/>
              </a:rPr>
              <a:t>Psychology: The science of mind and behaviour.</a:t>
            </a:r>
            <a:r>
              <a:rPr lang="en-GB" sz="1900" dirty="0">
                <a:latin typeface="Arial" pitchFamily="34" charset="0"/>
                <a:cs typeface="Arial" pitchFamily="34" charset="0"/>
              </a:rPr>
              <a:t> (6</a:t>
            </a:r>
            <a:r>
              <a:rPr lang="en-GB" sz="1900" baseline="30000" dirty="0">
                <a:latin typeface="Arial" pitchFamily="34" charset="0"/>
                <a:cs typeface="Arial" pitchFamily="34" charset="0"/>
              </a:rPr>
              <a:t>th</a:t>
            </a:r>
            <a:r>
              <a:rPr lang="en-GB" sz="1900" dirty="0">
                <a:latin typeface="Arial" pitchFamily="34" charset="0"/>
                <a:cs typeface="Arial" pitchFamily="34" charset="0"/>
              </a:rPr>
              <a:t> ed) London: Hodder and Stoughton.  </a:t>
            </a:r>
          </a:p>
          <a:p>
            <a:pPr marL="0" indent="0">
              <a:buNone/>
              <a:defRPr/>
            </a:pPr>
            <a:endParaRPr lang="en-GB" sz="1900" dirty="0">
              <a:latin typeface="Arial" pitchFamily="34" charset="0"/>
              <a:cs typeface="Arial" pitchFamily="34" charset="0"/>
            </a:endParaRPr>
          </a:p>
          <a:p>
            <a:pPr marL="274320" lvl="1" indent="0">
              <a:buNone/>
              <a:defRPr/>
            </a:pPr>
            <a:r>
              <a:rPr lang="en-GB" sz="1700" dirty="0">
                <a:solidFill>
                  <a:schemeClr val="tx1"/>
                </a:solidFill>
                <a:latin typeface="Arial" pitchFamily="34" charset="0"/>
                <a:cs typeface="Arial" pitchFamily="34" charset="0"/>
              </a:rPr>
              <a:t>Chapter 49: Free Will and Determinism, and Reductionism,  pp. 792 – 807.</a:t>
            </a:r>
          </a:p>
          <a:p>
            <a:pPr marL="274320" lvl="1" indent="0">
              <a:buNone/>
              <a:defRPr/>
            </a:pPr>
            <a:endParaRPr lang="en-GB" sz="1700" dirty="0">
              <a:solidFill>
                <a:schemeClr val="tx1"/>
              </a:solidFill>
              <a:latin typeface="Arial" pitchFamily="34" charset="0"/>
              <a:cs typeface="Arial" pitchFamily="34" charset="0"/>
            </a:endParaRPr>
          </a:p>
          <a:p>
            <a:pPr marL="274320" lvl="1" indent="0">
              <a:buNone/>
              <a:defRPr/>
            </a:pPr>
            <a:r>
              <a:rPr lang="en-GB" sz="1700" dirty="0">
                <a:solidFill>
                  <a:schemeClr val="tx1"/>
                </a:solidFill>
                <a:latin typeface="Arial" pitchFamily="34" charset="0"/>
                <a:cs typeface="Arial" pitchFamily="34" charset="0"/>
              </a:rPr>
              <a:t>Chapter 50: Nature and Nurture, 808 – 820</a:t>
            </a:r>
            <a:r>
              <a:rPr lang="en-GB" sz="1700" dirty="0" smtClean="0">
                <a:solidFill>
                  <a:schemeClr val="tx1"/>
                </a:solidFill>
                <a:latin typeface="Arial" pitchFamily="34" charset="0"/>
                <a:cs typeface="Arial" pitchFamily="34" charset="0"/>
              </a:rPr>
              <a:t>.</a:t>
            </a:r>
          </a:p>
          <a:p>
            <a:pPr marL="274320" lvl="1" indent="0">
              <a:buNone/>
              <a:defRPr/>
            </a:pPr>
            <a:endParaRPr lang="en-GB" sz="1700" dirty="0">
              <a:solidFill>
                <a:schemeClr val="tx1"/>
              </a:solidFill>
              <a:latin typeface="Arial" pitchFamily="34" charset="0"/>
              <a:cs typeface="Arial" pitchFamily="34" charset="0"/>
            </a:endParaRPr>
          </a:p>
          <a:p>
            <a:pPr marL="274320" lvl="1" indent="0">
              <a:buNone/>
              <a:defRPr/>
            </a:pPr>
            <a:r>
              <a:rPr lang="en-GB" sz="1700" dirty="0" smtClean="0">
                <a:solidFill>
                  <a:schemeClr val="tx1"/>
                </a:solidFill>
                <a:latin typeface="Arial" pitchFamily="34" charset="0"/>
                <a:cs typeface="Arial" pitchFamily="34" charset="0"/>
              </a:rPr>
              <a:t>Chapter 16: Development of Perceptual Abilities</a:t>
            </a:r>
            <a:endParaRPr lang="en-GB" sz="1700" dirty="0">
              <a:solidFill>
                <a:schemeClr val="tx1"/>
              </a:solidFill>
              <a:latin typeface="Arial" pitchFamily="34" charset="0"/>
              <a:cs typeface="Arial" pitchFamily="34" charset="0"/>
            </a:endParaRPr>
          </a:p>
          <a:p>
            <a:pPr marL="0" indent="0">
              <a:buNone/>
              <a:defRPr/>
            </a:pPr>
            <a:endParaRPr lang="en-GB" sz="1900" dirty="0">
              <a:latin typeface="Arial" pitchFamily="34" charset="0"/>
              <a:cs typeface="Arial" pitchFamily="34" charset="0"/>
            </a:endParaRPr>
          </a:p>
          <a:p>
            <a:pPr marL="0" indent="0">
              <a:buNone/>
              <a:defRPr/>
            </a:pPr>
            <a:endParaRPr lang="en-GB" sz="1900" dirty="0">
              <a:latin typeface="Arial" pitchFamily="34" charset="0"/>
              <a:cs typeface="Arial" pitchFamily="34" charset="0"/>
            </a:endParaRPr>
          </a:p>
          <a:p>
            <a:pPr marL="0" indent="0">
              <a:buNone/>
              <a:defRPr/>
            </a:pPr>
            <a:r>
              <a:rPr lang="en-GB" sz="1900" dirty="0">
                <a:latin typeface="Arial" pitchFamily="34" charset="0"/>
                <a:cs typeface="Arial" pitchFamily="34" charset="0"/>
              </a:rPr>
              <a:t>Perform </a:t>
            </a:r>
            <a:r>
              <a:rPr lang="en-GB" sz="1900" dirty="0" smtClean="0">
                <a:latin typeface="Arial" pitchFamily="34" charset="0"/>
                <a:cs typeface="Arial" pitchFamily="34" charset="0"/>
              </a:rPr>
              <a:t>your own literature </a:t>
            </a:r>
            <a:r>
              <a:rPr lang="en-GB" sz="1900" dirty="0">
                <a:latin typeface="Arial" pitchFamily="34" charset="0"/>
                <a:cs typeface="Arial" pitchFamily="34" charset="0"/>
              </a:rPr>
              <a:t>search for further reading on these concepts and debates</a:t>
            </a:r>
            <a:r>
              <a:rPr lang="en-GB" sz="1900" dirty="0" smtClean="0">
                <a:latin typeface="Arial" pitchFamily="34" charset="0"/>
                <a:cs typeface="Arial" pitchFamily="34" charset="0"/>
              </a:rPr>
              <a:t>.</a:t>
            </a:r>
          </a:p>
          <a:p>
            <a:pPr marL="0" indent="0">
              <a:buNone/>
              <a:defRPr/>
            </a:pPr>
            <a:endParaRPr lang="en-GB" sz="1900" dirty="0">
              <a:latin typeface="Arial" pitchFamily="34" charset="0"/>
              <a:cs typeface="Arial" pitchFamily="34" charset="0"/>
            </a:endParaRPr>
          </a:p>
          <a:p>
            <a:pPr marL="0" indent="0">
              <a:buNone/>
              <a:defRPr/>
            </a:pPr>
            <a:r>
              <a:rPr lang="en-GB" sz="1900" dirty="0" smtClean="0">
                <a:latin typeface="Arial" pitchFamily="34" charset="0"/>
                <a:cs typeface="Arial" pitchFamily="34" charset="0"/>
              </a:rPr>
              <a:t>Gross (2010) = key text.  </a:t>
            </a:r>
            <a:endParaRPr lang="en-GB" sz="1900" dirty="0" smtClean="0">
              <a:latin typeface="Arial" pitchFamily="34" charset="0"/>
              <a:cs typeface="Arial" pitchFamily="34" charset="0"/>
            </a:endParaRPr>
          </a:p>
          <a:p>
            <a:pPr marL="0" indent="0">
              <a:buNone/>
              <a:defRPr/>
            </a:pPr>
            <a:endParaRPr lang="en-GB" sz="1900" dirty="0" smtClean="0">
              <a:latin typeface="Arial" pitchFamily="34" charset="0"/>
              <a:cs typeface="Arial" pitchFamily="34" charset="0"/>
            </a:endParaRPr>
          </a:p>
          <a:p>
            <a:pPr marL="0" indent="0">
              <a:buNone/>
              <a:defRPr/>
            </a:pPr>
            <a:r>
              <a:rPr lang="en-GB" sz="1900" dirty="0" smtClean="0">
                <a:latin typeface="Arial" pitchFamily="34" charset="0"/>
                <a:cs typeface="Arial" pitchFamily="34" charset="0"/>
              </a:rPr>
              <a:t>However</a:t>
            </a:r>
            <a:r>
              <a:rPr lang="en-GB" sz="1900" dirty="0" smtClean="0">
                <a:latin typeface="Arial" pitchFamily="34" charset="0"/>
                <a:cs typeface="Arial" pitchFamily="34" charset="0"/>
              </a:rPr>
              <a:t>, </a:t>
            </a:r>
            <a:r>
              <a:rPr lang="en-GB" sz="1900" b="1" dirty="0" smtClean="0">
                <a:solidFill>
                  <a:srgbClr val="0000FF"/>
                </a:solidFill>
                <a:latin typeface="Arial" pitchFamily="34" charset="0"/>
                <a:cs typeface="Arial" pitchFamily="34" charset="0"/>
              </a:rPr>
              <a:t>do </a:t>
            </a:r>
            <a:r>
              <a:rPr lang="en-GB" sz="1900" b="1" dirty="0">
                <a:solidFill>
                  <a:srgbClr val="0000FF"/>
                </a:solidFill>
                <a:latin typeface="Arial" pitchFamily="34" charset="0"/>
                <a:cs typeface="Arial" pitchFamily="34" charset="0"/>
              </a:rPr>
              <a:t>not rely upon </a:t>
            </a:r>
            <a:r>
              <a:rPr lang="en-GB" sz="1900" b="1" dirty="0" smtClean="0">
                <a:solidFill>
                  <a:srgbClr val="0000FF"/>
                </a:solidFill>
                <a:latin typeface="Arial" pitchFamily="34" charset="0"/>
                <a:cs typeface="Arial" pitchFamily="34" charset="0"/>
              </a:rPr>
              <a:t>only one </a:t>
            </a:r>
            <a:r>
              <a:rPr lang="en-GB" sz="1900" b="1" dirty="0">
                <a:solidFill>
                  <a:srgbClr val="0000FF"/>
                </a:solidFill>
                <a:latin typeface="Arial" pitchFamily="34" charset="0"/>
                <a:cs typeface="Arial" pitchFamily="34" charset="0"/>
              </a:rPr>
              <a:t>text </a:t>
            </a:r>
            <a:r>
              <a:rPr lang="en-GB" sz="1900" dirty="0" smtClean="0">
                <a:latin typeface="Arial" pitchFamily="34" charset="0"/>
                <a:cs typeface="Arial" pitchFamily="34" charset="0"/>
              </a:rPr>
              <a:t>to learn each topic</a:t>
            </a:r>
            <a:endParaRPr lang="en-GB" sz="1900" dirty="0">
              <a:latin typeface="Arial" pitchFamily="34" charset="0"/>
              <a:cs typeface="Arial" pitchFamily="34" charset="0"/>
            </a:endParaRPr>
          </a:p>
          <a:p>
            <a:endParaRPr lang="en-GB" dirty="0"/>
          </a:p>
          <a:p>
            <a:endParaRPr lang="en-GB" dirty="0"/>
          </a:p>
        </p:txBody>
      </p:sp>
    </p:spTree>
    <p:extLst>
      <p:ext uri="{BB962C8B-B14F-4D97-AF65-F5344CB8AC3E}">
        <p14:creationId xmlns:p14="http://schemas.microsoft.com/office/powerpoint/2010/main" val="36560901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375</TotalTime>
  <Words>2429</Words>
  <Application>Microsoft Office PowerPoint</Application>
  <PresentationFormat>On-screen Show (4:3)</PresentationFormat>
  <Paragraphs>632</Paragraphs>
  <Slides>42</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Courier New</vt:lpstr>
      <vt:lpstr>Georgia</vt:lpstr>
      <vt:lpstr>Tahoma</vt:lpstr>
      <vt:lpstr>Wingdings</vt:lpstr>
      <vt:lpstr>Wingdings 2</vt:lpstr>
      <vt:lpstr>Civic</vt:lpstr>
      <vt:lpstr>Introduction to Psychology                                                                 Dr Judith Marshall </vt:lpstr>
      <vt:lpstr>Topics</vt:lpstr>
      <vt:lpstr>Reductionism in Psychology</vt:lpstr>
      <vt:lpstr>PowerPoint Presentation</vt:lpstr>
      <vt:lpstr>PowerPoint Presentation</vt:lpstr>
      <vt:lpstr>Mind-Body Debate</vt:lpstr>
      <vt:lpstr>Dualism</vt:lpstr>
      <vt:lpstr>PowerPoint Presentation</vt:lpstr>
      <vt:lpstr>PowerPoint Presentation</vt:lpstr>
      <vt:lpstr>Middle Ground in the Mind-Body Debate? </vt:lpstr>
      <vt:lpstr>Determinism – Free-will   </vt:lpstr>
      <vt:lpstr>PowerPoint Presentation</vt:lpstr>
      <vt:lpstr>PowerPoint Presentation</vt:lpstr>
      <vt:lpstr>PowerPoint Presentation</vt:lpstr>
      <vt:lpstr>The Nature- Nurture Debate </vt:lpstr>
      <vt:lpstr>Critical and Sensitive Periods</vt:lpstr>
      <vt:lpstr>The Nature- Nurture Debate</vt:lpstr>
      <vt:lpstr>PowerPoint Presentation</vt:lpstr>
      <vt:lpstr>Summary</vt:lpstr>
      <vt:lpstr>PowerPoint Presentation</vt:lpstr>
      <vt:lpstr>Perception </vt:lpstr>
      <vt:lpstr>PowerPoint Presentation</vt:lpstr>
      <vt:lpstr>Perception &amp; Perceptual Development</vt:lpstr>
      <vt:lpstr>New-borns/Neonates</vt:lpstr>
      <vt:lpstr>PowerPoint Presentation</vt:lpstr>
      <vt:lpstr>PowerPoint Presentation</vt:lpstr>
      <vt:lpstr>Depth Perception</vt:lpstr>
      <vt:lpstr>Cues to Depth</vt:lpstr>
      <vt:lpstr>Cues to Depth</vt:lpstr>
      <vt:lpstr>Depth Perception</vt:lpstr>
      <vt:lpstr>Studies of human cataract patients</vt:lpstr>
      <vt:lpstr>Studies of human cataract patients</vt:lpstr>
      <vt:lpstr>Cross-cultural studies</vt:lpstr>
      <vt:lpstr>Animal Deprivation Studies</vt:lpstr>
      <vt:lpstr>Animal Deprivation Studies</vt:lpstr>
      <vt:lpstr>Animal Deprivation Studies</vt:lpstr>
      <vt:lpstr>Evaluation of animal deprivation studies</vt:lpstr>
      <vt:lpstr>Perceptual adaptation studies</vt:lpstr>
      <vt:lpstr>The Nature-Nurture Debate in Perception</vt:lpstr>
      <vt:lpstr>The Nature-Nurture Debate in Perception</vt:lpstr>
      <vt:lpstr>Summary – an ‘interactionist approach’</vt:lpstr>
      <vt:lpstr>Useful Reading</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dc:title>
  <dc:creator>edu-sc</dc:creator>
  <cp:lastModifiedBy>Judith Marshall</cp:lastModifiedBy>
  <cp:revision>49</cp:revision>
  <cp:lastPrinted>2015-06-25T14:29:04Z</cp:lastPrinted>
  <dcterms:created xsi:type="dcterms:W3CDTF">2014-10-23T08:47:32Z</dcterms:created>
  <dcterms:modified xsi:type="dcterms:W3CDTF">2017-09-14T10:45:57Z</dcterms:modified>
</cp:coreProperties>
</file>