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3" r:id="rId5"/>
    <p:sldId id="260" r:id="rId6"/>
    <p:sldId id="261" r:id="rId7"/>
    <p:sldId id="264" r:id="rId8"/>
    <p:sldId id="262" r:id="rId9"/>
    <p:sldId id="265"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4694"/>
  </p:normalViewPr>
  <p:slideViewPr>
    <p:cSldViewPr snapToGrid="0" snapToObjects="1">
      <p:cViewPr varScale="1">
        <p:scale>
          <a:sx n="90" d="100"/>
          <a:sy n="90" d="100"/>
        </p:scale>
        <p:origin x="232"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11/25/19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11/25/19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a:t>11/25/19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11/25/19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11/25/19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a:pPr/>
              <a:t>11/25/19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9.tiff"/><Relationship Id="rId5" Type="http://schemas.openxmlformats.org/officeDocument/2006/relationships/image" Target="../media/image8.tiff"/><Relationship Id="rId4" Type="http://schemas.openxmlformats.org/officeDocument/2006/relationships/image" Target="../media/image7.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3.tiff"/><Relationship Id="rId1" Type="http://schemas.openxmlformats.org/officeDocument/2006/relationships/slideLayout" Target="../slideLayouts/slideLayout2.xml"/><Relationship Id="rId5" Type="http://schemas.openxmlformats.org/officeDocument/2006/relationships/image" Target="../media/image16.tiff"/><Relationship Id="rId4" Type="http://schemas.openxmlformats.org/officeDocument/2006/relationships/image" Target="../media/image15.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1F667-BBAD-804A-986F-0A83977CBB2F}"/>
              </a:ext>
            </a:extLst>
          </p:cNvPr>
          <p:cNvSpPr>
            <a:spLocks noGrp="1"/>
          </p:cNvSpPr>
          <p:nvPr>
            <p:ph type="ctrTitle"/>
          </p:nvPr>
        </p:nvSpPr>
        <p:spPr/>
        <p:txBody>
          <a:bodyPr/>
          <a:lstStyle/>
          <a:p>
            <a:r>
              <a:rPr lang="en-US" dirty="0">
                <a:latin typeface="Optima" panose="02000503060000020004" pitchFamily="2" charset="0"/>
              </a:rPr>
              <a:t>Academic Scrapbook</a:t>
            </a:r>
          </a:p>
        </p:txBody>
      </p:sp>
      <p:sp>
        <p:nvSpPr>
          <p:cNvPr id="3" name="Subtitle 2">
            <a:extLst>
              <a:ext uri="{FF2B5EF4-FFF2-40B4-BE49-F238E27FC236}">
                <a16:creationId xmlns:a16="http://schemas.microsoft.com/office/drawing/2014/main" id="{3E47F9FB-B050-DE45-8CE5-E434EF9C69E6}"/>
              </a:ext>
            </a:extLst>
          </p:cNvPr>
          <p:cNvSpPr>
            <a:spLocks noGrp="1"/>
          </p:cNvSpPr>
          <p:nvPr>
            <p:ph type="subTitle" idx="1"/>
          </p:nvPr>
        </p:nvSpPr>
        <p:spPr/>
        <p:txBody>
          <a:bodyPr/>
          <a:lstStyle/>
          <a:p>
            <a:r>
              <a:rPr lang="en-US" dirty="0"/>
              <a:t>By Nia Bowen </a:t>
            </a:r>
          </a:p>
        </p:txBody>
      </p:sp>
      <p:pic>
        <p:nvPicPr>
          <p:cNvPr id="4" name="Picture 3">
            <a:extLst>
              <a:ext uri="{FF2B5EF4-FFF2-40B4-BE49-F238E27FC236}">
                <a16:creationId xmlns:a16="http://schemas.microsoft.com/office/drawing/2014/main" id="{502A8756-5487-9542-AC60-33C01A2807E1}"/>
              </a:ext>
            </a:extLst>
          </p:cNvPr>
          <p:cNvPicPr>
            <a:picLocks noChangeAspect="1"/>
          </p:cNvPicPr>
          <p:nvPr/>
        </p:nvPicPr>
        <p:blipFill>
          <a:blip r:embed="rId2"/>
          <a:stretch>
            <a:fillRect/>
          </a:stretch>
        </p:blipFill>
        <p:spPr>
          <a:xfrm>
            <a:off x="7662863" y="421791"/>
            <a:ext cx="3810000" cy="2133600"/>
          </a:xfrm>
          <a:prstGeom prst="rect">
            <a:avLst/>
          </a:prstGeom>
        </p:spPr>
      </p:pic>
      <p:pic>
        <p:nvPicPr>
          <p:cNvPr id="6" name="Picture 5">
            <a:extLst>
              <a:ext uri="{FF2B5EF4-FFF2-40B4-BE49-F238E27FC236}">
                <a16:creationId xmlns:a16="http://schemas.microsoft.com/office/drawing/2014/main" id="{74819FC7-1CA4-E64B-9F61-1564AF392236}"/>
              </a:ext>
            </a:extLst>
          </p:cNvPr>
          <p:cNvPicPr>
            <a:picLocks noChangeAspect="1"/>
          </p:cNvPicPr>
          <p:nvPr/>
        </p:nvPicPr>
        <p:blipFill>
          <a:blip r:embed="rId3"/>
          <a:stretch>
            <a:fillRect/>
          </a:stretch>
        </p:blipFill>
        <p:spPr>
          <a:xfrm>
            <a:off x="358193" y="4011587"/>
            <a:ext cx="3497985" cy="1892353"/>
          </a:xfrm>
          <a:prstGeom prst="rect">
            <a:avLst/>
          </a:prstGeom>
        </p:spPr>
      </p:pic>
    </p:spTree>
    <p:extLst>
      <p:ext uri="{BB962C8B-B14F-4D97-AF65-F5344CB8AC3E}">
        <p14:creationId xmlns:p14="http://schemas.microsoft.com/office/powerpoint/2010/main" val="3808159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9DEE5FD-EF8B-064E-A844-E8071F6BB569}"/>
              </a:ext>
            </a:extLst>
          </p:cNvPr>
          <p:cNvSpPr txBox="1"/>
          <p:nvPr/>
        </p:nvSpPr>
        <p:spPr>
          <a:xfrm>
            <a:off x="545189" y="1685566"/>
            <a:ext cx="7509459" cy="1600438"/>
          </a:xfrm>
          <a:prstGeom prst="rect">
            <a:avLst/>
          </a:prstGeom>
          <a:noFill/>
        </p:spPr>
        <p:txBody>
          <a:bodyPr wrap="square" rtlCol="0">
            <a:spAutoFit/>
          </a:bodyPr>
          <a:lstStyle/>
          <a:p>
            <a:r>
              <a:rPr lang="en-US" sz="1600" dirty="0"/>
              <a:t>In this scrapbook I will be discussing three topics that I think are important in relation to modern education. There are varies reasons into why I have chosen each of these topics and this is because each one has become even more significant within a schooling environment  in todays society which leads me to believe that  these topics will only become more substantial in many more years to come.  </a:t>
            </a:r>
          </a:p>
          <a:p>
            <a:endParaRPr lang="en-US" dirty="0">
              <a:latin typeface="Optima" panose="02000503060000020004" pitchFamily="2" charset="0"/>
            </a:endParaRPr>
          </a:p>
        </p:txBody>
      </p:sp>
      <p:pic>
        <p:nvPicPr>
          <p:cNvPr id="5" name="Picture 4">
            <a:extLst>
              <a:ext uri="{FF2B5EF4-FFF2-40B4-BE49-F238E27FC236}">
                <a16:creationId xmlns:a16="http://schemas.microsoft.com/office/drawing/2014/main" id="{2B6A3F64-112D-924B-8B55-D0871A468C66}"/>
              </a:ext>
            </a:extLst>
          </p:cNvPr>
          <p:cNvPicPr>
            <a:picLocks noChangeAspect="1"/>
          </p:cNvPicPr>
          <p:nvPr/>
        </p:nvPicPr>
        <p:blipFill>
          <a:blip r:embed="rId2"/>
          <a:stretch>
            <a:fillRect/>
          </a:stretch>
        </p:blipFill>
        <p:spPr>
          <a:xfrm>
            <a:off x="7213818" y="2877002"/>
            <a:ext cx="3492500" cy="2324100"/>
          </a:xfrm>
          <a:prstGeom prst="rect">
            <a:avLst/>
          </a:prstGeom>
        </p:spPr>
      </p:pic>
      <p:sp>
        <p:nvSpPr>
          <p:cNvPr id="6" name="TextBox 5">
            <a:extLst>
              <a:ext uri="{FF2B5EF4-FFF2-40B4-BE49-F238E27FC236}">
                <a16:creationId xmlns:a16="http://schemas.microsoft.com/office/drawing/2014/main" id="{E61CD8D3-851B-5442-9E05-C90ADA59964C}"/>
              </a:ext>
            </a:extLst>
          </p:cNvPr>
          <p:cNvSpPr txBox="1"/>
          <p:nvPr/>
        </p:nvSpPr>
        <p:spPr>
          <a:xfrm>
            <a:off x="7977920" y="5531412"/>
            <a:ext cx="2428875" cy="369332"/>
          </a:xfrm>
          <a:prstGeom prst="rect">
            <a:avLst/>
          </a:prstGeom>
          <a:noFill/>
        </p:spPr>
        <p:txBody>
          <a:bodyPr wrap="square" rtlCol="0">
            <a:spAutoFit/>
          </a:bodyPr>
          <a:lstStyle/>
          <a:p>
            <a:r>
              <a:rPr lang="en-GB" dirty="0">
                <a:latin typeface="Optima" panose="02000503060000020004" pitchFamily="2" charset="0"/>
              </a:rPr>
              <a:t>(Leemic, 2018)</a:t>
            </a:r>
            <a:endParaRPr lang="en-US" dirty="0">
              <a:latin typeface="Optima" panose="02000503060000020004" pitchFamily="2" charset="0"/>
            </a:endParaRPr>
          </a:p>
        </p:txBody>
      </p:sp>
    </p:spTree>
    <p:extLst>
      <p:ext uri="{BB962C8B-B14F-4D97-AF65-F5344CB8AC3E}">
        <p14:creationId xmlns:p14="http://schemas.microsoft.com/office/powerpoint/2010/main" val="3330561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3D56-6572-6F41-A1FE-5E7B804C8067}"/>
              </a:ext>
            </a:extLst>
          </p:cNvPr>
          <p:cNvSpPr>
            <a:spLocks noGrp="1"/>
          </p:cNvSpPr>
          <p:nvPr>
            <p:ph type="title"/>
          </p:nvPr>
        </p:nvSpPr>
        <p:spPr>
          <a:xfrm>
            <a:off x="913774" y="-137621"/>
            <a:ext cx="10364451" cy="1596177"/>
          </a:xfrm>
        </p:spPr>
        <p:txBody>
          <a:bodyPr/>
          <a:lstStyle/>
          <a:p>
            <a:r>
              <a:rPr lang="en-US">
                <a:latin typeface="Optima" panose="02000503060000020004" pitchFamily="2" charset="0"/>
              </a:rPr>
              <a:t>Technology-</a:t>
            </a:r>
            <a:endParaRPr lang="en-US" dirty="0">
              <a:latin typeface="Optima" panose="02000503060000020004" pitchFamily="2" charset="0"/>
            </a:endParaRPr>
          </a:p>
        </p:txBody>
      </p:sp>
      <p:sp>
        <p:nvSpPr>
          <p:cNvPr id="4" name="TextBox 3">
            <a:extLst>
              <a:ext uri="{FF2B5EF4-FFF2-40B4-BE49-F238E27FC236}">
                <a16:creationId xmlns:a16="http://schemas.microsoft.com/office/drawing/2014/main" id="{981DBC6D-40A3-0942-865F-486AB3F4A9DD}"/>
              </a:ext>
            </a:extLst>
          </p:cNvPr>
          <p:cNvSpPr txBox="1"/>
          <p:nvPr/>
        </p:nvSpPr>
        <p:spPr>
          <a:xfrm>
            <a:off x="1104716" y="1036526"/>
            <a:ext cx="9982567" cy="5539978"/>
          </a:xfrm>
          <a:prstGeom prst="rect">
            <a:avLst/>
          </a:prstGeom>
          <a:noFill/>
        </p:spPr>
        <p:txBody>
          <a:bodyPr wrap="square" rtlCol="0">
            <a:spAutoFit/>
          </a:bodyPr>
          <a:lstStyle/>
          <a:p>
            <a:r>
              <a:rPr lang="en-US" sz="1400" dirty="0"/>
              <a:t>Over recent years everything has transferred over to technology for example most work is typed up now instead of it being written. There are a number of different ways in which technology is becoming more popular and also efficient within education.  We are seeing that cloud-based technology is having a positive impact on students and this is because they no longer need to worry about losing important documents. Also, documents can be edited and shared to different locations which means they can be accessed a lot easier and this can release stress on students as they do not have to rely on a memory stick or other devices to save their work on, from my own experience I have realized that by saving my work to the cloud it has allowed me to access it from anywhere and that makes my life within education easier and also more enjoyable as I am not as stressed and anxious as I know my work will be there . Something else which I have experienced through my studies is chrome books these are very useful devices as they are less expensive than other types of laptops and also, they are easy to function as they have a one button push which is an easy set up. They also have easy control settings and restrictions for younger pupils, which means they cater for a wide range of pupils.  A negative about new technology constantly being made is that schools do not have enough funding to be able to get the newest technology. Also, another negative factor is that children from poorer backgrounds may find it a struggle to complete certain tasks as they cannot afford the equipment. Something which I have noticed a lot whilst researching about technology and its links with education is that certain individuals feel like pupils relay too much on technology to work out basic math’s problems and also there is seen to be less effort being put into work as everything is now looked up through he web. I can back this up because according to Zoe Bernard she states that                                                               </a:t>
            </a:r>
            <a:endParaRPr lang="en-GB" sz="1400" dirty="0"/>
          </a:p>
          <a:p>
            <a:r>
              <a:rPr lang="en-US" sz="1400" dirty="0"/>
              <a:t>    ‘</a:t>
            </a:r>
            <a:r>
              <a:rPr lang="en-GB" sz="1400" dirty="0"/>
              <a:t>With technology making it easier than ever before to query Google or effortlessly calculate a math problem, educators are determining the types of knowledge students need in order to thrive in a technology-saturated workforce’ (Bernard, 2017)</a:t>
            </a:r>
          </a:p>
          <a:p>
            <a:r>
              <a:rPr lang="en-GB" sz="1400" dirty="0"/>
              <a:t> this shows us that pupils are not going to have the independent knowledge as they are constantly relying on technology to give them answers. </a:t>
            </a:r>
          </a:p>
          <a:p>
            <a:r>
              <a:rPr lang="en-US" sz="1400" dirty="0"/>
              <a:t>However, the Government states that they have an aim which is to          </a:t>
            </a:r>
            <a:endParaRPr lang="en-GB" sz="1400" dirty="0"/>
          </a:p>
          <a:p>
            <a:r>
              <a:rPr lang="en-US" sz="1400" dirty="0"/>
              <a:t>   ‘support the education sector in England to develop and embed technology in a way that cuts workload, fosters efficiencies, supports inclusion and ultimately drives improvements in educational outcomes’</a:t>
            </a:r>
            <a:r>
              <a:rPr lang="en-GB" sz="1400" dirty="0"/>
              <a:t> (</a:t>
            </a:r>
            <a:r>
              <a:rPr lang="en-GB" sz="1400" dirty="0" err="1"/>
              <a:t>Assets.publishing.service.gov.uk</a:t>
            </a:r>
            <a:r>
              <a:rPr lang="en-GB" sz="1400" dirty="0"/>
              <a:t>, 2019). This statement shows that there has been a lot of thought into how technology can have a positive impact on education and also that they are trying to cater for everyone’s needs which is important within an education setting. </a:t>
            </a:r>
          </a:p>
          <a:p>
            <a:endParaRPr lang="en-US" dirty="0">
              <a:latin typeface="Optima" panose="02000503060000020004" pitchFamily="2" charset="0"/>
            </a:endParaRPr>
          </a:p>
        </p:txBody>
      </p:sp>
    </p:spTree>
    <p:extLst>
      <p:ext uri="{BB962C8B-B14F-4D97-AF65-F5344CB8AC3E}">
        <p14:creationId xmlns:p14="http://schemas.microsoft.com/office/powerpoint/2010/main" val="2438952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F1168660-E713-4688-8E63-A114BED4A2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6847E33-9CB4-4B4F-92C5-07746313F4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5E32B983-1847-421B-8239-B749828CE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a:extLst>
              <a:ext uri="{FF2B5EF4-FFF2-40B4-BE49-F238E27FC236}">
                <a16:creationId xmlns:a16="http://schemas.microsoft.com/office/drawing/2014/main" id="{10ADB8E4-0CB5-4A15-9830-06F6F503FC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A28FBB3-F8C7-F94E-A2E6-018FB58A5453}"/>
              </a:ext>
            </a:extLst>
          </p:cNvPr>
          <p:cNvPicPr>
            <a:picLocks noChangeAspect="1"/>
          </p:cNvPicPr>
          <p:nvPr/>
        </p:nvPicPr>
        <p:blipFill rotWithShape="1">
          <a:blip r:embed="rId4"/>
          <a:srcRect l="22827" r="15078" b="-1"/>
          <a:stretch/>
        </p:blipFill>
        <p:spPr>
          <a:xfrm>
            <a:off x="4066031" y="10"/>
            <a:ext cx="4094987" cy="4187729"/>
          </a:xfrm>
          <a:prstGeom prst="rect">
            <a:avLst/>
          </a:prstGeom>
        </p:spPr>
      </p:pic>
      <p:sp>
        <p:nvSpPr>
          <p:cNvPr id="19" name="Rectangle 18">
            <a:extLst>
              <a:ext uri="{FF2B5EF4-FFF2-40B4-BE49-F238E27FC236}">
                <a16:creationId xmlns:a16="http://schemas.microsoft.com/office/drawing/2014/main" id="{F6981995-A76E-409B-81AC-9E97AF1F5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18790" y="-2"/>
            <a:ext cx="82296" cy="4197096"/>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C18D3E6-011E-4826-A436-996F6EAA6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1022" y="-2"/>
            <a:ext cx="82296" cy="4197096"/>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70104AF-4102-3348-984B-7A5E6EE1BDBC}"/>
              </a:ext>
            </a:extLst>
          </p:cNvPr>
          <p:cNvPicPr>
            <a:picLocks noChangeAspect="1"/>
          </p:cNvPicPr>
          <p:nvPr/>
        </p:nvPicPr>
        <p:blipFill rotWithShape="1">
          <a:blip r:embed="rId5"/>
          <a:srcRect l="26815" r="29340" b="1"/>
          <a:stretch/>
        </p:blipFill>
        <p:spPr>
          <a:xfrm>
            <a:off x="8228078" y="9365"/>
            <a:ext cx="3948682" cy="4187729"/>
          </a:xfrm>
          <a:prstGeom prst="rect">
            <a:avLst/>
          </a:prstGeom>
        </p:spPr>
      </p:pic>
      <p:cxnSp>
        <p:nvCxnSpPr>
          <p:cNvPr id="23" name="Straight Connector 22">
            <a:extLst>
              <a:ext uri="{FF2B5EF4-FFF2-40B4-BE49-F238E27FC236}">
                <a16:creationId xmlns:a16="http://schemas.microsoft.com/office/drawing/2014/main" id="{D75C13E6-4B79-4674-9E56-DCBC4C5FFD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 y="4229100"/>
            <a:ext cx="1216152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A75B67EE-94DE-4CC5-8484-13DB807EE8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a:extLst>
              <a:ext uri="{FF2B5EF4-FFF2-40B4-BE49-F238E27FC236}">
                <a16:creationId xmlns:a16="http://schemas.microsoft.com/office/drawing/2014/main" id="{243BD297-3104-4946-BCE7-D7C3725F600E}"/>
              </a:ext>
            </a:extLst>
          </p:cNvPr>
          <p:cNvPicPr>
            <a:picLocks noGrp="1" noChangeAspect="1"/>
          </p:cNvPicPr>
          <p:nvPr>
            <p:ph sz="quarter" idx="13"/>
          </p:nvPr>
        </p:nvPicPr>
        <p:blipFill rotWithShape="1">
          <a:blip r:embed="rId6"/>
          <a:srcRect l="29413" r="6115" b="-2"/>
          <a:stretch/>
        </p:blipFill>
        <p:spPr>
          <a:xfrm>
            <a:off x="20" y="10"/>
            <a:ext cx="4059916" cy="4187729"/>
          </a:xfrm>
          <a:prstGeom prst="rect">
            <a:avLst/>
          </a:prstGeom>
        </p:spPr>
      </p:pic>
    </p:spTree>
    <p:extLst>
      <p:ext uri="{BB962C8B-B14F-4D97-AF65-F5344CB8AC3E}">
        <p14:creationId xmlns:p14="http://schemas.microsoft.com/office/powerpoint/2010/main" val="1844432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203D9-7F10-A148-A489-0FECE7F1A92E}"/>
              </a:ext>
            </a:extLst>
          </p:cNvPr>
          <p:cNvSpPr>
            <a:spLocks noGrp="1"/>
          </p:cNvSpPr>
          <p:nvPr>
            <p:ph type="title"/>
          </p:nvPr>
        </p:nvSpPr>
        <p:spPr>
          <a:xfrm>
            <a:off x="913774" y="-238733"/>
            <a:ext cx="10364451" cy="1596177"/>
          </a:xfrm>
        </p:spPr>
        <p:txBody>
          <a:bodyPr/>
          <a:lstStyle/>
          <a:p>
            <a:r>
              <a:rPr lang="en-US" dirty="0"/>
              <a:t>Change In the curriculum </a:t>
            </a:r>
          </a:p>
        </p:txBody>
      </p:sp>
      <p:sp>
        <p:nvSpPr>
          <p:cNvPr id="3" name="Content Placeholder 2">
            <a:extLst>
              <a:ext uri="{FF2B5EF4-FFF2-40B4-BE49-F238E27FC236}">
                <a16:creationId xmlns:a16="http://schemas.microsoft.com/office/drawing/2014/main" id="{45DC0EA9-8E58-6F49-B9D4-A941B411AD16}"/>
              </a:ext>
            </a:extLst>
          </p:cNvPr>
          <p:cNvSpPr>
            <a:spLocks noGrp="1"/>
          </p:cNvSpPr>
          <p:nvPr>
            <p:ph sz="quarter" idx="13"/>
          </p:nvPr>
        </p:nvSpPr>
        <p:spPr>
          <a:xfrm>
            <a:off x="914399" y="925639"/>
            <a:ext cx="10363826" cy="3424107"/>
          </a:xfrm>
        </p:spPr>
        <p:txBody>
          <a:bodyPr>
            <a:noAutofit/>
          </a:bodyPr>
          <a:lstStyle/>
          <a:p>
            <a:pPr marL="0" indent="0">
              <a:buNone/>
            </a:pPr>
            <a:r>
              <a:rPr lang="en-GB" sz="1200" dirty="0"/>
              <a:t>In 2004, the Welsh Government asked a man called Graham Donaldson to review the curriculum and also the assessment arrangement to see what could be improved and also would could be changed. Within the report there was Graham’s Donaldson’s recommendations for the Welsh Government to consider ensuring that the pupils will/have the best education possible. However, Graham Donaldson’s perception on ‘curriculum’ is that all learning experiences and also assessments should be planned  which I personally agree with but in this day and age teachers are working during their on personal time to ensure that they can give the best to their pupils. I feel that there is not enough focus on teachers during working hours to be able to do lesson planning and other work-related jobs. Although over recent years the Welsh Government have tried to ensure it covers every aspect of learning to ensure that the next generation have a better understanding of how not only you should act in day to  day life but also in a schooling environment.  The possible changes which could happen if this new curriculum is put into place is that we could see new developments in science and also research which could be hugely beneficial in the future. Also, which links in with my first topic having new technology can have an impact on an individual’s development as talked about in the previous slide.</a:t>
            </a:r>
          </a:p>
          <a:p>
            <a:pPr marL="0" indent="0">
              <a:buNone/>
            </a:pPr>
            <a:r>
              <a:rPr lang="en-GB" sz="1200" dirty="0"/>
              <a:t>The main ideas were to create a new curriculum which included four purposes to show why it would be beneficial to change the current curriculum which is present in Wales. </a:t>
            </a:r>
          </a:p>
          <a:p>
            <a:r>
              <a:rPr lang="en-GB" sz="1200" dirty="0"/>
              <a:t>These are the following four purposes, </a:t>
            </a:r>
          </a:p>
          <a:p>
            <a:pPr lvl="0"/>
            <a:r>
              <a:rPr lang="en-GB" sz="1200" dirty="0"/>
              <a:t>Ambitious capable learner.</a:t>
            </a:r>
          </a:p>
          <a:p>
            <a:pPr lvl="0"/>
            <a:r>
              <a:rPr lang="en-GB" sz="1200" dirty="0"/>
              <a:t>Enterprising, creative contributors. </a:t>
            </a:r>
          </a:p>
          <a:p>
            <a:pPr lvl="0"/>
            <a:r>
              <a:rPr lang="en-GB" sz="1200" dirty="0"/>
              <a:t>Ethical, informed citizens. </a:t>
            </a:r>
          </a:p>
          <a:p>
            <a:pPr lvl="0"/>
            <a:r>
              <a:rPr lang="en-GB" sz="1200" dirty="0"/>
              <a:t>Healthy, confident individuals.</a:t>
            </a:r>
          </a:p>
          <a:p>
            <a:pPr marL="0" lvl="0" indent="0">
              <a:buNone/>
            </a:pPr>
            <a:r>
              <a:rPr lang="en-GB" sz="1200" dirty="0"/>
              <a:t>To conclude Donaldson’s report will have an ‘immediate, as well as, long term, impact on teaching’ (</a:t>
            </a:r>
            <a:r>
              <a:rPr lang="en-GB" sz="1200" dirty="0" err="1"/>
              <a:t>Teachers.org.uk</a:t>
            </a:r>
            <a:r>
              <a:rPr lang="en-GB" sz="1200" dirty="0"/>
              <a:t>, n.d.) this is according to the national teachers union.  These impacts are negative and also positive but the longer it takes for the new system to be put into practice the less likely it is going to succeed. </a:t>
            </a:r>
          </a:p>
        </p:txBody>
      </p:sp>
    </p:spTree>
    <p:extLst>
      <p:ext uri="{BB962C8B-B14F-4D97-AF65-F5344CB8AC3E}">
        <p14:creationId xmlns:p14="http://schemas.microsoft.com/office/powerpoint/2010/main" val="4268942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DA33B0-AAD5-7F4D-AD07-10822225929A}"/>
              </a:ext>
            </a:extLst>
          </p:cNvPr>
          <p:cNvSpPr>
            <a:spLocks noGrp="1"/>
          </p:cNvSpPr>
          <p:nvPr>
            <p:ph sz="quarter" idx="13"/>
          </p:nvPr>
        </p:nvSpPr>
        <p:spPr>
          <a:xfrm>
            <a:off x="342274" y="2481392"/>
            <a:ext cx="10363826" cy="3424107"/>
          </a:xfrm>
        </p:spPr>
        <p:txBody>
          <a:bodyPr/>
          <a:lstStyle/>
          <a:p>
            <a:pPr marL="0" indent="0">
              <a:buNone/>
            </a:pPr>
            <a:r>
              <a:rPr lang="en-GB" sz="1200" dirty="0"/>
              <a:t>Looking at the four purposes above it is clear that Donaldson just wants everyone to be the best they can be, but this can only work if the right training is given to staff because without this their pupils will slowly suffer.</a:t>
            </a:r>
          </a:p>
          <a:p>
            <a:pPr marL="0" indent="0">
              <a:buNone/>
            </a:pPr>
            <a:r>
              <a:rPr lang="en-GB" sz="1200" dirty="0"/>
              <a:t>However, according to the Education committee for Wales it is said that the roll-out of the new curriculum proposed by  Donaldson’s  is not "progressing as well as we would expect" (BBC News, 2017) which is having an impact on the education in Wales as some schools have started the changed over and some schools do not simply want to get involved as they are unsure of when it will be put I place which is fully understandable.</a:t>
            </a:r>
            <a:endParaRPr lang="en-US" sz="1200" dirty="0"/>
          </a:p>
          <a:p>
            <a:pPr marL="0" indent="0">
              <a:buNone/>
            </a:pPr>
            <a:r>
              <a:rPr lang="en-US" sz="1200" dirty="0"/>
              <a:t>A positive which should come out of this proposal is that modern students are left with an excellent overall range of learning and this is what Graham Donaldson wanted as the aim of the report was/ is to ‘shape a successful and exciting future’ for the children and young people of Wales which is so incredible important as without education there would not be jobs available to industries  such as nursing and other emergency services who we  depend on so much within Wales and the rest of the United kingdom..</a:t>
            </a:r>
            <a:endParaRPr lang="en-GB" sz="1200" dirty="0"/>
          </a:p>
        </p:txBody>
      </p:sp>
    </p:spTree>
    <p:extLst>
      <p:ext uri="{BB962C8B-B14F-4D97-AF65-F5344CB8AC3E}">
        <p14:creationId xmlns:p14="http://schemas.microsoft.com/office/powerpoint/2010/main" val="3781423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3B81D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817DCF9-E847-0E4C-A348-72006A67E746}"/>
              </a:ext>
            </a:extLst>
          </p:cNvPr>
          <p:cNvPicPr>
            <a:picLocks noChangeAspect="1"/>
          </p:cNvPicPr>
          <p:nvPr/>
        </p:nvPicPr>
        <p:blipFill>
          <a:blip r:embed="rId2"/>
          <a:stretch>
            <a:fillRect/>
          </a:stretch>
        </p:blipFill>
        <p:spPr>
          <a:xfrm>
            <a:off x="897459" y="643467"/>
            <a:ext cx="3305124" cy="2475653"/>
          </a:xfrm>
          <a:prstGeom prst="rect">
            <a:avLst/>
          </a:prstGeom>
        </p:spPr>
      </p:pic>
      <p:sp>
        <p:nvSpPr>
          <p:cNvPr id="19" name="Rectangle 18">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3B81D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92D4766-3764-9C41-A00E-F6628EBCCE9C}"/>
              </a:ext>
            </a:extLst>
          </p:cNvPr>
          <p:cNvPicPr>
            <a:picLocks noChangeAspect="1"/>
          </p:cNvPicPr>
          <p:nvPr/>
        </p:nvPicPr>
        <p:blipFill>
          <a:blip r:embed="rId3"/>
          <a:stretch>
            <a:fillRect/>
          </a:stretch>
        </p:blipFill>
        <p:spPr>
          <a:xfrm>
            <a:off x="692922" y="3748194"/>
            <a:ext cx="3714199" cy="2471631"/>
          </a:xfrm>
          <a:prstGeom prst="rect">
            <a:avLst/>
          </a:prstGeom>
        </p:spPr>
      </p:pic>
      <p:sp>
        <p:nvSpPr>
          <p:cNvPr id="21" name="Rectangle 20">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4E72A53-318F-604D-B661-07157FE11EC8}"/>
              </a:ext>
            </a:extLst>
          </p:cNvPr>
          <p:cNvPicPr>
            <a:picLocks noChangeAspect="1"/>
          </p:cNvPicPr>
          <p:nvPr/>
        </p:nvPicPr>
        <p:blipFill>
          <a:blip r:embed="rId4"/>
          <a:stretch>
            <a:fillRect/>
          </a:stretch>
        </p:blipFill>
        <p:spPr>
          <a:xfrm>
            <a:off x="5144764" y="1032248"/>
            <a:ext cx="6410084" cy="4807563"/>
          </a:xfrm>
          <a:prstGeom prst="rect">
            <a:avLst/>
          </a:prstGeom>
        </p:spPr>
      </p:pic>
    </p:spTree>
    <p:extLst>
      <p:ext uri="{BB962C8B-B14F-4D97-AF65-F5344CB8AC3E}">
        <p14:creationId xmlns:p14="http://schemas.microsoft.com/office/powerpoint/2010/main" val="1120430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DBDB-43DD-5146-A3B5-1EC6923492BA}"/>
              </a:ext>
            </a:extLst>
          </p:cNvPr>
          <p:cNvSpPr>
            <a:spLocks noGrp="1"/>
          </p:cNvSpPr>
          <p:nvPr>
            <p:ph type="title"/>
          </p:nvPr>
        </p:nvSpPr>
        <p:spPr/>
        <p:txBody>
          <a:bodyPr/>
          <a:lstStyle/>
          <a:p>
            <a:r>
              <a:rPr lang="en-US" dirty="0"/>
              <a:t>Mental Health- </a:t>
            </a:r>
            <a:br>
              <a:rPr lang="en-US" dirty="0"/>
            </a:br>
            <a:endParaRPr lang="en-US" dirty="0"/>
          </a:p>
        </p:txBody>
      </p:sp>
      <p:sp>
        <p:nvSpPr>
          <p:cNvPr id="3" name="Content Placeholder 2">
            <a:extLst>
              <a:ext uri="{FF2B5EF4-FFF2-40B4-BE49-F238E27FC236}">
                <a16:creationId xmlns:a16="http://schemas.microsoft.com/office/drawing/2014/main" id="{6BB9F68D-FC3D-674E-8CCC-7823A358BAF5}"/>
              </a:ext>
            </a:extLst>
          </p:cNvPr>
          <p:cNvSpPr>
            <a:spLocks noGrp="1"/>
          </p:cNvSpPr>
          <p:nvPr>
            <p:ph sz="quarter" idx="13"/>
          </p:nvPr>
        </p:nvSpPr>
        <p:spPr>
          <a:xfrm>
            <a:off x="351692" y="1600200"/>
            <a:ext cx="10925908" cy="4413738"/>
          </a:xfrm>
        </p:spPr>
        <p:txBody>
          <a:bodyPr>
            <a:normAutofit fontScale="55000" lnSpcReduction="20000"/>
          </a:bodyPr>
          <a:lstStyle/>
          <a:p>
            <a:pPr marL="0" indent="0">
              <a:buNone/>
            </a:pPr>
            <a:r>
              <a:rPr lang="en-US" sz="2200" dirty="0"/>
              <a:t>Within today’s society mental health is becoming even more of an issue. This is because it is affecting not only adults but also younger individuals, according to the NHS one in eight young people are suffering with at least one mental health issue.  But within schools there is a lot of strain on young individuals to achieve the best grades but for some individuals this can be very hard and also overwhelming and this is when stress occurs and this is because there has been a lot of pressure which has built up inside an individual. There has been a huge amount of discussion about mental health within schools and this is shown by a new  inspection framework  which aims for  ‘</a:t>
            </a:r>
            <a:r>
              <a:rPr lang="en-GB" sz="2200" dirty="0"/>
              <a:t>keeping students mentally healthy, nurturing pupil resilience and managing pressure on staff’(Pearson,2018) this can be done by having free schools meals to ensure that the students are eating within school hours and also eating the right foods to give them a balanced diet. Also breakfast clubs are good as they start the day off right and enable children to have energy before the school day begins and this can be hard for some parents to ensure their child has breakfast as they may be in a rush or simply find it hard to get their children  to eat.  </a:t>
            </a:r>
          </a:p>
          <a:p>
            <a:pPr marL="0" indent="0">
              <a:buNone/>
            </a:pPr>
            <a:r>
              <a:rPr lang="en-GB" sz="2200" dirty="0"/>
              <a:t> A huge factor which causes stress in a school environment is children who are sitting exams this can cause a huge strain on them and this is because most students find it hard to work under pressure and sometimes there can be more than one exam on the same day which means they have double the amount of work which results in double the amount of stress. Although mental health is an issue within education there are a number of different ways in which it is trying to be tackled such as different organisations coming into schools and offering support for those who need it. I have looked into an organisation called CCMH who look to help young individuals within schools tackle their issue in the most effective way possible they state that they want to ‘ support you with vital skills, underpinned by the latest research from psychology and brain science’ (</a:t>
            </a:r>
            <a:r>
              <a:rPr lang="en-GB" sz="2200" dirty="0" err="1"/>
              <a:t>Childmentalhealthcentre.org</a:t>
            </a:r>
            <a:r>
              <a:rPr lang="en-GB" sz="2200" dirty="0"/>
              <a:t>, n.d.). There are many people out there willing to help but our problem is, that a large majority do not want to accept the help, and this can cause further issues.                                                                                 </a:t>
            </a:r>
          </a:p>
          <a:p>
            <a:pPr marL="0" indent="0">
              <a:buNone/>
            </a:pPr>
            <a:r>
              <a:rPr lang="en-GB" sz="2200" dirty="0"/>
              <a:t>Lastly, bullying can have a huge effect on a  student’s learning as they may start to experience physical pain which could lead them to not turning up to school and this means that their attendance then drop’s and their academic work becomes a struggle. This does not happen to all children but in most cases it does. Most schools try to stop bullying as soon as it starts but, in some cases,  it never does stop, and this can have an extremely bad effect on the victim, and this also links into their mental health.</a:t>
            </a:r>
          </a:p>
          <a:p>
            <a:pPr marL="0" indent="0">
              <a:buNone/>
            </a:pPr>
            <a:endParaRPr lang="en-US" sz="1200" dirty="0"/>
          </a:p>
        </p:txBody>
      </p:sp>
    </p:spTree>
    <p:extLst>
      <p:ext uri="{BB962C8B-B14F-4D97-AF65-F5344CB8AC3E}">
        <p14:creationId xmlns:p14="http://schemas.microsoft.com/office/powerpoint/2010/main" val="315616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AD68ACD-C590-8341-BCF6-285788B949E9}"/>
              </a:ext>
            </a:extLst>
          </p:cNvPr>
          <p:cNvPicPr>
            <a:picLocks noChangeAspect="1"/>
          </p:cNvPicPr>
          <p:nvPr/>
        </p:nvPicPr>
        <p:blipFill>
          <a:blip r:embed="rId2"/>
          <a:stretch>
            <a:fillRect/>
          </a:stretch>
        </p:blipFill>
        <p:spPr>
          <a:xfrm>
            <a:off x="1230762" y="643467"/>
            <a:ext cx="4521274" cy="2543217"/>
          </a:xfrm>
          <a:prstGeom prst="rect">
            <a:avLst/>
          </a:prstGeom>
        </p:spPr>
      </p:pic>
      <p:cxnSp>
        <p:nvCxnSpPr>
          <p:cNvPr id="12" name="Straight Connector 11">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308748B2-32D4-F64B-ACD7-18D58ABA89D3}"/>
              </a:ext>
            </a:extLst>
          </p:cNvPr>
          <p:cNvPicPr>
            <a:picLocks noChangeAspect="1"/>
          </p:cNvPicPr>
          <p:nvPr/>
        </p:nvPicPr>
        <p:blipFill>
          <a:blip r:embed="rId3"/>
          <a:stretch>
            <a:fillRect/>
          </a:stretch>
        </p:blipFill>
        <p:spPr>
          <a:xfrm>
            <a:off x="6338316" y="672679"/>
            <a:ext cx="4732940" cy="2484793"/>
          </a:xfrm>
          <a:prstGeom prst="rect">
            <a:avLst/>
          </a:prstGeom>
        </p:spPr>
      </p:pic>
      <p:cxnSp>
        <p:nvCxnSpPr>
          <p:cNvPr id="14" name="Straight Connector 13">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F0C6097-7EA0-524F-9E58-D8BDB5FCBE74}"/>
              </a:ext>
            </a:extLst>
          </p:cNvPr>
          <p:cNvPicPr>
            <a:picLocks noChangeAspect="1"/>
          </p:cNvPicPr>
          <p:nvPr/>
        </p:nvPicPr>
        <p:blipFill>
          <a:blip r:embed="rId4"/>
          <a:stretch>
            <a:fillRect/>
          </a:stretch>
        </p:blipFill>
        <p:spPr>
          <a:xfrm>
            <a:off x="1598565" y="3671316"/>
            <a:ext cx="3785668" cy="2545862"/>
          </a:xfrm>
          <a:prstGeom prst="rect">
            <a:avLst/>
          </a:prstGeom>
        </p:spPr>
      </p:pic>
      <p:pic>
        <p:nvPicPr>
          <p:cNvPr id="5" name="Picture 4">
            <a:extLst>
              <a:ext uri="{FF2B5EF4-FFF2-40B4-BE49-F238E27FC236}">
                <a16:creationId xmlns:a16="http://schemas.microsoft.com/office/drawing/2014/main" id="{EA2FA934-DA39-7140-B045-9AE1C55F8E34}"/>
              </a:ext>
            </a:extLst>
          </p:cNvPr>
          <p:cNvPicPr>
            <a:picLocks noChangeAspect="1"/>
          </p:cNvPicPr>
          <p:nvPr/>
        </p:nvPicPr>
        <p:blipFill>
          <a:blip r:embed="rId5"/>
          <a:stretch>
            <a:fillRect/>
          </a:stretch>
        </p:blipFill>
        <p:spPr>
          <a:xfrm>
            <a:off x="6887370" y="3589761"/>
            <a:ext cx="3634831" cy="2553469"/>
          </a:xfrm>
          <a:prstGeom prst="rect">
            <a:avLst/>
          </a:prstGeom>
        </p:spPr>
      </p:pic>
    </p:spTree>
    <p:extLst>
      <p:ext uri="{BB962C8B-B14F-4D97-AF65-F5344CB8AC3E}">
        <p14:creationId xmlns:p14="http://schemas.microsoft.com/office/powerpoint/2010/main" val="1690531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E34B-5D48-F845-9942-CABE6BCA08B7}"/>
              </a:ext>
            </a:extLst>
          </p:cNvPr>
          <p:cNvSpPr>
            <a:spLocks noGrp="1"/>
          </p:cNvSpPr>
          <p:nvPr>
            <p:ph type="title"/>
          </p:nvPr>
        </p:nvSpPr>
        <p:spPr>
          <a:xfrm>
            <a:off x="914399" y="-224577"/>
            <a:ext cx="10364451" cy="1596177"/>
          </a:xfrm>
        </p:spPr>
        <p:txBody>
          <a:bodyPr/>
          <a:lstStyle/>
          <a:p>
            <a:r>
              <a:rPr lang="en-US" dirty="0"/>
              <a:t>References-</a:t>
            </a:r>
          </a:p>
        </p:txBody>
      </p:sp>
      <p:sp>
        <p:nvSpPr>
          <p:cNvPr id="3" name="Content Placeholder 2">
            <a:extLst>
              <a:ext uri="{FF2B5EF4-FFF2-40B4-BE49-F238E27FC236}">
                <a16:creationId xmlns:a16="http://schemas.microsoft.com/office/drawing/2014/main" id="{7417C4E8-59DF-2A44-B6EC-6C1D1A6CE780}"/>
              </a:ext>
            </a:extLst>
          </p:cNvPr>
          <p:cNvSpPr>
            <a:spLocks noGrp="1"/>
          </p:cNvSpPr>
          <p:nvPr>
            <p:ph sz="quarter" idx="13"/>
          </p:nvPr>
        </p:nvSpPr>
        <p:spPr>
          <a:xfrm>
            <a:off x="559474" y="1749972"/>
            <a:ext cx="10644554" cy="4419599"/>
          </a:xfrm>
        </p:spPr>
        <p:txBody>
          <a:bodyPr>
            <a:noAutofit/>
          </a:bodyPr>
          <a:lstStyle/>
          <a:p>
            <a:r>
              <a:rPr lang="en-GB" sz="1100" dirty="0"/>
              <a:t>Leemic (2018). How can technology benefit schools and education?. [image] Available at: https://leemic.co.uk/how-can-technology-benefit-schools-and-education/ [Accessed 15 Nov. 2019].</a:t>
            </a:r>
          </a:p>
          <a:p>
            <a:r>
              <a:rPr lang="en-GB" sz="1100" dirty="0"/>
              <a:t>Assets.publishing.service.gov.uk. (2019). Realising the potential of technology in education. [online] Available at: https://assets.publishing.service.gov.uk/government/uploads/system/uploads/attachment_data/file/792144/10860-DfE-Education_Technology_Strategy-SUMMARY_Accessible.pdf [Accessed 17 Nov. 2019].</a:t>
            </a:r>
          </a:p>
          <a:p>
            <a:r>
              <a:rPr lang="en-GB" sz="1100" dirty="0"/>
              <a:t> Bernard, Z. (2017). Here's how technology is shaping the future of education. [online] Business Insider. Available at: https://www.businessinsider.com/how-technology-is-shaping-the-future-of-education-2017-12?r=US&amp;IR=T [Accessed 17 Nov. 2019].</a:t>
            </a:r>
          </a:p>
          <a:p>
            <a:r>
              <a:rPr lang="en-GB" sz="1100" dirty="0"/>
              <a:t>BBC News. (2017). New curriculum roll-out faces challenges. [online] Available at: https://www.bbc.co.uk/news/uk-wales-38855531 [Accessed 17 Nov. 2019].</a:t>
            </a:r>
          </a:p>
          <a:p>
            <a:r>
              <a:rPr lang="en-GB" sz="1100" dirty="0" err="1"/>
              <a:t>Teachers.org.uk</a:t>
            </a:r>
            <a:r>
              <a:rPr lang="en-GB" sz="1100" dirty="0"/>
              <a:t>. (n.d.). </a:t>
            </a:r>
            <a:r>
              <a:rPr lang="en-GB" sz="1100" i="1" dirty="0"/>
              <a:t>National Education Union (NEU) | NUT - The Teachers' Union</a:t>
            </a:r>
            <a:r>
              <a:rPr lang="en-GB" sz="1100" dirty="0"/>
              <a:t>. [online] Available at: https://</a:t>
            </a:r>
            <a:r>
              <a:rPr lang="en-GB" sz="1100" dirty="0" err="1"/>
              <a:t>www.teachers.org.uk</a:t>
            </a:r>
            <a:r>
              <a:rPr lang="en-GB" sz="1100" dirty="0"/>
              <a:t>/education-policies/primary/curriculum-in-wales [Accessed 18 Nov. 2019].</a:t>
            </a:r>
          </a:p>
          <a:p>
            <a:r>
              <a:rPr lang="en-GB" sz="1100" dirty="0" err="1"/>
              <a:t>Pearson.com</a:t>
            </a:r>
            <a:r>
              <a:rPr lang="en-GB" sz="1100" dirty="0"/>
              <a:t>. (2018). </a:t>
            </a:r>
            <a:r>
              <a:rPr lang="en-GB" sz="1100" i="1" dirty="0"/>
              <a:t>We need to talk about mental health and wellbeing in schools | Pearson UK</a:t>
            </a:r>
            <a:r>
              <a:rPr lang="en-GB" sz="1100" dirty="0"/>
              <a:t>. [online] Available at: https://</a:t>
            </a:r>
            <a:r>
              <a:rPr lang="en-GB" sz="1100" dirty="0" err="1"/>
              <a:t>www.pearson.com</a:t>
            </a:r>
            <a:r>
              <a:rPr lang="en-GB" sz="1100" dirty="0"/>
              <a:t>/</a:t>
            </a:r>
            <a:r>
              <a:rPr lang="en-GB" sz="1100" dirty="0" err="1"/>
              <a:t>uk</a:t>
            </a:r>
            <a:r>
              <a:rPr lang="en-GB" sz="1100" dirty="0"/>
              <a:t>/educators/schools/issues/working-together-to-build-healthy-and-happy-schools/we-need-to-talk-about-mental-health-and-wellbeing-in-schools.html [Accessed 18 Nov. 2019].</a:t>
            </a:r>
          </a:p>
          <a:p>
            <a:r>
              <a:rPr lang="en-GB" sz="1100" dirty="0" err="1"/>
              <a:t>Childmentalhealthcentre.org</a:t>
            </a:r>
            <a:r>
              <a:rPr lang="en-GB" sz="1100" dirty="0"/>
              <a:t>. (n.d.). </a:t>
            </a:r>
            <a:r>
              <a:rPr lang="en-GB" sz="1100" i="1" dirty="0"/>
              <a:t>Welcome to The Centre For Child Mental Health - Centre for Child Mental Health</a:t>
            </a:r>
            <a:r>
              <a:rPr lang="en-GB" sz="1100" dirty="0"/>
              <a:t>. [online] Available at: https://</a:t>
            </a:r>
            <a:r>
              <a:rPr lang="en-GB" sz="1100" dirty="0" err="1"/>
              <a:t>www.childmentalhealthcentre.org</a:t>
            </a:r>
            <a:r>
              <a:rPr lang="en-GB" sz="1100" dirty="0"/>
              <a:t> [Accessed 19 Nov. 2019].</a:t>
            </a:r>
          </a:p>
        </p:txBody>
      </p:sp>
    </p:spTree>
    <p:extLst>
      <p:ext uri="{BB962C8B-B14F-4D97-AF65-F5344CB8AC3E}">
        <p14:creationId xmlns:p14="http://schemas.microsoft.com/office/powerpoint/2010/main" val="42980924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1</TotalTime>
  <Words>2098</Words>
  <Application>Microsoft Macintosh PowerPoint</Application>
  <PresentationFormat>Widescreen</PresentationFormat>
  <Paragraphs>34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Optima</vt:lpstr>
      <vt:lpstr>Tw Cen MT</vt:lpstr>
      <vt:lpstr>Droplet</vt:lpstr>
      <vt:lpstr>Academic Scrapbook</vt:lpstr>
      <vt:lpstr>PowerPoint Presentation</vt:lpstr>
      <vt:lpstr>Technology-</vt:lpstr>
      <vt:lpstr>PowerPoint Presentation</vt:lpstr>
      <vt:lpstr>Change In the curriculum </vt:lpstr>
      <vt:lpstr>PowerPoint Presentation</vt:lpstr>
      <vt:lpstr>PowerPoint Presentation</vt:lpstr>
      <vt:lpstr>Mental Health-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Scrapbook</dc:title>
  <dc:creator>Nia Bowen</dc:creator>
  <cp:lastModifiedBy>Nia Bowen</cp:lastModifiedBy>
  <cp:revision>1</cp:revision>
  <dcterms:created xsi:type="dcterms:W3CDTF">2019-11-25T16:45:48Z</dcterms:created>
  <dcterms:modified xsi:type="dcterms:W3CDTF">2019-11-25T16:47:44Z</dcterms:modified>
</cp:coreProperties>
</file>