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9" r:id="rId2"/>
    <p:sldId id="256" r:id="rId3"/>
    <p:sldId id="257" r:id="rId4"/>
    <p:sldId id="258" r:id="rId5"/>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794AA2-ABDC-4957-BD9C-ED16EC4CDBBE}" v="37" dt="2023-02-15T09:08:47.070"/>
    <p1510:client id="{321BACBB-7A2A-47C0-A7D5-29C491534F94}" v="1454" dt="2022-11-09T06:57:37.833"/>
    <p1510:client id="{47BDE67F-D07C-47DA-B72A-1492E4C5AC2F}" v="721" dt="2023-02-15T08:24:54.355"/>
    <p1510:client id="{85191555-A099-49C7-8DEA-2DD3B469A4CF}" v="466" dt="2022-11-08T13:52:54.031"/>
    <p1510:client id="{F3D5BF39-A5D5-42AB-9D25-32BEA83991B3}" v="19" dt="2022-11-09T05:37:11.231"/>
    <p1510:client id="{FE959E77-9832-4576-A966-59CFD412FB85}" v="2" dt="2023-02-15T06:58:43.9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648"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10"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689087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960307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967749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676825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2/17/2023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693602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2/17/2023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03487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2/17/2023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2816930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58384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24917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829102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763389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2/17/2023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141901723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ixnio.com/holidays/valentines-day/flower-petal-rose-heart-love-gift-nature-leaf-plant-red-indoor"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flower, red, plant, indoor">
            <a:extLst>
              <a:ext uri="{FF2B5EF4-FFF2-40B4-BE49-F238E27FC236}">
                <a16:creationId xmlns:a16="http://schemas.microsoft.com/office/drawing/2014/main" id="{89E86FB3-F7B5-39C6-4FF2-40F458AE633A}"/>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7709" b="2672"/>
          <a:stretch/>
        </p:blipFill>
        <p:spPr>
          <a:xfrm>
            <a:off x="20" y="10"/>
            <a:ext cx="9905980" cy="6857990"/>
          </a:xfrm>
          <a:prstGeom prst="rect">
            <a:avLst/>
          </a:prstGeom>
        </p:spPr>
      </p:pic>
      <p:sp>
        <p:nvSpPr>
          <p:cNvPr id="13"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6084504" y="2277613"/>
            <a:ext cx="3821496"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5ED10E22-08FB-0071-8E75-948F03B1E0AE}"/>
              </a:ext>
            </a:extLst>
          </p:cNvPr>
          <p:cNvSpPr>
            <a:spLocks noGrp="1"/>
          </p:cNvSpPr>
          <p:nvPr>
            <p:ph type="title"/>
          </p:nvPr>
        </p:nvSpPr>
        <p:spPr>
          <a:xfrm>
            <a:off x="6517892" y="3231931"/>
            <a:ext cx="3129783" cy="1834056"/>
          </a:xfrm>
        </p:spPr>
        <p:txBody>
          <a:bodyPr vert="horz" lIns="91440" tIns="45720" rIns="91440" bIns="45720" rtlCol="0" anchor="b">
            <a:normAutofit/>
          </a:bodyPr>
          <a:lstStyle/>
          <a:p>
            <a:pPr algn="ctr"/>
            <a:r>
              <a:rPr lang="en-US" sz="2000" b="1"/>
              <a:t>Menu Engineering</a:t>
            </a:r>
            <a:br>
              <a:rPr lang="en-US" sz="2000" b="1"/>
            </a:br>
            <a:r>
              <a:rPr lang="en-US" sz="2000" b="1"/>
              <a:t>Student name : Elena Gavril</a:t>
            </a:r>
            <a:br>
              <a:rPr lang="en-US" sz="2000" b="1"/>
            </a:br>
            <a:r>
              <a:rPr lang="en-US" sz="2000" b="1"/>
              <a:t>Student number : </a:t>
            </a:r>
            <a:r>
              <a:rPr lang="en-US" sz="2000" b="1">
                <a:effectLst/>
              </a:rPr>
              <a:t> 2207241</a:t>
            </a:r>
            <a:br>
              <a:rPr lang="en-US" sz="2000" b="1">
                <a:effectLst/>
              </a:rPr>
            </a:br>
            <a:r>
              <a:rPr lang="en-US" sz="2000" b="1">
                <a:effectLst/>
              </a:rPr>
              <a:t>Lecture name : Rohan Dubrey </a:t>
            </a:r>
            <a:endParaRPr lang="en-US" sz="2000" b="1"/>
          </a:p>
        </p:txBody>
      </p:sp>
      <p:cxnSp>
        <p:nvCxnSpPr>
          <p:cNvPr id="12"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02768" y="5123793"/>
            <a:ext cx="760029"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81811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B6DC1C8-19C3-D378-8C6A-42BBB8831BC4}"/>
              </a:ext>
            </a:extLst>
          </p:cNvPr>
          <p:cNvSpPr txBox="1"/>
          <p:nvPr/>
        </p:nvSpPr>
        <p:spPr>
          <a:xfrm>
            <a:off x="438905" y="891476"/>
            <a:ext cx="274527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solidFill>
                  <a:srgbClr val="C00000"/>
                </a:solidFill>
                <a:latin typeface="Cavolini"/>
                <a:cs typeface="Calibri"/>
              </a:rPr>
              <a:t>VALENTINES SPECIAL</a:t>
            </a:r>
          </a:p>
        </p:txBody>
      </p:sp>
      <p:sp>
        <p:nvSpPr>
          <p:cNvPr id="12" name="TextBox 11">
            <a:extLst>
              <a:ext uri="{FF2B5EF4-FFF2-40B4-BE49-F238E27FC236}">
                <a16:creationId xmlns:a16="http://schemas.microsoft.com/office/drawing/2014/main" id="{F996C3A0-B0C2-664D-9CA6-F5FE10BE71FC}"/>
              </a:ext>
            </a:extLst>
          </p:cNvPr>
          <p:cNvSpPr txBox="1"/>
          <p:nvPr/>
        </p:nvSpPr>
        <p:spPr>
          <a:xfrm>
            <a:off x="4362275" y="314587"/>
            <a:ext cx="4047688"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dirty="0">
                <a:solidFill>
                  <a:srgbClr val="FF0000"/>
                </a:solidFill>
                <a:latin typeface="Consolas"/>
                <a:cs typeface="Calibri"/>
              </a:rPr>
              <a:t>APPETIZERS</a:t>
            </a:r>
          </a:p>
          <a:p>
            <a:endParaRPr lang="en-US" sz="2000" dirty="0">
              <a:solidFill>
                <a:schemeClr val="bg1"/>
              </a:solidFill>
              <a:latin typeface="Consolas"/>
              <a:cs typeface="Calibri"/>
            </a:endParaRPr>
          </a:p>
        </p:txBody>
      </p:sp>
      <p:cxnSp>
        <p:nvCxnSpPr>
          <p:cNvPr id="14" name="Straight Arrow Connector 13">
            <a:extLst>
              <a:ext uri="{FF2B5EF4-FFF2-40B4-BE49-F238E27FC236}">
                <a16:creationId xmlns:a16="http://schemas.microsoft.com/office/drawing/2014/main" id="{4062E8FF-7657-F703-66D5-4E317887FB71}"/>
              </a:ext>
            </a:extLst>
          </p:cNvPr>
          <p:cNvCxnSpPr/>
          <p:nvPr/>
        </p:nvCxnSpPr>
        <p:spPr>
          <a:xfrm flipV="1">
            <a:off x="4441800" y="733037"/>
            <a:ext cx="3723733" cy="28755"/>
          </a:xfrm>
          <a:prstGeom prst="straightConnector1">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2" name="Picture 2" descr="Logo, company name&#10;&#10;Description automatically generated">
            <a:extLst>
              <a:ext uri="{FF2B5EF4-FFF2-40B4-BE49-F238E27FC236}">
                <a16:creationId xmlns:a16="http://schemas.microsoft.com/office/drawing/2014/main" id="{B7B1929D-2040-0406-4C4A-13A700C01EDA}"/>
              </a:ext>
            </a:extLst>
          </p:cNvPr>
          <p:cNvPicPr>
            <a:picLocks noChangeAspect="1"/>
          </p:cNvPicPr>
          <p:nvPr/>
        </p:nvPicPr>
        <p:blipFill>
          <a:blip r:embed="rId2"/>
          <a:stretch>
            <a:fillRect/>
          </a:stretch>
        </p:blipFill>
        <p:spPr>
          <a:xfrm>
            <a:off x="1051838" y="3110"/>
            <a:ext cx="1118560" cy="880416"/>
          </a:xfrm>
          <a:prstGeom prst="rect">
            <a:avLst/>
          </a:prstGeom>
        </p:spPr>
      </p:pic>
      <p:sp>
        <p:nvSpPr>
          <p:cNvPr id="3" name="TextBox 2">
            <a:extLst>
              <a:ext uri="{FF2B5EF4-FFF2-40B4-BE49-F238E27FC236}">
                <a16:creationId xmlns:a16="http://schemas.microsoft.com/office/drawing/2014/main" id="{E1C92D22-0A0E-984C-5C0F-9F697E78632B}"/>
              </a:ext>
            </a:extLst>
          </p:cNvPr>
          <p:cNvSpPr txBox="1"/>
          <p:nvPr/>
        </p:nvSpPr>
        <p:spPr>
          <a:xfrm>
            <a:off x="4360561" y="781501"/>
            <a:ext cx="5391640" cy="17389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400" b="1" dirty="0">
                <a:solidFill>
                  <a:schemeClr val="bg1"/>
                </a:solidFill>
                <a:latin typeface="Cavolini"/>
                <a:ea typeface="+mn-lt"/>
                <a:cs typeface="+mn-lt"/>
              </a:rPr>
              <a:t>Lobster Bisque With Croutons And Chives</a:t>
            </a:r>
            <a:endParaRPr lang="en-US" sz="1400" b="1" dirty="0">
              <a:solidFill>
                <a:schemeClr val="bg1"/>
              </a:solidFill>
              <a:latin typeface="Cavolini"/>
              <a:cs typeface="Cavolini"/>
            </a:endParaRPr>
          </a:p>
          <a:p>
            <a:pPr>
              <a:lnSpc>
                <a:spcPct val="150000"/>
              </a:lnSpc>
            </a:pPr>
            <a:r>
              <a:rPr lang="en-US" sz="1400" b="1" dirty="0">
                <a:solidFill>
                  <a:schemeClr val="bg1"/>
                </a:solidFill>
                <a:latin typeface="Cavolini"/>
                <a:ea typeface="+mn-lt"/>
                <a:cs typeface="+mn-lt"/>
              </a:rPr>
              <a:t>Seared Scallops With Crispy Bacon And Pea Puree</a:t>
            </a:r>
            <a:endParaRPr lang="en-US" sz="1400" b="1" dirty="0">
              <a:solidFill>
                <a:schemeClr val="bg1"/>
              </a:solidFill>
              <a:latin typeface="Cavolini"/>
              <a:cs typeface="Calibri"/>
            </a:endParaRPr>
          </a:p>
          <a:p>
            <a:pPr>
              <a:lnSpc>
                <a:spcPct val="150000"/>
              </a:lnSpc>
            </a:pPr>
            <a:r>
              <a:rPr lang="en-US" sz="1400" b="1" dirty="0">
                <a:solidFill>
                  <a:schemeClr val="bg1"/>
                </a:solidFill>
                <a:latin typeface="Cavolini"/>
                <a:ea typeface="+mn-lt"/>
                <a:cs typeface="+mn-lt"/>
              </a:rPr>
              <a:t>Burrata With Heritage Tomatoes, Pesto, And Sourdough Toast</a:t>
            </a:r>
            <a:endParaRPr lang="en-US" sz="1400" b="1" dirty="0">
              <a:solidFill>
                <a:schemeClr val="bg1"/>
              </a:solidFill>
              <a:latin typeface="Cavolini"/>
              <a:cs typeface="Calibri" panose="020F0502020204030204"/>
            </a:endParaRPr>
          </a:p>
          <a:p>
            <a:endParaRPr lang="en-US" sz="1100" b="1" i="1" dirty="0">
              <a:solidFill>
                <a:schemeClr val="bg2"/>
              </a:solidFill>
              <a:latin typeface="Cavolini"/>
              <a:cs typeface="Calibri"/>
            </a:endParaRPr>
          </a:p>
          <a:p>
            <a:endParaRPr lang="en-US" sz="1200" b="1" i="1" dirty="0">
              <a:solidFill>
                <a:schemeClr val="bg2"/>
              </a:solidFill>
              <a:latin typeface="Cavolini"/>
              <a:cs typeface="Calibri"/>
            </a:endParaRPr>
          </a:p>
        </p:txBody>
      </p:sp>
      <p:sp>
        <p:nvSpPr>
          <p:cNvPr id="7" name="TextBox 6">
            <a:extLst>
              <a:ext uri="{FF2B5EF4-FFF2-40B4-BE49-F238E27FC236}">
                <a16:creationId xmlns:a16="http://schemas.microsoft.com/office/drawing/2014/main" id="{AEFDAADF-E94B-04A6-46F1-756F4C93EEFF}"/>
              </a:ext>
            </a:extLst>
          </p:cNvPr>
          <p:cNvSpPr txBox="1"/>
          <p:nvPr/>
        </p:nvSpPr>
        <p:spPr>
          <a:xfrm>
            <a:off x="4297291" y="2483820"/>
            <a:ext cx="4802697"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solidFill>
                  <a:srgbClr val="FF0000"/>
                </a:solidFill>
                <a:latin typeface="Consolas"/>
                <a:cs typeface="Calibri"/>
              </a:rPr>
              <a:t>MAINS</a:t>
            </a:r>
          </a:p>
          <a:p>
            <a:endParaRPr lang="en-US" dirty="0">
              <a:cs typeface="Calibri"/>
            </a:endParaRPr>
          </a:p>
          <a:p>
            <a:endParaRPr lang="en-US" dirty="0">
              <a:cs typeface="Calibri"/>
            </a:endParaRPr>
          </a:p>
        </p:txBody>
      </p:sp>
      <p:cxnSp>
        <p:nvCxnSpPr>
          <p:cNvPr id="17" name="Straight Arrow Connector 16">
            <a:extLst>
              <a:ext uri="{FF2B5EF4-FFF2-40B4-BE49-F238E27FC236}">
                <a16:creationId xmlns:a16="http://schemas.microsoft.com/office/drawing/2014/main" id="{11CC1C19-24AE-41A7-1996-4434D11556EA}"/>
              </a:ext>
            </a:extLst>
          </p:cNvPr>
          <p:cNvCxnSpPr/>
          <p:nvPr/>
        </p:nvCxnSpPr>
        <p:spPr>
          <a:xfrm flipV="1">
            <a:off x="4369281" y="2849997"/>
            <a:ext cx="3717983" cy="34507"/>
          </a:xfrm>
          <a:prstGeom prst="straightConnector1">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3D2FBAE2-F2B3-A1B0-C668-AC1BF1A3D831}"/>
              </a:ext>
            </a:extLst>
          </p:cNvPr>
          <p:cNvSpPr txBox="1"/>
          <p:nvPr/>
        </p:nvSpPr>
        <p:spPr>
          <a:xfrm>
            <a:off x="4358605" y="2957924"/>
            <a:ext cx="5310037" cy="329263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400" b="1" dirty="0">
                <a:solidFill>
                  <a:schemeClr val="bg1"/>
                </a:solidFill>
                <a:latin typeface="Cavolini"/>
                <a:ea typeface="+mn-lt"/>
                <a:cs typeface="+mn-lt"/>
              </a:rPr>
              <a:t>Beef Wellington With Roasted Root Vegetables And Red Wine Sauce</a:t>
            </a:r>
            <a:r>
              <a:rPr lang="en-US" sz="1400" b="1" dirty="0">
                <a:solidFill>
                  <a:schemeClr val="bg1"/>
                </a:solidFill>
                <a:latin typeface="Cavolini"/>
                <a:cs typeface="Calibri"/>
              </a:rPr>
              <a:t> |28.00</a:t>
            </a:r>
            <a:endParaRPr lang="en-US" sz="1400" b="1" dirty="0">
              <a:solidFill>
                <a:schemeClr val="bg1"/>
              </a:solidFill>
              <a:latin typeface="Cavolini"/>
              <a:cs typeface="Cavolini"/>
            </a:endParaRPr>
          </a:p>
          <a:p>
            <a:pPr>
              <a:lnSpc>
                <a:spcPct val="150000"/>
              </a:lnSpc>
            </a:pPr>
            <a:r>
              <a:rPr lang="en-US" sz="1400" b="1" dirty="0">
                <a:solidFill>
                  <a:schemeClr val="bg1"/>
                </a:solidFill>
                <a:latin typeface="Cavolini"/>
                <a:ea typeface="+mn-lt"/>
                <a:cs typeface="+mn-lt"/>
              </a:rPr>
              <a:t>Pan-seared Duck Breast With Cherry Sauce, Fondant Potatoes, And Buttered Green Beans </a:t>
            </a:r>
            <a:r>
              <a:rPr lang="en-US" sz="1400" b="1" dirty="0">
                <a:solidFill>
                  <a:schemeClr val="bg1"/>
                </a:solidFill>
                <a:latin typeface="Cavolini"/>
                <a:cs typeface="Calibri"/>
              </a:rPr>
              <a:t> | 22.50</a:t>
            </a:r>
            <a:endParaRPr lang="en-US" sz="1400" b="1">
              <a:solidFill>
                <a:schemeClr val="bg1"/>
              </a:solidFill>
              <a:latin typeface="Cavolini"/>
              <a:cs typeface="Cavolini"/>
            </a:endParaRPr>
          </a:p>
          <a:p>
            <a:pPr>
              <a:lnSpc>
                <a:spcPct val="150000"/>
              </a:lnSpc>
            </a:pPr>
            <a:r>
              <a:rPr lang="en-US" sz="1400" b="1" dirty="0">
                <a:solidFill>
                  <a:schemeClr val="bg1"/>
                </a:solidFill>
                <a:latin typeface="Cavolini"/>
                <a:ea typeface="+mn-lt"/>
                <a:cs typeface="+mn-lt"/>
              </a:rPr>
              <a:t>Grilled Sea Bass With Saffron Risotto And Grilled Asparagus </a:t>
            </a:r>
            <a:r>
              <a:rPr lang="en-US" sz="1400" b="1" dirty="0">
                <a:solidFill>
                  <a:schemeClr val="bg1"/>
                </a:solidFill>
                <a:latin typeface="Cavolini"/>
                <a:cs typeface="Calibri"/>
              </a:rPr>
              <a:t> |24.50</a:t>
            </a:r>
          </a:p>
          <a:p>
            <a:pPr>
              <a:lnSpc>
                <a:spcPct val="150000"/>
              </a:lnSpc>
            </a:pPr>
            <a:r>
              <a:rPr lang="en-US" sz="1400" b="1" dirty="0">
                <a:solidFill>
                  <a:schemeClr val="bg1"/>
                </a:solidFill>
                <a:latin typeface="Cavolini"/>
                <a:ea typeface="+mn-lt"/>
                <a:cs typeface="+mn-lt"/>
              </a:rPr>
              <a:t>Wild Mushroom And Truffle Risotto With Parmesan Shavings And Rocket Salad  |18.00</a:t>
            </a:r>
          </a:p>
          <a:p>
            <a:pPr>
              <a:lnSpc>
                <a:spcPct val="150000"/>
              </a:lnSpc>
            </a:pPr>
            <a:endParaRPr lang="en-US" sz="1400" b="1" dirty="0">
              <a:latin typeface="Cavolini"/>
              <a:cs typeface="Calibri"/>
            </a:endParaRPr>
          </a:p>
          <a:p>
            <a:pPr>
              <a:lnSpc>
                <a:spcPct val="150000"/>
              </a:lnSpc>
            </a:pPr>
            <a:endParaRPr lang="en-US" sz="1400" b="1" i="1" dirty="0">
              <a:solidFill>
                <a:schemeClr val="bg1"/>
              </a:solidFill>
              <a:latin typeface="Cavolini"/>
              <a:cs typeface="Calibri"/>
            </a:endParaRPr>
          </a:p>
        </p:txBody>
      </p:sp>
      <p:sp>
        <p:nvSpPr>
          <p:cNvPr id="22" name="TextBox 21">
            <a:extLst>
              <a:ext uri="{FF2B5EF4-FFF2-40B4-BE49-F238E27FC236}">
                <a16:creationId xmlns:a16="http://schemas.microsoft.com/office/drawing/2014/main" id="{FDD51F48-A580-C4DA-3D00-B386AA43628F}"/>
              </a:ext>
            </a:extLst>
          </p:cNvPr>
          <p:cNvSpPr txBox="1"/>
          <p:nvPr/>
        </p:nvSpPr>
        <p:spPr>
          <a:xfrm>
            <a:off x="4363185" y="5688984"/>
            <a:ext cx="5107385"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solidFill>
                  <a:schemeClr val="accent6"/>
                </a:solidFill>
                <a:latin typeface="Dreaming Outloud Pro"/>
                <a:ea typeface="+mn-lt"/>
                <a:cs typeface="+mn-lt"/>
              </a:rPr>
              <a:t>We hope you and your loved one enjoy this special Valentine's Day menu at Hotel Trinity. Please let us know if you have any specific dietary restrictions or preferences, and our staff will be happy to assist you</a:t>
            </a:r>
            <a:endParaRPr lang="en-US" sz="1600" dirty="0">
              <a:solidFill>
                <a:schemeClr val="accent6"/>
              </a:solidFill>
              <a:latin typeface="Dreaming Outloud Pro"/>
              <a:cs typeface="Calibri"/>
            </a:endParaRPr>
          </a:p>
          <a:p>
            <a:endParaRPr lang="en-US" sz="1400" dirty="0">
              <a:solidFill>
                <a:schemeClr val="accent6"/>
              </a:solidFill>
              <a:latin typeface="Dreaming Outloud Pro"/>
              <a:cs typeface="Calibri"/>
            </a:endParaRPr>
          </a:p>
        </p:txBody>
      </p:sp>
      <p:pic>
        <p:nvPicPr>
          <p:cNvPr id="20" name="Picture 20" descr="A picture containing table, food, dish, meal&#10;&#10;Description automatically generated">
            <a:extLst>
              <a:ext uri="{FF2B5EF4-FFF2-40B4-BE49-F238E27FC236}">
                <a16:creationId xmlns:a16="http://schemas.microsoft.com/office/drawing/2014/main" id="{75B946C6-4E76-400B-1B6F-DC46DF48F74F}"/>
              </a:ext>
            </a:extLst>
          </p:cNvPr>
          <p:cNvPicPr>
            <a:picLocks noChangeAspect="1"/>
          </p:cNvPicPr>
          <p:nvPr/>
        </p:nvPicPr>
        <p:blipFill>
          <a:blip r:embed="rId3"/>
          <a:stretch>
            <a:fillRect/>
          </a:stretch>
        </p:blipFill>
        <p:spPr>
          <a:xfrm>
            <a:off x="494671" y="1249124"/>
            <a:ext cx="2619375" cy="1743075"/>
          </a:xfrm>
          <a:prstGeom prst="rect">
            <a:avLst/>
          </a:prstGeom>
        </p:spPr>
      </p:pic>
      <p:pic>
        <p:nvPicPr>
          <p:cNvPr id="21" name="Picture 22">
            <a:extLst>
              <a:ext uri="{FF2B5EF4-FFF2-40B4-BE49-F238E27FC236}">
                <a16:creationId xmlns:a16="http://schemas.microsoft.com/office/drawing/2014/main" id="{C3EA9773-7EEF-DA4D-0D54-ABE5A9F73256}"/>
              </a:ext>
            </a:extLst>
          </p:cNvPr>
          <p:cNvPicPr>
            <a:picLocks noChangeAspect="1"/>
          </p:cNvPicPr>
          <p:nvPr/>
        </p:nvPicPr>
        <p:blipFill>
          <a:blip r:embed="rId4"/>
          <a:stretch>
            <a:fillRect/>
          </a:stretch>
        </p:blipFill>
        <p:spPr>
          <a:xfrm>
            <a:off x="494671" y="3089425"/>
            <a:ext cx="2619375" cy="1743075"/>
          </a:xfrm>
          <a:prstGeom prst="rect">
            <a:avLst/>
          </a:prstGeom>
        </p:spPr>
      </p:pic>
      <p:pic>
        <p:nvPicPr>
          <p:cNvPr id="23" name="Picture 23">
            <a:extLst>
              <a:ext uri="{FF2B5EF4-FFF2-40B4-BE49-F238E27FC236}">
                <a16:creationId xmlns:a16="http://schemas.microsoft.com/office/drawing/2014/main" id="{DEAB7163-7984-6DA1-AD63-67814AF0370F}"/>
              </a:ext>
            </a:extLst>
          </p:cNvPr>
          <p:cNvPicPr>
            <a:picLocks noChangeAspect="1"/>
          </p:cNvPicPr>
          <p:nvPr/>
        </p:nvPicPr>
        <p:blipFill>
          <a:blip r:embed="rId5"/>
          <a:stretch>
            <a:fillRect/>
          </a:stretch>
        </p:blipFill>
        <p:spPr>
          <a:xfrm>
            <a:off x="499523" y="4963244"/>
            <a:ext cx="2638425" cy="1733550"/>
          </a:xfrm>
          <a:prstGeom prst="rect">
            <a:avLst/>
          </a:prstGeom>
        </p:spPr>
      </p:pic>
      <p:pic>
        <p:nvPicPr>
          <p:cNvPr id="28" name="Picture 28" descr="A picture containing indoor, red, plant, dark&#10;&#10;Description automatically generated">
            <a:extLst>
              <a:ext uri="{FF2B5EF4-FFF2-40B4-BE49-F238E27FC236}">
                <a16:creationId xmlns:a16="http://schemas.microsoft.com/office/drawing/2014/main" id="{169A5648-7407-EE6C-1A94-69DE98C57025}"/>
              </a:ext>
            </a:extLst>
          </p:cNvPr>
          <p:cNvPicPr>
            <a:picLocks noChangeAspect="1"/>
          </p:cNvPicPr>
          <p:nvPr/>
        </p:nvPicPr>
        <p:blipFill>
          <a:blip r:embed="rId6"/>
          <a:stretch>
            <a:fillRect/>
          </a:stretch>
        </p:blipFill>
        <p:spPr>
          <a:xfrm>
            <a:off x="3125997" y="6180378"/>
            <a:ext cx="951063" cy="593247"/>
          </a:xfrm>
          <a:prstGeom prst="rect">
            <a:avLst/>
          </a:prstGeom>
        </p:spPr>
      </p:pic>
      <p:pic>
        <p:nvPicPr>
          <p:cNvPr id="29" name="Picture 28" descr="A picture containing indoor, red, plant, dark&#10;&#10;Description automatically generated">
            <a:extLst>
              <a:ext uri="{FF2B5EF4-FFF2-40B4-BE49-F238E27FC236}">
                <a16:creationId xmlns:a16="http://schemas.microsoft.com/office/drawing/2014/main" id="{C5CDA1AE-E54B-FABC-4544-3E569C38417B}"/>
              </a:ext>
            </a:extLst>
          </p:cNvPr>
          <p:cNvPicPr>
            <a:picLocks noChangeAspect="1"/>
          </p:cNvPicPr>
          <p:nvPr/>
        </p:nvPicPr>
        <p:blipFill>
          <a:blip r:embed="rId6"/>
          <a:stretch>
            <a:fillRect/>
          </a:stretch>
        </p:blipFill>
        <p:spPr>
          <a:xfrm>
            <a:off x="3125996" y="242528"/>
            <a:ext cx="951063" cy="593247"/>
          </a:xfrm>
          <a:prstGeom prst="rect">
            <a:avLst/>
          </a:prstGeom>
        </p:spPr>
      </p:pic>
      <p:pic>
        <p:nvPicPr>
          <p:cNvPr id="37" name="Picture 37">
            <a:extLst>
              <a:ext uri="{FF2B5EF4-FFF2-40B4-BE49-F238E27FC236}">
                <a16:creationId xmlns:a16="http://schemas.microsoft.com/office/drawing/2014/main" id="{0ED6B936-9447-AF17-9DBB-3FC11B6ABA8B}"/>
              </a:ext>
            </a:extLst>
          </p:cNvPr>
          <p:cNvPicPr>
            <a:picLocks noChangeAspect="1"/>
          </p:cNvPicPr>
          <p:nvPr/>
        </p:nvPicPr>
        <p:blipFill>
          <a:blip r:embed="rId7"/>
          <a:stretch>
            <a:fillRect/>
          </a:stretch>
        </p:blipFill>
        <p:spPr>
          <a:xfrm>
            <a:off x="3169129" y="3189887"/>
            <a:ext cx="1252988" cy="780152"/>
          </a:xfrm>
          <a:prstGeom prst="rect">
            <a:avLst/>
          </a:prstGeom>
        </p:spPr>
      </p:pic>
      <p:pic>
        <p:nvPicPr>
          <p:cNvPr id="38" name="Picture 38">
            <a:extLst>
              <a:ext uri="{FF2B5EF4-FFF2-40B4-BE49-F238E27FC236}">
                <a16:creationId xmlns:a16="http://schemas.microsoft.com/office/drawing/2014/main" id="{EE69D3BA-FB67-DBA0-9FD6-A56236E31F2E}"/>
              </a:ext>
            </a:extLst>
          </p:cNvPr>
          <p:cNvPicPr>
            <a:picLocks noChangeAspect="1"/>
          </p:cNvPicPr>
          <p:nvPr/>
        </p:nvPicPr>
        <p:blipFill>
          <a:blip r:embed="rId8"/>
          <a:stretch>
            <a:fillRect/>
          </a:stretch>
        </p:blipFill>
        <p:spPr>
          <a:xfrm>
            <a:off x="9102305" y="5979184"/>
            <a:ext cx="644108" cy="391785"/>
          </a:xfrm>
          <a:prstGeom prst="rect">
            <a:avLst/>
          </a:prstGeom>
        </p:spPr>
      </p:pic>
      <p:pic>
        <p:nvPicPr>
          <p:cNvPr id="39" name="Picture 38">
            <a:extLst>
              <a:ext uri="{FF2B5EF4-FFF2-40B4-BE49-F238E27FC236}">
                <a16:creationId xmlns:a16="http://schemas.microsoft.com/office/drawing/2014/main" id="{BC1E6876-C7C6-FB76-9581-1ECBFC2E52C4}"/>
              </a:ext>
            </a:extLst>
          </p:cNvPr>
          <p:cNvPicPr>
            <a:picLocks noChangeAspect="1"/>
          </p:cNvPicPr>
          <p:nvPr/>
        </p:nvPicPr>
        <p:blipFill>
          <a:blip r:embed="rId8"/>
          <a:stretch>
            <a:fillRect/>
          </a:stretch>
        </p:blipFill>
        <p:spPr>
          <a:xfrm>
            <a:off x="9102304" y="2126051"/>
            <a:ext cx="644108" cy="391785"/>
          </a:xfrm>
          <a:prstGeom prst="rect">
            <a:avLst/>
          </a:prstGeom>
        </p:spPr>
      </p:pic>
      <p:pic>
        <p:nvPicPr>
          <p:cNvPr id="40" name="Picture 38">
            <a:extLst>
              <a:ext uri="{FF2B5EF4-FFF2-40B4-BE49-F238E27FC236}">
                <a16:creationId xmlns:a16="http://schemas.microsoft.com/office/drawing/2014/main" id="{EC1051B7-5099-33C4-09F8-B331E501D79B}"/>
              </a:ext>
            </a:extLst>
          </p:cNvPr>
          <p:cNvPicPr>
            <a:picLocks noChangeAspect="1"/>
          </p:cNvPicPr>
          <p:nvPr/>
        </p:nvPicPr>
        <p:blipFill>
          <a:blip r:embed="rId8"/>
          <a:stretch>
            <a:fillRect/>
          </a:stretch>
        </p:blipFill>
        <p:spPr>
          <a:xfrm>
            <a:off x="9102305" y="285750"/>
            <a:ext cx="644108" cy="391785"/>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Logo, company name&#10;&#10;Description automatically generated">
            <a:extLst>
              <a:ext uri="{FF2B5EF4-FFF2-40B4-BE49-F238E27FC236}">
                <a16:creationId xmlns:a16="http://schemas.microsoft.com/office/drawing/2014/main" id="{FEDDA050-77F6-658D-C663-D8A9E1413D95}"/>
              </a:ext>
            </a:extLst>
          </p:cNvPr>
          <p:cNvPicPr>
            <a:picLocks noChangeAspect="1"/>
          </p:cNvPicPr>
          <p:nvPr/>
        </p:nvPicPr>
        <p:blipFill>
          <a:blip r:embed="rId2"/>
          <a:stretch>
            <a:fillRect/>
          </a:stretch>
        </p:blipFill>
        <p:spPr>
          <a:xfrm>
            <a:off x="4027099" y="77378"/>
            <a:ext cx="1837427" cy="1441133"/>
          </a:xfrm>
          <a:prstGeom prst="rect">
            <a:avLst/>
          </a:prstGeom>
        </p:spPr>
      </p:pic>
      <p:sp>
        <p:nvSpPr>
          <p:cNvPr id="15" name="TextBox 14">
            <a:extLst>
              <a:ext uri="{FF2B5EF4-FFF2-40B4-BE49-F238E27FC236}">
                <a16:creationId xmlns:a16="http://schemas.microsoft.com/office/drawing/2014/main" id="{354B494E-B7D6-03D4-8FF0-ABC9FE5BB9BB}"/>
              </a:ext>
            </a:extLst>
          </p:cNvPr>
          <p:cNvSpPr txBox="1"/>
          <p:nvPr/>
        </p:nvSpPr>
        <p:spPr>
          <a:xfrm>
            <a:off x="217344" y="1898373"/>
            <a:ext cx="244325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solidFill>
                  <a:srgbClr val="FF0000"/>
                </a:solidFill>
                <a:latin typeface="Cavolini"/>
                <a:cs typeface="Calibri"/>
              </a:rPr>
              <a:t>DESSERTS</a:t>
            </a:r>
            <a:endParaRPr lang="en-US" b="1" dirty="0">
              <a:solidFill>
                <a:srgbClr val="FF0000"/>
              </a:solidFill>
              <a:latin typeface="Cavolini"/>
            </a:endParaRPr>
          </a:p>
        </p:txBody>
      </p:sp>
      <p:sp>
        <p:nvSpPr>
          <p:cNvPr id="16" name="TextBox 15">
            <a:extLst>
              <a:ext uri="{FF2B5EF4-FFF2-40B4-BE49-F238E27FC236}">
                <a16:creationId xmlns:a16="http://schemas.microsoft.com/office/drawing/2014/main" id="{49BBF033-C936-D486-9E48-AD10A4484ABC}"/>
              </a:ext>
            </a:extLst>
          </p:cNvPr>
          <p:cNvSpPr txBox="1"/>
          <p:nvPr/>
        </p:nvSpPr>
        <p:spPr>
          <a:xfrm>
            <a:off x="61777" y="2535244"/>
            <a:ext cx="3453149" cy="26463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pPr>
            <a:r>
              <a:rPr lang="en-US" sz="1400" b="1" dirty="0">
                <a:solidFill>
                  <a:schemeClr val="bg1"/>
                </a:solidFill>
                <a:latin typeface="Cavolini"/>
                <a:ea typeface="+mn-lt"/>
                <a:cs typeface="+mn-lt"/>
              </a:rPr>
              <a:t>Dark chocolate fondant with vanilla ice cream and raspberry coulis </a:t>
            </a:r>
            <a:r>
              <a:rPr lang="en-US" sz="1400" b="1" dirty="0">
                <a:solidFill>
                  <a:schemeClr val="bg1"/>
                </a:solidFill>
                <a:latin typeface="Cavolini"/>
                <a:cs typeface="Calibri"/>
              </a:rPr>
              <a:t>|9.50</a:t>
            </a:r>
            <a:endParaRPr lang="en-US"/>
          </a:p>
          <a:p>
            <a:pPr algn="just">
              <a:lnSpc>
                <a:spcPct val="150000"/>
              </a:lnSpc>
            </a:pPr>
            <a:r>
              <a:rPr lang="en-US" sz="1400" b="1" dirty="0">
                <a:solidFill>
                  <a:schemeClr val="bg1"/>
                </a:solidFill>
                <a:latin typeface="Cavolini"/>
                <a:ea typeface="+mn-lt"/>
                <a:cs typeface="+mn-lt"/>
              </a:rPr>
              <a:t>Lemon tart with meringue and raspberry sorbet</a:t>
            </a:r>
            <a:r>
              <a:rPr lang="en-US" sz="1400" b="1" dirty="0">
                <a:solidFill>
                  <a:schemeClr val="bg1"/>
                </a:solidFill>
                <a:latin typeface="Cavolini"/>
                <a:cs typeface="Calibri"/>
              </a:rPr>
              <a:t> | 8.50</a:t>
            </a:r>
          </a:p>
          <a:p>
            <a:pPr algn="just">
              <a:lnSpc>
                <a:spcPct val="150000"/>
              </a:lnSpc>
            </a:pPr>
            <a:r>
              <a:rPr lang="en-US" sz="1400" b="1" dirty="0">
                <a:solidFill>
                  <a:schemeClr val="bg1"/>
                </a:solidFill>
                <a:latin typeface="Cavolini"/>
                <a:ea typeface="+mn-lt"/>
                <a:cs typeface="+mn-lt"/>
              </a:rPr>
              <a:t>Strawberry cheesecake with whipped cream and berry compote | 7.50</a:t>
            </a:r>
            <a:endParaRPr lang="en-US" sz="1400" b="1" dirty="0">
              <a:solidFill>
                <a:schemeClr val="bg1"/>
              </a:solidFill>
              <a:latin typeface="Cavolini"/>
              <a:cs typeface="Calibri"/>
            </a:endParaRPr>
          </a:p>
        </p:txBody>
      </p:sp>
      <p:cxnSp>
        <p:nvCxnSpPr>
          <p:cNvPr id="17" name="Straight Arrow Connector 16">
            <a:extLst>
              <a:ext uri="{FF2B5EF4-FFF2-40B4-BE49-F238E27FC236}">
                <a16:creationId xmlns:a16="http://schemas.microsoft.com/office/drawing/2014/main" id="{1CDD1580-3571-88C1-F3B2-EF92E878D4B8}"/>
              </a:ext>
            </a:extLst>
          </p:cNvPr>
          <p:cNvCxnSpPr/>
          <p:nvPr/>
        </p:nvCxnSpPr>
        <p:spPr>
          <a:xfrm>
            <a:off x="253580" y="2453316"/>
            <a:ext cx="2769079" cy="23004"/>
          </a:xfrm>
          <a:prstGeom prst="straightConnector1">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C1701521-253C-35EA-C019-DA7E813D7950}"/>
              </a:ext>
            </a:extLst>
          </p:cNvPr>
          <p:cNvSpPr txBox="1"/>
          <p:nvPr/>
        </p:nvSpPr>
        <p:spPr>
          <a:xfrm>
            <a:off x="6168897" y="1899945"/>
            <a:ext cx="353615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solidFill>
                  <a:srgbClr val="FF0000"/>
                </a:solidFill>
                <a:latin typeface="Cavolini"/>
                <a:cs typeface="Calibri"/>
              </a:rPr>
              <a:t> DRINKS</a:t>
            </a:r>
            <a:endParaRPr lang="en-US" b="1" dirty="0">
              <a:solidFill>
                <a:srgbClr val="FF0000"/>
              </a:solidFill>
              <a:latin typeface="Cavolini"/>
              <a:cs typeface="Cavolini"/>
            </a:endParaRPr>
          </a:p>
        </p:txBody>
      </p:sp>
      <p:sp>
        <p:nvSpPr>
          <p:cNvPr id="19" name="TextBox 18">
            <a:extLst>
              <a:ext uri="{FF2B5EF4-FFF2-40B4-BE49-F238E27FC236}">
                <a16:creationId xmlns:a16="http://schemas.microsoft.com/office/drawing/2014/main" id="{263984CE-44E8-8AB1-7ED6-9E7A7A40E051}"/>
              </a:ext>
            </a:extLst>
          </p:cNvPr>
          <p:cNvSpPr txBox="1"/>
          <p:nvPr/>
        </p:nvSpPr>
        <p:spPr>
          <a:xfrm>
            <a:off x="6418478" y="2460100"/>
            <a:ext cx="3656004" cy="36876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400" b="1" dirty="0">
                <a:solidFill>
                  <a:schemeClr val="bg1"/>
                </a:solidFill>
                <a:latin typeface="Cavolini"/>
                <a:ea typeface="+mn-lt"/>
                <a:cs typeface="+mn-lt"/>
              </a:rPr>
              <a:t>Love Potion Cocktail</a:t>
            </a:r>
            <a:r>
              <a:rPr lang="en-US" sz="1400" b="1" dirty="0">
                <a:latin typeface="Cavolini"/>
                <a:ea typeface="+mn-lt"/>
                <a:cs typeface="+mn-lt"/>
              </a:rPr>
              <a:t>  </a:t>
            </a:r>
            <a:r>
              <a:rPr lang="en-US" sz="1400" b="1" i="1" dirty="0">
                <a:solidFill>
                  <a:schemeClr val="bg1"/>
                </a:solidFill>
                <a:latin typeface="Cavolini"/>
                <a:ea typeface="+mn-lt"/>
                <a:cs typeface="+mn-lt"/>
              </a:rPr>
              <a:t>(</a:t>
            </a:r>
            <a:r>
              <a:rPr lang="en-US" sz="1050" i="1" dirty="0">
                <a:solidFill>
                  <a:schemeClr val="bg1"/>
                </a:solidFill>
                <a:ea typeface="+mn-lt"/>
                <a:cs typeface="+mn-lt"/>
              </a:rPr>
              <a:t>A sweet and fruity cocktail made with raspberry vodka, cranberry juice, pineapple juice, and a splash of grenadine. Served with a fresh raspberry garnish.</a:t>
            </a:r>
            <a:r>
              <a:rPr lang="en-US" sz="1400" i="1" dirty="0">
                <a:solidFill>
                  <a:schemeClr val="bg1"/>
                </a:solidFill>
                <a:ea typeface="+mn-lt"/>
                <a:cs typeface="+mn-lt"/>
              </a:rPr>
              <a:t>) </a:t>
            </a:r>
            <a:r>
              <a:rPr lang="en-US" sz="1400" b="1" dirty="0">
                <a:solidFill>
                  <a:schemeClr val="bg1"/>
                </a:solidFill>
                <a:latin typeface="Cavolini"/>
                <a:cs typeface="Calibri"/>
              </a:rPr>
              <a:t>| 9.50</a:t>
            </a:r>
            <a:endParaRPr lang="en-US" sz="1400" b="1" dirty="0">
              <a:solidFill>
                <a:schemeClr val="bg1"/>
              </a:solidFill>
              <a:latin typeface="Cavolini"/>
              <a:cs typeface="Cavolini"/>
            </a:endParaRPr>
          </a:p>
          <a:p>
            <a:pPr>
              <a:lnSpc>
                <a:spcPct val="150000"/>
              </a:lnSpc>
            </a:pPr>
            <a:r>
              <a:rPr lang="en-US" sz="1400" b="1" dirty="0">
                <a:solidFill>
                  <a:schemeClr val="bg1"/>
                </a:solidFill>
                <a:latin typeface="Cavolini"/>
                <a:ea typeface="+mn-lt"/>
                <a:cs typeface="+mn-lt"/>
              </a:rPr>
              <a:t>Chambord Kir Royale</a:t>
            </a:r>
            <a:r>
              <a:rPr lang="en-US" sz="1400" b="1" dirty="0">
                <a:solidFill>
                  <a:schemeClr val="bg1"/>
                </a:solidFill>
                <a:latin typeface="Cavolini"/>
                <a:cs typeface="Calibri"/>
              </a:rPr>
              <a:t> </a:t>
            </a:r>
            <a:r>
              <a:rPr lang="en-US" sz="1400" b="1" i="1" dirty="0">
                <a:solidFill>
                  <a:schemeClr val="bg1"/>
                </a:solidFill>
                <a:latin typeface="Cavolini"/>
                <a:cs typeface="Calibri"/>
              </a:rPr>
              <a:t>(</a:t>
            </a:r>
            <a:r>
              <a:rPr lang="en-US" sz="1050" i="1" dirty="0">
                <a:solidFill>
                  <a:schemeClr val="bg1"/>
                </a:solidFill>
                <a:ea typeface="+mn-lt"/>
                <a:cs typeface="+mn-lt"/>
              </a:rPr>
              <a:t>A classic romantic drink made with Chambord black raspberry liqueur and champagne, garnished with a fresh raspberry.</a:t>
            </a:r>
            <a:r>
              <a:rPr lang="en-US" sz="1400" b="1" i="1" dirty="0">
                <a:solidFill>
                  <a:schemeClr val="bg1"/>
                </a:solidFill>
                <a:latin typeface="Cavolini"/>
                <a:cs typeface="Calibri"/>
              </a:rPr>
              <a:t>)</a:t>
            </a:r>
            <a:r>
              <a:rPr lang="en-US" sz="1400" b="1" dirty="0">
                <a:solidFill>
                  <a:schemeClr val="bg1"/>
                </a:solidFill>
                <a:latin typeface="Cavolini"/>
                <a:cs typeface="Calibri"/>
              </a:rPr>
              <a:t>|11.50</a:t>
            </a:r>
            <a:endParaRPr lang="en-US" sz="1400" b="1" dirty="0">
              <a:solidFill>
                <a:schemeClr val="bg1"/>
              </a:solidFill>
              <a:latin typeface="Cavolini"/>
              <a:cs typeface="Cavolini"/>
            </a:endParaRPr>
          </a:p>
          <a:p>
            <a:pPr>
              <a:lnSpc>
                <a:spcPct val="150000"/>
              </a:lnSpc>
            </a:pPr>
            <a:r>
              <a:rPr lang="en-US" sz="1400" b="1" dirty="0">
                <a:solidFill>
                  <a:schemeClr val="bg1"/>
                </a:solidFill>
                <a:latin typeface="Cavolini"/>
                <a:ea typeface="+mn-lt"/>
                <a:cs typeface="+mn-lt"/>
              </a:rPr>
              <a:t>Velvet Valentine Martini</a:t>
            </a:r>
            <a:r>
              <a:rPr lang="en-US" sz="1400" b="1" dirty="0">
                <a:solidFill>
                  <a:schemeClr val="bg1"/>
                </a:solidFill>
                <a:latin typeface="Cavolini"/>
                <a:cs typeface="Calibri"/>
              </a:rPr>
              <a:t> </a:t>
            </a:r>
            <a:r>
              <a:rPr lang="en-US" sz="1400" b="1" i="1" dirty="0">
                <a:solidFill>
                  <a:schemeClr val="bg1"/>
                </a:solidFill>
                <a:latin typeface="Cavolini"/>
                <a:cs typeface="Calibri"/>
              </a:rPr>
              <a:t>(</a:t>
            </a:r>
            <a:r>
              <a:rPr lang="en-US" sz="1050" i="1" dirty="0">
                <a:solidFill>
                  <a:schemeClr val="bg1"/>
                </a:solidFill>
                <a:ea typeface="+mn-lt"/>
                <a:cs typeface="+mn-lt"/>
              </a:rPr>
              <a:t>A decadent and rich cocktail made with vanilla vodka, Godiva chocolate liqueur, and a splash of cream. Served in a chilled martini glass with a chocolate-covered strawberry. </a:t>
            </a:r>
            <a:r>
              <a:rPr lang="en-US" sz="1400" b="1" i="1" dirty="0">
                <a:solidFill>
                  <a:schemeClr val="bg1"/>
                </a:solidFill>
                <a:latin typeface="Cavolini"/>
                <a:cs typeface="Calibri"/>
              </a:rPr>
              <a:t>)</a:t>
            </a:r>
            <a:r>
              <a:rPr lang="en-US" sz="1400" b="1" dirty="0">
                <a:solidFill>
                  <a:schemeClr val="bg1"/>
                </a:solidFill>
                <a:latin typeface="Cavolini"/>
                <a:cs typeface="Calibri"/>
              </a:rPr>
              <a:t> | 10.50</a:t>
            </a:r>
            <a:endParaRPr lang="en-US" sz="1400" b="1" dirty="0">
              <a:solidFill>
                <a:schemeClr val="bg1"/>
              </a:solidFill>
              <a:latin typeface="Cavolini"/>
              <a:cs typeface="Cavolini"/>
            </a:endParaRPr>
          </a:p>
          <a:p>
            <a:pPr>
              <a:lnSpc>
                <a:spcPct val="150000"/>
              </a:lnSpc>
            </a:pPr>
            <a:endParaRPr lang="en-US" dirty="0">
              <a:solidFill>
                <a:schemeClr val="bg1"/>
              </a:solidFill>
              <a:latin typeface="Cavolini"/>
              <a:cs typeface="Calibri"/>
            </a:endParaRPr>
          </a:p>
        </p:txBody>
      </p:sp>
      <p:cxnSp>
        <p:nvCxnSpPr>
          <p:cNvPr id="22" name="Straight Arrow Connector 21">
            <a:extLst>
              <a:ext uri="{FF2B5EF4-FFF2-40B4-BE49-F238E27FC236}">
                <a16:creationId xmlns:a16="http://schemas.microsoft.com/office/drawing/2014/main" id="{81F66DA7-A695-D55F-5DD1-B6401257A1C3}"/>
              </a:ext>
            </a:extLst>
          </p:cNvPr>
          <p:cNvCxnSpPr/>
          <p:nvPr/>
        </p:nvCxnSpPr>
        <p:spPr>
          <a:xfrm flipV="1">
            <a:off x="6397113" y="2545484"/>
            <a:ext cx="3214775" cy="5749"/>
          </a:xfrm>
          <a:prstGeom prst="straightConnector1">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5" name="Picture 6">
            <a:extLst>
              <a:ext uri="{FF2B5EF4-FFF2-40B4-BE49-F238E27FC236}">
                <a16:creationId xmlns:a16="http://schemas.microsoft.com/office/drawing/2014/main" id="{568435BD-E271-A501-C457-E7AFD74736A3}"/>
              </a:ext>
            </a:extLst>
          </p:cNvPr>
          <p:cNvPicPr>
            <a:picLocks noChangeAspect="1"/>
          </p:cNvPicPr>
          <p:nvPr/>
        </p:nvPicPr>
        <p:blipFill>
          <a:blip r:embed="rId3"/>
          <a:stretch>
            <a:fillRect/>
          </a:stretch>
        </p:blipFill>
        <p:spPr>
          <a:xfrm>
            <a:off x="58946" y="72980"/>
            <a:ext cx="2757577" cy="1521815"/>
          </a:xfrm>
          <a:prstGeom prst="ellipse">
            <a:avLst/>
          </a:prstGeom>
          <a:ln>
            <a:noFill/>
          </a:ln>
          <a:effectLst>
            <a:softEdge rad="112500"/>
          </a:effectLst>
        </p:spPr>
      </p:pic>
      <p:pic>
        <p:nvPicPr>
          <p:cNvPr id="7" name="Picture 6">
            <a:extLst>
              <a:ext uri="{FF2B5EF4-FFF2-40B4-BE49-F238E27FC236}">
                <a16:creationId xmlns:a16="http://schemas.microsoft.com/office/drawing/2014/main" id="{E95BE6DD-A78D-6149-09F4-04BF743292A8}"/>
              </a:ext>
            </a:extLst>
          </p:cNvPr>
          <p:cNvPicPr>
            <a:picLocks noChangeAspect="1"/>
          </p:cNvPicPr>
          <p:nvPr/>
        </p:nvPicPr>
        <p:blipFill>
          <a:blip r:embed="rId3"/>
          <a:stretch>
            <a:fillRect/>
          </a:stretch>
        </p:blipFill>
        <p:spPr>
          <a:xfrm>
            <a:off x="7075096" y="44224"/>
            <a:ext cx="2757577" cy="1521815"/>
          </a:xfrm>
          <a:prstGeom prst="ellipse">
            <a:avLst/>
          </a:prstGeom>
          <a:ln>
            <a:noFill/>
          </a:ln>
          <a:effectLst>
            <a:softEdge rad="112500"/>
          </a:effectLst>
        </p:spPr>
      </p:pic>
      <p:pic>
        <p:nvPicPr>
          <p:cNvPr id="8" name="Picture 9" descr="A picture containing diagram&#10;&#10;Description automatically generated">
            <a:extLst>
              <a:ext uri="{FF2B5EF4-FFF2-40B4-BE49-F238E27FC236}">
                <a16:creationId xmlns:a16="http://schemas.microsoft.com/office/drawing/2014/main" id="{DCA0F54F-AE6B-079B-29D5-F93A9B721AE3}"/>
              </a:ext>
            </a:extLst>
          </p:cNvPr>
          <p:cNvPicPr>
            <a:picLocks noChangeAspect="1"/>
          </p:cNvPicPr>
          <p:nvPr/>
        </p:nvPicPr>
        <p:blipFill rotWithShape="1">
          <a:blip r:embed="rId4"/>
          <a:srcRect b="9749"/>
          <a:stretch/>
        </p:blipFill>
        <p:spPr>
          <a:xfrm>
            <a:off x="3893906" y="1888347"/>
            <a:ext cx="2010940" cy="1624731"/>
          </a:xfrm>
          <a:prstGeom prst="rect">
            <a:avLst/>
          </a:prstGeom>
        </p:spPr>
      </p:pic>
      <p:pic>
        <p:nvPicPr>
          <p:cNvPr id="10" name="Picture 10">
            <a:extLst>
              <a:ext uri="{FF2B5EF4-FFF2-40B4-BE49-F238E27FC236}">
                <a16:creationId xmlns:a16="http://schemas.microsoft.com/office/drawing/2014/main" id="{051977B1-9D2A-ECA2-5058-3A75F6ABEA6D}"/>
              </a:ext>
            </a:extLst>
          </p:cNvPr>
          <p:cNvPicPr>
            <a:picLocks noChangeAspect="1"/>
          </p:cNvPicPr>
          <p:nvPr/>
        </p:nvPicPr>
        <p:blipFill>
          <a:blip r:embed="rId5"/>
          <a:stretch>
            <a:fillRect/>
          </a:stretch>
        </p:blipFill>
        <p:spPr>
          <a:xfrm>
            <a:off x="4000141" y="3729519"/>
            <a:ext cx="1790700" cy="2495069"/>
          </a:xfrm>
          <a:prstGeom prst="rect">
            <a:avLst/>
          </a:prstGeom>
        </p:spPr>
      </p:pic>
      <p:pic>
        <p:nvPicPr>
          <p:cNvPr id="13" name="Picture 13">
            <a:extLst>
              <a:ext uri="{FF2B5EF4-FFF2-40B4-BE49-F238E27FC236}">
                <a16:creationId xmlns:a16="http://schemas.microsoft.com/office/drawing/2014/main" id="{2DA3E487-8288-17C9-FDB7-FD9C9C4E1967}"/>
              </a:ext>
            </a:extLst>
          </p:cNvPr>
          <p:cNvPicPr>
            <a:picLocks noChangeAspect="1"/>
          </p:cNvPicPr>
          <p:nvPr/>
        </p:nvPicPr>
        <p:blipFill>
          <a:blip r:embed="rId6"/>
          <a:stretch>
            <a:fillRect/>
          </a:stretch>
        </p:blipFill>
        <p:spPr>
          <a:xfrm>
            <a:off x="8085916" y="5576708"/>
            <a:ext cx="1742357" cy="1167982"/>
          </a:xfrm>
          <a:prstGeom prst="rect">
            <a:avLst/>
          </a:prstGeom>
        </p:spPr>
      </p:pic>
      <p:pic>
        <p:nvPicPr>
          <p:cNvPr id="14" name="Picture 24" descr="A picture containing wine, sitting, indoor, empty&#10;&#10;Description automatically generated">
            <a:extLst>
              <a:ext uri="{FF2B5EF4-FFF2-40B4-BE49-F238E27FC236}">
                <a16:creationId xmlns:a16="http://schemas.microsoft.com/office/drawing/2014/main" id="{28BE5FFF-0BE8-EB74-31EB-E54D27D0828D}"/>
              </a:ext>
            </a:extLst>
          </p:cNvPr>
          <p:cNvPicPr>
            <a:picLocks noChangeAspect="1"/>
          </p:cNvPicPr>
          <p:nvPr/>
        </p:nvPicPr>
        <p:blipFill>
          <a:blip r:embed="rId7"/>
          <a:stretch>
            <a:fillRect/>
          </a:stretch>
        </p:blipFill>
        <p:spPr>
          <a:xfrm>
            <a:off x="6900683" y="5692984"/>
            <a:ext cx="1036070" cy="1050448"/>
          </a:xfrm>
          <a:prstGeom prst="rect">
            <a:avLst/>
          </a:prstGeom>
        </p:spPr>
      </p:pic>
      <p:pic>
        <p:nvPicPr>
          <p:cNvPr id="25" name="Picture 25" descr="A picture containing cake, table, plate, food&#10;&#10;Description automatically generated">
            <a:extLst>
              <a:ext uri="{FF2B5EF4-FFF2-40B4-BE49-F238E27FC236}">
                <a16:creationId xmlns:a16="http://schemas.microsoft.com/office/drawing/2014/main" id="{F5627CA4-6B68-5406-4F33-C4CA25E5C06D}"/>
              </a:ext>
            </a:extLst>
          </p:cNvPr>
          <p:cNvPicPr>
            <a:picLocks noChangeAspect="1"/>
          </p:cNvPicPr>
          <p:nvPr/>
        </p:nvPicPr>
        <p:blipFill>
          <a:blip r:embed="rId8"/>
          <a:stretch>
            <a:fillRect/>
          </a:stretch>
        </p:blipFill>
        <p:spPr>
          <a:xfrm>
            <a:off x="173966" y="5187351"/>
            <a:ext cx="2743200" cy="1371600"/>
          </a:xfrm>
          <a:prstGeom prst="rect">
            <a:avLst/>
          </a:prstGeom>
        </p:spPr>
      </p:pic>
    </p:spTree>
    <p:extLst>
      <p:ext uri="{BB962C8B-B14F-4D97-AF65-F5344CB8AC3E}">
        <p14:creationId xmlns:p14="http://schemas.microsoft.com/office/powerpoint/2010/main" val="18625979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906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Hand drawn illustration of assorted desserts and drinks">
            <a:extLst>
              <a:ext uri="{FF2B5EF4-FFF2-40B4-BE49-F238E27FC236}">
                <a16:creationId xmlns:a16="http://schemas.microsoft.com/office/drawing/2014/main" id="{D7B554DB-F261-08BA-FFCA-3AB81E972748}"/>
              </a:ext>
            </a:extLst>
          </p:cNvPr>
          <p:cNvPicPr>
            <a:picLocks noChangeAspect="1"/>
          </p:cNvPicPr>
          <p:nvPr/>
        </p:nvPicPr>
        <p:blipFill rotWithShape="1">
          <a:blip r:embed="rId2">
            <a:alphaModFix amt="35000"/>
          </a:blip>
          <a:srcRect t="10446" b="6643"/>
          <a:stretch/>
        </p:blipFill>
        <p:spPr>
          <a:xfrm>
            <a:off x="20" y="10"/>
            <a:ext cx="9905980" cy="6857990"/>
          </a:xfrm>
          <a:prstGeom prst="rect">
            <a:avLst/>
          </a:prstGeom>
        </p:spPr>
      </p:pic>
      <p:sp>
        <p:nvSpPr>
          <p:cNvPr id="2" name="TextBox 1">
            <a:extLst>
              <a:ext uri="{FF2B5EF4-FFF2-40B4-BE49-F238E27FC236}">
                <a16:creationId xmlns:a16="http://schemas.microsoft.com/office/drawing/2014/main" id="{6951C9FE-5C40-3CA6-ADB3-DAF82D2DE877}"/>
              </a:ext>
            </a:extLst>
          </p:cNvPr>
          <p:cNvSpPr txBox="1"/>
          <p:nvPr/>
        </p:nvSpPr>
        <p:spPr>
          <a:xfrm>
            <a:off x="350358" y="546041"/>
            <a:ext cx="8874604" cy="563092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lnSpcReduction="10000"/>
          </a:bodyPr>
          <a:lstStyle/>
          <a:p>
            <a:pPr>
              <a:lnSpc>
                <a:spcPct val="90000"/>
              </a:lnSpc>
              <a:spcAft>
                <a:spcPts val="600"/>
              </a:spcAft>
            </a:pPr>
            <a:r>
              <a:rPr lang="en-US" sz="1600" b="1" dirty="0">
                <a:solidFill>
                  <a:srgbClr val="FFFFFF"/>
                </a:solidFill>
              </a:rPr>
              <a:t>REFERENCES:</a:t>
            </a:r>
            <a:endParaRPr lang="en-US" sz="1600" dirty="0"/>
          </a:p>
          <a:p>
            <a:pPr marL="342900" indent="-228600">
              <a:lnSpc>
                <a:spcPct val="150000"/>
              </a:lnSpc>
              <a:spcAft>
                <a:spcPts val="600"/>
              </a:spcAft>
              <a:buFont typeface="Arial" panose="020B0604020202020204" pitchFamily="34" charset="0"/>
              <a:buChar char="•"/>
            </a:pPr>
            <a:r>
              <a:rPr lang="en-US" sz="1400" b="1" dirty="0">
                <a:solidFill>
                  <a:srgbClr val="FFFFFF"/>
                </a:solidFill>
              </a:rPr>
              <a:t>Brown, D.R., </a:t>
            </a:r>
            <a:r>
              <a:rPr lang="en-US" sz="1400" b="1" dirty="0" err="1">
                <a:solidFill>
                  <a:srgbClr val="FFFFFF"/>
                </a:solidFill>
              </a:rPr>
              <a:t>TotalBoox</a:t>
            </a:r>
            <a:r>
              <a:rPr lang="en-US" sz="1400" b="1" dirty="0">
                <a:solidFill>
                  <a:srgbClr val="FFFFFF"/>
                </a:solidFill>
              </a:rPr>
              <a:t> and TBX (2013) The Restaurant Manager’s Handbook: How to Set Up, Operate, and Manage a Financially Successful Food Service Operation. 4th </a:t>
            </a:r>
            <a:r>
              <a:rPr lang="en-US" sz="1400" b="1" dirty="0" err="1">
                <a:solidFill>
                  <a:srgbClr val="FFFFFF"/>
                </a:solidFill>
              </a:rPr>
              <a:t>edn</a:t>
            </a:r>
            <a:r>
              <a:rPr lang="en-US" sz="1400" b="1" dirty="0">
                <a:solidFill>
                  <a:srgbClr val="FFFFFF"/>
                </a:solidFill>
              </a:rPr>
              <a:t>. Atlantic Publishing Group.</a:t>
            </a:r>
            <a:endParaRPr lang="en-US" sz="1400" b="1" dirty="0">
              <a:solidFill>
                <a:srgbClr val="FFFFFF"/>
              </a:solidFill>
              <a:cs typeface="Calibri"/>
            </a:endParaRPr>
          </a:p>
          <a:p>
            <a:pPr marL="342900" indent="-228600">
              <a:lnSpc>
                <a:spcPct val="150000"/>
              </a:lnSpc>
              <a:spcAft>
                <a:spcPts val="600"/>
              </a:spcAft>
              <a:buFont typeface="Arial" panose="020B0604020202020204" pitchFamily="34" charset="0"/>
              <a:buChar char="•"/>
            </a:pPr>
            <a:r>
              <a:rPr lang="en-US" sz="1400" b="1" dirty="0" err="1">
                <a:solidFill>
                  <a:srgbClr val="FFFFFF"/>
                </a:solidFill>
              </a:rPr>
              <a:t>Boussard</a:t>
            </a:r>
            <a:r>
              <a:rPr lang="en-US" sz="1400" b="1" dirty="0">
                <a:solidFill>
                  <a:srgbClr val="FFFFFF"/>
                </a:solidFill>
              </a:rPr>
              <a:t>, S. (2021) Food and Beverage Management in the Luxury Hotel Industry. New York: Business Expert Press.</a:t>
            </a:r>
            <a:endParaRPr lang="en-US" sz="1400" b="1" dirty="0">
              <a:solidFill>
                <a:srgbClr val="FFFFFF"/>
              </a:solidFill>
              <a:cs typeface="Calibri"/>
            </a:endParaRPr>
          </a:p>
          <a:p>
            <a:pPr marL="342900" indent="-228600">
              <a:lnSpc>
                <a:spcPct val="150000"/>
              </a:lnSpc>
              <a:spcAft>
                <a:spcPts val="600"/>
              </a:spcAft>
              <a:buFont typeface="Arial" panose="020B0604020202020204" pitchFamily="34" charset="0"/>
              <a:buChar char="•"/>
            </a:pPr>
            <a:r>
              <a:rPr lang="en-US" sz="1400" b="1" dirty="0">
                <a:solidFill>
                  <a:srgbClr val="FFFFFF"/>
                </a:solidFill>
              </a:rPr>
              <a:t>Cousins, J., Foskett, D., and Pennington, A. (2011) Food and Beverage Management: For the Hospitality, Tourism and Event Industries. 3rd </a:t>
            </a:r>
            <a:r>
              <a:rPr lang="en-US" sz="1400" b="1" dirty="0" err="1">
                <a:solidFill>
                  <a:srgbClr val="FFFFFF"/>
                </a:solidFill>
              </a:rPr>
              <a:t>edn</a:t>
            </a:r>
            <a:r>
              <a:rPr lang="en-US" sz="1400" b="1" dirty="0">
                <a:solidFill>
                  <a:srgbClr val="FFFFFF"/>
                </a:solidFill>
              </a:rPr>
              <a:t>. Oxford: Goodfellow.</a:t>
            </a:r>
            <a:endParaRPr lang="en-US" sz="1400" b="1" dirty="0">
              <a:solidFill>
                <a:srgbClr val="FFFFFF"/>
              </a:solidFill>
              <a:cs typeface="Calibri"/>
            </a:endParaRPr>
          </a:p>
          <a:p>
            <a:pPr marL="342900" indent="-228600">
              <a:lnSpc>
                <a:spcPct val="150000"/>
              </a:lnSpc>
              <a:spcAft>
                <a:spcPts val="600"/>
              </a:spcAft>
              <a:buFont typeface="Arial" panose="020B0604020202020204" pitchFamily="34" charset="0"/>
              <a:buChar char="•"/>
            </a:pPr>
            <a:r>
              <a:rPr lang="en-US" sz="1400" b="1" dirty="0">
                <a:solidFill>
                  <a:srgbClr val="FFFFFF"/>
                </a:solidFill>
              </a:rPr>
              <a:t>Davis, B., Lockwood, A., Pantelidis, I. and Alcott, P. (2018) Food and Beverage Management. 6th </a:t>
            </a:r>
            <a:r>
              <a:rPr lang="en-US" sz="1400" b="1" dirty="0" err="1">
                <a:solidFill>
                  <a:srgbClr val="FFFFFF"/>
                </a:solidFill>
              </a:rPr>
              <a:t>edn</a:t>
            </a:r>
            <a:r>
              <a:rPr lang="en-US" sz="1400" b="1" dirty="0">
                <a:solidFill>
                  <a:srgbClr val="FFFFFF"/>
                </a:solidFill>
              </a:rPr>
              <a:t>. London: </a:t>
            </a:r>
            <a:r>
              <a:rPr lang="en-US" sz="1400" b="1" dirty="0" err="1">
                <a:solidFill>
                  <a:srgbClr val="FFFFFF"/>
                </a:solidFill>
              </a:rPr>
              <a:t>Routledge.Johnston</a:t>
            </a:r>
            <a:r>
              <a:rPr lang="en-US" sz="1400" b="1" dirty="0">
                <a:solidFill>
                  <a:srgbClr val="FFFFFF"/>
                </a:solidFill>
              </a:rPr>
              <a:t>, R. (2012) Service operations management: improving service delivery. 4th </a:t>
            </a:r>
            <a:r>
              <a:rPr lang="en-US" sz="1400" b="1" dirty="0" err="1">
                <a:solidFill>
                  <a:srgbClr val="FFFFFF"/>
                </a:solidFill>
              </a:rPr>
              <a:t>edn</a:t>
            </a:r>
            <a:r>
              <a:rPr lang="en-US" sz="1400" b="1" dirty="0">
                <a:solidFill>
                  <a:srgbClr val="FFFFFF"/>
                </a:solidFill>
              </a:rPr>
              <a:t>. Harlow, England: Pearson.</a:t>
            </a:r>
            <a:endParaRPr lang="en-US" sz="1400" b="1" dirty="0">
              <a:solidFill>
                <a:srgbClr val="FFFFFF"/>
              </a:solidFill>
              <a:cs typeface="Calibri"/>
            </a:endParaRPr>
          </a:p>
          <a:p>
            <a:pPr marL="342900" indent="-228600">
              <a:lnSpc>
                <a:spcPct val="150000"/>
              </a:lnSpc>
              <a:spcAft>
                <a:spcPts val="600"/>
              </a:spcAft>
              <a:buFont typeface="Arial" panose="020B0604020202020204" pitchFamily="34" charset="0"/>
              <a:buChar char="•"/>
            </a:pPr>
            <a:r>
              <a:rPr lang="en-US" sz="1400" dirty="0" err="1">
                <a:solidFill>
                  <a:srgbClr val="FFFFFF"/>
                </a:solidFill>
              </a:rPr>
              <a:t>Motarjemi</a:t>
            </a:r>
            <a:r>
              <a:rPr lang="en-US" sz="1400" dirty="0">
                <a:solidFill>
                  <a:srgbClr val="FFFFFF"/>
                </a:solidFill>
              </a:rPr>
              <a:t>, Y. and </a:t>
            </a:r>
            <a:r>
              <a:rPr lang="en-US" sz="1400" dirty="0" err="1">
                <a:solidFill>
                  <a:srgbClr val="FFFFFF"/>
                </a:solidFill>
              </a:rPr>
              <a:t>Lelieveld</a:t>
            </a:r>
            <a:r>
              <a:rPr lang="en-US" sz="1400" dirty="0">
                <a:solidFill>
                  <a:srgbClr val="FFFFFF"/>
                </a:solidFill>
              </a:rPr>
              <a:t>, H. (2014) Food safety management: a practical guide for the food industry. Amsterdam: Academic Press.</a:t>
            </a:r>
            <a:endParaRPr lang="en-US" sz="1400" b="1" dirty="0">
              <a:solidFill>
                <a:srgbClr val="FFFFFF"/>
              </a:solidFill>
              <a:cs typeface="Calibri" panose="020F0502020204030204"/>
            </a:endParaRPr>
          </a:p>
          <a:p>
            <a:pPr marL="342900" indent="-228600">
              <a:lnSpc>
                <a:spcPct val="150000"/>
              </a:lnSpc>
              <a:spcAft>
                <a:spcPts val="600"/>
              </a:spcAft>
              <a:buFont typeface="Arial" panose="020B0604020202020204" pitchFamily="34" charset="0"/>
              <a:buChar char="•"/>
            </a:pPr>
            <a:r>
              <a:rPr lang="en-US" sz="1400" b="1" dirty="0">
                <a:solidFill>
                  <a:srgbClr val="FFFFFF"/>
                </a:solidFill>
              </a:rPr>
              <a:t>Valentine's Day Cocktail Recipes" by Town &amp; Country, 12 Jan. 2021, Town &amp; Country Magazine</a:t>
            </a:r>
            <a:endParaRPr lang="en-US" sz="1400" b="1" dirty="0">
              <a:solidFill>
                <a:srgbClr val="FFFFFF"/>
              </a:solidFill>
              <a:cs typeface="Calibri"/>
            </a:endParaRPr>
          </a:p>
          <a:p>
            <a:pPr marL="342900" indent="-228600">
              <a:lnSpc>
                <a:spcPct val="150000"/>
              </a:lnSpc>
              <a:spcAft>
                <a:spcPts val="600"/>
              </a:spcAft>
              <a:buFont typeface="Arial" panose="020B0604020202020204" pitchFamily="34" charset="0"/>
              <a:buChar char="•"/>
            </a:pPr>
            <a:r>
              <a:rPr lang="en-US" sz="1400" b="1" dirty="0">
                <a:solidFill>
                  <a:srgbClr val="FFFFFF"/>
                </a:solidFill>
              </a:rPr>
              <a:t>Valentine's Day Dinner Ideas for a Romantic Night In" by Sienna Livermore, 29 Jan. 2021, Good Housekeeping</a:t>
            </a:r>
            <a:endParaRPr lang="en-US" sz="1400" b="1" dirty="0">
              <a:solidFill>
                <a:srgbClr val="FFFFFF"/>
              </a:solidFill>
              <a:cs typeface="Calibri"/>
            </a:endParaRPr>
          </a:p>
          <a:p>
            <a:pPr marL="342900" indent="-228600">
              <a:lnSpc>
                <a:spcPct val="150000"/>
              </a:lnSpc>
              <a:spcAft>
                <a:spcPts val="600"/>
              </a:spcAft>
              <a:buFont typeface="Arial" panose="020B0604020202020204" pitchFamily="34" charset="0"/>
              <a:buChar char="•"/>
            </a:pPr>
            <a:r>
              <a:rPr lang="en-US" sz="1400" b="1" dirty="0">
                <a:solidFill>
                  <a:srgbClr val="FFFFFF"/>
                </a:solidFill>
              </a:rPr>
              <a:t>Zutshi, A. (2019) ‘How to Develop Well-Informed and Assured Teams to Embed Food Safety Compliance in the UK Catering and Hospitality Industry’, Perspectives in Public Health, 139(6), pp. 294–295.</a:t>
            </a:r>
            <a:endParaRPr lang="en-US" sz="1400" b="1" dirty="0">
              <a:solidFill>
                <a:srgbClr val="FFFFFF"/>
              </a:solidFill>
              <a:cs typeface="Calibri"/>
            </a:endParaRPr>
          </a:p>
        </p:txBody>
      </p:sp>
    </p:spTree>
    <p:extLst>
      <p:ext uri="{BB962C8B-B14F-4D97-AF65-F5344CB8AC3E}">
        <p14:creationId xmlns:p14="http://schemas.microsoft.com/office/powerpoint/2010/main" val="416031903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Template>
  <TotalTime>14</TotalTime>
  <Words>537</Words>
  <Application>Microsoft Office PowerPoint</Application>
  <PresentationFormat>A4 Paper (210x297 mm)</PresentationFormat>
  <Paragraphs>29</Paragraphs>
  <Slides>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Arial</vt:lpstr>
      <vt:lpstr>Calibri</vt:lpstr>
      <vt:lpstr>Calibri Light</vt:lpstr>
      <vt:lpstr>Cavolini</vt:lpstr>
      <vt:lpstr>Consolas</vt:lpstr>
      <vt:lpstr>Dreaming Outloud Pro</vt:lpstr>
      <vt:lpstr>Office Theme</vt:lpstr>
      <vt:lpstr>Menu Engineering Student name : Elena Gavril Student number :  2207241 Lecture name : Rohan Dubrey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elena gavril</cp:lastModifiedBy>
  <cp:revision>292</cp:revision>
  <dcterms:created xsi:type="dcterms:W3CDTF">2022-11-08T12:48:47Z</dcterms:created>
  <dcterms:modified xsi:type="dcterms:W3CDTF">2023-02-17T09:16:17Z</dcterms:modified>
</cp:coreProperties>
</file>